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4" r:id="rId1"/>
  </p:sldMasterIdLst>
  <p:notesMasterIdLst>
    <p:notesMasterId r:id="rId33"/>
  </p:notesMasterIdLst>
  <p:handoutMasterIdLst>
    <p:handoutMasterId r:id="rId34"/>
  </p:handoutMasterIdLst>
  <p:sldIdLst>
    <p:sldId id="296" r:id="rId2"/>
    <p:sldId id="282" r:id="rId3"/>
    <p:sldId id="283" r:id="rId4"/>
    <p:sldId id="284" r:id="rId5"/>
    <p:sldId id="257" r:id="rId6"/>
    <p:sldId id="276" r:id="rId7"/>
    <p:sldId id="259" r:id="rId8"/>
    <p:sldId id="261" r:id="rId9"/>
    <p:sldId id="287" r:id="rId10"/>
    <p:sldId id="305" r:id="rId11"/>
    <p:sldId id="306" r:id="rId12"/>
    <p:sldId id="297" r:id="rId13"/>
    <p:sldId id="298" r:id="rId14"/>
    <p:sldId id="292" r:id="rId15"/>
    <p:sldId id="293" r:id="rId16"/>
    <p:sldId id="294" r:id="rId17"/>
    <p:sldId id="295" r:id="rId18"/>
    <p:sldId id="289" r:id="rId19"/>
    <p:sldId id="290" r:id="rId20"/>
    <p:sldId id="291" r:id="rId21"/>
    <p:sldId id="313" r:id="rId22"/>
    <p:sldId id="314" r:id="rId23"/>
    <p:sldId id="315" r:id="rId24"/>
    <p:sldId id="316" r:id="rId25"/>
    <p:sldId id="308" r:id="rId26"/>
    <p:sldId id="309" r:id="rId27"/>
    <p:sldId id="311" r:id="rId28"/>
    <p:sldId id="312" r:id="rId29"/>
    <p:sldId id="301" r:id="rId30"/>
    <p:sldId id="303" r:id="rId31"/>
    <p:sldId id="304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FF9999"/>
    <a:srgbClr val="FFFFE1"/>
    <a:srgbClr val="C5E40A"/>
    <a:srgbClr val="EBFFFF"/>
    <a:srgbClr val="FCC7A6"/>
    <a:srgbClr val="B8FED3"/>
    <a:srgbClr val="B91ED8"/>
    <a:srgbClr val="7F079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602" autoAdjust="0"/>
    <p:restoredTop sz="94660"/>
  </p:normalViewPr>
  <p:slideViewPr>
    <p:cSldViewPr>
      <p:cViewPr varScale="1">
        <p:scale>
          <a:sx n="82" d="100"/>
          <a:sy n="82" d="100"/>
        </p:scale>
        <p:origin x="-18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62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5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E9ECD-2C3C-4C2A-A443-52C34A759D35}" type="datetimeFigureOut">
              <a:rPr lang="ru-RU" smtClean="0"/>
              <a:pPr/>
              <a:t>17.04.2020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7E844-2EDD-4C53-BA92-9827C8F1E82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9ACA3-829E-4532-8349-1455E01C1FF7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70F8A-41A8-4D77-AFD4-640A9325F5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70F8A-41A8-4D77-AFD4-640A9325F55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2363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70F8A-41A8-4D77-AFD4-640A9325F55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579350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7117389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2816990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DAE97-AC4C-4E0F-AB00-194F93A3AE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60985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D4FDB-4CD1-4B3A-B6D6-E2C652738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9832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767C7-B6B0-4A96-B084-6CE8E670F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7526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465279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6139791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148863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0737799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3875095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251628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266192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701674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731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  <p:sldLayoutId id="2147484026" r:id="rId12"/>
    <p:sldLayoutId id="2147484027" r:id="rId13"/>
    <p:sldLayoutId id="2147484028" r:id="rId14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545483"/>
            <a:ext cx="779880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rgbClr val="10CDE6"/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rgbClr val="10CDE6">
                      <a:alpha val="6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</a:rPr>
              <a:t>ЭЛЕКТРОННЫЕ ТАБЛИЦЫ</a:t>
            </a:r>
            <a:endParaRPr lang="ru-RU" sz="5400" b="1" cap="none" spc="0" dirty="0">
              <a:ln w="12700">
                <a:solidFill>
                  <a:srgbClr val="10CDE6"/>
                </a:solidFill>
                <a:prstDash val="solid"/>
              </a:ln>
              <a:solidFill>
                <a:srgbClr val="0070C0"/>
              </a:solidFill>
              <a:effectLst>
                <a:glow rad="101600">
                  <a:srgbClr val="10CDE6">
                    <a:alpha val="60000"/>
                  </a:srgb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3573016"/>
            <a:ext cx="3707904" cy="2780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095064" y="446342"/>
            <a:ext cx="392588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ru-RU" sz="2400" i="1" dirty="0"/>
              <a:t>Если вычислений много, </a:t>
            </a:r>
          </a:p>
          <a:p>
            <a:pPr eaLnBrk="0" hangingPunct="0"/>
            <a:r>
              <a:rPr lang="ru-RU" sz="2400" i="1" dirty="0"/>
              <a:t>а времени мало, </a:t>
            </a:r>
          </a:p>
          <a:p>
            <a:pPr eaLnBrk="0" hangingPunct="0"/>
            <a:r>
              <a:rPr lang="ru-RU" sz="2400" i="1" dirty="0"/>
              <a:t>то доверьтесь </a:t>
            </a:r>
          </a:p>
          <a:p>
            <a:pPr eaLnBrk="0" hangingPunct="0"/>
            <a:r>
              <a:rPr lang="ru-RU" sz="2400" i="1" dirty="0"/>
              <a:t>электронным таблицам.</a:t>
            </a:r>
          </a:p>
        </p:txBody>
      </p:sp>
    </p:spTree>
    <p:extLst>
      <p:ext uri="{BB962C8B-B14F-4D97-AF65-F5344CB8AC3E}">
        <p14:creationId xmlns:p14="http://schemas.microsoft.com/office/powerpoint/2010/main" xmlns="" val="32434643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dirty="0" smtClean="0"/>
              <a:t>Типы данных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/>
              <a:t>Текстовый тип данных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Текстовые данные представляют собой некоторый набор символов. Если первый из них является буквой, кавычкой, апострофом или пробелом, либо цифры чередуются с буквами, то такая запись воспринимается как текст.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Действия над текстовыми данными производятся аналогично действиям над объектами в текстовом процессоре.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i="1" dirty="0" smtClean="0"/>
              <a:t>Пример текстовых данных</a:t>
            </a:r>
            <a:r>
              <a:rPr lang="ru-RU" sz="2000" dirty="0" smtClean="0"/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 smtClean="0"/>
              <a:t>Расписание занятий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 smtClean="0"/>
              <a:t>8 «А» класс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/>
              <a:t>‘’236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/>
              <a:t>001 </a:t>
            </a:r>
            <a:r>
              <a:rPr lang="ru-RU" sz="2000" dirty="0" smtClean="0"/>
              <a:t>счет</a:t>
            </a:r>
          </a:p>
        </p:txBody>
      </p:sp>
    </p:spTree>
    <p:extLst>
      <p:ext uri="{BB962C8B-B14F-4D97-AF65-F5344CB8AC3E}">
        <p14:creationId xmlns:p14="http://schemas.microsoft.com/office/powerpoint/2010/main" xmlns="" val="838461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620688"/>
            <a:ext cx="7886700" cy="5556275"/>
          </a:xfrm>
        </p:spPr>
        <p:txBody>
          <a:bodyPr>
            <a:normAutofit/>
          </a:bodyPr>
          <a:lstStyle/>
          <a:p>
            <a:pPr marL="533400" indent="-533400" algn="ctr" eaLnBrk="1" hangingPunct="1">
              <a:buFont typeface="Wingdings" pitchFamily="2" charset="2"/>
              <a:buNone/>
            </a:pPr>
            <a:r>
              <a:rPr lang="ru-RU" sz="2000" b="1" dirty="0" smtClean="0"/>
              <a:t>Числовой тип данных</a:t>
            </a:r>
          </a:p>
          <a:p>
            <a:pPr marL="533400" indent="-533400" eaLnBrk="1" hangingPunct="1"/>
            <a:r>
              <a:rPr lang="ru-RU" sz="1800" dirty="0" smtClean="0"/>
              <a:t>Числовые данные представляют собой последовательность цифр, которые могут быть разделены десятичной запятой и начинаться с цифры, знака числа (+ или -), или десятичной запятой. </a:t>
            </a:r>
          </a:p>
          <a:p>
            <a:pPr marL="533400" indent="-533400" eaLnBrk="1" hangingPunct="1"/>
            <a:r>
              <a:rPr lang="ru-RU" sz="1800" dirty="0" smtClean="0"/>
              <a:t>Над числовыми данными в электронной таблице могут производиться различные математические операции.</a:t>
            </a:r>
          </a:p>
          <a:p>
            <a:pPr marL="533400" indent="-533400" eaLnBrk="1" hangingPunct="1"/>
            <a:r>
              <a:rPr lang="ru-RU" sz="1800" b="1" i="1" dirty="0" smtClean="0"/>
              <a:t>Пример числовых данных</a:t>
            </a:r>
            <a:r>
              <a:rPr lang="ru-RU" sz="1800" dirty="0" smtClean="0"/>
              <a:t>: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1800" dirty="0" smtClean="0"/>
              <a:t>232,5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1800" dirty="0" smtClean="0"/>
              <a:t>-13,7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1800" dirty="0" smtClean="0"/>
              <a:t>+100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1800" dirty="0" smtClean="0"/>
              <a:t>,345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3181308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328" y="419210"/>
            <a:ext cx="7543800" cy="828641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Перенос текста по словам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196752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0070C0"/>
                </a:solidFill>
              </a:rPr>
              <a:t>При необходимости переноса текста в ячейке выбираем на вкладке  «Главная» - «Выравнивание» - «Перенос текста»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416" y="1988840"/>
            <a:ext cx="8437878" cy="396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5148064" y="1700808"/>
            <a:ext cx="2448272" cy="99259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9567409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233" y="57528"/>
            <a:ext cx="8229600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Объединение ячеек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8362" y="1268760"/>
            <a:ext cx="8003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solidFill>
                  <a:srgbClr val="0070C0"/>
                </a:solidFill>
              </a:rPr>
              <a:t>При необходимости  </a:t>
            </a:r>
            <a:r>
              <a:rPr lang="ru-RU" sz="2000" i="1" dirty="0" smtClean="0">
                <a:solidFill>
                  <a:srgbClr val="0070C0"/>
                </a:solidFill>
              </a:rPr>
              <a:t>объединить и поместить текст по центру: </a:t>
            </a:r>
            <a:r>
              <a:rPr lang="ru-RU" sz="2000" b="1" i="1" dirty="0" smtClean="0">
                <a:solidFill>
                  <a:srgbClr val="0070C0"/>
                </a:solidFill>
              </a:rPr>
              <a:t>Выделяем диапазон ячеек и выбираем кнопкой «Объединить и поместить  в центре»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2352655"/>
            <a:ext cx="8908044" cy="3888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4499992" y="1958499"/>
            <a:ext cx="2160240" cy="139849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2774405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Форматирование ячеек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dirty="0" smtClean="0"/>
              <a:t>Форматирование ячеек включает задание: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Blip>
                <a:blip r:embed="rId2"/>
              </a:buBlip>
            </a:pPr>
            <a:r>
              <a:rPr lang="ru-RU" altLang="ru-RU" sz="2800" dirty="0" smtClean="0"/>
              <a:t> Формата числа;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Blip>
                <a:blip r:embed="rId2"/>
              </a:buBlip>
            </a:pPr>
            <a:r>
              <a:rPr lang="ru-RU" altLang="ru-RU" sz="2800" dirty="0" smtClean="0"/>
              <a:t> Выравнивание текста в ячейке;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Blip>
                <a:blip r:embed="rId2"/>
              </a:buBlip>
            </a:pPr>
            <a:r>
              <a:rPr lang="ru-RU" altLang="ru-RU" sz="2800" dirty="0" smtClean="0"/>
              <a:t> Задание параметров шрифта;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Blip>
                <a:blip r:embed="rId2"/>
              </a:buBlip>
            </a:pPr>
            <a:r>
              <a:rPr lang="ru-RU" altLang="ru-RU" sz="2800" dirty="0" smtClean="0"/>
              <a:t> Задание границ ячейки;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Blip>
                <a:blip r:embed="rId2"/>
              </a:buBlip>
            </a:pPr>
            <a:r>
              <a:rPr lang="ru-RU" altLang="ru-RU" sz="2800" dirty="0" smtClean="0"/>
              <a:t> Заливку ячеек (цвет);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8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329135620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285750" y="196850"/>
            <a:ext cx="8572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C00000"/>
                </a:solidFill>
              </a:rPr>
              <a:t>ИЗМЕНЕНИЕ   ШРИФТА   И  ВЫРАВНИВАНИЕ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09" r="51585" b="81944"/>
          <a:stretch>
            <a:fillRect/>
          </a:stretch>
        </p:blipFill>
        <p:spPr bwMode="auto">
          <a:xfrm>
            <a:off x="1000472" y="1080690"/>
            <a:ext cx="657225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57438" y="714375"/>
            <a:ext cx="45005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Меню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ГЛАВНОЕ </a:t>
            </a:r>
            <a:r>
              <a:rPr lang="ru-RU" dirty="0">
                <a:latin typeface="+mn-lt"/>
                <a:cs typeface="+mn-cs"/>
              </a:rPr>
              <a:t>или вкладка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ШРИФТ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77840"/>
            <a:ext cx="3960440" cy="303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4263" y="3649249"/>
            <a:ext cx="4193987" cy="321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7503" y="2723753"/>
            <a:ext cx="8358187" cy="954087"/>
          </a:xfrm>
          <a:prstGeom prst="rect">
            <a:avLst/>
          </a:prstGeom>
          <a:solidFill>
            <a:srgbClr val="FFFF00"/>
          </a:solidFill>
          <a:ln w="19050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Не забудьте перед изменениями выделить нужные  ячейки</a:t>
            </a:r>
          </a:p>
        </p:txBody>
      </p:sp>
    </p:spTree>
    <p:extLst>
      <p:ext uri="{BB962C8B-B14F-4D97-AF65-F5344CB8AC3E}">
        <p14:creationId xmlns:p14="http://schemas.microsoft.com/office/powerpoint/2010/main" xmlns="" val="273548107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55112E-17 -1.11111E-6 L 0.19531 -0.266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-1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348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38889E-6 7.03704E-6 L -0.18125 -0.26249 " pathEditMode="relative" ptsTypes="AA">
                                      <p:cBhvr>
                                        <p:cTn id="35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348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285750" y="196850"/>
            <a:ext cx="8572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C00000"/>
                </a:solidFill>
              </a:rPr>
              <a:t>ЗАДАНИЕ    РАЗДЕЛИТЕЛЬНЫХ    ЛИНИЙ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429769" y="723008"/>
            <a:ext cx="84296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rgbClr val="7030A0"/>
                </a:solidFill>
              </a:rPr>
              <a:t>Изменяет активную ячейку или выделенную область</a:t>
            </a:r>
            <a:endParaRPr lang="ru-RU" altLang="ru-RU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09" r="51585" b="81944"/>
          <a:stretch>
            <a:fillRect/>
          </a:stretch>
        </p:blipFill>
        <p:spPr bwMode="auto">
          <a:xfrm>
            <a:off x="1285875" y="1285875"/>
            <a:ext cx="657225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2143125" y="2286000"/>
            <a:ext cx="571500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75" t="14648" r="65959" b="22852"/>
          <a:stretch>
            <a:fillRect/>
          </a:stretch>
        </p:blipFill>
        <p:spPr bwMode="auto">
          <a:xfrm>
            <a:off x="1591375" y="2714625"/>
            <a:ext cx="2246500" cy="399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8927" y="2852936"/>
            <a:ext cx="4553542" cy="348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0530074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58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285750" y="196850"/>
            <a:ext cx="8572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C00000"/>
                </a:solidFill>
              </a:rPr>
              <a:t>ЗАДАНИЕ   ЦВЕТА  ФОНА   ЯЧЕЙКИ  И  ШРИФТА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357188" y="855663"/>
            <a:ext cx="84296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rgbClr val="7030A0"/>
                </a:solidFill>
              </a:rPr>
              <a:t>Изменяет активную ячейку или выделенную область</a:t>
            </a:r>
            <a:endParaRPr lang="ru-RU" altLang="ru-RU" sz="320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09" r="51585" b="81944"/>
          <a:stretch>
            <a:fillRect/>
          </a:stretch>
        </p:blipFill>
        <p:spPr bwMode="auto">
          <a:xfrm>
            <a:off x="1285875" y="1285875"/>
            <a:ext cx="657225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2643188" y="2286000"/>
            <a:ext cx="571500" cy="5000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21" t="14648" r="70351" b="59961"/>
          <a:stretch>
            <a:fillRect/>
          </a:stretch>
        </p:blipFill>
        <p:spPr bwMode="auto">
          <a:xfrm>
            <a:off x="1321627" y="3068960"/>
            <a:ext cx="1643062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вал 8"/>
          <p:cNvSpPr/>
          <p:nvPr/>
        </p:nvSpPr>
        <p:spPr>
          <a:xfrm>
            <a:off x="3071813" y="2286000"/>
            <a:ext cx="571500" cy="5000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54" t="14844" r="68118" b="59766"/>
          <a:stretch>
            <a:fillRect/>
          </a:stretch>
        </p:blipFill>
        <p:spPr bwMode="auto">
          <a:xfrm>
            <a:off x="3491880" y="2922082"/>
            <a:ext cx="1643062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 стрелкой 2"/>
          <p:cNvCxnSpPr>
            <a:stCxn id="6" idx="4"/>
          </p:cNvCxnSpPr>
          <p:nvPr/>
        </p:nvCxnSpPr>
        <p:spPr>
          <a:xfrm flipH="1">
            <a:off x="2643188" y="2786063"/>
            <a:ext cx="285750" cy="2828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9" idx="5"/>
          </p:cNvCxnSpPr>
          <p:nvPr/>
        </p:nvCxnSpPr>
        <p:spPr>
          <a:xfrm>
            <a:off x="3559619" y="2712830"/>
            <a:ext cx="623786" cy="3561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6036645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altLang="ru-RU" dirty="0" err="1" smtClean="0"/>
              <a:t>Автозаполнение</a:t>
            </a:r>
            <a:endParaRPr lang="en-US" altLang="ru-RU" dirty="0" smtClean="0"/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187450" y="2420938"/>
            <a:ext cx="7272338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/>
              <a:t>Автозаполнение применяется если в строке или столбце содержатся: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altLang="ru-RU" sz="2800"/>
              <a:t> Одни и те же числа или текст;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altLang="ru-RU" sz="2800"/>
              <a:t> Числовой ряд (арифметическая или геометрическая прогрессия);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altLang="ru-RU" sz="2800"/>
              <a:t> Стандартные списки (например, названия дней недели).</a:t>
            </a:r>
          </a:p>
        </p:txBody>
      </p:sp>
    </p:spTree>
    <p:extLst>
      <p:ext uri="{BB962C8B-B14F-4D97-AF65-F5344CB8AC3E}">
        <p14:creationId xmlns:p14="http://schemas.microsoft.com/office/powerpoint/2010/main" xmlns="" val="420100155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 Автозаполнение строки одинаковыми числами</a:t>
            </a:r>
            <a:endParaRPr lang="en-US" altLang="ru-RU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708275"/>
            <a:ext cx="4357687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00113" y="2276475"/>
            <a:ext cx="28797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/>
              <a:t>Шаг 1. Ввод числа в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400"/>
              <a:t>первую клетку.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400"/>
              <a:t>Шаг 2. Буксировка курсора автозаполнения вдоль строки.</a:t>
            </a:r>
          </a:p>
        </p:txBody>
      </p:sp>
    </p:spTree>
    <p:extLst>
      <p:ext uri="{BB962C8B-B14F-4D97-AF65-F5344CB8AC3E}">
        <p14:creationId xmlns:p14="http://schemas.microsoft.com/office/powerpoint/2010/main" xmlns="" val="201492374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248150"/>
          </a:xfrm>
        </p:spPr>
        <p:txBody>
          <a:bodyPr>
            <a:normAutofit lnSpcReduction="10000"/>
          </a:bodyPr>
          <a:lstStyle/>
          <a:p>
            <a:pPr algn="ctr">
              <a:buFont typeface="Wingdings 2" panose="05020102010507070707" pitchFamily="18" charset="2"/>
              <a:buNone/>
            </a:pPr>
            <a:r>
              <a:rPr lang="ru-RU" altLang="ru-RU" sz="3600" b="1" dirty="0" smtClean="0">
                <a:solidFill>
                  <a:srgbClr val="FF0000"/>
                </a:solidFill>
              </a:rPr>
              <a:t>Электронная таблица </a:t>
            </a:r>
            <a:r>
              <a:rPr lang="ru-RU" altLang="ru-RU" sz="3600" dirty="0" smtClean="0"/>
              <a:t>– это компьютерный эквивалент обычной таблицы, состоящей из строк и столбцов, на пересечении которых располагаются клетки, содержащие числовую информацию, формулы, текст. 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ru-RU" altLang="ru-RU" sz="3600" dirty="0" smtClean="0"/>
              <a:t>Электронная таблица предназначена, в основном, для расчетов</a:t>
            </a:r>
          </a:p>
        </p:txBody>
      </p:sp>
    </p:spTree>
    <p:extLst>
      <p:ext uri="{BB962C8B-B14F-4D97-AF65-F5344CB8AC3E}">
        <p14:creationId xmlns:p14="http://schemas.microsoft.com/office/powerpoint/2010/main" xmlns="" val="532071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smtClean="0"/>
              <a:t>Автозаполнение. Арифметическая прогрессия</a:t>
            </a:r>
            <a:endParaRPr lang="en-US" alt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057400"/>
            <a:ext cx="3810000" cy="3429000"/>
          </a:xfrm>
        </p:spPr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ru-RU" altLang="ru-RU" sz="2400" smtClean="0"/>
              <a:t>Ввести первые два значения прогрессии пометить эти две клетки.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endParaRPr lang="ru-RU" altLang="ru-RU" sz="2400" smtClean="0"/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ru-RU" altLang="ru-RU" sz="2400" smtClean="0"/>
              <a:t>Буксировать курсор автозаполнения вдоль строки.</a:t>
            </a:r>
          </a:p>
        </p:txBody>
      </p:sp>
      <p:pic>
        <p:nvPicPr>
          <p:cNvPr id="922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060575"/>
            <a:ext cx="4638675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221163"/>
            <a:ext cx="4243388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6828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0" y="549275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600" b="1" i="1" dirty="0">
                <a:latin typeface="Tahoma" panose="020B0604030504040204" pitchFamily="34" charset="0"/>
              </a:rPr>
              <a:t>Правила построения формул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250825" y="1628775"/>
            <a:ext cx="8893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/>
              <a:t>Любая формула состоит из нескольких основных частей: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1258888" y="2276475"/>
            <a:ext cx="7885112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§"/>
            </a:pPr>
            <a:r>
              <a:rPr lang="ru-RU" altLang="ru-RU"/>
              <a:t> </a:t>
            </a:r>
            <a:r>
              <a:rPr lang="ru-RU" altLang="ru-RU" b="1">
                <a:solidFill>
                  <a:srgbClr val="FF0000"/>
                </a:solidFill>
              </a:rPr>
              <a:t>Знак равенства (=)</a:t>
            </a:r>
            <a:r>
              <a:rPr lang="ru-RU" altLang="ru-RU" b="1"/>
              <a:t>,</a:t>
            </a:r>
            <a:r>
              <a:rPr lang="ru-RU" altLang="ru-RU"/>
              <a:t> с которого обязательно начинается любая формула. Если знак равенства отсутствует, </a:t>
            </a:r>
            <a:r>
              <a:rPr lang="en-US" altLang="ru-RU"/>
              <a:t>Excel</a:t>
            </a:r>
            <a:r>
              <a:rPr lang="ru-RU" altLang="ru-RU"/>
              <a:t> интерпретирует данные не как формулу, а как ввод данных в ячейку.</a:t>
            </a:r>
            <a:br>
              <a:rPr lang="ru-RU" altLang="ru-RU"/>
            </a:br>
            <a:endParaRPr lang="ru-RU" altLang="ru-RU"/>
          </a:p>
          <a:p>
            <a:pPr>
              <a:buFont typeface="Arial" panose="020B0604020202020204" pitchFamily="34" charset="0"/>
              <a:buChar char="§"/>
            </a:pPr>
            <a:r>
              <a:rPr lang="ru-RU" altLang="ru-RU"/>
              <a:t> </a:t>
            </a:r>
            <a:r>
              <a:rPr lang="ru-RU" altLang="ru-RU" b="1">
                <a:solidFill>
                  <a:srgbClr val="FF0000"/>
                </a:solidFill>
              </a:rPr>
              <a:t>Значение или ссылка на ячейки</a:t>
            </a:r>
            <a:r>
              <a:rPr lang="ru-RU" altLang="ru-RU"/>
              <a:t>, с которыми выполняются расчеты.</a:t>
            </a:r>
            <a:br>
              <a:rPr lang="ru-RU" altLang="ru-RU"/>
            </a:br>
            <a:endParaRPr lang="ru-RU" altLang="ru-RU"/>
          </a:p>
          <a:p>
            <a:pPr>
              <a:buFont typeface="Arial" panose="020B0604020202020204" pitchFamily="34" charset="0"/>
              <a:buChar char="§"/>
            </a:pPr>
            <a:r>
              <a:rPr lang="ru-RU" altLang="ru-RU"/>
              <a:t> </a:t>
            </a:r>
            <a:r>
              <a:rPr lang="ru-RU" altLang="ru-RU" b="1">
                <a:solidFill>
                  <a:srgbClr val="FF0000"/>
                </a:solidFill>
              </a:rPr>
              <a:t>Операторы</a:t>
            </a:r>
            <a:r>
              <a:rPr lang="ru-RU" altLang="ru-RU"/>
              <a:t> (это условное обозначение, определяющее действия со значениями).</a:t>
            </a:r>
          </a:p>
        </p:txBody>
      </p:sp>
      <p:grpSp>
        <p:nvGrpSpPr>
          <p:cNvPr id="82956" name="Group 12"/>
          <p:cNvGrpSpPr>
            <a:grpSpLocks/>
          </p:cNvGrpSpPr>
          <p:nvPr/>
        </p:nvGrpSpPr>
        <p:grpSpPr bwMode="auto">
          <a:xfrm>
            <a:off x="1258888" y="4365625"/>
            <a:ext cx="6686550" cy="2278063"/>
            <a:chOff x="793" y="2750"/>
            <a:chExt cx="4212" cy="1435"/>
          </a:xfrm>
        </p:grpSpPr>
        <p:sp>
          <p:nvSpPr>
            <p:cNvPr id="82951" name="WordArt 7"/>
            <p:cNvSpPr>
              <a:spLocks noChangeArrowheads="1" noChangeShapeType="1" noTextEdit="1"/>
            </p:cNvSpPr>
            <p:nvPr/>
          </p:nvSpPr>
          <p:spPr bwMode="auto">
            <a:xfrm rot="-2166779">
              <a:off x="793" y="3566"/>
              <a:ext cx="628" cy="39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 xmlns="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FF"/>
                  </a:solidFill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82952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290" y="3294"/>
              <a:ext cx="628" cy="61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 xmlns="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82953" name="WordArt 9"/>
            <p:cNvSpPr>
              <a:spLocks noChangeArrowheads="1" noChangeShapeType="1" noTextEdit="1"/>
            </p:cNvSpPr>
            <p:nvPr/>
          </p:nvSpPr>
          <p:spPr bwMode="auto">
            <a:xfrm>
              <a:off x="4694" y="3657"/>
              <a:ext cx="311" cy="52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 xmlns="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cs typeface="Arial" panose="020B0604020202020204" pitchFamily="34" charset="0"/>
                </a:rPr>
                <a:t>/</a:t>
              </a:r>
            </a:p>
          </p:txBody>
        </p:sp>
        <p:sp>
          <p:nvSpPr>
            <p:cNvPr id="8295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3334" y="2750"/>
              <a:ext cx="1134" cy="59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 xmlns="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CCCC"/>
                  </a:solidFill>
                  <a:cs typeface="Arial" panose="020B0604020202020204" pitchFamily="34" charset="0"/>
                </a:rPr>
                <a:t>&lt;&gt;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65436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10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/>
      <p:bldP spid="82949" grpId="0"/>
      <p:bldP spid="829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WordArt 4"/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8353425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66"/>
                    </a:gs>
                    <a:gs pos="100000">
                      <a:srgbClr val="FF66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Ввод формулы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358775" y="1844675"/>
            <a:ext cx="87852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/>
              <a:t>Формулу можно вводить непосредственно в ячейку или строку формул, как текст или число. При создании формул действуют стандартные правила математических вычислений. Чтобы создать формулу надо: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3379788" y="2997200"/>
            <a:ext cx="570706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AutoNum type="arabicPeriod"/>
            </a:pPr>
            <a:r>
              <a:rPr lang="ru-RU" altLang="ru-RU"/>
              <a:t>Выделить ячейку, где будет находится формула</a:t>
            </a:r>
            <a:br>
              <a:rPr lang="ru-RU" altLang="ru-RU"/>
            </a:br>
            <a:endParaRPr lang="ru-RU" altLang="ru-RU"/>
          </a:p>
          <a:p>
            <a:pPr algn="just">
              <a:buFontTx/>
              <a:buAutoNum type="arabicPeriod"/>
            </a:pPr>
            <a:r>
              <a:rPr lang="ru-RU" altLang="ru-RU"/>
              <a:t>Ввести в данную ячейку знак « = »</a:t>
            </a:r>
          </a:p>
        </p:txBody>
      </p:sp>
      <p:grpSp>
        <p:nvGrpSpPr>
          <p:cNvPr id="78855" name="Group 7"/>
          <p:cNvGrpSpPr>
            <a:grpSpLocks/>
          </p:cNvGrpSpPr>
          <p:nvPr/>
        </p:nvGrpSpPr>
        <p:grpSpPr bwMode="auto">
          <a:xfrm>
            <a:off x="1042988" y="4149725"/>
            <a:ext cx="7343775" cy="2395538"/>
            <a:chOff x="521" y="1706"/>
            <a:chExt cx="4626" cy="1509"/>
          </a:xfrm>
        </p:grpSpPr>
        <p:pic>
          <p:nvPicPr>
            <p:cNvPr id="78856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1706"/>
              <a:ext cx="4626" cy="1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857" name="Oval 9"/>
            <p:cNvSpPr>
              <a:spLocks noChangeArrowheads="1"/>
            </p:cNvSpPr>
            <p:nvPr/>
          </p:nvSpPr>
          <p:spPr bwMode="auto">
            <a:xfrm>
              <a:off x="975" y="2750"/>
              <a:ext cx="816" cy="36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2020727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/>
      <p:bldP spid="788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88" name="Group 16"/>
          <p:cNvGrpSpPr>
            <a:grpSpLocks/>
          </p:cNvGrpSpPr>
          <p:nvPr/>
        </p:nvGrpSpPr>
        <p:grpSpPr bwMode="auto">
          <a:xfrm>
            <a:off x="539750" y="2565400"/>
            <a:ext cx="7969250" cy="3516313"/>
            <a:chOff x="340" y="1979"/>
            <a:chExt cx="5020" cy="2215"/>
          </a:xfrm>
        </p:grpSpPr>
        <p:pic>
          <p:nvPicPr>
            <p:cNvPr id="79880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2796"/>
              <a:ext cx="4385" cy="1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87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979"/>
              <a:ext cx="4381" cy="1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9876" name="WordArt 4"/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8353425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66"/>
                    </a:gs>
                    <a:gs pos="100000">
                      <a:srgbClr val="FF66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Ввод формулы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2771775" y="1628775"/>
            <a:ext cx="55451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AutoNum type="arabicPeriod" startAt="3"/>
            </a:pPr>
            <a:r>
              <a:rPr lang="ru-RU" altLang="ru-RU"/>
              <a:t>После знака «=» ввести нужные значения (или ссылки на ячейки) и операторы</a:t>
            </a:r>
          </a:p>
        </p:txBody>
      </p:sp>
      <p:sp>
        <p:nvSpPr>
          <p:cNvPr id="79882" name="Oval 10"/>
          <p:cNvSpPr>
            <a:spLocks noChangeArrowheads="1"/>
          </p:cNvSpPr>
          <p:nvPr/>
        </p:nvSpPr>
        <p:spPr bwMode="auto">
          <a:xfrm>
            <a:off x="2859088" y="5375275"/>
            <a:ext cx="1008062" cy="5762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9879" name="Oval 7"/>
          <p:cNvSpPr>
            <a:spLocks noChangeArrowheads="1"/>
          </p:cNvSpPr>
          <p:nvPr/>
        </p:nvSpPr>
        <p:spPr bwMode="auto">
          <a:xfrm>
            <a:off x="1763713" y="4221163"/>
            <a:ext cx="1081087" cy="3603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9883" name="Line 11"/>
          <p:cNvSpPr>
            <a:spLocks noChangeShapeType="1"/>
          </p:cNvSpPr>
          <p:nvPr/>
        </p:nvSpPr>
        <p:spPr bwMode="auto">
          <a:xfrm>
            <a:off x="2486025" y="4581525"/>
            <a:ext cx="574675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81503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3059113" y="2133600"/>
            <a:ext cx="583406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AutoNum type="arabicPeriod" startAt="4"/>
            </a:pPr>
            <a:r>
              <a:rPr lang="ru-RU" altLang="ru-RU"/>
              <a:t>После создания формулы нажать клавишу </a:t>
            </a:r>
            <a:r>
              <a:rPr lang="ru-RU" altLang="ru-RU" b="1"/>
              <a:t>«</a:t>
            </a:r>
            <a:r>
              <a:rPr lang="en-US" altLang="ru-RU" b="1"/>
              <a:t>Enter</a:t>
            </a:r>
            <a:r>
              <a:rPr lang="ru-RU" altLang="ru-RU" b="1"/>
              <a:t>» </a:t>
            </a:r>
            <a:r>
              <a:rPr lang="ru-RU" altLang="ru-RU"/>
              <a:t>(для перехода вниз по столбцу) или клавишу </a:t>
            </a:r>
            <a:r>
              <a:rPr lang="ru-RU" altLang="ru-RU" b="1"/>
              <a:t>«</a:t>
            </a:r>
            <a:r>
              <a:rPr lang="en-US" altLang="ru-RU" b="1"/>
              <a:t>Tab</a:t>
            </a:r>
            <a:r>
              <a:rPr lang="ru-RU" altLang="ru-RU" b="1"/>
              <a:t>»</a:t>
            </a:r>
            <a:r>
              <a:rPr lang="ru-RU" altLang="ru-RU"/>
              <a:t> (для перехода вправо по строке)</a:t>
            </a:r>
            <a:endParaRPr lang="ru-RU" altLang="ru-RU" b="1"/>
          </a:p>
        </p:txBody>
      </p:sp>
      <p:sp>
        <p:nvSpPr>
          <p:cNvPr id="80906" name="WordArt 10"/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8353425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66"/>
                    </a:gs>
                    <a:gs pos="100000">
                      <a:srgbClr val="FF66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Ввод формулы</a:t>
            </a:r>
          </a:p>
        </p:txBody>
      </p:sp>
      <p:grpSp>
        <p:nvGrpSpPr>
          <p:cNvPr id="80908" name="Group 12"/>
          <p:cNvGrpSpPr>
            <a:grpSpLocks/>
          </p:cNvGrpSpPr>
          <p:nvPr/>
        </p:nvGrpSpPr>
        <p:grpSpPr bwMode="auto">
          <a:xfrm>
            <a:off x="323850" y="3716338"/>
            <a:ext cx="8496300" cy="2689225"/>
            <a:chOff x="204" y="2341"/>
            <a:chExt cx="5352" cy="1694"/>
          </a:xfrm>
        </p:grpSpPr>
        <p:pic>
          <p:nvPicPr>
            <p:cNvPr id="80905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341"/>
              <a:ext cx="5352" cy="1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907" name="Oval 11"/>
            <p:cNvSpPr>
              <a:spLocks noChangeArrowheads="1"/>
            </p:cNvSpPr>
            <p:nvPr/>
          </p:nvSpPr>
          <p:spPr bwMode="auto">
            <a:xfrm>
              <a:off x="1020" y="3475"/>
              <a:ext cx="1497" cy="49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25363283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dirty="0" smtClean="0"/>
              <a:t>Арифметические формулы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000" b="1" dirty="0" smtClean="0"/>
              <a:t>Арифметические формулы аналогичны математическим соотношениям. В них используются арифметические операции (сложение «+», вычитание «-», умножение «*», деление «</a:t>
            </a:r>
            <a:r>
              <a:rPr lang="en-US" sz="2000" b="1" dirty="0" smtClean="0"/>
              <a:t>/</a:t>
            </a:r>
            <a:r>
              <a:rPr lang="ru-RU" sz="2000" b="1" dirty="0" smtClean="0"/>
              <a:t>», возведение в степень «</a:t>
            </a:r>
            <a:r>
              <a:rPr lang="en-US" sz="2000" b="1" dirty="0" smtClean="0"/>
              <a:t>^</a:t>
            </a:r>
            <a:r>
              <a:rPr lang="ru-RU" sz="2000" b="1" dirty="0" smtClean="0"/>
              <a:t>».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dirty="0" smtClean="0"/>
              <a:t>При вычислении по формулам соблюдается принятый в математике порядок выполнения арифметических операций.</a:t>
            </a:r>
          </a:p>
        </p:txBody>
      </p:sp>
      <p:graphicFrame>
        <p:nvGraphicFramePr>
          <p:cNvPr id="13316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4859338" y="3298825"/>
          <a:ext cx="3600450" cy="1268413"/>
        </p:xfrm>
        <a:graphic>
          <a:graphicData uri="http://schemas.openxmlformats.org/presentationml/2006/ole">
            <p:oleObj spid="_x0000_s1030" name="Точечный рисунок" r:id="rId3" imgW="2423370" imgH="853514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117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dirty="0" smtClean="0"/>
              <a:t>Пример вычисления по арифметическим формулам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2420938"/>
            <a:ext cx="4002088" cy="40322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1800" dirty="0" smtClean="0"/>
              <a:t>Пусть в С3 введена формула =А1+7*В2, а в ячейках А1 и В2 введены числовые значения 3 и 5 соответственно.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dirty="0" smtClean="0"/>
              <a:t>Тогда при вычислении по заданной формуле сначала будет выполнена операция умножения числа 7 на содержимое ячейки В2 (число 5) и к произведению (35) будет прибавлено содержимое ячейки А1 (число 3).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dirty="0" smtClean="0"/>
              <a:t>Полученный результат, равный 38, появится в ячейке С3, куда была введена эта формула.</a:t>
            </a:r>
          </a:p>
        </p:txBody>
      </p:sp>
      <p:graphicFrame>
        <p:nvGraphicFramePr>
          <p:cNvPr id="14340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5237163" y="2420938"/>
          <a:ext cx="3448050" cy="2798762"/>
        </p:xfrm>
        <a:graphic>
          <a:graphicData uri="http://schemas.openxmlformats.org/presentationml/2006/ole">
            <p:oleObj spid="_x0000_s2054" name="Точечный рисунок" r:id="rId3" imgW="2674852" imgH="2171888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51512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886700" cy="903633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Относительные ссылки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556792"/>
            <a:ext cx="7886700" cy="4351338"/>
          </a:xfrm>
        </p:spPr>
        <p:txBody>
          <a:bodyPr/>
          <a:lstStyle/>
          <a:p>
            <a:pPr eaLnBrk="1" hangingPunct="1"/>
            <a:r>
              <a:rPr lang="ru-RU" sz="2000" b="1" dirty="0" smtClean="0"/>
              <a:t>Относительная ссылка – автоматически изменяющаяся при копировании формулы ссылка.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b="1" dirty="0" smtClean="0"/>
              <a:t>	</a:t>
            </a:r>
            <a:r>
              <a:rPr lang="ru-RU" sz="2000" b="1" i="1" dirty="0" smtClean="0"/>
              <a:t>Пример: Относительная ссылка записывается в обычной форме, например </a:t>
            </a:r>
            <a:r>
              <a:rPr lang="en-US" sz="2000" b="1" i="1" dirty="0" smtClean="0"/>
              <a:t>F3</a:t>
            </a:r>
            <a:r>
              <a:rPr lang="ru-RU" sz="2000" b="1" i="1" dirty="0" smtClean="0"/>
              <a:t> или </a:t>
            </a:r>
            <a:r>
              <a:rPr lang="en-US" sz="2000" b="1" i="1" dirty="0" smtClean="0"/>
              <a:t>E</a:t>
            </a:r>
            <a:r>
              <a:rPr lang="ru-RU" sz="2000" b="1" i="1" dirty="0" smtClean="0"/>
              <a:t>7. Во всех ячейках, куда она будет помещена после ее копирования, изменятся и буква столбца и номер строки.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b="1" dirty="0" smtClean="0"/>
              <a:t>	Относительная ссылка используется в формуле в том случае, когда она должна измениться после копирования.</a:t>
            </a:r>
          </a:p>
          <a:p>
            <a:pPr eaLnBrk="1" hangingPunct="1">
              <a:buFont typeface="Wingdings" pitchFamily="2" charset="2"/>
              <a:buNone/>
            </a:pPr>
            <a:endParaRPr lang="ru-RU" sz="1600" dirty="0" smtClean="0"/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304800" y="4343400"/>
          <a:ext cx="2424113" cy="854075"/>
        </p:xfrm>
        <a:graphic>
          <a:graphicData uri="http://schemas.openxmlformats.org/presentationml/2006/ole">
            <p:oleObj spid="_x0000_s4110" name="Точечный рисунок" r:id="rId3" imgW="2423370" imgH="853514" progId="PBrush">
              <p:embed/>
            </p:oleObj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6477000" y="4343400"/>
          <a:ext cx="2430463" cy="860425"/>
        </p:xfrm>
        <a:graphic>
          <a:graphicData uri="http://schemas.openxmlformats.org/presentationml/2006/ole">
            <p:oleObj spid="_x0000_s4111" name="Точечный рисунок" r:id="rId4" imgW="2430476" imgH="861135" progId="PBrush">
              <p:embed/>
            </p:oleObj>
          </a:graphicData>
        </a:graphic>
      </p:graphicFrame>
      <p:sp>
        <p:nvSpPr>
          <p:cNvPr id="21510" name="AutoShape 6"/>
          <p:cNvSpPr>
            <a:spLocks/>
          </p:cNvSpPr>
          <p:nvPr/>
        </p:nvSpPr>
        <p:spPr bwMode="auto">
          <a:xfrm>
            <a:off x="152400" y="5638800"/>
            <a:ext cx="3505200" cy="838200"/>
          </a:xfrm>
          <a:prstGeom prst="borderCallout2">
            <a:avLst>
              <a:gd name="adj1" fmla="val 13634"/>
              <a:gd name="adj2" fmla="val 64676"/>
              <a:gd name="adj3" fmla="val 13634"/>
              <a:gd name="adj4" fmla="val 64676"/>
              <a:gd name="adj5" fmla="val -134468"/>
              <a:gd name="adj6" fmla="val 6467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ctr"/>
            <a:endParaRPr lang="ru-RU" sz="2400">
              <a:latin typeface="Tahoma" pitchFamily="34" charset="0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52400" y="5638800"/>
            <a:ext cx="34750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>
                <a:latin typeface="Tahoma" pitchFamily="34" charset="0"/>
              </a:rPr>
              <a:t>В ячейку С1 введена формула,</a:t>
            </a:r>
          </a:p>
          <a:p>
            <a:pPr eaLnBrk="1" hangingPunct="1"/>
            <a:r>
              <a:rPr lang="ru-RU" sz="1400">
                <a:latin typeface="Tahoma" pitchFamily="34" charset="0"/>
              </a:rPr>
              <a:t>в которой используются относительные</a:t>
            </a:r>
          </a:p>
          <a:p>
            <a:pPr eaLnBrk="1" hangingPunct="1"/>
            <a:r>
              <a:rPr lang="ru-RU" sz="1400">
                <a:latin typeface="Tahoma" pitchFamily="34" charset="0"/>
              </a:rPr>
              <a:t>ссылки. </a:t>
            </a:r>
          </a:p>
        </p:txBody>
      </p:sp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3505200" y="4267200"/>
          <a:ext cx="2378075" cy="944563"/>
        </p:xfrm>
        <a:graphic>
          <a:graphicData uri="http://schemas.openxmlformats.org/presentationml/2006/ole">
            <p:oleObj spid="_x0000_s4112" name="Точечный рисунок" r:id="rId5" imgW="2377646" imgH="944962" progId="PBrush">
              <p:embed/>
            </p:oleObj>
          </a:graphicData>
        </a:graphic>
      </p:graphicFrame>
      <p:sp>
        <p:nvSpPr>
          <p:cNvPr id="21513" name="AutoShape 9"/>
          <p:cNvSpPr>
            <a:spLocks/>
          </p:cNvSpPr>
          <p:nvPr/>
        </p:nvSpPr>
        <p:spPr bwMode="auto">
          <a:xfrm>
            <a:off x="3962400" y="5638800"/>
            <a:ext cx="3505200" cy="914400"/>
          </a:xfrm>
          <a:prstGeom prst="borderCallout2">
            <a:avLst>
              <a:gd name="adj1" fmla="val 12500"/>
              <a:gd name="adj2" fmla="val 45245"/>
              <a:gd name="adj3" fmla="val 12500"/>
              <a:gd name="adj4" fmla="val 45245"/>
              <a:gd name="adj5" fmla="val -55903"/>
              <a:gd name="adj6" fmla="val 45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ctr"/>
            <a:endParaRPr lang="ru-RU" sz="2400">
              <a:latin typeface="Tahoma" pitchFamily="34" charset="0"/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3962400" y="5638800"/>
            <a:ext cx="36163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>
                <a:latin typeface="Tahoma" pitchFamily="34" charset="0"/>
              </a:rPr>
              <a:t>Копировать формулу можно</a:t>
            </a:r>
          </a:p>
          <a:p>
            <a:pPr eaLnBrk="1" hangingPunct="1"/>
            <a:r>
              <a:rPr lang="ru-RU" sz="1400">
                <a:latin typeface="Tahoma" pitchFamily="34" charset="0"/>
              </a:rPr>
              <a:t>«растаскивая» ячейку с формулой</a:t>
            </a:r>
          </a:p>
          <a:p>
            <a:pPr eaLnBrk="1" hangingPunct="1"/>
            <a:r>
              <a:rPr lang="ru-RU" sz="1400">
                <a:latin typeface="Tahoma" pitchFamily="34" charset="0"/>
              </a:rPr>
              <a:t>за правый нижний угол на те ячейки, </a:t>
            </a:r>
          </a:p>
          <a:p>
            <a:pPr eaLnBrk="1" hangingPunct="1"/>
            <a:r>
              <a:rPr lang="ru-RU" sz="1400">
                <a:latin typeface="Tahoma" pitchFamily="34" charset="0"/>
              </a:rPr>
              <a:t>в которые надо произвести копирование.</a:t>
            </a:r>
          </a:p>
        </p:txBody>
      </p:sp>
      <p:sp>
        <p:nvSpPr>
          <p:cNvPr id="21515" name="AutoShape 11"/>
          <p:cNvSpPr>
            <a:spLocks/>
          </p:cNvSpPr>
          <p:nvPr/>
        </p:nvSpPr>
        <p:spPr bwMode="auto">
          <a:xfrm>
            <a:off x="7696200" y="5638800"/>
            <a:ext cx="1447800" cy="914400"/>
          </a:xfrm>
          <a:prstGeom prst="borderCallout2">
            <a:avLst>
              <a:gd name="adj1" fmla="val 12500"/>
              <a:gd name="adj2" fmla="val 77852"/>
              <a:gd name="adj3" fmla="val 12500"/>
              <a:gd name="adj4" fmla="val 77852"/>
              <a:gd name="adj5" fmla="val -134375"/>
              <a:gd name="adj6" fmla="val 778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ctr"/>
            <a:endParaRPr lang="ru-RU" sz="2400">
              <a:latin typeface="Tahoma" pitchFamily="34" charset="0"/>
            </a:endParaRP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7662863" y="5638800"/>
            <a:ext cx="1481137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>
                <a:latin typeface="Tahoma" pitchFamily="34" charset="0"/>
              </a:rPr>
              <a:t>Посмотрите,</a:t>
            </a:r>
          </a:p>
          <a:p>
            <a:pPr eaLnBrk="1" hangingPunct="1"/>
            <a:r>
              <a:rPr lang="ru-RU" sz="1400">
                <a:latin typeface="Tahoma" pitchFamily="34" charset="0"/>
              </a:rPr>
              <a:t>Как изменилась</a:t>
            </a:r>
          </a:p>
          <a:p>
            <a:pPr eaLnBrk="1" hangingPunct="1"/>
            <a:r>
              <a:rPr lang="ru-RU" sz="1400">
                <a:latin typeface="Tahoma" pitchFamily="34" charset="0"/>
              </a:rPr>
              <a:t>Формула при</a:t>
            </a:r>
          </a:p>
          <a:p>
            <a:pPr eaLnBrk="1" hangingPunct="1"/>
            <a:r>
              <a:rPr lang="ru-RU" sz="1400">
                <a:latin typeface="Tahoma" pitchFamily="34" charset="0"/>
              </a:rPr>
              <a:t>Копировании.</a:t>
            </a:r>
          </a:p>
        </p:txBody>
      </p:sp>
    </p:spTree>
    <p:extLst>
      <p:ext uri="{BB962C8B-B14F-4D97-AF65-F5344CB8AC3E}">
        <p14:creationId xmlns:p14="http://schemas.microsoft.com/office/powerpoint/2010/main" xmlns="" val="282246366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886700" cy="1008062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Абсолютные ссылки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1800" dirty="0" smtClean="0"/>
              <a:t>Абсолютная ссылка – не изменяющаяся при копировании формулы ссылка.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dirty="0" smtClean="0"/>
              <a:t>	Абсолютная ссылка записывается в формуле в том случае, если при ее копировании не должны изменяться обе части: буква столбца и номер строки. Это указывается с  помощью символа </a:t>
            </a:r>
            <a:r>
              <a:rPr lang="en-US" sz="1800" dirty="0" smtClean="0"/>
              <a:t>$</a:t>
            </a:r>
            <a:r>
              <a:rPr lang="ru-RU" sz="1800" dirty="0" smtClean="0"/>
              <a:t>, который ставится и перед буквой столбца и перед номером строки.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dirty="0" smtClean="0"/>
              <a:t>	</a:t>
            </a:r>
            <a:r>
              <a:rPr lang="ru-RU" sz="1800" i="1" dirty="0" smtClean="0"/>
              <a:t>Пример: Абсолютная ссылка: </a:t>
            </a:r>
            <a:r>
              <a:rPr lang="en-US" sz="1800" i="1" dirty="0" smtClean="0"/>
              <a:t>$</a:t>
            </a:r>
            <a:r>
              <a:rPr lang="ru-RU" sz="1800" i="1" dirty="0" smtClean="0"/>
              <a:t>А</a:t>
            </a:r>
            <a:r>
              <a:rPr lang="en-US" sz="1800" i="1" dirty="0" smtClean="0"/>
              <a:t>$6</a:t>
            </a:r>
            <a:r>
              <a:rPr lang="ru-RU" sz="1800" i="1" dirty="0" smtClean="0"/>
              <a:t>. При копировании формулы =4+</a:t>
            </a:r>
            <a:r>
              <a:rPr lang="en-US" sz="1800" i="1" dirty="0" smtClean="0"/>
              <a:t>$A$6</a:t>
            </a:r>
            <a:r>
              <a:rPr lang="ru-RU" sz="1800" i="1" dirty="0" smtClean="0"/>
              <a:t> во всех ячейках, куда она будет скопирована, появятся точно такие же формулы.</a:t>
            </a: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762000" y="4800600"/>
          <a:ext cx="2652713" cy="868363"/>
        </p:xfrm>
        <a:graphic>
          <a:graphicData uri="http://schemas.openxmlformats.org/presentationml/2006/ole">
            <p:oleObj spid="_x0000_s5130" name="Точечный рисунок" r:id="rId3" imgW="2651990" imgH="868755" progId="PBrush">
              <p:embed/>
            </p:oleObj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5181600" y="4800600"/>
          <a:ext cx="2606675" cy="1036638"/>
        </p:xfrm>
        <a:graphic>
          <a:graphicData uri="http://schemas.openxmlformats.org/presentationml/2006/ole">
            <p:oleObj spid="_x0000_s5131" name="Точечный рисунок" r:id="rId4" imgW="2606266" imgH="1036410" progId="PBrush">
              <p:embed/>
            </p:oleObj>
          </a:graphicData>
        </a:graphic>
      </p:graphicFrame>
      <p:sp>
        <p:nvSpPr>
          <p:cNvPr id="23558" name="AutoShape 6"/>
          <p:cNvSpPr>
            <a:spLocks/>
          </p:cNvSpPr>
          <p:nvPr/>
        </p:nvSpPr>
        <p:spPr bwMode="auto">
          <a:xfrm>
            <a:off x="677863" y="6015038"/>
            <a:ext cx="2141537" cy="609600"/>
          </a:xfrm>
          <a:prstGeom prst="borderCallout2">
            <a:avLst>
              <a:gd name="adj1" fmla="val 18750"/>
              <a:gd name="adj2" fmla="val 90662"/>
              <a:gd name="adj3" fmla="val 18750"/>
              <a:gd name="adj4" fmla="val 90662"/>
              <a:gd name="adj5" fmla="val -175782"/>
              <a:gd name="adj6" fmla="val 906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ctr"/>
            <a:endParaRPr lang="ru-RU" sz="2400">
              <a:latin typeface="Tahoma" pitchFamily="34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898525" y="6051550"/>
            <a:ext cx="1958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>
                <a:latin typeface="Tahoma" pitchFamily="34" charset="0"/>
              </a:rPr>
              <a:t>В формуле используются</a:t>
            </a:r>
          </a:p>
          <a:p>
            <a:pPr eaLnBrk="1" hangingPunct="1"/>
            <a:r>
              <a:rPr lang="ru-RU" sz="1200">
                <a:latin typeface="Tahoma" pitchFamily="34" charset="0"/>
              </a:rPr>
              <a:t>абсолютные ссылки</a:t>
            </a:r>
          </a:p>
        </p:txBody>
      </p:sp>
      <p:sp>
        <p:nvSpPr>
          <p:cNvPr id="23560" name="AutoShape 8"/>
          <p:cNvSpPr>
            <a:spLocks/>
          </p:cNvSpPr>
          <p:nvPr/>
        </p:nvSpPr>
        <p:spPr bwMode="auto">
          <a:xfrm>
            <a:off x="5486400" y="6019800"/>
            <a:ext cx="2895600" cy="609600"/>
          </a:xfrm>
          <a:prstGeom prst="borderCallout2">
            <a:avLst>
              <a:gd name="adj1" fmla="val 18750"/>
              <a:gd name="adj2" fmla="val 67051"/>
              <a:gd name="adj3" fmla="val 18750"/>
              <a:gd name="adj4" fmla="val 67051"/>
              <a:gd name="adj5" fmla="val -175782"/>
              <a:gd name="adj6" fmla="val 670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ctr"/>
            <a:endParaRPr lang="ru-RU" sz="2400">
              <a:latin typeface="Tahoma" pitchFamily="34" charset="0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5546725" y="5975350"/>
            <a:ext cx="27924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>
                <a:latin typeface="Tahoma" pitchFamily="34" charset="0"/>
              </a:rPr>
              <a:t>Обратите внимание, что при</a:t>
            </a:r>
          </a:p>
          <a:p>
            <a:pPr eaLnBrk="1" hangingPunct="1"/>
            <a:r>
              <a:rPr lang="ru-RU" sz="1200">
                <a:latin typeface="Tahoma" pitchFamily="34" charset="0"/>
              </a:rPr>
              <a:t>копировании формулы на другие </a:t>
            </a:r>
          </a:p>
          <a:p>
            <a:pPr eaLnBrk="1" hangingPunct="1"/>
            <a:r>
              <a:rPr lang="ru-RU" sz="1200">
                <a:latin typeface="Tahoma" pitchFamily="34" charset="0"/>
              </a:rPr>
              <a:t>ячейки, сама формула не изменятся.</a:t>
            </a:r>
          </a:p>
          <a:p>
            <a:pPr eaLnBrk="1" hangingPunct="1"/>
            <a:endParaRPr lang="ru-RU" sz="12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520042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188640"/>
            <a:ext cx="3655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Встроенные функции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348880"/>
            <a:ext cx="35283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70C0"/>
                </a:solidFill>
              </a:rPr>
              <a:t>Математические</a:t>
            </a:r>
            <a:endParaRPr lang="en-US" sz="2400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70C0"/>
                </a:solidFill>
              </a:rPr>
              <a:t>Логические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70C0"/>
                </a:solidFill>
              </a:rPr>
              <a:t>Статистические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70C0"/>
                </a:solidFill>
              </a:rPr>
              <a:t>Финансовые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70C0"/>
                </a:solidFill>
              </a:rPr>
              <a:t>Дата и время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70C0"/>
                </a:solidFill>
              </a:rPr>
              <a:t>Текстовые и т.д.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92696"/>
            <a:ext cx="896448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облегчения расчетов в табличном процессоре </a:t>
            </a:r>
            <a:r>
              <a:rPr lang="en-US" sz="2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sz="2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есть встроенные функции.</a:t>
            </a:r>
            <a:r>
              <a:rPr lang="en-US" sz="2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стандартная встроенная функция имеет свое имя.</a:t>
            </a:r>
            <a:r>
              <a:rPr lang="en-US" sz="2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удобства выбора и обращения к ним, все функции объединены в группы, называемые </a:t>
            </a:r>
            <a:r>
              <a:rPr lang="ru-RU" sz="2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категориями</a:t>
            </a:r>
            <a:r>
              <a:rPr lang="ru-RU" sz="2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8" name="Picture 2" descr="C:\Users\User\Desktop\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852936"/>
            <a:ext cx="4464496" cy="38045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1115616" y="5229200"/>
            <a:ext cx="2051720" cy="792088"/>
          </a:xfrm>
          <a:prstGeom prst="wedgeRoundRectCallout">
            <a:avLst>
              <a:gd name="adj1" fmla="val 161888"/>
              <a:gd name="adj2" fmla="val -29887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Категории</a:t>
            </a:r>
            <a:endParaRPr lang="ru-RU" sz="24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50650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5" y="571500"/>
            <a:ext cx="8358188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ПРОГРАММА MICROSOFT EXCEL </a:t>
            </a:r>
            <a:r>
              <a:rPr lang="ru-RU" sz="2800" dirty="0">
                <a:latin typeface="+mn-lt"/>
                <a:cs typeface="+mn-cs"/>
              </a:rPr>
              <a:t>позволяет: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dirty="0">
                <a:solidFill>
                  <a:srgbClr val="C00000"/>
                </a:solidFill>
                <a:latin typeface="+mn-lt"/>
                <a:cs typeface="+mn-cs"/>
              </a:rPr>
              <a:t>сформировать данные в виде таблиц;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dirty="0">
                <a:solidFill>
                  <a:srgbClr val="C00000"/>
                </a:solidFill>
                <a:latin typeface="+mn-lt"/>
                <a:cs typeface="+mn-cs"/>
              </a:rPr>
              <a:t>рассчитать содержимое ячеек по формулам, при этом возможно использование более 150 встроенных функций;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dirty="0">
                <a:solidFill>
                  <a:srgbClr val="C00000"/>
                </a:solidFill>
                <a:latin typeface="+mn-lt"/>
                <a:cs typeface="+mn-cs"/>
              </a:rPr>
              <a:t>представить данные из таблиц в графическом виде;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dirty="0">
                <a:solidFill>
                  <a:srgbClr val="C00000"/>
                </a:solidFill>
                <a:latin typeface="+mn-lt"/>
                <a:cs typeface="+mn-cs"/>
              </a:rPr>
              <a:t>организовать данные в </a:t>
            </a:r>
            <a:r>
              <a:rPr lang="ru-RU" sz="2800" dirty="0" smtClean="0">
                <a:solidFill>
                  <a:srgbClr val="C00000"/>
                </a:solidFill>
                <a:latin typeface="+mn-lt"/>
                <a:cs typeface="+mn-cs"/>
              </a:rPr>
              <a:t>формате базы данных.</a:t>
            </a:r>
            <a:endParaRPr lang="ru-RU" sz="2800" dirty="0">
              <a:solidFill>
                <a:srgbClr val="C0000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1504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84313"/>
            <a:ext cx="7775575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Прямоугольник 2"/>
          <p:cNvSpPr>
            <a:spLocks noChangeArrowheads="1"/>
          </p:cNvSpPr>
          <p:nvPr/>
        </p:nvSpPr>
        <p:spPr bwMode="auto">
          <a:xfrm>
            <a:off x="1116013" y="476250"/>
            <a:ext cx="70564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 dirty="0">
                <a:solidFill>
                  <a:srgbClr val="00B050"/>
                </a:solidFill>
                <a:latin typeface="Arial" panose="020B0604020202020204" pitchFamily="34" charset="0"/>
              </a:rPr>
              <a:t>Создание диаграмм</a:t>
            </a:r>
            <a:r>
              <a:rPr lang="ru-RU" altLang="ru-RU" sz="5400" dirty="0">
                <a:solidFill>
                  <a:srgbClr val="00B050"/>
                </a:solidFill>
                <a:latin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41047365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41438"/>
            <a:ext cx="774382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Прямоугольник 2"/>
          <p:cNvSpPr>
            <a:spLocks noChangeArrowheads="1"/>
          </p:cNvSpPr>
          <p:nvPr/>
        </p:nvSpPr>
        <p:spPr bwMode="auto">
          <a:xfrm>
            <a:off x="1116013" y="404813"/>
            <a:ext cx="7848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>
                <a:solidFill>
                  <a:srgbClr val="00B050"/>
                </a:solidFill>
                <a:latin typeface="Arial" panose="020B0604020202020204" pitchFamily="34" charset="0"/>
              </a:rPr>
              <a:t>Основные типы диаграмм </a:t>
            </a:r>
          </a:p>
        </p:txBody>
      </p:sp>
    </p:spTree>
    <p:extLst>
      <p:ext uri="{BB962C8B-B14F-4D97-AF65-F5344CB8AC3E}">
        <p14:creationId xmlns:p14="http://schemas.microsoft.com/office/powerpoint/2010/main" xmlns="" val="203669795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2143125" y="357188"/>
            <a:ext cx="5143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 dirty="0"/>
              <a:t>Вид </a:t>
            </a:r>
            <a:r>
              <a:rPr lang="ru-RU" altLang="ru-RU" sz="4000" b="1" dirty="0" smtClean="0"/>
              <a:t>экрана </a:t>
            </a:r>
            <a:r>
              <a:rPr lang="en-US" altLang="ru-RU" sz="4000" b="1" dirty="0" smtClean="0"/>
              <a:t>Excel</a:t>
            </a:r>
            <a:endParaRPr lang="ru-RU" altLang="ru-RU" sz="4000" dirty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1000125"/>
            <a:ext cx="8691562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57188" y="2214563"/>
            <a:ext cx="84296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442913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tabLst>
                <a:tab pos="442913" algn="l"/>
              </a:tabLst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tabLst>
                <a:tab pos="442913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442913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42913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42913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42913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42913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42913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ОБЫЧНЫЙ – наиболее удобный для выполнения большинства операций.</a:t>
            </a:r>
            <a:endParaRPr lang="ru-RU" altLang="ru-RU" sz="20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РАЗМЕТКА СТРАНИЦ – удобен для окончательного форматирования таблицы перед распечаткой.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СТРАНИЧНЫЙ – показывает только имеющиеся страницы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57188" y="5929313"/>
            <a:ext cx="83581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442913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tabLst>
                <a:tab pos="442913" algn="l"/>
              </a:tabLst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tabLst>
                <a:tab pos="442913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442913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42913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42913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42913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42913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42913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Переход между режимами осуществляется соответствующими пунктами </a:t>
            </a:r>
            <a:r>
              <a:rPr lang="ru-RU" altLang="ru-RU" sz="1800" dirty="0">
                <a:latin typeface="Arial" panose="020B0604020202020204" pitchFamily="34" charset="0"/>
                <a:cs typeface="Times New Roman" panose="02020603050405020304" pitchFamily="18" charset="0"/>
              </a:rPr>
              <a:t>меню </a:t>
            </a:r>
            <a:r>
              <a:rPr lang="ru-RU" altLang="ru-RU" sz="1800" b="1" dirty="0">
                <a:latin typeface="Arial" panose="020B0604020202020204" pitchFamily="34" charset="0"/>
                <a:cs typeface="Times New Roman" panose="02020603050405020304" pitchFamily="18" charset="0"/>
              </a:rPr>
              <a:t>Вид</a:t>
            </a:r>
            <a:r>
              <a:rPr lang="ru-RU" altLang="ru-RU" sz="1800" dirty="0">
                <a:latin typeface="Arial" panose="020B0604020202020204" pitchFamily="34" charset="0"/>
                <a:cs typeface="Times New Roman" panose="02020603050405020304" pitchFamily="18" charset="0"/>
              </a:rPr>
              <a:t> или при нажатии </a:t>
            </a:r>
            <a:r>
              <a:rPr lang="ru-RU" altLang="ru-RU" sz="1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кнопок Панели состояния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latin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215188" y="5429250"/>
            <a:ext cx="714375" cy="3571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198" t="92107" r="12871" b="3508"/>
          <a:stretch>
            <a:fillRect/>
          </a:stretch>
        </p:blipFill>
        <p:spPr bwMode="auto">
          <a:xfrm>
            <a:off x="7358063" y="5500688"/>
            <a:ext cx="4286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6660232" y="5786439"/>
            <a:ext cx="697831" cy="4659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3779912" y="1065213"/>
            <a:ext cx="576064" cy="2755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2843808" y="1484784"/>
            <a:ext cx="1008112" cy="48245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82101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5440" y="561416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Основные параметры электронных таблиц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7949" y="992661"/>
            <a:ext cx="34198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1.Рабочие</a:t>
            </a:r>
            <a:r>
              <a:rPr lang="ru-RU" sz="2400" dirty="0" smtClean="0">
                <a:solidFill>
                  <a:srgbClr val="000099"/>
                </a:solidFill>
              </a:rPr>
              <a:t> </a:t>
            </a:r>
            <a:r>
              <a:rPr lang="ru-RU" sz="2400" dirty="0" smtClean="0"/>
              <a:t>листы и книги</a:t>
            </a:r>
          </a:p>
          <a:p>
            <a:endParaRPr lang="ru-RU" sz="2800" dirty="0" smtClean="0"/>
          </a:p>
        </p:txBody>
      </p:sp>
      <p:pic>
        <p:nvPicPr>
          <p:cNvPr id="2050" name="Picture 2" descr="C:\Users\User\Desktop\tta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7" y="1628801"/>
            <a:ext cx="5296679" cy="4731962"/>
          </a:xfrm>
          <a:prstGeom prst="rect">
            <a:avLst/>
          </a:prstGeom>
          <a:noFill/>
        </p:spPr>
      </p:pic>
      <p:sp>
        <p:nvSpPr>
          <p:cNvPr id="11" name="Скругленная прямоугольная выноска 10"/>
          <p:cNvSpPr/>
          <p:nvPr/>
        </p:nvSpPr>
        <p:spPr>
          <a:xfrm rot="16200000">
            <a:off x="2250381" y="4958531"/>
            <a:ext cx="396875" cy="938212"/>
          </a:xfrm>
          <a:prstGeom prst="wedgeRoundRectCallout">
            <a:avLst>
              <a:gd name="adj1" fmla="val -153247"/>
              <a:gd name="adj2" fmla="val -76416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Рабочие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листы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1484784"/>
            <a:ext cx="4139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2. Электронная таблица состоит из </a:t>
            </a:r>
            <a:r>
              <a:rPr lang="ru-RU" sz="2400" u="sng" dirty="0" smtClean="0"/>
              <a:t>столбцов и строк</a:t>
            </a:r>
            <a:r>
              <a:rPr lang="ru-RU" sz="2400" dirty="0" smtClean="0"/>
              <a:t>. Заголовки столбцов обозначаются буквами или сочетаниями букв (A, </a:t>
            </a:r>
            <a:r>
              <a:rPr lang="en-US" sz="2400" dirty="0" smtClean="0"/>
              <a:t>B</a:t>
            </a:r>
            <a:r>
              <a:rPr lang="ru-RU" sz="2400" dirty="0" smtClean="0"/>
              <a:t>,</a:t>
            </a:r>
            <a:r>
              <a:rPr lang="en-US" sz="2400" dirty="0" smtClean="0"/>
              <a:t> C, </a:t>
            </a:r>
            <a:r>
              <a:rPr lang="ru-RU" sz="2400" dirty="0" smtClean="0"/>
              <a:t> АВ и т. п.), заголовки строк — числами (1, </a:t>
            </a:r>
            <a:r>
              <a:rPr lang="en-US" sz="2400" dirty="0" smtClean="0"/>
              <a:t>6</a:t>
            </a:r>
            <a:r>
              <a:rPr lang="ru-RU" sz="2400" dirty="0" smtClean="0"/>
              <a:t>,</a:t>
            </a:r>
            <a:r>
              <a:rPr lang="en-US" sz="2400" dirty="0" smtClean="0"/>
              <a:t> 56,</a:t>
            </a:r>
            <a:r>
              <a:rPr lang="ru-RU" sz="2400" dirty="0" smtClean="0"/>
              <a:t> </a:t>
            </a:r>
            <a:r>
              <a:rPr lang="en-US" sz="2400" dirty="0" smtClean="0"/>
              <a:t>310</a:t>
            </a:r>
            <a:r>
              <a:rPr lang="ru-RU" sz="2400" dirty="0" smtClean="0"/>
              <a:t> и т. п.). </a:t>
            </a:r>
          </a:p>
        </p:txBody>
      </p:sp>
      <p:pic>
        <p:nvPicPr>
          <p:cNvPr id="3" name="Picture 2" descr="C:\Users\User\Desktop\2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3816424" cy="4371988"/>
          </a:xfrm>
          <a:prstGeom prst="rect">
            <a:avLst/>
          </a:prstGeom>
          <a:noFill/>
        </p:spPr>
      </p:pic>
      <p:sp>
        <p:nvSpPr>
          <p:cNvPr id="4" name="Скругленная прямоугольная выноска 3"/>
          <p:cNvSpPr/>
          <p:nvPr/>
        </p:nvSpPr>
        <p:spPr>
          <a:xfrm rot="16200000">
            <a:off x="827584" y="5085184"/>
            <a:ext cx="432048" cy="864096"/>
          </a:xfrm>
          <a:prstGeom prst="wedgeRoundRectCallout">
            <a:avLst>
              <a:gd name="adj1" fmla="val 269422"/>
              <a:gd name="adj2" fmla="val -54816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Номер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строки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 rot="16200000">
            <a:off x="3072408" y="2624336"/>
            <a:ext cx="396875" cy="854075"/>
          </a:xfrm>
          <a:prstGeom prst="wedgeRoundRectCallout">
            <a:avLst>
              <a:gd name="adj1" fmla="val 101212"/>
              <a:gd name="adj2" fmla="val -143755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название</a:t>
            </a:r>
            <a:endParaRPr lang="ru-RU" sz="12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столбца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 rot="16200000">
            <a:off x="3144416" y="5504656"/>
            <a:ext cx="396875" cy="854075"/>
          </a:xfrm>
          <a:prstGeom prst="wedgeRoundRectCallout">
            <a:avLst>
              <a:gd name="adj1" fmla="val 101212"/>
              <a:gd name="adj2" fmla="val -143755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столбец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 rot="16200000">
            <a:off x="3706186" y="3906250"/>
            <a:ext cx="396875" cy="854075"/>
          </a:xfrm>
          <a:prstGeom prst="wedgeRoundRectCallout">
            <a:avLst>
              <a:gd name="adj1" fmla="val 230376"/>
              <a:gd name="adj2" fmla="val -104823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строка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 smtClean="0"/>
              <a:t>Ячейка</a:t>
            </a:r>
            <a:r>
              <a:rPr lang="ru-RU" sz="2400" dirty="0" smtClean="0"/>
              <a:t> — место пересечения столбца и строки. Каждая ячейка таблицы имеет свой собственный адрес.</a:t>
            </a:r>
          </a:p>
          <a:p>
            <a:pPr algn="just"/>
            <a:r>
              <a:rPr lang="ru-RU" sz="2400" dirty="0" smtClean="0"/>
              <a:t>    Адрес ячейки электронной таблицы составляется из заголовка столбца и заголовка строки, например: Al, B5, E7. Ячейка, с которой производятся какие-то действия, выделяется рамкой и называется активной.</a:t>
            </a:r>
          </a:p>
        </p:txBody>
      </p:sp>
      <p:pic>
        <p:nvPicPr>
          <p:cNvPr id="1027" name="Picture 3" descr="C:\Users\User\Desktop\kbcn -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6844" y="2341468"/>
            <a:ext cx="2448272" cy="3888432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 rot="16200000">
            <a:off x="416495" y="4114555"/>
            <a:ext cx="621810" cy="978891"/>
          </a:xfrm>
          <a:prstGeom prst="wedgeRoundRectCallout">
            <a:avLst>
              <a:gd name="adj1" fmla="val 68470"/>
              <a:gd name="adj2" fmla="val 92388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Адрес</a:t>
            </a:r>
            <a:endParaRPr lang="ru-RU" sz="14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ячейки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 rot="16200000">
            <a:off x="3604691" y="4836802"/>
            <a:ext cx="720080" cy="1216843"/>
          </a:xfrm>
          <a:prstGeom prst="wedgeRoundRectCallout">
            <a:avLst>
              <a:gd name="adj1" fmla="val 120419"/>
              <a:gd name="adj2" fmla="val -175175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Активная ячейка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2276872"/>
            <a:ext cx="4067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Чтобы сделать ячейку активной, можно выбрать ее щелчком мыши или подвести “рамку” к нужной ячейке клавишами перемещения курсора.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330086"/>
            <a:ext cx="3423240" cy="3910655"/>
          </a:xfrm>
          <a:prstGeom prst="rect">
            <a:avLst/>
          </a:prstGeom>
          <a:noFill/>
        </p:spPr>
      </p:pic>
      <p:sp>
        <p:nvSpPr>
          <p:cNvPr id="3" name="Скругленная прямоугольная выноска 2"/>
          <p:cNvSpPr/>
          <p:nvPr/>
        </p:nvSpPr>
        <p:spPr>
          <a:xfrm rot="16200000">
            <a:off x="6408206" y="4977170"/>
            <a:ext cx="1080118" cy="1728193"/>
          </a:xfrm>
          <a:prstGeom prst="wedgeRoundRectCallout">
            <a:avLst>
              <a:gd name="adj1" fmla="val 55002"/>
              <a:gd name="adj2" fmla="val -107335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Диапазон ячеек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 А1: С5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0728" y="468888"/>
            <a:ext cx="69127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u="sng" dirty="0" smtClean="0"/>
              <a:t>3. Диапазон ячеек-</a:t>
            </a:r>
            <a:r>
              <a:rPr lang="ru-RU" sz="2800" b="1" dirty="0" smtClean="0"/>
              <a:t> </a:t>
            </a:r>
            <a:r>
              <a:rPr lang="ru-RU" sz="2800" dirty="0" smtClean="0"/>
              <a:t>группа ячеек. Чтобы задать адрес диапазона, нужно указать адреса его левой верхней и правой нижней ячеек,  разделив их двоеточием</a:t>
            </a:r>
            <a:r>
              <a:rPr lang="ru-RU" sz="2800" b="1" dirty="0" smtClean="0"/>
              <a:t>. </a:t>
            </a:r>
          </a:p>
          <a:p>
            <a:endParaRPr lang="ru-RU" sz="2800" b="1" u="sng" dirty="0" smtClean="0">
              <a:solidFill>
                <a:srgbClr val="FFFFE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6206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64" name="WordArt 44"/>
          <p:cNvSpPr>
            <a:spLocks noChangeArrowheads="1" noChangeShapeType="1" noTextEdit="1"/>
          </p:cNvSpPr>
          <p:nvPr/>
        </p:nvSpPr>
        <p:spPr bwMode="auto">
          <a:xfrm>
            <a:off x="1485900" y="1838325"/>
            <a:ext cx="1600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ячейка</a:t>
            </a:r>
          </a:p>
        </p:txBody>
      </p:sp>
      <p:sp>
        <p:nvSpPr>
          <p:cNvPr id="5165" name="WordArt 45"/>
          <p:cNvSpPr>
            <a:spLocks noChangeArrowheads="1" noChangeShapeType="1" noTextEdit="1"/>
          </p:cNvSpPr>
          <p:nvPr/>
        </p:nvSpPr>
        <p:spPr bwMode="auto">
          <a:xfrm>
            <a:off x="2057400" y="2514600"/>
            <a:ext cx="457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С4</a:t>
            </a:r>
          </a:p>
        </p:txBody>
      </p:sp>
      <p:sp>
        <p:nvSpPr>
          <p:cNvPr id="5167" name="Line 47"/>
          <p:cNvSpPr>
            <a:spLocks noChangeShapeType="1"/>
          </p:cNvSpPr>
          <p:nvPr/>
        </p:nvSpPr>
        <p:spPr bwMode="auto">
          <a:xfrm flipH="1" flipV="1">
            <a:off x="304800" y="2667000"/>
            <a:ext cx="522784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69" name="Oval 49"/>
          <p:cNvSpPr>
            <a:spLocks noChangeArrowheads="1"/>
          </p:cNvSpPr>
          <p:nvPr/>
        </p:nvSpPr>
        <p:spPr bwMode="auto">
          <a:xfrm>
            <a:off x="0" y="1371600"/>
            <a:ext cx="304800" cy="4648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170" name="WordArt 50"/>
          <p:cNvSpPr>
            <a:spLocks noChangeArrowheads="1" noChangeShapeType="1" noTextEdit="1"/>
          </p:cNvSpPr>
          <p:nvPr/>
        </p:nvSpPr>
        <p:spPr bwMode="auto">
          <a:xfrm>
            <a:off x="609600" y="3657600"/>
            <a:ext cx="2590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номера строк</a:t>
            </a:r>
          </a:p>
        </p:txBody>
      </p:sp>
      <p:sp>
        <p:nvSpPr>
          <p:cNvPr id="5172" name="Oval 52"/>
          <p:cNvSpPr>
            <a:spLocks noChangeArrowheads="1"/>
          </p:cNvSpPr>
          <p:nvPr/>
        </p:nvSpPr>
        <p:spPr bwMode="auto">
          <a:xfrm>
            <a:off x="304800" y="990600"/>
            <a:ext cx="80772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173" name="WordArt 53"/>
          <p:cNvSpPr>
            <a:spLocks noChangeArrowheads="1" noChangeShapeType="1" noTextEdit="1"/>
          </p:cNvSpPr>
          <p:nvPr/>
        </p:nvSpPr>
        <p:spPr bwMode="auto">
          <a:xfrm>
            <a:off x="4648200" y="1447800"/>
            <a:ext cx="4114800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названия столбцов</a:t>
            </a:r>
          </a:p>
        </p:txBody>
      </p:sp>
      <p:sp>
        <p:nvSpPr>
          <p:cNvPr id="5175" name="WordArt 55"/>
          <p:cNvSpPr>
            <a:spLocks noChangeArrowheads="1" noChangeShapeType="1" noTextEdit="1"/>
          </p:cNvSpPr>
          <p:nvPr/>
        </p:nvSpPr>
        <p:spPr bwMode="auto">
          <a:xfrm>
            <a:off x="3851275" y="3789363"/>
            <a:ext cx="3733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диапазон ячеек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или блок ячеек </a:t>
            </a:r>
          </a:p>
        </p:txBody>
      </p:sp>
      <p:sp>
        <p:nvSpPr>
          <p:cNvPr id="5176" name="WordArt 56"/>
          <p:cNvSpPr>
            <a:spLocks noChangeArrowheads="1" noChangeShapeType="1" noTextEdit="1"/>
          </p:cNvSpPr>
          <p:nvPr/>
        </p:nvSpPr>
        <p:spPr bwMode="auto">
          <a:xfrm>
            <a:off x="4038600" y="3276600"/>
            <a:ext cx="1143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E4:G8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</a:endParaRPr>
          </a:p>
        </p:txBody>
      </p:sp>
      <p:sp>
        <p:nvSpPr>
          <p:cNvPr id="5177" name="Line 57"/>
          <p:cNvSpPr>
            <a:spLocks noChangeShapeType="1"/>
          </p:cNvSpPr>
          <p:nvPr/>
        </p:nvSpPr>
        <p:spPr bwMode="auto">
          <a:xfrm flipH="1" flipV="1">
            <a:off x="3810000" y="1371600"/>
            <a:ext cx="838200" cy="32920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79" name="Oval 59"/>
          <p:cNvSpPr>
            <a:spLocks noChangeArrowheads="1"/>
          </p:cNvSpPr>
          <p:nvPr/>
        </p:nvSpPr>
        <p:spPr bwMode="auto">
          <a:xfrm>
            <a:off x="152400" y="5895975"/>
            <a:ext cx="2362200" cy="3524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180" name="WordArt 60"/>
          <p:cNvSpPr>
            <a:spLocks noChangeArrowheads="1" noChangeShapeType="1" noTextEdit="1"/>
          </p:cNvSpPr>
          <p:nvPr/>
        </p:nvSpPr>
        <p:spPr bwMode="auto">
          <a:xfrm>
            <a:off x="2438400" y="5562600"/>
            <a:ext cx="2514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рабочие листы</a:t>
            </a:r>
          </a:p>
        </p:txBody>
      </p:sp>
      <p:sp>
        <p:nvSpPr>
          <p:cNvPr id="21" name="Oval 52"/>
          <p:cNvSpPr>
            <a:spLocks noChangeArrowheads="1"/>
          </p:cNvSpPr>
          <p:nvPr/>
        </p:nvSpPr>
        <p:spPr bwMode="auto">
          <a:xfrm>
            <a:off x="0" y="381000"/>
            <a:ext cx="64008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2" name="WordArt 53"/>
          <p:cNvSpPr>
            <a:spLocks noChangeArrowheads="1" noChangeShapeType="1" noTextEdit="1"/>
          </p:cNvSpPr>
          <p:nvPr/>
        </p:nvSpPr>
        <p:spPr bwMode="auto">
          <a:xfrm>
            <a:off x="5410200" y="533400"/>
            <a:ext cx="3733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панель инструментов</a:t>
            </a:r>
          </a:p>
        </p:txBody>
      </p:sp>
      <p:sp>
        <p:nvSpPr>
          <p:cNvPr id="2" name="Овал 1"/>
          <p:cNvSpPr/>
          <p:nvPr/>
        </p:nvSpPr>
        <p:spPr>
          <a:xfrm>
            <a:off x="3581400" y="2514600"/>
            <a:ext cx="2358752" cy="22825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2438400" y="2247900"/>
            <a:ext cx="0" cy="2381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xmlns="" val="358414204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10" presetClass="exit" presetSubtype="0" fill="hold" grpId="1" nodeType="after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9" grpId="0" animBg="1"/>
      <p:bldP spid="5169" grpId="1" animBg="1"/>
      <p:bldP spid="5172" grpId="0" animBg="1"/>
      <p:bldP spid="5172" grpId="1" animBg="1"/>
      <p:bldP spid="5179" grpId="0" animBg="1"/>
      <p:bldP spid="21" grpId="0" animBg="1"/>
      <p:bldP spid="2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1797</TotalTime>
  <Words>1029</Words>
  <Application>Microsoft Office PowerPoint</Application>
  <PresentationFormat>Экран (4:3)</PresentationFormat>
  <Paragraphs>157</Paragraphs>
  <Slides>31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Тема Office</vt:lpstr>
      <vt:lpstr>Точечный рисунок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Типы данных</vt:lpstr>
      <vt:lpstr>Слайд 11</vt:lpstr>
      <vt:lpstr>Перенос текста по словам</vt:lpstr>
      <vt:lpstr>Объединение ячеек</vt:lpstr>
      <vt:lpstr>Форматирование ячеек</vt:lpstr>
      <vt:lpstr>Слайд 15</vt:lpstr>
      <vt:lpstr>Слайд 16</vt:lpstr>
      <vt:lpstr>Слайд 17</vt:lpstr>
      <vt:lpstr>Автозаполнение</vt:lpstr>
      <vt:lpstr> Автозаполнение строки одинаковыми числами</vt:lpstr>
      <vt:lpstr>Автозаполнение. Арифметическая прогрессия</vt:lpstr>
      <vt:lpstr>Слайд 21</vt:lpstr>
      <vt:lpstr>Слайд 22</vt:lpstr>
      <vt:lpstr>Слайд 23</vt:lpstr>
      <vt:lpstr>Слайд 24</vt:lpstr>
      <vt:lpstr>Арифметические формулы</vt:lpstr>
      <vt:lpstr>Пример вычисления по арифметическим формулам</vt:lpstr>
      <vt:lpstr>Относительные ссылки</vt:lpstr>
      <vt:lpstr>Абсолютные ссылки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ЭЛЕКТРОННЫЕ ТАБЛИЦЫ</dc:title>
  <dc:creator>admin</dc:creator>
  <cp:lastModifiedBy>Пользователь Windows</cp:lastModifiedBy>
  <cp:revision>202</cp:revision>
  <dcterms:created xsi:type="dcterms:W3CDTF">2013-01-25T07:32:13Z</dcterms:created>
  <dcterms:modified xsi:type="dcterms:W3CDTF">2020-04-17T04:54:57Z</dcterms:modified>
</cp:coreProperties>
</file>