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0"/>
  </p:notesMasterIdLst>
  <p:sldIdLst>
    <p:sldId id="279" r:id="rId2"/>
    <p:sldId id="264" r:id="rId3"/>
    <p:sldId id="265" r:id="rId4"/>
    <p:sldId id="268" r:id="rId5"/>
    <p:sldId id="260" r:id="rId6"/>
    <p:sldId id="274" r:id="rId7"/>
    <p:sldId id="261" r:id="rId8"/>
    <p:sldId id="273" r:id="rId9"/>
    <p:sldId id="262" r:id="rId10"/>
    <p:sldId id="257" r:id="rId11"/>
    <p:sldId id="258" r:id="rId12"/>
    <p:sldId id="275" r:id="rId13"/>
    <p:sldId id="259" r:id="rId14"/>
    <p:sldId id="271" r:id="rId15"/>
    <p:sldId id="263" r:id="rId16"/>
    <p:sldId id="276" r:id="rId17"/>
    <p:sldId id="277" r:id="rId18"/>
    <p:sldId id="278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1D2B"/>
    <a:srgbClr val="CC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5387" autoAdjust="0"/>
  </p:normalViewPr>
  <p:slideViewPr>
    <p:cSldViewPr>
      <p:cViewPr>
        <p:scale>
          <a:sx n="50" d="100"/>
          <a:sy n="50" d="100"/>
        </p:scale>
        <p:origin x="-1956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486A8A6-31CE-440D-8178-194FED5C2266}" type="datetimeFigureOut">
              <a:rPr lang="ru-RU"/>
              <a:pPr>
                <a:defRPr/>
              </a:pPr>
              <a:t>11.09.2020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FBFADBE-8A33-41AB-A675-1D83C03C08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539806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3552FA-0347-4791-B300-F78FB400385E}" type="datetimeFigureOut">
              <a:rPr lang="ru-RU" smtClean="0"/>
              <a:pPr>
                <a:defRPr/>
              </a:pPr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71D6FA-1217-4D74-822E-B15B7BD4DD8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0" y="-285750"/>
            <a:ext cx="9144000" cy="48577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Freeform 13"/>
          <p:cNvSpPr>
            <a:spLocks noEditPoints="1"/>
          </p:cNvSpPr>
          <p:nvPr userDrawn="1"/>
        </p:nvSpPr>
        <p:spPr bwMode="auto">
          <a:xfrm>
            <a:off x="8091488" y="1057275"/>
            <a:ext cx="1219200" cy="92075"/>
          </a:xfrm>
          <a:custGeom>
            <a:avLst/>
            <a:gdLst>
              <a:gd name="T0" fmla="*/ 0 w 768"/>
              <a:gd name="T1" fmla="*/ 58 h 58"/>
              <a:gd name="T2" fmla="*/ 0 w 768"/>
              <a:gd name="T3" fmla="*/ 58 h 58"/>
              <a:gd name="T4" fmla="*/ 0 w 768"/>
              <a:gd name="T5" fmla="*/ 58 h 58"/>
              <a:gd name="T6" fmla="*/ 0 w 768"/>
              <a:gd name="T7" fmla="*/ 58 h 58"/>
              <a:gd name="T8" fmla="*/ 0 w 768"/>
              <a:gd name="T9" fmla="*/ 58 h 58"/>
              <a:gd name="T10" fmla="*/ 0 w 768"/>
              <a:gd name="T11" fmla="*/ 58 h 58"/>
              <a:gd name="T12" fmla="*/ 0 w 768"/>
              <a:gd name="T13" fmla="*/ 58 h 58"/>
              <a:gd name="T14" fmla="*/ 0 w 768"/>
              <a:gd name="T15" fmla="*/ 58 h 58"/>
              <a:gd name="T16" fmla="*/ 768 w 768"/>
              <a:gd name="T17" fmla="*/ 0 h 58"/>
              <a:gd name="T18" fmla="*/ 768 w 768"/>
              <a:gd name="T19" fmla="*/ 0 h 58"/>
              <a:gd name="T20" fmla="*/ 768 w 768"/>
              <a:gd name="T21" fmla="*/ 0 h 58"/>
              <a:gd name="T22" fmla="*/ 768 w 768"/>
              <a:gd name="T23" fmla="*/ 0 h 58"/>
              <a:gd name="T24" fmla="*/ 768 w 768"/>
              <a:gd name="T25" fmla="*/ 0 h 58"/>
              <a:gd name="T26" fmla="*/ 768 w 768"/>
              <a:gd name="T27" fmla="*/ 0 h 58"/>
              <a:gd name="T28" fmla="*/ 768 w 768"/>
              <a:gd name="T29" fmla="*/ 0 h 58"/>
              <a:gd name="T30" fmla="*/ 768 w 768"/>
              <a:gd name="T31" fmla="*/ 0 h 58"/>
              <a:gd name="T32" fmla="*/ 756 w 768"/>
              <a:gd name="T33" fmla="*/ 18 h 58"/>
              <a:gd name="T34" fmla="*/ 756 w 768"/>
              <a:gd name="T35" fmla="*/ 18 h 58"/>
              <a:gd name="T36" fmla="*/ 756 w 768"/>
              <a:gd name="T37" fmla="*/ 18 h 58"/>
              <a:gd name="T38" fmla="*/ 756 w 768"/>
              <a:gd name="T39" fmla="*/ 18 h 58"/>
              <a:gd name="T40" fmla="*/ 754 w 768"/>
              <a:gd name="T41" fmla="*/ 20 h 58"/>
              <a:gd name="T42" fmla="*/ 754 w 768"/>
              <a:gd name="T43" fmla="*/ 20 h 58"/>
              <a:gd name="T44" fmla="*/ 756 w 768"/>
              <a:gd name="T45" fmla="*/ 18 h 58"/>
              <a:gd name="T46" fmla="*/ 756 w 768"/>
              <a:gd name="T47" fmla="*/ 18 h 5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768" h="58">
                <a:moveTo>
                  <a:pt x="0" y="58"/>
                </a:moveTo>
                <a:lnTo>
                  <a:pt x="0" y="58"/>
                </a:lnTo>
                <a:close/>
                <a:moveTo>
                  <a:pt x="768" y="0"/>
                </a:moveTo>
                <a:lnTo>
                  <a:pt x="768" y="0"/>
                </a:lnTo>
                <a:close/>
                <a:moveTo>
                  <a:pt x="756" y="18"/>
                </a:moveTo>
                <a:lnTo>
                  <a:pt x="756" y="18"/>
                </a:lnTo>
                <a:lnTo>
                  <a:pt x="754" y="20"/>
                </a:lnTo>
                <a:lnTo>
                  <a:pt x="756" y="18"/>
                </a:lnTo>
                <a:close/>
              </a:path>
            </a:pathLst>
          </a:custGeom>
          <a:solidFill>
            <a:srgbClr val="FCDEA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9" name="Группа 47"/>
          <p:cNvGrpSpPr>
            <a:grpSpLocks/>
          </p:cNvGrpSpPr>
          <p:nvPr userDrawn="1"/>
        </p:nvGrpSpPr>
        <p:grpSpPr bwMode="auto">
          <a:xfrm>
            <a:off x="714375" y="3571875"/>
            <a:ext cx="1384300" cy="1428750"/>
            <a:chOff x="714348" y="3571876"/>
            <a:chExt cx="1384300" cy="1428760"/>
          </a:xfrm>
        </p:grpSpPr>
        <p:sp>
          <p:nvSpPr>
            <p:cNvPr id="10" name="Freeform 22"/>
            <p:cNvSpPr>
              <a:spLocks/>
            </p:cNvSpPr>
            <p:nvPr userDrawn="1"/>
          </p:nvSpPr>
          <p:spPr bwMode="auto">
            <a:xfrm>
              <a:off x="714348" y="3571876"/>
              <a:ext cx="1384300" cy="1409710"/>
            </a:xfrm>
            <a:custGeom>
              <a:avLst/>
              <a:gdLst/>
              <a:ahLst/>
              <a:cxnLst>
                <a:cxn ang="0">
                  <a:pos x="692" y="806"/>
                </a:cxn>
                <a:cxn ang="0">
                  <a:pos x="560" y="826"/>
                </a:cxn>
                <a:cxn ang="0">
                  <a:pos x="572" y="650"/>
                </a:cxn>
                <a:cxn ang="0">
                  <a:pos x="370" y="692"/>
                </a:cxn>
                <a:cxn ang="0">
                  <a:pos x="432" y="852"/>
                </a:cxn>
                <a:cxn ang="0">
                  <a:pos x="302" y="888"/>
                </a:cxn>
                <a:cxn ang="0">
                  <a:pos x="312" y="724"/>
                </a:cxn>
                <a:cxn ang="0">
                  <a:pos x="178" y="718"/>
                </a:cxn>
                <a:cxn ang="0">
                  <a:pos x="406" y="472"/>
                </a:cxn>
                <a:cxn ang="0">
                  <a:pos x="140" y="666"/>
                </a:cxn>
                <a:cxn ang="0">
                  <a:pos x="154" y="528"/>
                </a:cxn>
                <a:cxn ang="0">
                  <a:pos x="0" y="510"/>
                </a:cxn>
                <a:cxn ang="0">
                  <a:pos x="54" y="380"/>
                </a:cxn>
                <a:cxn ang="0">
                  <a:pos x="194" y="472"/>
                </a:cxn>
                <a:cxn ang="0">
                  <a:pos x="268" y="268"/>
                </a:cxn>
                <a:cxn ang="0">
                  <a:pos x="100" y="252"/>
                </a:cxn>
                <a:cxn ang="0">
                  <a:pos x="142" y="116"/>
                </a:cxn>
                <a:cxn ang="0">
                  <a:pos x="272" y="200"/>
                </a:cxn>
                <a:cxn ang="0">
                  <a:pos x="348" y="84"/>
                </a:cxn>
                <a:cxn ang="0">
                  <a:pos x="430" y="404"/>
                </a:cxn>
                <a:cxn ang="0">
                  <a:pos x="412" y="70"/>
                </a:cxn>
                <a:cxn ang="0">
                  <a:pos x="518" y="148"/>
                </a:cxn>
                <a:cxn ang="0">
                  <a:pos x="616" y="16"/>
                </a:cxn>
                <a:cxn ang="0">
                  <a:pos x="694" y="126"/>
                </a:cxn>
                <a:cxn ang="0">
                  <a:pos x="544" y="210"/>
                </a:cxn>
                <a:cxn ang="0">
                  <a:pos x="672" y="372"/>
                </a:cxn>
                <a:cxn ang="0">
                  <a:pos x="776" y="228"/>
                </a:cxn>
                <a:cxn ang="0">
                  <a:pos x="864" y="328"/>
                </a:cxn>
                <a:cxn ang="0">
                  <a:pos x="726" y="408"/>
                </a:cxn>
                <a:cxn ang="0">
                  <a:pos x="782" y="532"/>
                </a:cxn>
                <a:cxn ang="0">
                  <a:pos x="474" y="458"/>
                </a:cxn>
                <a:cxn ang="0">
                  <a:pos x="758" y="598"/>
                </a:cxn>
                <a:cxn ang="0">
                  <a:pos x="636" y="656"/>
                </a:cxn>
              </a:cxnLst>
              <a:rect l="0" t="0" r="r" b="b"/>
              <a:pathLst>
                <a:path w="872" h="888">
                  <a:moveTo>
                    <a:pt x="730" y="774"/>
                  </a:moveTo>
                  <a:lnTo>
                    <a:pt x="692" y="806"/>
                  </a:lnTo>
                  <a:lnTo>
                    <a:pt x="600" y="688"/>
                  </a:lnTo>
                  <a:lnTo>
                    <a:pt x="560" y="826"/>
                  </a:lnTo>
                  <a:lnTo>
                    <a:pt x="524" y="804"/>
                  </a:lnTo>
                  <a:lnTo>
                    <a:pt x="572" y="650"/>
                  </a:lnTo>
                  <a:lnTo>
                    <a:pt x="442" y="484"/>
                  </a:lnTo>
                  <a:lnTo>
                    <a:pt x="370" y="692"/>
                  </a:lnTo>
                  <a:lnTo>
                    <a:pt x="460" y="820"/>
                  </a:lnTo>
                  <a:lnTo>
                    <a:pt x="432" y="852"/>
                  </a:lnTo>
                  <a:lnTo>
                    <a:pt x="354" y="740"/>
                  </a:lnTo>
                  <a:lnTo>
                    <a:pt x="302" y="888"/>
                  </a:lnTo>
                  <a:lnTo>
                    <a:pt x="256" y="872"/>
                  </a:lnTo>
                  <a:lnTo>
                    <a:pt x="312" y="724"/>
                  </a:lnTo>
                  <a:lnTo>
                    <a:pt x="178" y="762"/>
                  </a:lnTo>
                  <a:lnTo>
                    <a:pt x="178" y="718"/>
                  </a:lnTo>
                  <a:lnTo>
                    <a:pt x="328" y="678"/>
                  </a:lnTo>
                  <a:lnTo>
                    <a:pt x="406" y="472"/>
                  </a:lnTo>
                  <a:lnTo>
                    <a:pt x="200" y="518"/>
                  </a:lnTo>
                  <a:lnTo>
                    <a:pt x="140" y="666"/>
                  </a:lnTo>
                  <a:lnTo>
                    <a:pt x="98" y="660"/>
                  </a:lnTo>
                  <a:lnTo>
                    <a:pt x="154" y="528"/>
                  </a:lnTo>
                  <a:lnTo>
                    <a:pt x="8" y="560"/>
                  </a:lnTo>
                  <a:lnTo>
                    <a:pt x="0" y="510"/>
                  </a:lnTo>
                  <a:lnTo>
                    <a:pt x="148" y="480"/>
                  </a:lnTo>
                  <a:lnTo>
                    <a:pt x="54" y="380"/>
                  </a:lnTo>
                  <a:lnTo>
                    <a:pt x="90" y="356"/>
                  </a:lnTo>
                  <a:lnTo>
                    <a:pt x="194" y="472"/>
                  </a:lnTo>
                  <a:lnTo>
                    <a:pt x="400" y="430"/>
                  </a:lnTo>
                  <a:lnTo>
                    <a:pt x="268" y="268"/>
                  </a:lnTo>
                  <a:lnTo>
                    <a:pt x="114" y="292"/>
                  </a:lnTo>
                  <a:lnTo>
                    <a:pt x="100" y="252"/>
                  </a:lnTo>
                  <a:lnTo>
                    <a:pt x="236" y="232"/>
                  </a:lnTo>
                  <a:lnTo>
                    <a:pt x="142" y="116"/>
                  </a:lnTo>
                  <a:lnTo>
                    <a:pt x="180" y="82"/>
                  </a:lnTo>
                  <a:lnTo>
                    <a:pt x="272" y="200"/>
                  </a:lnTo>
                  <a:lnTo>
                    <a:pt x="312" y="62"/>
                  </a:lnTo>
                  <a:lnTo>
                    <a:pt x="348" y="84"/>
                  </a:lnTo>
                  <a:lnTo>
                    <a:pt x="302" y="238"/>
                  </a:lnTo>
                  <a:lnTo>
                    <a:pt x="430" y="404"/>
                  </a:lnTo>
                  <a:lnTo>
                    <a:pt x="502" y="196"/>
                  </a:lnTo>
                  <a:lnTo>
                    <a:pt x="412" y="70"/>
                  </a:lnTo>
                  <a:lnTo>
                    <a:pt x="440" y="36"/>
                  </a:lnTo>
                  <a:lnTo>
                    <a:pt x="518" y="148"/>
                  </a:lnTo>
                  <a:lnTo>
                    <a:pt x="570" y="0"/>
                  </a:lnTo>
                  <a:lnTo>
                    <a:pt x="616" y="16"/>
                  </a:lnTo>
                  <a:lnTo>
                    <a:pt x="562" y="164"/>
                  </a:lnTo>
                  <a:lnTo>
                    <a:pt x="694" y="126"/>
                  </a:lnTo>
                  <a:lnTo>
                    <a:pt x="694" y="170"/>
                  </a:lnTo>
                  <a:lnTo>
                    <a:pt x="544" y="210"/>
                  </a:lnTo>
                  <a:lnTo>
                    <a:pt x="466" y="416"/>
                  </a:lnTo>
                  <a:lnTo>
                    <a:pt x="672" y="372"/>
                  </a:lnTo>
                  <a:lnTo>
                    <a:pt x="734" y="222"/>
                  </a:lnTo>
                  <a:lnTo>
                    <a:pt x="776" y="228"/>
                  </a:lnTo>
                  <a:lnTo>
                    <a:pt x="718" y="362"/>
                  </a:lnTo>
                  <a:lnTo>
                    <a:pt x="864" y="328"/>
                  </a:lnTo>
                  <a:lnTo>
                    <a:pt x="872" y="378"/>
                  </a:lnTo>
                  <a:lnTo>
                    <a:pt x="726" y="408"/>
                  </a:lnTo>
                  <a:lnTo>
                    <a:pt x="818" y="510"/>
                  </a:lnTo>
                  <a:lnTo>
                    <a:pt x="782" y="532"/>
                  </a:lnTo>
                  <a:lnTo>
                    <a:pt x="678" y="416"/>
                  </a:lnTo>
                  <a:lnTo>
                    <a:pt x="474" y="458"/>
                  </a:lnTo>
                  <a:lnTo>
                    <a:pt x="606" y="620"/>
                  </a:lnTo>
                  <a:lnTo>
                    <a:pt x="758" y="598"/>
                  </a:lnTo>
                  <a:lnTo>
                    <a:pt x="772" y="638"/>
                  </a:lnTo>
                  <a:lnTo>
                    <a:pt x="636" y="656"/>
                  </a:lnTo>
                  <a:lnTo>
                    <a:pt x="730" y="774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57150">
              <a:solidFill>
                <a:schemeClr val="accent4">
                  <a:lumMod val="40000"/>
                  <a:lumOff val="6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  <p:sp>
          <p:nvSpPr>
            <p:cNvPr id="11" name="Freeform 22"/>
            <p:cNvSpPr>
              <a:spLocks/>
            </p:cNvSpPr>
            <p:nvPr userDrawn="1"/>
          </p:nvSpPr>
          <p:spPr bwMode="auto">
            <a:xfrm>
              <a:off x="714348" y="3571876"/>
              <a:ext cx="1384300" cy="1409710"/>
            </a:xfrm>
            <a:custGeom>
              <a:avLst/>
              <a:gdLst>
                <a:gd name="T0" fmla="*/ 692 w 872"/>
                <a:gd name="T1" fmla="*/ 806 h 888"/>
                <a:gd name="T2" fmla="*/ 560 w 872"/>
                <a:gd name="T3" fmla="*/ 826 h 888"/>
                <a:gd name="T4" fmla="*/ 572 w 872"/>
                <a:gd name="T5" fmla="*/ 650 h 888"/>
                <a:gd name="T6" fmla="*/ 370 w 872"/>
                <a:gd name="T7" fmla="*/ 692 h 888"/>
                <a:gd name="T8" fmla="*/ 432 w 872"/>
                <a:gd name="T9" fmla="*/ 852 h 888"/>
                <a:gd name="T10" fmla="*/ 302 w 872"/>
                <a:gd name="T11" fmla="*/ 888 h 888"/>
                <a:gd name="T12" fmla="*/ 312 w 872"/>
                <a:gd name="T13" fmla="*/ 724 h 888"/>
                <a:gd name="T14" fmla="*/ 178 w 872"/>
                <a:gd name="T15" fmla="*/ 718 h 888"/>
                <a:gd name="T16" fmla="*/ 406 w 872"/>
                <a:gd name="T17" fmla="*/ 472 h 888"/>
                <a:gd name="T18" fmla="*/ 140 w 872"/>
                <a:gd name="T19" fmla="*/ 666 h 888"/>
                <a:gd name="T20" fmla="*/ 154 w 872"/>
                <a:gd name="T21" fmla="*/ 528 h 888"/>
                <a:gd name="T22" fmla="*/ 0 w 872"/>
                <a:gd name="T23" fmla="*/ 510 h 888"/>
                <a:gd name="T24" fmla="*/ 54 w 872"/>
                <a:gd name="T25" fmla="*/ 380 h 888"/>
                <a:gd name="T26" fmla="*/ 194 w 872"/>
                <a:gd name="T27" fmla="*/ 472 h 888"/>
                <a:gd name="T28" fmla="*/ 268 w 872"/>
                <a:gd name="T29" fmla="*/ 268 h 888"/>
                <a:gd name="T30" fmla="*/ 100 w 872"/>
                <a:gd name="T31" fmla="*/ 252 h 888"/>
                <a:gd name="T32" fmla="*/ 142 w 872"/>
                <a:gd name="T33" fmla="*/ 116 h 888"/>
                <a:gd name="T34" fmla="*/ 272 w 872"/>
                <a:gd name="T35" fmla="*/ 200 h 888"/>
                <a:gd name="T36" fmla="*/ 348 w 872"/>
                <a:gd name="T37" fmla="*/ 84 h 888"/>
                <a:gd name="T38" fmla="*/ 430 w 872"/>
                <a:gd name="T39" fmla="*/ 404 h 888"/>
                <a:gd name="T40" fmla="*/ 412 w 872"/>
                <a:gd name="T41" fmla="*/ 70 h 888"/>
                <a:gd name="T42" fmla="*/ 518 w 872"/>
                <a:gd name="T43" fmla="*/ 148 h 888"/>
                <a:gd name="T44" fmla="*/ 616 w 872"/>
                <a:gd name="T45" fmla="*/ 16 h 888"/>
                <a:gd name="T46" fmla="*/ 694 w 872"/>
                <a:gd name="T47" fmla="*/ 126 h 888"/>
                <a:gd name="T48" fmla="*/ 544 w 872"/>
                <a:gd name="T49" fmla="*/ 210 h 888"/>
                <a:gd name="T50" fmla="*/ 672 w 872"/>
                <a:gd name="T51" fmla="*/ 372 h 888"/>
                <a:gd name="T52" fmla="*/ 776 w 872"/>
                <a:gd name="T53" fmla="*/ 228 h 888"/>
                <a:gd name="T54" fmla="*/ 864 w 872"/>
                <a:gd name="T55" fmla="*/ 328 h 888"/>
                <a:gd name="T56" fmla="*/ 726 w 872"/>
                <a:gd name="T57" fmla="*/ 408 h 888"/>
                <a:gd name="T58" fmla="*/ 782 w 872"/>
                <a:gd name="T59" fmla="*/ 532 h 888"/>
                <a:gd name="T60" fmla="*/ 474 w 872"/>
                <a:gd name="T61" fmla="*/ 458 h 888"/>
                <a:gd name="T62" fmla="*/ 758 w 872"/>
                <a:gd name="T63" fmla="*/ 598 h 888"/>
                <a:gd name="T64" fmla="*/ 636 w 872"/>
                <a:gd name="T65" fmla="*/ 656 h 8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872" h="888">
                  <a:moveTo>
                    <a:pt x="730" y="774"/>
                  </a:moveTo>
                  <a:lnTo>
                    <a:pt x="692" y="806"/>
                  </a:lnTo>
                  <a:lnTo>
                    <a:pt x="600" y="688"/>
                  </a:lnTo>
                  <a:lnTo>
                    <a:pt x="560" y="826"/>
                  </a:lnTo>
                  <a:lnTo>
                    <a:pt x="524" y="804"/>
                  </a:lnTo>
                  <a:lnTo>
                    <a:pt x="572" y="650"/>
                  </a:lnTo>
                  <a:lnTo>
                    <a:pt x="442" y="484"/>
                  </a:lnTo>
                  <a:lnTo>
                    <a:pt x="370" y="692"/>
                  </a:lnTo>
                  <a:lnTo>
                    <a:pt x="460" y="820"/>
                  </a:lnTo>
                  <a:lnTo>
                    <a:pt x="432" y="852"/>
                  </a:lnTo>
                  <a:lnTo>
                    <a:pt x="354" y="740"/>
                  </a:lnTo>
                  <a:lnTo>
                    <a:pt x="302" y="888"/>
                  </a:lnTo>
                  <a:lnTo>
                    <a:pt x="256" y="872"/>
                  </a:lnTo>
                  <a:lnTo>
                    <a:pt x="312" y="724"/>
                  </a:lnTo>
                  <a:lnTo>
                    <a:pt x="178" y="762"/>
                  </a:lnTo>
                  <a:lnTo>
                    <a:pt x="178" y="718"/>
                  </a:lnTo>
                  <a:lnTo>
                    <a:pt x="328" y="678"/>
                  </a:lnTo>
                  <a:lnTo>
                    <a:pt x="406" y="472"/>
                  </a:lnTo>
                  <a:lnTo>
                    <a:pt x="200" y="518"/>
                  </a:lnTo>
                  <a:lnTo>
                    <a:pt x="140" y="666"/>
                  </a:lnTo>
                  <a:lnTo>
                    <a:pt x="98" y="660"/>
                  </a:lnTo>
                  <a:lnTo>
                    <a:pt x="154" y="528"/>
                  </a:lnTo>
                  <a:lnTo>
                    <a:pt x="8" y="560"/>
                  </a:lnTo>
                  <a:lnTo>
                    <a:pt x="0" y="510"/>
                  </a:lnTo>
                  <a:lnTo>
                    <a:pt x="148" y="480"/>
                  </a:lnTo>
                  <a:lnTo>
                    <a:pt x="54" y="380"/>
                  </a:lnTo>
                  <a:lnTo>
                    <a:pt x="90" y="356"/>
                  </a:lnTo>
                  <a:lnTo>
                    <a:pt x="194" y="472"/>
                  </a:lnTo>
                  <a:lnTo>
                    <a:pt x="400" y="430"/>
                  </a:lnTo>
                  <a:lnTo>
                    <a:pt x="268" y="268"/>
                  </a:lnTo>
                  <a:lnTo>
                    <a:pt x="114" y="292"/>
                  </a:lnTo>
                  <a:lnTo>
                    <a:pt x="100" y="252"/>
                  </a:lnTo>
                  <a:lnTo>
                    <a:pt x="236" y="232"/>
                  </a:lnTo>
                  <a:lnTo>
                    <a:pt x="142" y="116"/>
                  </a:lnTo>
                  <a:lnTo>
                    <a:pt x="180" y="82"/>
                  </a:lnTo>
                  <a:lnTo>
                    <a:pt x="272" y="200"/>
                  </a:lnTo>
                  <a:lnTo>
                    <a:pt x="312" y="62"/>
                  </a:lnTo>
                  <a:lnTo>
                    <a:pt x="348" y="84"/>
                  </a:lnTo>
                  <a:lnTo>
                    <a:pt x="302" y="238"/>
                  </a:lnTo>
                  <a:lnTo>
                    <a:pt x="430" y="404"/>
                  </a:lnTo>
                  <a:lnTo>
                    <a:pt x="502" y="196"/>
                  </a:lnTo>
                  <a:lnTo>
                    <a:pt x="412" y="70"/>
                  </a:lnTo>
                  <a:lnTo>
                    <a:pt x="440" y="36"/>
                  </a:lnTo>
                  <a:lnTo>
                    <a:pt x="518" y="148"/>
                  </a:lnTo>
                  <a:lnTo>
                    <a:pt x="570" y="0"/>
                  </a:lnTo>
                  <a:lnTo>
                    <a:pt x="616" y="16"/>
                  </a:lnTo>
                  <a:lnTo>
                    <a:pt x="562" y="164"/>
                  </a:lnTo>
                  <a:lnTo>
                    <a:pt x="694" y="126"/>
                  </a:lnTo>
                  <a:lnTo>
                    <a:pt x="694" y="170"/>
                  </a:lnTo>
                  <a:lnTo>
                    <a:pt x="544" y="210"/>
                  </a:lnTo>
                  <a:lnTo>
                    <a:pt x="466" y="416"/>
                  </a:lnTo>
                  <a:lnTo>
                    <a:pt x="672" y="372"/>
                  </a:lnTo>
                  <a:lnTo>
                    <a:pt x="734" y="222"/>
                  </a:lnTo>
                  <a:lnTo>
                    <a:pt x="776" y="228"/>
                  </a:lnTo>
                  <a:lnTo>
                    <a:pt x="718" y="362"/>
                  </a:lnTo>
                  <a:lnTo>
                    <a:pt x="864" y="328"/>
                  </a:lnTo>
                  <a:lnTo>
                    <a:pt x="872" y="378"/>
                  </a:lnTo>
                  <a:lnTo>
                    <a:pt x="726" y="408"/>
                  </a:lnTo>
                  <a:lnTo>
                    <a:pt x="818" y="510"/>
                  </a:lnTo>
                  <a:lnTo>
                    <a:pt x="782" y="532"/>
                  </a:lnTo>
                  <a:lnTo>
                    <a:pt x="678" y="416"/>
                  </a:lnTo>
                  <a:lnTo>
                    <a:pt x="474" y="458"/>
                  </a:lnTo>
                  <a:lnTo>
                    <a:pt x="606" y="620"/>
                  </a:lnTo>
                  <a:lnTo>
                    <a:pt x="758" y="598"/>
                  </a:lnTo>
                  <a:lnTo>
                    <a:pt x="772" y="638"/>
                  </a:lnTo>
                  <a:lnTo>
                    <a:pt x="636" y="656"/>
                  </a:lnTo>
                  <a:lnTo>
                    <a:pt x="730" y="7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Freeform 21"/>
            <p:cNvSpPr>
              <a:spLocks/>
            </p:cNvSpPr>
            <p:nvPr userDrawn="1"/>
          </p:nvSpPr>
          <p:spPr bwMode="auto">
            <a:xfrm>
              <a:off x="724832" y="3571876"/>
              <a:ext cx="1346838" cy="1428760"/>
            </a:xfrm>
            <a:custGeom>
              <a:avLst/>
              <a:gdLst/>
              <a:ahLst/>
              <a:cxnLst>
                <a:cxn ang="0">
                  <a:pos x="868" y="320"/>
                </a:cxn>
                <a:cxn ang="0">
                  <a:pos x="722" y="354"/>
                </a:cxn>
                <a:cxn ang="0">
                  <a:pos x="768" y="212"/>
                </a:cxn>
                <a:cxn ang="0">
                  <a:pos x="600" y="380"/>
                </a:cxn>
                <a:cxn ang="0">
                  <a:pos x="520" y="274"/>
                </a:cxn>
                <a:cxn ang="0">
                  <a:pos x="698" y="164"/>
                </a:cxn>
                <a:cxn ang="0">
                  <a:pos x="686" y="110"/>
                </a:cxn>
                <a:cxn ang="0">
                  <a:pos x="620" y="8"/>
                </a:cxn>
                <a:cxn ang="0">
                  <a:pos x="522" y="140"/>
                </a:cxn>
                <a:cxn ang="0">
                  <a:pos x="432" y="20"/>
                </a:cxn>
                <a:cxn ang="0">
                  <a:pos x="506" y="188"/>
                </a:cxn>
                <a:cxn ang="0">
                  <a:pos x="428" y="330"/>
                </a:cxn>
                <a:cxn ang="0">
                  <a:pos x="304" y="230"/>
                </a:cxn>
                <a:cxn ang="0">
                  <a:pos x="316" y="54"/>
                </a:cxn>
                <a:cxn ang="0">
                  <a:pos x="184" y="74"/>
                </a:cxn>
                <a:cxn ang="0">
                  <a:pos x="240" y="224"/>
                </a:cxn>
                <a:cxn ang="0">
                  <a:pos x="106" y="276"/>
                </a:cxn>
                <a:cxn ang="0">
                  <a:pos x="272" y="260"/>
                </a:cxn>
                <a:cxn ang="0">
                  <a:pos x="370" y="406"/>
                </a:cxn>
                <a:cxn ang="0">
                  <a:pos x="198" y="464"/>
                </a:cxn>
                <a:cxn ang="0">
                  <a:pos x="82" y="340"/>
                </a:cxn>
                <a:cxn ang="0">
                  <a:pos x="4" y="502"/>
                </a:cxn>
                <a:cxn ang="0">
                  <a:pos x="12" y="552"/>
                </a:cxn>
                <a:cxn ang="0">
                  <a:pos x="90" y="644"/>
                </a:cxn>
                <a:cxn ang="0">
                  <a:pos x="144" y="658"/>
                </a:cxn>
                <a:cxn ang="0">
                  <a:pos x="308" y="486"/>
                </a:cxn>
                <a:cxn ang="0">
                  <a:pos x="372" y="566"/>
                </a:cxn>
                <a:cxn ang="0">
                  <a:pos x="170" y="746"/>
                </a:cxn>
                <a:cxn ang="0">
                  <a:pos x="316" y="716"/>
                </a:cxn>
                <a:cxn ang="0">
                  <a:pos x="260" y="864"/>
                </a:cxn>
                <a:cxn ang="0">
                  <a:pos x="358" y="732"/>
                </a:cxn>
                <a:cxn ang="0">
                  <a:pos x="436" y="846"/>
                </a:cxn>
                <a:cxn ang="0">
                  <a:pos x="374" y="686"/>
                </a:cxn>
                <a:cxn ang="0">
                  <a:pos x="410" y="582"/>
                </a:cxn>
                <a:cxn ang="0">
                  <a:pos x="516" y="568"/>
                </a:cxn>
                <a:cxn ang="0">
                  <a:pos x="576" y="644"/>
                </a:cxn>
                <a:cxn ang="0">
                  <a:pos x="564" y="820"/>
                </a:cxn>
                <a:cxn ang="0">
                  <a:pos x="686" y="792"/>
                </a:cxn>
                <a:cxn ang="0">
                  <a:pos x="734" y="766"/>
                </a:cxn>
                <a:cxn ang="0">
                  <a:pos x="776" y="630"/>
                </a:cxn>
                <a:cxn ang="0">
                  <a:pos x="750" y="582"/>
                </a:cxn>
                <a:cxn ang="0">
                  <a:pos x="550" y="538"/>
                </a:cxn>
                <a:cxn ang="0">
                  <a:pos x="606" y="424"/>
                </a:cxn>
                <a:cxn ang="0">
                  <a:pos x="682" y="408"/>
                </a:cxn>
                <a:cxn ang="0">
                  <a:pos x="786" y="524"/>
                </a:cxn>
                <a:cxn ang="0">
                  <a:pos x="730" y="400"/>
                </a:cxn>
              </a:cxnLst>
              <a:rect l="0" t="0" r="r" b="b"/>
              <a:pathLst>
                <a:path w="876" h="880">
                  <a:moveTo>
                    <a:pt x="876" y="372"/>
                  </a:moveTo>
                  <a:lnTo>
                    <a:pt x="868" y="320"/>
                  </a:lnTo>
                  <a:lnTo>
                    <a:pt x="856" y="312"/>
                  </a:lnTo>
                  <a:lnTo>
                    <a:pt x="722" y="354"/>
                  </a:lnTo>
                  <a:lnTo>
                    <a:pt x="780" y="222"/>
                  </a:lnTo>
                  <a:lnTo>
                    <a:pt x="768" y="212"/>
                  </a:lnTo>
                  <a:lnTo>
                    <a:pt x="676" y="364"/>
                  </a:lnTo>
                  <a:lnTo>
                    <a:pt x="600" y="380"/>
                  </a:lnTo>
                  <a:lnTo>
                    <a:pt x="514" y="362"/>
                  </a:lnTo>
                  <a:lnTo>
                    <a:pt x="520" y="274"/>
                  </a:lnTo>
                  <a:lnTo>
                    <a:pt x="548" y="202"/>
                  </a:lnTo>
                  <a:lnTo>
                    <a:pt x="698" y="164"/>
                  </a:lnTo>
                  <a:lnTo>
                    <a:pt x="698" y="118"/>
                  </a:lnTo>
                  <a:lnTo>
                    <a:pt x="686" y="110"/>
                  </a:lnTo>
                  <a:lnTo>
                    <a:pt x="566" y="156"/>
                  </a:lnTo>
                  <a:lnTo>
                    <a:pt x="620" y="8"/>
                  </a:lnTo>
                  <a:lnTo>
                    <a:pt x="608" y="0"/>
                  </a:lnTo>
                  <a:lnTo>
                    <a:pt x="522" y="140"/>
                  </a:lnTo>
                  <a:lnTo>
                    <a:pt x="444" y="28"/>
                  </a:lnTo>
                  <a:lnTo>
                    <a:pt x="432" y="20"/>
                  </a:lnTo>
                  <a:lnTo>
                    <a:pt x="416" y="62"/>
                  </a:lnTo>
                  <a:lnTo>
                    <a:pt x="506" y="188"/>
                  </a:lnTo>
                  <a:lnTo>
                    <a:pt x="482" y="260"/>
                  </a:lnTo>
                  <a:lnTo>
                    <a:pt x="428" y="330"/>
                  </a:lnTo>
                  <a:lnTo>
                    <a:pt x="360" y="300"/>
                  </a:lnTo>
                  <a:lnTo>
                    <a:pt x="304" y="230"/>
                  </a:lnTo>
                  <a:lnTo>
                    <a:pt x="352" y="76"/>
                  </a:lnTo>
                  <a:lnTo>
                    <a:pt x="316" y="54"/>
                  </a:lnTo>
                  <a:lnTo>
                    <a:pt x="276" y="192"/>
                  </a:lnTo>
                  <a:lnTo>
                    <a:pt x="184" y="74"/>
                  </a:lnTo>
                  <a:lnTo>
                    <a:pt x="172" y="68"/>
                  </a:lnTo>
                  <a:lnTo>
                    <a:pt x="240" y="224"/>
                  </a:lnTo>
                  <a:lnTo>
                    <a:pt x="104" y="244"/>
                  </a:lnTo>
                  <a:lnTo>
                    <a:pt x="106" y="276"/>
                  </a:lnTo>
                  <a:lnTo>
                    <a:pt x="118" y="284"/>
                  </a:lnTo>
                  <a:lnTo>
                    <a:pt x="272" y="260"/>
                  </a:lnTo>
                  <a:lnTo>
                    <a:pt x="332" y="336"/>
                  </a:lnTo>
                  <a:lnTo>
                    <a:pt x="370" y="406"/>
                  </a:lnTo>
                  <a:lnTo>
                    <a:pt x="308" y="442"/>
                  </a:lnTo>
                  <a:lnTo>
                    <a:pt x="198" y="464"/>
                  </a:lnTo>
                  <a:lnTo>
                    <a:pt x="94" y="350"/>
                  </a:lnTo>
                  <a:lnTo>
                    <a:pt x="82" y="340"/>
                  </a:lnTo>
                  <a:lnTo>
                    <a:pt x="152" y="474"/>
                  </a:lnTo>
                  <a:lnTo>
                    <a:pt x="4" y="502"/>
                  </a:lnTo>
                  <a:lnTo>
                    <a:pt x="0" y="544"/>
                  </a:lnTo>
                  <a:lnTo>
                    <a:pt x="12" y="552"/>
                  </a:lnTo>
                  <a:lnTo>
                    <a:pt x="158" y="520"/>
                  </a:lnTo>
                  <a:lnTo>
                    <a:pt x="90" y="644"/>
                  </a:lnTo>
                  <a:lnTo>
                    <a:pt x="100" y="652"/>
                  </a:lnTo>
                  <a:lnTo>
                    <a:pt x="144" y="658"/>
                  </a:lnTo>
                  <a:lnTo>
                    <a:pt x="204" y="510"/>
                  </a:lnTo>
                  <a:lnTo>
                    <a:pt x="308" y="486"/>
                  </a:lnTo>
                  <a:lnTo>
                    <a:pt x="382" y="488"/>
                  </a:lnTo>
                  <a:lnTo>
                    <a:pt x="372" y="566"/>
                  </a:lnTo>
                  <a:lnTo>
                    <a:pt x="332" y="670"/>
                  </a:lnTo>
                  <a:lnTo>
                    <a:pt x="170" y="746"/>
                  </a:lnTo>
                  <a:lnTo>
                    <a:pt x="182" y="754"/>
                  </a:lnTo>
                  <a:lnTo>
                    <a:pt x="316" y="716"/>
                  </a:lnTo>
                  <a:lnTo>
                    <a:pt x="252" y="858"/>
                  </a:lnTo>
                  <a:lnTo>
                    <a:pt x="260" y="864"/>
                  </a:lnTo>
                  <a:lnTo>
                    <a:pt x="306" y="880"/>
                  </a:lnTo>
                  <a:lnTo>
                    <a:pt x="358" y="732"/>
                  </a:lnTo>
                  <a:lnTo>
                    <a:pt x="424" y="836"/>
                  </a:lnTo>
                  <a:lnTo>
                    <a:pt x="436" y="846"/>
                  </a:lnTo>
                  <a:lnTo>
                    <a:pt x="464" y="812"/>
                  </a:lnTo>
                  <a:lnTo>
                    <a:pt x="374" y="686"/>
                  </a:lnTo>
                  <a:lnTo>
                    <a:pt x="410" y="582"/>
                  </a:lnTo>
                  <a:lnTo>
                    <a:pt x="410" y="582"/>
                  </a:lnTo>
                  <a:lnTo>
                    <a:pt x="462" y="522"/>
                  </a:lnTo>
                  <a:lnTo>
                    <a:pt x="516" y="568"/>
                  </a:lnTo>
                  <a:lnTo>
                    <a:pt x="516" y="566"/>
                  </a:lnTo>
                  <a:lnTo>
                    <a:pt x="576" y="644"/>
                  </a:lnTo>
                  <a:lnTo>
                    <a:pt x="528" y="798"/>
                  </a:lnTo>
                  <a:lnTo>
                    <a:pt x="564" y="820"/>
                  </a:lnTo>
                  <a:lnTo>
                    <a:pt x="604" y="680"/>
                  </a:lnTo>
                  <a:lnTo>
                    <a:pt x="686" y="792"/>
                  </a:lnTo>
                  <a:lnTo>
                    <a:pt x="696" y="798"/>
                  </a:lnTo>
                  <a:lnTo>
                    <a:pt x="734" y="766"/>
                  </a:lnTo>
                  <a:lnTo>
                    <a:pt x="640" y="648"/>
                  </a:lnTo>
                  <a:lnTo>
                    <a:pt x="776" y="630"/>
                  </a:lnTo>
                  <a:lnTo>
                    <a:pt x="762" y="590"/>
                  </a:lnTo>
                  <a:lnTo>
                    <a:pt x="750" y="582"/>
                  </a:lnTo>
                  <a:lnTo>
                    <a:pt x="610" y="612"/>
                  </a:lnTo>
                  <a:lnTo>
                    <a:pt x="550" y="538"/>
                  </a:lnTo>
                  <a:lnTo>
                    <a:pt x="532" y="468"/>
                  </a:lnTo>
                  <a:lnTo>
                    <a:pt x="606" y="424"/>
                  </a:lnTo>
                  <a:lnTo>
                    <a:pt x="606" y="424"/>
                  </a:lnTo>
                  <a:lnTo>
                    <a:pt x="682" y="408"/>
                  </a:lnTo>
                  <a:lnTo>
                    <a:pt x="774" y="516"/>
                  </a:lnTo>
                  <a:lnTo>
                    <a:pt x="786" y="524"/>
                  </a:lnTo>
                  <a:lnTo>
                    <a:pt x="822" y="502"/>
                  </a:lnTo>
                  <a:lnTo>
                    <a:pt x="730" y="400"/>
                  </a:lnTo>
                  <a:lnTo>
                    <a:pt x="876" y="372"/>
                  </a:lnTo>
                  <a:close/>
                </a:path>
              </a:pathLst>
            </a:custGeom>
            <a:gradFill flip="none" rotWithShape="1">
              <a:gsLst>
                <a:gs pos="63000">
                  <a:schemeClr val="bg1"/>
                </a:gs>
                <a:gs pos="50000">
                  <a:schemeClr val="bg1">
                    <a:lumMod val="65000"/>
                  </a:schemeClr>
                </a:gs>
                <a:gs pos="36000">
                  <a:schemeClr val="bg1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C86188-7BEB-4A16-AA7E-6A4E593766C3}" type="datetimeFigureOut">
              <a:rPr lang="ru-RU" smtClean="0"/>
              <a:pPr>
                <a:defRPr/>
              </a:pPr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583512-1D60-4637-AA48-651BB1302B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0F42FC-FA67-4BD4-96F9-D97008A26F53}" type="datetimeFigureOut">
              <a:rPr lang="ru-RU" smtClean="0"/>
              <a:pPr>
                <a:defRPr/>
              </a:pPr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0B2817-5722-4A5E-9AD4-797C3388210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7C1275-02C2-465C-8829-5C2535F066DC}" type="datetimeFigureOut">
              <a:rPr lang="ru-RU" smtClean="0"/>
              <a:pPr>
                <a:defRPr/>
              </a:pPr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A48C2F-63CD-44B5-9CAC-8175159373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C8C3AB-471D-4919-B265-8FF4587EADEB}" type="datetimeFigureOut">
              <a:rPr lang="ru-RU" smtClean="0"/>
              <a:pPr>
                <a:defRPr/>
              </a:pPr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63A92C-40EE-448F-878D-90053D8EADC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674913-0A36-4D51-91A6-816405D244C6}" type="datetimeFigureOut">
              <a:rPr lang="ru-RU" smtClean="0"/>
              <a:pPr>
                <a:defRPr/>
              </a:pPr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B9AC67-E53E-4DDC-AE52-32ADEDC939D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995E5C-B860-4C98-AB79-73ACAAC759ED}" type="datetimeFigureOut">
              <a:rPr lang="ru-RU" smtClean="0"/>
              <a:pPr>
                <a:defRPr/>
              </a:pPr>
              <a:t>11.09.2020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F9282-A230-4464-88BA-EF2A0635E72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5E62B7-65C9-45A3-BB74-5891DED44729}" type="datetimeFigureOut">
              <a:rPr lang="ru-RU" smtClean="0"/>
              <a:pPr>
                <a:defRPr/>
              </a:pPr>
              <a:t>11.09.2020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34E876-3830-4642-B858-5CBA75BB36A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BFCDAE-7B51-49B2-8F9D-F19ABEC16775}" type="datetimeFigureOut">
              <a:rPr lang="ru-RU" smtClean="0"/>
              <a:pPr>
                <a:defRPr/>
              </a:pPr>
              <a:t>11.09.2020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6E514B-BC29-406A-926A-ADDBF230FF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78EBD4-3DB0-46AB-9F49-099C3CDD9CC7}" type="datetimeFigureOut">
              <a:rPr lang="ru-RU" smtClean="0"/>
              <a:pPr>
                <a:defRPr/>
              </a:pPr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828E3-83FA-43CD-83B9-70CEA44E76D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E86BA2-279C-4B98-96EE-DD918CB56365}" type="datetimeFigureOut">
              <a:rPr lang="ru-RU" smtClean="0"/>
              <a:pPr>
                <a:defRPr/>
              </a:pPr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D5D325-82D8-4B78-9C2D-96631D1C552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89E00E0-9F60-4B63-832C-0BFACDD5522C}" type="datetimeFigureOut">
              <a:rPr lang="ru-RU" smtClean="0"/>
              <a:pPr>
                <a:defRPr/>
              </a:pPr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93D0B77-0BF5-4BB5-BC03-5A4D6114916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med">
    <p:strips dir="rd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7" Type="http://schemas.openxmlformats.org/officeDocument/2006/relationships/slide" Target="slide2.xml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image" Target="../media/image2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7" Type="http://schemas.openxmlformats.org/officeDocument/2006/relationships/slide" Target="slide2.xml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jpeg"/><Relationship Id="rId5" Type="http://schemas.openxmlformats.org/officeDocument/2006/relationships/image" Target="../media/image35.jpeg"/><Relationship Id="rId4" Type="http://schemas.openxmlformats.org/officeDocument/2006/relationships/image" Target="../media/image3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7" Type="http://schemas.openxmlformats.org/officeDocument/2006/relationships/slide" Target="slide2.xml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jpeg"/><Relationship Id="rId5" Type="http://schemas.openxmlformats.org/officeDocument/2006/relationships/image" Target="../media/image40.jpeg"/><Relationship Id="rId4" Type="http://schemas.openxmlformats.org/officeDocument/2006/relationships/image" Target="../media/image39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isecomp.ru/images/opticheskaya-mishka.jpg" TargetMode="External"/><Relationship Id="rId2" Type="http://schemas.openxmlformats.org/officeDocument/2006/relationships/hyperlink" Target="http://news.ferra.ru/images/99/9918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cankiev.com.ua/skaner/images/big/00004.jpg" TargetMode="External"/><Relationship Id="rId5" Type="http://schemas.openxmlformats.org/officeDocument/2006/relationships/hyperlink" Target="http://www.defender.ru/images/products/img/jpg/s1t10805h.jpg" TargetMode="External"/><Relationship Id="rId4" Type="http://schemas.openxmlformats.org/officeDocument/2006/relationships/hyperlink" Target="http://www.mosgorshop.ru/katalog/products_pictures/F01184.1.jpg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news.ferra.ru/images/99/99181.jpg" TargetMode="External"/><Relationship Id="rId2" Type="http://schemas.openxmlformats.org/officeDocument/2006/relationships/hyperlink" Target="http://www.morepc.ru/i/scanner/scanner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log.andreymalygin.ru/wp-content/uploads/2008/02/at2020usbb.jpg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image" Target="../media/image2.jpeg"/><Relationship Id="rId7" Type="http://schemas.openxmlformats.org/officeDocument/2006/relationships/slide" Target="slide7.xml"/><Relationship Id="rId12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11" Type="http://schemas.openxmlformats.org/officeDocument/2006/relationships/slide" Target="slide15.xml"/><Relationship Id="rId5" Type="http://schemas.openxmlformats.org/officeDocument/2006/relationships/slide" Target="slide3.xml"/><Relationship Id="rId10" Type="http://schemas.openxmlformats.org/officeDocument/2006/relationships/slide" Target="slide10.xml"/><Relationship Id="rId4" Type="http://schemas.openxmlformats.org/officeDocument/2006/relationships/image" Target="../media/image3.jpeg"/><Relationship Id="rId9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1354758"/>
            <a:ext cx="8229600" cy="3802434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7200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Arial" charset="0"/>
              </a:rPr>
              <a:t>Устройства ввода информации</a:t>
            </a:r>
            <a:endParaRPr lang="ru-RU" sz="7200" dirty="0">
              <a:latin typeface="+mn-lt"/>
              <a:ea typeface="Batang" pitchFamily="18" charset="-127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Сканеры</a:t>
            </a:r>
            <a:endParaRPr lang="ru-RU" sz="4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12291" name="Picture 5" descr="Картинка 9 из 11778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15063" y="1412776"/>
            <a:ext cx="2373312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7" descr="Картинка 108 из 11778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2938" y="1340768"/>
            <a:ext cx="2143125" cy="159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9" descr="Картинка 23 из 47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00375" y="1268760"/>
            <a:ext cx="28575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13" descr="Картинка 49 из 436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5813" y="3429000"/>
            <a:ext cx="1785937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15" descr="Картинка 51 из 436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9497" y="3645024"/>
            <a:ext cx="2720975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285750" y="5643563"/>
            <a:ext cx="857250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>
              <a:defRPr/>
            </a:pPr>
            <a:r>
              <a:rPr lang="ru-RU" sz="3200" b="1" i="1" dirty="0">
                <a:latin typeface="+mn-lt"/>
              </a:rPr>
              <a:t>Сканер </a:t>
            </a:r>
            <a:r>
              <a:rPr lang="ru-RU" sz="3200" b="1" dirty="0">
                <a:latin typeface="+mn-lt"/>
              </a:rPr>
              <a:t>– устройство оптического ввода информации. </a:t>
            </a:r>
            <a:endParaRPr lang="ru-RU" sz="3200" b="1" dirty="0"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  <p:sp>
        <p:nvSpPr>
          <p:cNvPr id="12297" name="AutoShape 10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actionButtonHom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40404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7F7F7F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40404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40404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Виды сканеров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pSp>
        <p:nvGrpSpPr>
          <p:cNvPr id="3" name="Organization Chart 6"/>
          <p:cNvGrpSpPr>
            <a:grpSpLocks noChangeAspect="1"/>
          </p:cNvGrpSpPr>
          <p:nvPr/>
        </p:nvGrpSpPr>
        <p:grpSpPr bwMode="auto">
          <a:xfrm>
            <a:off x="785813" y="2500313"/>
            <a:ext cx="7464425" cy="1346200"/>
            <a:chOff x="272" y="1289"/>
            <a:chExt cx="2880" cy="432"/>
          </a:xfrm>
        </p:grpSpPr>
        <p:cxnSp>
          <p:nvCxnSpPr>
            <p:cNvPr id="13321" name="_s1031"/>
            <p:cNvCxnSpPr>
              <a:cxnSpLocks noChangeShapeType="1"/>
              <a:stCxn id="14" idx="0"/>
            </p:cNvCxnSpPr>
            <p:nvPr/>
          </p:nvCxnSpPr>
          <p:spPr bwMode="auto">
            <a:xfrm rot="5400000" flipH="1">
              <a:off x="2145" y="857"/>
              <a:ext cx="144" cy="1007"/>
            </a:xfrm>
            <a:prstGeom prst="bentConnector3">
              <a:avLst>
                <a:gd name="adj1" fmla="val 30903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3322" name="_s1032"/>
            <p:cNvCxnSpPr>
              <a:cxnSpLocks noChangeShapeType="1"/>
              <a:stCxn id="13" idx="0"/>
            </p:cNvCxnSpPr>
            <p:nvPr/>
          </p:nvCxnSpPr>
          <p:spPr bwMode="auto">
            <a:xfrm rot="-5400000">
              <a:off x="1642" y="1360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3323" name="_s1033"/>
            <p:cNvCxnSpPr>
              <a:cxnSpLocks noChangeShapeType="1"/>
              <a:stCxn id="12" idx="0"/>
            </p:cNvCxnSpPr>
            <p:nvPr/>
          </p:nvCxnSpPr>
          <p:spPr bwMode="auto">
            <a:xfrm rot="-5400000">
              <a:off x="1137" y="856"/>
              <a:ext cx="144" cy="1009"/>
            </a:xfrm>
            <a:prstGeom prst="bentConnector3">
              <a:avLst>
                <a:gd name="adj1" fmla="val 30903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12" name="_s1035"/>
            <p:cNvSpPr>
              <a:spLocks noChangeArrowheads="1"/>
            </p:cNvSpPr>
            <p:nvPr/>
          </p:nvSpPr>
          <p:spPr bwMode="auto">
            <a:xfrm>
              <a:off x="272" y="143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+mn-lt"/>
                </a:rPr>
                <a:t>Планшетные</a:t>
              </a:r>
            </a:p>
          </p:txBody>
        </p:sp>
        <p:sp>
          <p:nvSpPr>
            <p:cNvPr id="13" name="_s1036"/>
            <p:cNvSpPr>
              <a:spLocks noChangeArrowheads="1"/>
            </p:cNvSpPr>
            <p:nvPr/>
          </p:nvSpPr>
          <p:spPr bwMode="auto">
            <a:xfrm>
              <a:off x="1280" y="143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+mn-lt"/>
                </a:rPr>
                <a:t>Барабанные</a:t>
              </a:r>
            </a:p>
          </p:txBody>
        </p:sp>
        <p:sp>
          <p:nvSpPr>
            <p:cNvPr id="14" name="_s1037"/>
            <p:cNvSpPr>
              <a:spLocks noChangeArrowheads="1"/>
            </p:cNvSpPr>
            <p:nvPr/>
          </p:nvSpPr>
          <p:spPr bwMode="auto">
            <a:xfrm>
              <a:off x="2288" y="143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+mn-lt"/>
                </a:rPr>
                <a:t>Ручные</a:t>
              </a:r>
            </a:p>
          </p:txBody>
        </p:sp>
      </p:grpSp>
      <p:pic>
        <p:nvPicPr>
          <p:cNvPr id="11268" name="Picture 11" descr="Картинка 60 из 47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14750" y="4214813"/>
            <a:ext cx="1731963" cy="230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9" descr="русной скане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43625" y="4038600"/>
            <a:ext cx="2143125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_s1036"/>
          <p:cNvSpPr>
            <a:spLocks noChangeArrowheads="1"/>
          </p:cNvSpPr>
          <p:nvPr/>
        </p:nvSpPr>
        <p:spPr bwMode="auto">
          <a:xfrm>
            <a:off x="3357563" y="1643063"/>
            <a:ext cx="2239962" cy="881062"/>
          </a:xfrm>
          <a:prstGeom prst="roundRect">
            <a:avLst>
              <a:gd name="adj" fmla="val 16667"/>
            </a:avLst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bg1"/>
                </a:solidFill>
                <a:latin typeface="+mn-lt"/>
              </a:rPr>
              <a:t>СКАНЕРЫ</a:t>
            </a:r>
          </a:p>
        </p:txBody>
      </p:sp>
      <p:pic>
        <p:nvPicPr>
          <p:cNvPr id="23" name="Picture 2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2938" y="4572000"/>
            <a:ext cx="2417762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AutoShape 15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actionButtonHom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40404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7F7F7F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40404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40404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 bwMode="auto">
          <a:xfrm>
            <a:off x="323850" y="0"/>
            <a:ext cx="8229600" cy="1143000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ru-RU" sz="4800" i="1" dirty="0" smtClean="0">
                <a:latin typeface="+mn-lt"/>
              </a:rPr>
              <a:t>Устройство </a:t>
            </a:r>
            <a:br>
              <a:rPr lang="ru-RU" sz="4800" i="1" dirty="0" smtClean="0">
                <a:latin typeface="+mn-lt"/>
              </a:rPr>
            </a:br>
            <a:r>
              <a:rPr lang="ru-RU" sz="4800" i="1" dirty="0" smtClean="0">
                <a:latin typeface="+mn-lt"/>
              </a:rPr>
              <a:t>планшетного сканера</a:t>
            </a:r>
          </a:p>
        </p:txBody>
      </p:sp>
      <p:pic>
        <p:nvPicPr>
          <p:cNvPr id="35844" name="Picture 4" descr="scan-pl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00808"/>
            <a:ext cx="5556250" cy="390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5" descr="скане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03514" y="1700808"/>
            <a:ext cx="5720566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actionButtonHom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40404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7F7F7F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40404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40404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1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0"/>
            <a:ext cx="8686800" cy="1143000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ru-RU" sz="4000" i="1" dirty="0" smtClean="0">
                <a:latin typeface="+mn-lt"/>
              </a:rPr>
              <a:t>Основные пользовательские характеристики:</a:t>
            </a:r>
          </a:p>
        </p:txBody>
      </p:sp>
      <p:sp>
        <p:nvSpPr>
          <p:cNvPr id="6" name="Rectangle 6"/>
          <p:cNvSpPr txBox="1">
            <a:spLocks noChangeArrowheads="1"/>
          </p:cNvSpPr>
          <p:nvPr/>
        </p:nvSpPr>
        <p:spPr bwMode="auto">
          <a:xfrm>
            <a:off x="0" y="1052736"/>
            <a:ext cx="9143999" cy="5805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ru-RU" sz="3200" dirty="0">
                <a:solidFill>
                  <a:srgbClr val="404040"/>
                </a:solidFill>
                <a:latin typeface="+mn-lt"/>
              </a:rPr>
              <a:t>Разрешающая способность – количество распознаваемых точек (пикселей) на дюйм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ru-RU" sz="3200" dirty="0">
                <a:solidFill>
                  <a:srgbClr val="404040"/>
                </a:solidFill>
                <a:latin typeface="+mn-lt"/>
              </a:rPr>
              <a:t>Скорость сканирования – показатель быстродействия, который равен времени, затрачиваемому на обработку одной строки изображения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ru-RU" sz="3200" dirty="0">
                <a:solidFill>
                  <a:srgbClr val="404040"/>
                </a:solidFill>
                <a:latin typeface="+mn-lt"/>
              </a:rPr>
              <a:t>Размеры сканируемого листа (область сканирования)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ru-RU" sz="3200" dirty="0">
                <a:solidFill>
                  <a:srgbClr val="404040"/>
                </a:solidFill>
                <a:latin typeface="+mn-lt"/>
              </a:rPr>
              <a:t>Разрядность битового представления – определяет количество цветов или оттенков серого, которые может воспринимать сканер</a:t>
            </a:r>
          </a:p>
        </p:txBody>
      </p:sp>
      <p:sp>
        <p:nvSpPr>
          <p:cNvPr id="15364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actionButtonHom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40404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7F7F7F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40404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40404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250825" y="5516563"/>
            <a:ext cx="86423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latin typeface="+mn-lt"/>
              </a:rPr>
              <a:t>Web</a:t>
            </a:r>
            <a:r>
              <a:rPr lang="ru-RU" sz="3200" b="1" dirty="0">
                <a:latin typeface="+mn-lt"/>
              </a:rPr>
              <a:t>-камеры используются для передачи «живого» видео по компьютерным сетям.</a:t>
            </a: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251520" y="1052736"/>
            <a:ext cx="8892480" cy="1284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  <a:defRPr/>
            </a:pPr>
            <a:r>
              <a:rPr lang="ru-RU" sz="3200" dirty="0" err="1">
                <a:solidFill>
                  <a:srgbClr val="CC0000"/>
                </a:solidFill>
                <a:latin typeface="+mn-lt"/>
              </a:rPr>
              <a:t>Веб-камера</a:t>
            </a:r>
            <a:r>
              <a:rPr lang="ru-RU" sz="3200" dirty="0">
                <a:latin typeface="+mn-lt"/>
              </a:rPr>
              <a:t> – устройство для ввода в память компьютера видеоинформации в режиме реального времени. </a:t>
            </a:r>
          </a:p>
        </p:txBody>
      </p:sp>
      <p:pic>
        <p:nvPicPr>
          <p:cNvPr id="29708" name="Picture 12" descr="i?id=4511623&amp;tov=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3860800"/>
            <a:ext cx="97155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0" name="Picture 14" descr="i?id=22299563&amp;tov=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825" y="2565400"/>
            <a:ext cx="2089150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2" name="Picture 16" descr="i?id=36570873&amp;tov=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4525" y="3789363"/>
            <a:ext cx="13716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4" name="Picture 18" descr="Картинка 7 из 83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35375" y="2781300"/>
            <a:ext cx="1616075" cy="291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6" name="Picture 20" descr="i?id=102412033&amp;tov=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4388" y="2420938"/>
            <a:ext cx="14097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/>
          </p:cNvSpPr>
          <p:nvPr/>
        </p:nvSpPr>
        <p:spPr bwMode="auto">
          <a:xfrm>
            <a:off x="468313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i="1" dirty="0" smtClean="0">
                <a:latin typeface="+mn-lt"/>
              </a:rPr>
              <a:t> </a:t>
            </a:r>
            <a:r>
              <a:rPr lang="ru-RU" sz="4400" b="1" i="1" dirty="0" err="1" smtClean="0">
                <a:latin typeface="+mn-lt"/>
              </a:rPr>
              <a:t>Веб</a:t>
            </a:r>
            <a:r>
              <a:rPr lang="ru-RU" sz="4400" b="1" i="1" dirty="0" smtClean="0">
                <a:latin typeface="+mn-lt"/>
              </a:rPr>
              <a:t> - </a:t>
            </a:r>
            <a:r>
              <a:rPr lang="ru-RU" sz="4400" b="1" i="1" dirty="0">
                <a:latin typeface="+mn-lt"/>
              </a:rPr>
              <a:t>камера</a:t>
            </a:r>
          </a:p>
        </p:txBody>
      </p:sp>
      <p:sp>
        <p:nvSpPr>
          <p:cNvPr id="16394" name="AutoShape 22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actionButtonHom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40404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7F7F7F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40404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40404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/>
      <p:bldP spid="29706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ru-RU" i="1" dirty="0" smtClean="0">
                <a:latin typeface="+mn-lt"/>
              </a:rPr>
              <a:t>Микрофон</a:t>
            </a:r>
          </a:p>
        </p:txBody>
      </p:sp>
      <p:pic>
        <p:nvPicPr>
          <p:cNvPr id="13317" name="Picture 5" descr="microphone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187450" y="3789363"/>
            <a:ext cx="1816100" cy="1816100"/>
          </a:xfrm>
        </p:spPr>
      </p:pic>
      <p:pic>
        <p:nvPicPr>
          <p:cNvPr id="13318" name="Picture 6" descr="11855432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825" y="1628775"/>
            <a:ext cx="2881313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7" descr="A30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844675"/>
            <a:ext cx="1785938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10" descr="i?id=29004970&amp;tov=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25" y="4076700"/>
            <a:ext cx="2232025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4" name="Picture 12" descr="Картинка 42 из 1135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33813" y="1844675"/>
            <a:ext cx="1944687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71438" y="5805488"/>
            <a:ext cx="907256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200" b="1" dirty="0">
                <a:latin typeface="+mn-lt"/>
              </a:rPr>
              <a:t>Микрофон – устройство для ввода звуковой информации</a:t>
            </a:r>
          </a:p>
        </p:txBody>
      </p:sp>
      <p:sp>
        <p:nvSpPr>
          <p:cNvPr id="17417" name="AutoShape 15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actionButtonHom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40404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7F7F7F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40404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40404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3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latin typeface="+mn-lt"/>
              </a:rPr>
              <a:t>Литература</a:t>
            </a:r>
            <a:endParaRPr lang="ru-RU" dirty="0">
              <a:latin typeface="+mn-lt"/>
            </a:endParaRP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0" y="1500188"/>
            <a:ext cx="9144000" cy="4525962"/>
          </a:xfrm>
        </p:spPr>
        <p:txBody>
          <a:bodyPr>
            <a:normAutofit fontScale="92500"/>
          </a:bodyPr>
          <a:lstStyle/>
          <a:p>
            <a:pPr>
              <a:buFont typeface="Arial" charset="0"/>
              <a:buNone/>
            </a:pPr>
            <a:r>
              <a:rPr lang="ru-RU" altLang="ru-RU" sz="2400" smtClean="0"/>
              <a:t>1. Лапчик М.П. и др. Методика преподавания информатики: Учеб. пособие для студ. пед. вузов / М.П.Лапчик, И.Г. Семакин, Е.К. Хеннер; под общей ред. М.П. Лапчика. – М.: Издательский центр «Академия», 2001. </a:t>
            </a:r>
          </a:p>
          <a:p>
            <a:pPr>
              <a:buFont typeface="Arial" charset="0"/>
              <a:buNone/>
            </a:pPr>
            <a:r>
              <a:rPr lang="ru-RU" altLang="ru-RU" sz="2400" smtClean="0"/>
              <a:t>2. Информатика и ИКТ. Базовый курс: Учебник для 8 класса / Н.Д. Угринович . – 2-е изд., исп. и доп. – М.:БИНОМ. Лаборатория знаний, 2009. </a:t>
            </a:r>
          </a:p>
          <a:p>
            <a:pPr>
              <a:buFont typeface="Arial" charset="0"/>
              <a:buNone/>
            </a:pPr>
            <a:r>
              <a:rPr lang="ru-RU" altLang="ru-RU" sz="2400" smtClean="0"/>
              <a:t>4. Информатика и информационно-коммуникационные технологии. Базовый курс: Учебник для 8 класса / И.Г. Семакин, Л.А. Залогова, С.В. Русаков, Л.В. Шестакова. М.:БИНОМ. Лаборатория знаний, 2007. </a:t>
            </a:r>
          </a:p>
          <a:p>
            <a:pPr>
              <a:buFont typeface="Arial" charset="0"/>
              <a:buNone/>
            </a:pPr>
            <a:r>
              <a:rPr lang="ru-RU" altLang="ru-RU" sz="2400" smtClean="0"/>
              <a:t>5. Программы для общеобразовательных учреждений: Информатика. 2-11 классы. – 2-е изд., испр. и доп. М.:БИНОМ. Лаборатория знаний, 2005. </a:t>
            </a:r>
          </a:p>
          <a:p>
            <a:pPr>
              <a:buFont typeface="Arial" charset="0"/>
              <a:buNone/>
            </a:pPr>
            <a:endParaRPr lang="ru-RU" altLang="ru-RU" smtClean="0"/>
          </a:p>
        </p:txBody>
      </p:sp>
    </p:spTree>
  </p:cSld>
  <p:clrMapOvr>
    <a:masterClrMapping/>
  </p:clrMapOvr>
  <p:transition spd="med">
    <p:strips dir="r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ru-RU" dirty="0" smtClean="0">
                <a:hlinkClick r:id="rId2"/>
              </a:rPr>
              <a:t>http://news.ferra.ru/images/99/99181.jpg</a:t>
            </a:r>
            <a:endParaRPr lang="ru-RU" altLang="ru-RU" dirty="0" smtClean="0"/>
          </a:p>
          <a:p>
            <a:r>
              <a:rPr lang="en-US" altLang="ru-RU" dirty="0" smtClean="0">
                <a:hlinkClick r:id="rId3"/>
              </a:rPr>
              <a:t>http://wisecomp.ru/images/opticheskaya-mishka.jpg</a:t>
            </a:r>
            <a:endParaRPr lang="ru-RU" altLang="ru-RU" dirty="0" smtClean="0"/>
          </a:p>
          <a:p>
            <a:r>
              <a:rPr lang="en-US" altLang="ru-RU" dirty="0" smtClean="0">
                <a:hlinkClick r:id="rId4"/>
              </a:rPr>
              <a:t>http://www.mosgorshop.ru/katalog/products_pictures/F01184.1.jpg</a:t>
            </a:r>
            <a:endParaRPr lang="ru-RU" altLang="ru-RU" dirty="0" smtClean="0"/>
          </a:p>
          <a:p>
            <a:r>
              <a:rPr lang="en-US" altLang="ru-RU" dirty="0" smtClean="0">
                <a:hlinkClick r:id="rId5"/>
              </a:rPr>
              <a:t>http://www.defender.ru/images/products/img/jpg/s1t10805h.jpg</a:t>
            </a:r>
            <a:endParaRPr lang="ru-RU" altLang="ru-RU" dirty="0" smtClean="0"/>
          </a:p>
          <a:p>
            <a:r>
              <a:rPr lang="en-US" altLang="ru-RU" dirty="0" smtClean="0">
                <a:hlinkClick r:id="rId6"/>
              </a:rPr>
              <a:t>http://www.scankiev.com.ua/skaner/images/big/00004.jpg</a:t>
            </a:r>
            <a:endParaRPr lang="ru-RU" altLang="ru-RU" dirty="0" smtClean="0"/>
          </a:p>
          <a:p>
            <a:endParaRPr lang="ru-RU" altLang="ru-RU" dirty="0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ru-RU" dirty="0" smtClean="0">
                <a:hlinkClick r:id="rId2"/>
              </a:rPr>
              <a:t>http://www.morepc.ru/i/scanner/scanner.jpg</a:t>
            </a:r>
            <a:endParaRPr lang="ru-RU" altLang="ru-RU" dirty="0" smtClean="0"/>
          </a:p>
          <a:p>
            <a:r>
              <a:rPr lang="en-US" altLang="ru-RU" dirty="0" smtClean="0">
                <a:hlinkClick r:id="rId3"/>
              </a:rPr>
              <a:t>http://news.ferra.ru/images/99/99181.jpg</a:t>
            </a:r>
            <a:endParaRPr lang="ru-RU" altLang="ru-RU" dirty="0" smtClean="0"/>
          </a:p>
          <a:p>
            <a:r>
              <a:rPr lang="en-US" altLang="ru-RU" dirty="0" smtClean="0">
                <a:hlinkClick r:id="rId2"/>
              </a:rPr>
              <a:t>http://www.morepc.ru/i/scanner/scanner.jpg</a:t>
            </a:r>
            <a:endParaRPr lang="ru-RU" altLang="ru-RU" dirty="0" smtClean="0"/>
          </a:p>
          <a:p>
            <a:r>
              <a:rPr lang="en-US" altLang="ru-RU" dirty="0" smtClean="0">
                <a:hlinkClick r:id="rId4"/>
              </a:rPr>
              <a:t>http://blog.andreymalygin.ru/wp-content/uploads/2008/02/at2020usbb.jpg</a:t>
            </a:r>
            <a:endParaRPr lang="ru-RU" altLang="ru-RU" dirty="0" smtClean="0"/>
          </a:p>
          <a:p>
            <a:endParaRPr lang="ru-RU" altLang="ru-RU" dirty="0" smtClean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 bwMode="auto">
          <a:xfrm>
            <a:off x="0" y="260350"/>
            <a:ext cx="9144000" cy="11430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ru-RU" sz="4800" b="1" dirty="0" smtClean="0">
                <a:latin typeface="+mn-lt"/>
              </a:rPr>
              <a:t>Устройства ввода информации</a:t>
            </a:r>
            <a:r>
              <a:rPr lang="ru-RU" sz="4800" b="1" dirty="0" smtClean="0">
                <a:latin typeface="Times New Roman" pitchFamily="18" charset="0"/>
              </a:rPr>
              <a:t/>
            </a:r>
            <a:br>
              <a:rPr lang="ru-RU" sz="4800" b="1" dirty="0" smtClean="0">
                <a:latin typeface="Times New Roman" pitchFamily="18" charset="0"/>
              </a:rPr>
            </a:br>
            <a:endParaRPr lang="ru-RU" sz="4800" b="1" dirty="0" smtClean="0"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/>
          </p:cNvSpPr>
          <p:nvPr>
            <p:ph idx="1"/>
          </p:nvPr>
        </p:nvSpPr>
        <p:spPr>
          <a:xfrm>
            <a:off x="0" y="980728"/>
            <a:ext cx="8964613" cy="1471613"/>
          </a:xfrm>
        </p:spPr>
        <p:txBody>
          <a:bodyPr>
            <a:noAutofit/>
          </a:bodyPr>
          <a:lstStyle/>
          <a:p>
            <a:pPr indent="9525" algn="just">
              <a:buFont typeface="Arial" charset="0"/>
              <a:buNone/>
            </a:pPr>
            <a:r>
              <a:rPr lang="ru-RU" altLang="ru-RU" b="1" i="1" dirty="0" smtClean="0">
                <a:solidFill>
                  <a:srgbClr val="AF1D2B"/>
                </a:solidFill>
              </a:rPr>
              <a:t>Аппаратные средства для преобразования информации из формы понятной человеку, в форму, воспринимаемую компьютером.</a:t>
            </a:r>
          </a:p>
          <a:p>
            <a:pPr indent="9525" algn="just">
              <a:buFont typeface="Arial" charset="0"/>
              <a:buNone/>
            </a:pPr>
            <a:endParaRPr lang="ru-RU" altLang="ru-RU" sz="4000" b="1" dirty="0" smtClean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4100" name="Picture 5" descr="Картинка 9 из 11778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019925" y="3068638"/>
            <a:ext cx="1857375" cy="123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8" descr="http://wisecomp.ru/images/opticheskaya-mishk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740650" y="5589588"/>
            <a:ext cx="1042988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6084888" y="4652963"/>
            <a:ext cx="1858962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95288" y="2708920"/>
            <a:ext cx="5976937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ru-RU" sz="2800" b="1" dirty="0">
                <a:latin typeface="+mn-lt"/>
              </a:rPr>
              <a:t>К устройствам ввода относятся: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2800" b="1" dirty="0">
                <a:latin typeface="+mn-lt"/>
                <a:hlinkClick r:id="rId5" action="ppaction://hlinksldjump"/>
              </a:rPr>
              <a:t>Клавиатура</a:t>
            </a:r>
            <a:endParaRPr lang="ru-RU" sz="2800" b="1" dirty="0">
              <a:latin typeface="+mn-lt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ru-RU" sz="2800" b="1" dirty="0">
                <a:latin typeface="+mn-lt"/>
                <a:hlinkClick r:id="rId6" action="ppaction://hlinksldjump"/>
              </a:rPr>
              <a:t>Координатные устройства ввода</a:t>
            </a:r>
            <a:endParaRPr lang="ru-RU" sz="2800" b="1" dirty="0">
              <a:latin typeface="+mn-lt"/>
            </a:endParaRPr>
          </a:p>
          <a:p>
            <a:pPr marL="342900" indent="-342900">
              <a:defRPr/>
            </a:pPr>
            <a:r>
              <a:rPr lang="ru-RU" sz="2800" b="1" dirty="0">
                <a:latin typeface="+mn-lt"/>
              </a:rPr>
              <a:t>      - </a:t>
            </a:r>
            <a:r>
              <a:rPr lang="ru-RU" sz="2800" b="1" dirty="0">
                <a:latin typeface="+mn-lt"/>
                <a:hlinkClick r:id="rId6" action="ppaction://hlinksldjump"/>
              </a:rPr>
              <a:t>мышь</a:t>
            </a:r>
            <a:endParaRPr lang="ru-RU" sz="2800" b="1" dirty="0">
              <a:latin typeface="+mn-lt"/>
            </a:endParaRPr>
          </a:p>
          <a:p>
            <a:pPr marL="342900" indent="-342900">
              <a:defRPr/>
            </a:pPr>
            <a:r>
              <a:rPr lang="ru-RU" sz="2800" b="1" dirty="0">
                <a:latin typeface="+mn-lt"/>
              </a:rPr>
              <a:t>      - </a:t>
            </a:r>
            <a:r>
              <a:rPr lang="ru-RU" sz="2800" b="1" dirty="0">
                <a:latin typeface="+mn-lt"/>
                <a:hlinkClick r:id="rId7" action="ppaction://hlinksldjump"/>
              </a:rPr>
              <a:t>трекбол</a:t>
            </a:r>
            <a:endParaRPr lang="ru-RU" sz="2800" b="1" dirty="0">
              <a:latin typeface="+mn-lt"/>
            </a:endParaRPr>
          </a:p>
          <a:p>
            <a:pPr marL="342900" indent="-342900">
              <a:defRPr/>
            </a:pPr>
            <a:r>
              <a:rPr lang="ru-RU" sz="2800" b="1" dirty="0">
                <a:latin typeface="+mn-lt"/>
              </a:rPr>
              <a:t>      - </a:t>
            </a:r>
            <a:r>
              <a:rPr lang="ru-RU" sz="2800" b="1" dirty="0">
                <a:latin typeface="+mn-lt"/>
                <a:hlinkClick r:id="rId8" action="ppaction://hlinksldjump"/>
              </a:rPr>
              <a:t>сетевое перо</a:t>
            </a:r>
            <a:endParaRPr lang="ru-RU" sz="2800" b="1" dirty="0">
              <a:latin typeface="+mn-lt"/>
            </a:endParaRPr>
          </a:p>
          <a:p>
            <a:pPr marL="342900" indent="-342900">
              <a:defRPr/>
            </a:pPr>
            <a:r>
              <a:rPr lang="ru-RU" sz="2800" b="1" dirty="0">
                <a:latin typeface="+mn-lt"/>
              </a:rPr>
              <a:t>3. </a:t>
            </a:r>
            <a:r>
              <a:rPr lang="ru-RU" sz="2800" b="1" dirty="0">
                <a:latin typeface="+mn-lt"/>
                <a:hlinkClick r:id="rId9" action="ppaction://hlinksldjump"/>
              </a:rPr>
              <a:t>Манипуляторы</a:t>
            </a:r>
            <a:endParaRPr lang="ru-RU" sz="2800" b="1" dirty="0">
              <a:latin typeface="+mn-lt"/>
            </a:endParaRPr>
          </a:p>
          <a:p>
            <a:pPr marL="342900" indent="-342900">
              <a:defRPr/>
            </a:pPr>
            <a:r>
              <a:rPr lang="ru-RU" sz="2800" b="1" dirty="0">
                <a:latin typeface="+mn-lt"/>
              </a:rPr>
              <a:t>4. </a:t>
            </a:r>
            <a:r>
              <a:rPr lang="ru-RU" sz="2800" b="1" dirty="0">
                <a:latin typeface="+mn-lt"/>
                <a:hlinkClick r:id="rId10" action="ppaction://hlinksldjump"/>
              </a:rPr>
              <a:t>Сканер</a:t>
            </a:r>
            <a:endParaRPr lang="ru-RU" sz="2800" b="1" dirty="0">
              <a:latin typeface="+mn-lt"/>
            </a:endParaRPr>
          </a:p>
          <a:p>
            <a:pPr marL="342900" indent="-342900">
              <a:defRPr/>
            </a:pPr>
            <a:r>
              <a:rPr lang="ru-RU" sz="2800" b="1" dirty="0">
                <a:latin typeface="+mn-lt"/>
              </a:rPr>
              <a:t>5. </a:t>
            </a:r>
            <a:r>
              <a:rPr lang="ru-RU" sz="2800" b="1" dirty="0">
                <a:latin typeface="+mn-lt"/>
                <a:hlinkClick r:id="rId11" action="ppaction://hlinksldjump"/>
              </a:rPr>
              <a:t>Микрофон</a:t>
            </a:r>
            <a:endParaRPr lang="ru-RU" sz="2800" b="1" dirty="0">
              <a:latin typeface="+mn-lt"/>
            </a:endParaRPr>
          </a:p>
        </p:txBody>
      </p:sp>
      <p:pic>
        <p:nvPicPr>
          <p:cNvPr id="4106" name="Picture 10" descr="i?id=18181849&amp;tov=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4643438" y="5157788"/>
            <a:ext cx="1169987" cy="136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 i="1" dirty="0" smtClean="0">
                <a:latin typeface="+mn-lt"/>
              </a:rPr>
              <a:t>Клавиатура</a:t>
            </a:r>
            <a:endParaRPr lang="ru-RU" i="1" dirty="0">
              <a:latin typeface="+mn-lt"/>
            </a:endParaRPr>
          </a:p>
        </p:txBody>
      </p:sp>
      <p:sp>
        <p:nvSpPr>
          <p:cNvPr id="5123" name="Text Box 7"/>
          <p:cNvSpPr>
            <a:spLocks noGrp="1" noChangeArrowheads="1"/>
          </p:cNvSpPr>
          <p:nvPr>
            <p:ph idx="1"/>
          </p:nvPr>
        </p:nvSpPr>
        <p:spPr>
          <a:xfrm>
            <a:off x="0" y="4869160"/>
            <a:ext cx="9144000" cy="1200329"/>
          </a:xfrm>
        </p:spPr>
        <p:txBody>
          <a:bodyPr>
            <a:spAutoFit/>
          </a:bodyPr>
          <a:lstStyle/>
          <a:p>
            <a:pPr indent="-69850">
              <a:spcBef>
                <a:spcPct val="50000"/>
              </a:spcBef>
              <a:buFont typeface="Arial" charset="0"/>
              <a:buNone/>
            </a:pPr>
            <a:r>
              <a:rPr lang="ru-RU" altLang="ru-RU" sz="3600" b="1" dirty="0" smtClean="0">
                <a:cs typeface="Times New Roman" pitchFamily="18" charset="0"/>
              </a:rPr>
              <a:t>Клавиатура – стандартное устройство для ввода числовой и текстовой информации.</a:t>
            </a:r>
          </a:p>
        </p:txBody>
      </p:sp>
      <p:pic>
        <p:nvPicPr>
          <p:cNvPr id="512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2123728" y="1412776"/>
            <a:ext cx="5764501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actionButtonHom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40404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7F7F7F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40404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40404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1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116013" y="3141663"/>
            <a:ext cx="6416675" cy="199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AutoShape 12"/>
          <p:cNvSpPr>
            <a:spLocks noChangeArrowheads="1"/>
          </p:cNvSpPr>
          <p:nvPr/>
        </p:nvSpPr>
        <p:spPr bwMode="auto">
          <a:xfrm>
            <a:off x="3357563" y="2286000"/>
            <a:ext cx="2643187" cy="503238"/>
          </a:xfrm>
          <a:prstGeom prst="wedgeRectCallout">
            <a:avLst>
              <a:gd name="adj1" fmla="val -42028"/>
              <a:gd name="adj2" fmla="val 167032"/>
            </a:avLst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ru-RU" sz="2400" b="1" dirty="0">
                <a:latin typeface="+mn-lt"/>
              </a:rPr>
              <a:t>Функциональные</a:t>
            </a:r>
          </a:p>
          <a:p>
            <a:pPr algn="ctr">
              <a:defRPr/>
            </a:pPr>
            <a:endParaRPr lang="ru-RU" sz="1400" b="1" dirty="0"/>
          </a:p>
        </p:txBody>
      </p:sp>
      <p:sp>
        <p:nvSpPr>
          <p:cNvPr id="6148" name="AutoShape 13"/>
          <p:cNvSpPr>
            <a:spLocks noChangeArrowheads="1"/>
          </p:cNvSpPr>
          <p:nvPr/>
        </p:nvSpPr>
        <p:spPr bwMode="auto">
          <a:xfrm>
            <a:off x="3276600" y="5516563"/>
            <a:ext cx="1582738" cy="792162"/>
          </a:xfrm>
          <a:prstGeom prst="wedgeRectCallout">
            <a:avLst>
              <a:gd name="adj1" fmla="val 53111"/>
              <a:gd name="adj2" fmla="val -123546"/>
            </a:avLst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2400" b="1" dirty="0">
                <a:latin typeface="+mn-lt"/>
              </a:rPr>
              <a:t>Windows-</a:t>
            </a:r>
            <a:r>
              <a:rPr lang="ru-RU" sz="2400" b="1" dirty="0">
                <a:latin typeface="+mn-lt"/>
              </a:rPr>
              <a:t>клавиши</a:t>
            </a:r>
          </a:p>
        </p:txBody>
      </p:sp>
      <p:sp>
        <p:nvSpPr>
          <p:cNvPr id="6149" name="AutoShape 10"/>
          <p:cNvSpPr>
            <a:spLocks noChangeArrowheads="1"/>
          </p:cNvSpPr>
          <p:nvPr/>
        </p:nvSpPr>
        <p:spPr bwMode="auto">
          <a:xfrm>
            <a:off x="7215188" y="5373688"/>
            <a:ext cx="1928812" cy="792162"/>
          </a:xfrm>
          <a:prstGeom prst="wedgeRectCallout">
            <a:avLst>
              <a:gd name="adj1" fmla="val -129759"/>
              <a:gd name="adj2" fmla="val -114130"/>
            </a:avLst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ru-RU" sz="2400" b="1" dirty="0">
                <a:latin typeface="+mn-lt"/>
              </a:rPr>
              <a:t>Управления курсором </a:t>
            </a:r>
          </a:p>
        </p:txBody>
      </p:sp>
      <p:sp>
        <p:nvSpPr>
          <p:cNvPr id="6150" name="AutoShape 8"/>
          <p:cNvSpPr>
            <a:spLocks noChangeArrowheads="1"/>
          </p:cNvSpPr>
          <p:nvPr/>
        </p:nvSpPr>
        <p:spPr bwMode="auto">
          <a:xfrm>
            <a:off x="107950" y="5372571"/>
            <a:ext cx="2249488" cy="720725"/>
          </a:xfrm>
          <a:prstGeom prst="wedgeRectCallout">
            <a:avLst>
              <a:gd name="adj1" fmla="val 106505"/>
              <a:gd name="adj2" fmla="val -219384"/>
            </a:avLst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ru-RU" sz="2400" b="1" dirty="0">
                <a:latin typeface="+mn-lt"/>
              </a:rPr>
              <a:t>Алфавитно-цифровые</a:t>
            </a:r>
          </a:p>
        </p:txBody>
      </p:sp>
      <p:sp>
        <p:nvSpPr>
          <p:cNvPr id="6151" name="AutoShape 9"/>
          <p:cNvSpPr>
            <a:spLocks noChangeArrowheads="1"/>
          </p:cNvSpPr>
          <p:nvPr/>
        </p:nvSpPr>
        <p:spPr bwMode="auto">
          <a:xfrm>
            <a:off x="6286500" y="1571625"/>
            <a:ext cx="2857500" cy="1208088"/>
          </a:xfrm>
          <a:prstGeom prst="wedgeRectCallout">
            <a:avLst>
              <a:gd name="adj1" fmla="val -79792"/>
              <a:gd name="adj2" fmla="val 185981"/>
            </a:avLst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ru-RU" sz="2400" b="1" dirty="0">
                <a:latin typeface="+mn-lt"/>
              </a:rPr>
              <a:t>Редактирования и листания документа </a:t>
            </a:r>
          </a:p>
        </p:txBody>
      </p:sp>
      <p:sp>
        <p:nvSpPr>
          <p:cNvPr id="6152" name="AutoShape 14"/>
          <p:cNvSpPr>
            <a:spLocks noChangeArrowheads="1"/>
          </p:cNvSpPr>
          <p:nvPr/>
        </p:nvSpPr>
        <p:spPr bwMode="auto">
          <a:xfrm>
            <a:off x="7572375" y="3143250"/>
            <a:ext cx="1857375" cy="719138"/>
          </a:xfrm>
          <a:prstGeom prst="wedgeRectCallout">
            <a:avLst>
              <a:gd name="adj1" fmla="val -99333"/>
              <a:gd name="adj2" fmla="val 102759"/>
            </a:avLst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ru-RU" sz="2400" b="1" dirty="0">
                <a:latin typeface="+mn-lt"/>
              </a:rPr>
              <a:t>Цифровой блок</a:t>
            </a:r>
          </a:p>
          <a:p>
            <a:pPr algn="ctr">
              <a:defRPr/>
            </a:pPr>
            <a:endParaRPr lang="ru-RU" sz="1400" b="1" dirty="0"/>
          </a:p>
        </p:txBody>
      </p:sp>
      <p:sp>
        <p:nvSpPr>
          <p:cNvPr id="6153" name="AutoShape 15"/>
          <p:cNvSpPr>
            <a:spLocks noChangeArrowheads="1"/>
          </p:cNvSpPr>
          <p:nvPr/>
        </p:nvSpPr>
        <p:spPr bwMode="auto">
          <a:xfrm>
            <a:off x="5219700" y="5734050"/>
            <a:ext cx="1852613" cy="863600"/>
          </a:xfrm>
          <a:prstGeom prst="wedgeRectCallout">
            <a:avLst>
              <a:gd name="adj1" fmla="val -22194"/>
              <a:gd name="adj2" fmla="val -219852"/>
            </a:avLst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ru-RU" sz="2400" b="1" dirty="0">
                <a:latin typeface="+mn-lt"/>
              </a:rPr>
              <a:t>Управление питанием</a:t>
            </a:r>
          </a:p>
        </p:txBody>
      </p:sp>
      <p:sp>
        <p:nvSpPr>
          <p:cNvPr id="6154" name="AutoShape 11"/>
          <p:cNvSpPr>
            <a:spLocks noChangeArrowheads="1"/>
          </p:cNvSpPr>
          <p:nvPr/>
        </p:nvSpPr>
        <p:spPr bwMode="auto">
          <a:xfrm>
            <a:off x="0" y="2143125"/>
            <a:ext cx="2249488" cy="576263"/>
          </a:xfrm>
          <a:prstGeom prst="wedgeRectCallout">
            <a:avLst>
              <a:gd name="adj1" fmla="val 23537"/>
              <a:gd name="adj2" fmla="val 325481"/>
            </a:avLst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ru-RU" sz="2400" b="1" dirty="0">
                <a:latin typeface="+mn-lt"/>
              </a:rPr>
              <a:t>Специальные</a:t>
            </a: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357188" y="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4400" b="1" i="1" spc="200" dirty="0">
                <a:solidFill>
                  <a:schemeClr val="bg1"/>
                </a:solidFill>
                <a:latin typeface="+mn-lt"/>
                <a:ea typeface="+mj-ea"/>
                <a:cs typeface="+mj-cs"/>
              </a:rPr>
              <a:t>Клавиатура</a:t>
            </a:r>
          </a:p>
        </p:txBody>
      </p:sp>
      <p:sp>
        <p:nvSpPr>
          <p:cNvPr id="6156" name="AutoShape 1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actionButtonHom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40404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7F7F7F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40404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40404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48" grpId="0" animBg="1"/>
      <p:bldP spid="6149" grpId="0" animBg="1"/>
      <p:bldP spid="6150" grpId="0" animBg="1"/>
      <p:bldP spid="6151" grpId="0" animBg="1"/>
      <p:bldP spid="6152" grpId="0" animBg="1"/>
      <p:bldP spid="6153" grpId="0" animBg="1"/>
      <p:bldP spid="61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i="1" dirty="0" smtClean="0">
                <a:latin typeface="+mn-lt"/>
              </a:rPr>
              <a:t>Координатные устройства ввода</a:t>
            </a:r>
            <a:endParaRPr lang="ru-RU" i="1" dirty="0">
              <a:latin typeface="+mn-lt"/>
            </a:endParaRP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468313" y="3141663"/>
            <a:ext cx="2928937" cy="614362"/>
          </a:xfrm>
        </p:spPr>
        <p:txBody>
          <a:bodyPr/>
          <a:lstStyle/>
          <a:p>
            <a:pPr marL="514350" indent="-514350" eaLnBrk="1" hangingPunct="1">
              <a:buFont typeface="Arial" charset="0"/>
              <a:buAutoNum type="arabicPeriod"/>
            </a:pPr>
            <a:r>
              <a:rPr lang="ru-RU" altLang="ru-RU" sz="2400" b="1" smtClean="0"/>
              <a:t>Механическая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2843213" y="3860800"/>
            <a:ext cx="3400425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>
              <a:spcBef>
                <a:spcPct val="20000"/>
              </a:spcBef>
              <a:defRPr/>
            </a:pPr>
            <a:r>
              <a:rPr lang="ru-RU" sz="2400" b="1" dirty="0">
                <a:solidFill>
                  <a:srgbClr val="404040"/>
                </a:solidFill>
                <a:latin typeface="+mn-lt"/>
              </a:rPr>
              <a:t>2. Оптическая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5508625" y="3213100"/>
            <a:ext cx="3400425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>
              <a:spcBef>
                <a:spcPct val="20000"/>
              </a:spcBef>
              <a:defRPr/>
            </a:pPr>
            <a:r>
              <a:rPr lang="ru-RU" sz="2400" b="1" dirty="0">
                <a:solidFill>
                  <a:srgbClr val="404040"/>
                </a:solidFill>
                <a:latin typeface="+mn-lt"/>
              </a:rPr>
              <a:t>3. Беспроводная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2771775" y="1628775"/>
            <a:ext cx="3400425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>
              <a:spcBef>
                <a:spcPct val="20000"/>
              </a:spcBef>
              <a:defRPr/>
            </a:pP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Мышь</a:t>
            </a:r>
          </a:p>
        </p:txBody>
      </p:sp>
      <p:pic>
        <p:nvPicPr>
          <p:cNvPr id="7175" name="Picture 2" descr="Картинка 1 из 20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23850" y="3644900"/>
            <a:ext cx="1500188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6" descr="Картинка 19 из 20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763713" y="3716338"/>
            <a:ext cx="113347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8" descr="http://wisecomp.ru/images/opticheskaya-mishk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4787900" y="4365625"/>
            <a:ext cx="1042988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10" descr="Картинка 27 из 2787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276600" y="4365625"/>
            <a:ext cx="13271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12" descr="Картинка 24 из 1947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6084888" y="3716338"/>
            <a:ext cx="12858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0" name="Picture 14" descr="Картинка 52 из 1947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596188" y="3716338"/>
            <a:ext cx="116363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250825" y="5589588"/>
            <a:ext cx="8643938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Мышь</a:t>
            </a:r>
            <a:r>
              <a:rPr lang="ru-RU" sz="2800" dirty="0">
                <a:latin typeface="+mn-lt"/>
              </a:rPr>
              <a:t> – это устройство-манипулятор для управления курсором и для работы с графическим интерфейсом. 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8624875">
            <a:off x="2627313" y="2565400"/>
            <a:ext cx="1196975" cy="220663"/>
          </a:xfrm>
          <a:prstGeom prst="stripedRightArrow">
            <a:avLst/>
          </a:prstGeom>
          <a:solidFill>
            <a:schemeClr val="accent2"/>
          </a:solidFill>
          <a:ln>
            <a:solidFill>
              <a:srgbClr val="AF1D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Штриховая стрелка вправо 14"/>
          <p:cNvSpPr/>
          <p:nvPr/>
        </p:nvSpPr>
        <p:spPr>
          <a:xfrm rot="5400000">
            <a:off x="3713162" y="2919413"/>
            <a:ext cx="1571625" cy="285750"/>
          </a:xfrm>
          <a:prstGeom prst="stripedRightArrow">
            <a:avLst/>
          </a:prstGeom>
          <a:solidFill>
            <a:schemeClr val="accent2"/>
          </a:solidFill>
          <a:ln>
            <a:solidFill>
              <a:srgbClr val="AF1D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Штриховая стрелка вправо 15"/>
          <p:cNvSpPr/>
          <p:nvPr/>
        </p:nvSpPr>
        <p:spPr>
          <a:xfrm rot="2562555">
            <a:off x="5148263" y="2565400"/>
            <a:ext cx="1216025" cy="290513"/>
          </a:xfrm>
          <a:prstGeom prst="stripedRightArrow">
            <a:avLst/>
          </a:prstGeom>
          <a:solidFill>
            <a:schemeClr val="accent2"/>
          </a:solidFill>
          <a:ln>
            <a:solidFill>
              <a:srgbClr val="AF1D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85" name="AutoShape 18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actionButtonHom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40404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7F7F7F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40404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40404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71" grpId="0"/>
      <p:bldP spid="4" grpId="0"/>
      <p:bldP spid="5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 bwMode="auto">
          <a:xfrm>
            <a:off x="468313" y="0"/>
            <a:ext cx="8229600" cy="11430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i="1" dirty="0" smtClean="0">
                <a:latin typeface="+mn-lt"/>
              </a:rPr>
              <a:t>Устройство мыши</a:t>
            </a:r>
          </a:p>
        </p:txBody>
      </p:sp>
      <p:pic>
        <p:nvPicPr>
          <p:cNvPr id="34819" name="Picture 3" descr="устройство мыш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95288" y="1916113"/>
            <a:ext cx="3294062" cy="473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4" descr="Безымянный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4137025" y="1916113"/>
            <a:ext cx="4670425" cy="474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5" descr="Image5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4067175" y="1773238"/>
            <a:ext cx="4608513" cy="458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6" descr="OMC90Sb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468313" y="1862138"/>
            <a:ext cx="3313112" cy="499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AutoShape 7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actionButtonHom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40404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7F7F7F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40404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40404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ru-RU" sz="4000" i="1" dirty="0" smtClean="0">
                <a:latin typeface="+mn-lt"/>
              </a:rPr>
              <a:t>Координатные устройства ввода</a:t>
            </a:r>
          </a:p>
        </p:txBody>
      </p:sp>
      <p:pic>
        <p:nvPicPr>
          <p:cNvPr id="8195" name="Picture 1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2771775" y="1340768"/>
            <a:ext cx="381635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3276600" y="980728"/>
            <a:ext cx="21605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600" b="1" dirty="0">
                <a:solidFill>
                  <a:srgbClr val="C00000"/>
                </a:solidFill>
                <a:latin typeface="+mn-lt"/>
              </a:rPr>
              <a:t>Трекбол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323850" y="4437112"/>
            <a:ext cx="849788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800" b="1" dirty="0">
                <a:solidFill>
                  <a:srgbClr val="FF0000"/>
                </a:solidFill>
                <a:latin typeface="+mn-lt"/>
              </a:rPr>
              <a:t>Трекбол</a:t>
            </a:r>
            <a:r>
              <a:rPr lang="ru-RU" sz="2800" b="1" dirty="0">
                <a:latin typeface="+mn-lt"/>
              </a:rPr>
              <a:t> (шаровой манипулятор, мышь «наизнанку») – вместо перемещения устройства по столу, в трекболе двигается шарик. Удобен в случаях, когда мало места. Широко используется в портативных компьютерах. </a:t>
            </a:r>
          </a:p>
        </p:txBody>
      </p:sp>
      <p:sp>
        <p:nvSpPr>
          <p:cNvPr id="9222" name="AutoShape 1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actionButtonHom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40404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7F7F7F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40404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40404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196" grpId="0"/>
      <p:bldP spid="820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250825" y="4941888"/>
            <a:ext cx="864235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800" dirty="0">
                <a:latin typeface="+mn-lt"/>
              </a:rPr>
              <a:t>Имеет вид обычного карандаша, на кончике которого расположено специальное устройство, позволяющее рисовать или писать на экране, как на листе бумаги.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39750" y="0"/>
            <a:ext cx="8229600" cy="1143000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ru-RU" i="1" dirty="0" smtClean="0">
                <a:latin typeface="+mn-lt"/>
              </a:rPr>
              <a:t>Координатные устройства ввода</a:t>
            </a:r>
          </a:p>
        </p:txBody>
      </p:sp>
      <p:pic>
        <p:nvPicPr>
          <p:cNvPr id="31750" name="Picture 19" descr="планше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971550" y="2349500"/>
            <a:ext cx="3360738" cy="243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1" name="Picture 7" descr="pl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 rot="-219391">
            <a:off x="5148263" y="2143323"/>
            <a:ext cx="2662237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2195736" y="1340768"/>
            <a:ext cx="4608512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>
              <a:spcBef>
                <a:spcPct val="20000"/>
              </a:spcBef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Сетевое перо</a:t>
            </a:r>
          </a:p>
        </p:txBody>
      </p:sp>
      <p:sp>
        <p:nvSpPr>
          <p:cNvPr id="10247" name="AutoShape 9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actionButtonHom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40404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7F7F7F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40404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40404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Манипуляторы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9219" name="Picture 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980728"/>
            <a:ext cx="15367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19" descr="рисунок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060848"/>
            <a:ext cx="2476500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068960"/>
            <a:ext cx="2124075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Text Box 14"/>
          <p:cNvSpPr txBox="1">
            <a:spLocks noChangeArrowheads="1"/>
          </p:cNvSpPr>
          <p:nvPr/>
        </p:nvSpPr>
        <p:spPr bwMode="auto">
          <a:xfrm>
            <a:off x="3563938" y="4652963"/>
            <a:ext cx="23764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200" b="1" dirty="0" err="1">
                <a:latin typeface="+mn-lt"/>
              </a:rPr>
              <a:t>Геймпад</a:t>
            </a:r>
            <a:endParaRPr lang="ru-RU" sz="3200" b="1" dirty="0">
              <a:latin typeface="+mn-lt"/>
            </a:endParaRPr>
          </a:p>
        </p:txBody>
      </p:sp>
      <p:sp>
        <p:nvSpPr>
          <p:cNvPr id="9224" name="Text Box 15"/>
          <p:cNvSpPr txBox="1">
            <a:spLocks noChangeArrowheads="1"/>
          </p:cNvSpPr>
          <p:nvPr/>
        </p:nvSpPr>
        <p:spPr bwMode="auto">
          <a:xfrm>
            <a:off x="6588125" y="5229200"/>
            <a:ext cx="230505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dirty="0">
                <a:latin typeface="+mn-lt"/>
              </a:rPr>
              <a:t>Руль с педалями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250825" y="3789363"/>
            <a:ext cx="2952750" cy="2419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  <a:defRPr/>
            </a:pPr>
            <a:r>
              <a:rPr lang="ru-RU" sz="2800" b="1" dirty="0">
                <a:latin typeface="+mn-lt"/>
              </a:rPr>
              <a:t>Д</a:t>
            </a:r>
            <a:r>
              <a:rPr lang="ru-RU" sz="2800" b="1" i="1" dirty="0">
                <a:latin typeface="+mn-lt"/>
              </a:rPr>
              <a:t>жойстик </a:t>
            </a:r>
            <a:r>
              <a:rPr lang="ru-RU" sz="2800" b="1" dirty="0">
                <a:latin typeface="+mn-lt"/>
              </a:rPr>
              <a:t>— устройство-манипулятор для ввода информации о движениях руки</a:t>
            </a:r>
          </a:p>
        </p:txBody>
      </p:sp>
      <p:sp>
        <p:nvSpPr>
          <p:cNvPr id="11273" name="AutoShape 11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actionButtonHom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40404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rgbClr val="7F7F7F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40404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40404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404040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223" grpId="0"/>
      <p:bldP spid="9224" grpId="0"/>
      <p:bldP spid="922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</TotalTime>
  <Words>479</Words>
  <Application>Microsoft Office PowerPoint</Application>
  <PresentationFormat>Экран (4:3)</PresentationFormat>
  <Paragraphs>72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Устройства ввода информации</vt:lpstr>
      <vt:lpstr>Устройства ввода информации </vt:lpstr>
      <vt:lpstr>Клавиатура</vt:lpstr>
      <vt:lpstr>Слайд 4</vt:lpstr>
      <vt:lpstr>Координатные устройства ввода</vt:lpstr>
      <vt:lpstr>Устройство мыши</vt:lpstr>
      <vt:lpstr>Координатные устройства ввода</vt:lpstr>
      <vt:lpstr>Координатные устройства ввода</vt:lpstr>
      <vt:lpstr>Манипуляторы</vt:lpstr>
      <vt:lpstr>Сканеры</vt:lpstr>
      <vt:lpstr>Виды сканеров</vt:lpstr>
      <vt:lpstr>Устройство  планшетного сканера</vt:lpstr>
      <vt:lpstr>Основные пользовательские характеристики:</vt:lpstr>
      <vt:lpstr>Слайд 14</vt:lpstr>
      <vt:lpstr>Микрофон</vt:lpstr>
      <vt:lpstr>Литература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 презентации</dc:title>
  <dc:creator>1</dc:creator>
  <cp:lastModifiedBy>Татьяна Похващева</cp:lastModifiedBy>
  <cp:revision>45</cp:revision>
  <dcterms:created xsi:type="dcterms:W3CDTF">2010-02-03T16:06:05Z</dcterms:created>
  <dcterms:modified xsi:type="dcterms:W3CDTF">2020-09-11T09:34:07Z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TC300082481049</vt:lpwstr>
  </property>
</Properties>
</file>