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20688"/>
            <a:ext cx="9144000" cy="1200329"/>
          </a:xfrm>
          <a:prstGeom prst="rect">
            <a:avLst/>
          </a:prstGeom>
          <a:solidFill>
            <a:srgbClr val="CC6600">
              <a:alpha val="67059"/>
            </a:srgbClr>
          </a:solidFill>
        </p:spPr>
        <p:txBody>
          <a:bodyPr>
            <a:spAutoFit/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Теорема Эйлера</a:t>
            </a:r>
            <a:endParaRPr lang="ru-RU" sz="72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2" descr="E:\Материалы для Moodle\Эйл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929198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ekretar\AppData\Local\Temp\FineReader11.00\media\image14.jpe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2809238"/>
            <a:ext cx="2928957" cy="247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Sekretar\AppData\Local\Temp\FineReader11.00\media\image14.jpe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629" y="2857496"/>
            <a:ext cx="2928957" cy="2477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4822033" y="3679033"/>
            <a:ext cx="235745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500695" y="3857628"/>
            <a:ext cx="2357455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0"/>
          </p:cNvCxnSpPr>
          <p:nvPr/>
        </p:nvCxnSpPr>
        <p:spPr>
          <a:xfrm rot="16200000" flipH="1">
            <a:off x="5661430" y="3661174"/>
            <a:ext cx="2500330" cy="89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4929190" y="3714752"/>
            <a:ext cx="214314" cy="2143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>
            <a:off x="5000630" y="3786192"/>
            <a:ext cx="2286015" cy="1500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072066" y="3786190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785794"/>
            <a:ext cx="764386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Начертите звезду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(рис.3 а)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росчерком карандаша.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Оказывается, обвести ее можно, начав с любого узла.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29059" y="285728"/>
            <a:ext cx="15716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142976" y="5357826"/>
            <a:ext cx="1571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Рис. 3 а)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357819" y="5510226"/>
            <a:ext cx="1571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Рис. 3 б)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14348" y="1559470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Решение. Как это сделать показано на рис.3 б  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A6B38-0F7C-4BED-80A5-DABF6358A85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572008"/>
            <a:ext cx="2357422" cy="18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AutoShape 35"/>
          <p:cNvSpPr>
            <a:spLocks noChangeArrowheads="1"/>
          </p:cNvSpPr>
          <p:nvPr/>
        </p:nvSpPr>
        <p:spPr bwMode="auto">
          <a:xfrm rot="809367">
            <a:off x="3118925" y="718941"/>
            <a:ext cx="5324129" cy="3253825"/>
          </a:xfrm>
          <a:prstGeom prst="cloudCallout">
            <a:avLst>
              <a:gd name="adj1" fmla="val -24214"/>
              <a:gd name="adj2" fmla="val 758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за </a:t>
            </a:r>
          </a:p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ВНИМАНИЕ!!!</a:t>
            </a:r>
            <a:endParaRPr lang="ru-RU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0px-Leonhard_Euler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360" y="1751726"/>
            <a:ext cx="3456384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404664"/>
            <a:ext cx="522007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Леонард Эйлер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(1707-1783) -швейцарский, немецкий и российский математик.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Эйлер — автор более чем 800 работ по математическому анализу, дифференциальной геометрии, теории чисел, приближённым вычислениям, небесной механике, математической физике, оптике, баллистике, кораблестроению,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теории музыки и др.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Он работал в России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1727—1741 и 1766—1783 годах.</a:t>
            </a:r>
          </a:p>
          <a:p>
            <a:endParaRPr lang="ru-RU" sz="2400" b="1" dirty="0" smtClean="0"/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43711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элементарной геометрии Эйлер обнаружил несколько фактов, не замеченных Евклидом: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Три высоты треугольника пересекаются в одной точке (ортоцентре).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треугольнике ортоцентр, центр описанной окружности и центр тяжести лежат на одной прямой —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прямой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Эйлера».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Основания трёх высот произвольного треугольника, середины трёх его сторон и середины трёх отрезков, соединяющих его вершины с ортоцентром, лежат все на одной окружности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окружности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Эйлера).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  <p:pic>
        <p:nvPicPr>
          <p:cNvPr id="3" name="Рисунок 2" descr="прямая эйлер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3888432" cy="3141853"/>
          </a:xfrm>
          <a:prstGeom prst="rect">
            <a:avLst/>
          </a:prstGeom>
        </p:spPr>
      </p:pic>
      <p:pic>
        <p:nvPicPr>
          <p:cNvPr id="4" name="Рисунок 3" descr="окружность эйлер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3" y="2276872"/>
            <a:ext cx="3860773" cy="3127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Теорема Эйлера для многогранников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87849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любом выпуклом многограннике сумма числа граней и числа вершин больше числа ребер на 2</a:t>
            </a:r>
            <a:r>
              <a:rPr lang="ru-RU" sz="2800" dirty="0" smtClean="0"/>
              <a:t>. </a:t>
            </a:r>
          </a:p>
          <a:p>
            <a:pPr algn="just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2636912"/>
            <a:ext cx="8640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3594746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В — число вершин выпуклого многогранника, Р — число его ребер и Г — число граней. Тогда верно равенство</a:t>
            </a:r>
          </a:p>
          <a:p>
            <a:endParaRPr lang="ru-RU" dirty="0" smtClean="0"/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– Р + Г = 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ru-RU" dirty="0" smtClean="0"/>
              <a:t>Доказательство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 rot="21229863">
            <a:off x="2555776" y="1484784"/>
            <a:ext cx="4608512" cy="2664296"/>
            <a:chOff x="2843808" y="2348880"/>
            <a:chExt cx="2160240" cy="194421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843808" y="2348880"/>
              <a:ext cx="792088" cy="194421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635896" y="3140968"/>
              <a:ext cx="576064" cy="11521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 flipV="1">
              <a:off x="2843808" y="2348880"/>
              <a:ext cx="1368152" cy="7920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4211960" y="2780928"/>
              <a:ext cx="792088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2843808" y="2348880"/>
              <a:ext cx="2160240" cy="43204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3635896" y="2780928"/>
              <a:ext cx="1368152" cy="15121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4427984" y="4797152"/>
            <a:ext cx="1368152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4211960" y="980728"/>
            <a:ext cx="216024" cy="381642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211960" y="980728"/>
            <a:ext cx="1584176" cy="4752528"/>
          </a:xfrm>
          <a:prstGeom prst="line">
            <a:avLst/>
          </a:prstGeom>
          <a:ln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Группа 88"/>
          <p:cNvGrpSpPr/>
          <p:nvPr/>
        </p:nvGrpSpPr>
        <p:grpSpPr>
          <a:xfrm>
            <a:off x="1691680" y="3717032"/>
            <a:ext cx="5112568" cy="2016224"/>
            <a:chOff x="1691680" y="3717032"/>
            <a:chExt cx="5112568" cy="2016224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1691680" y="3717032"/>
              <a:ext cx="5112568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691680" y="4869160"/>
              <a:ext cx="4104456" cy="8640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5796136" y="3717032"/>
              <a:ext cx="1008112" cy="20162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flipV="1">
              <a:off x="1691680" y="4797152"/>
              <a:ext cx="27363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4427984" y="3717032"/>
              <a:ext cx="2376264" cy="10801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" name="Группа 139"/>
          <p:cNvGrpSpPr/>
          <p:nvPr/>
        </p:nvGrpSpPr>
        <p:grpSpPr>
          <a:xfrm>
            <a:off x="251520" y="3573016"/>
            <a:ext cx="8712968" cy="2376264"/>
            <a:chOff x="251520" y="3573016"/>
            <a:chExt cx="8712968" cy="237626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2339752" y="3645024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6732240" y="3573016"/>
              <a:ext cx="2232248" cy="23762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251520" y="5877272"/>
              <a:ext cx="648072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932040" y="3573016"/>
              <a:ext cx="403244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251520" y="3645024"/>
              <a:ext cx="2088232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5508104" y="242088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051720" y="119675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92280" y="1412776"/>
            <a:ext cx="432048" cy="724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211960" y="314096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9552" y="515719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04248" y="35730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331640" y="42210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12160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716016" y="45811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55976" y="8367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 flipH="1">
            <a:off x="3707904" y="980728"/>
            <a:ext cx="504056" cy="4032448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3563888" y="5013176"/>
            <a:ext cx="144016" cy="864096"/>
          </a:xfrm>
          <a:prstGeom prst="line">
            <a:avLst/>
          </a:prstGeom>
          <a:ln w="19050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H="1">
            <a:off x="3419872" y="5877272"/>
            <a:ext cx="144016" cy="792088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4211960" y="980728"/>
            <a:ext cx="72008" cy="93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139952" y="17008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flipV="1">
            <a:off x="4427984" y="4365104"/>
            <a:ext cx="2016224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516216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98" grpId="0"/>
      <p:bldP spid="104" grpId="0"/>
      <p:bldP spid="105" grpId="0"/>
      <p:bldP spid="106" grpId="0"/>
      <p:bldP spid="107" grpId="0"/>
      <p:bldP spid="108" grpId="0"/>
      <p:bldP spid="131" grpId="0"/>
      <p:bldP spid="1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1"/>
            <a:ext cx="8496944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Следовательно, если каждый многоугольник разделить ещё на треугольники, тогда грань окажется разделенной на Г</a:t>
            </a:r>
            <a:r>
              <a:rPr lang="en-US" dirty="0" smtClean="0"/>
              <a:t>’</a:t>
            </a:r>
            <a:r>
              <a:rPr lang="ru-RU" dirty="0" smtClean="0"/>
              <a:t> треугольников с В</a:t>
            </a:r>
            <a:r>
              <a:rPr lang="en-US" dirty="0" smtClean="0"/>
              <a:t>’</a:t>
            </a:r>
            <a:r>
              <a:rPr lang="ru-RU" dirty="0" smtClean="0"/>
              <a:t> вершинами и </a:t>
            </a:r>
            <a:r>
              <a:rPr lang="en-US" dirty="0" smtClean="0"/>
              <a:t>P’</a:t>
            </a:r>
            <a:r>
              <a:rPr lang="ru-RU" dirty="0" smtClean="0"/>
              <a:t> сторонами.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en-US" dirty="0" smtClean="0"/>
              <a:t>’</a:t>
            </a:r>
            <a:r>
              <a:rPr lang="ru-RU" dirty="0" smtClean="0"/>
              <a:t> + В</a:t>
            </a:r>
            <a:r>
              <a:rPr lang="en-US" dirty="0" smtClean="0"/>
              <a:t>’ – P’=(</a:t>
            </a:r>
            <a:r>
              <a:rPr lang="ru-RU" dirty="0" smtClean="0"/>
              <a:t>Г-1) + В - Р </a:t>
            </a:r>
          </a:p>
          <a:p>
            <a:r>
              <a:rPr lang="ru-RU" dirty="0" smtClean="0"/>
              <a:t>Пусть </a:t>
            </a:r>
            <a:r>
              <a:rPr lang="en-US" dirty="0" smtClean="0"/>
              <a:t>n</a:t>
            </a:r>
            <a:r>
              <a:rPr lang="ru-RU" dirty="0" smtClean="0"/>
              <a:t>- число сторон грани. Каждый из треугольников имеет 3 стороны, поэтому число Р</a:t>
            </a:r>
            <a:r>
              <a:rPr lang="en-US" dirty="0" smtClean="0"/>
              <a:t>’</a:t>
            </a:r>
            <a:r>
              <a:rPr lang="ru-RU" dirty="0" smtClean="0"/>
              <a:t> меньше числа 3Г</a:t>
            </a:r>
            <a:r>
              <a:rPr lang="en-US" dirty="0" smtClean="0"/>
              <a:t>’</a:t>
            </a:r>
            <a:r>
              <a:rPr lang="ru-RU" dirty="0" smtClean="0"/>
              <a:t> на число сторон, каждая из которых одновременно принадлежит двум треугольникам, т.е. </a:t>
            </a:r>
            <a:r>
              <a:rPr lang="en-US" dirty="0" smtClean="0"/>
              <a:t>P’</a:t>
            </a:r>
            <a:r>
              <a:rPr lang="ru-RU" dirty="0" smtClean="0"/>
              <a:t>-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</a:t>
            </a:r>
            <a:r>
              <a:rPr lang="en-US" dirty="0" smtClean="0"/>
              <a:t>’</a:t>
            </a:r>
            <a:r>
              <a:rPr lang="ru-RU" dirty="0" smtClean="0"/>
              <a:t>= 3Г</a:t>
            </a:r>
            <a:r>
              <a:rPr lang="en-US" dirty="0" smtClean="0"/>
              <a:t>’</a:t>
            </a:r>
            <a:r>
              <a:rPr lang="ru-RU" dirty="0" smtClean="0"/>
              <a:t> – (</a:t>
            </a:r>
            <a:r>
              <a:rPr lang="en-US" dirty="0" smtClean="0"/>
              <a:t>P’-n)</a:t>
            </a:r>
            <a:endParaRPr lang="ru-RU" dirty="0" smtClean="0"/>
          </a:p>
          <a:p>
            <a:pPr algn="ctr"/>
            <a:r>
              <a:rPr lang="en-US" dirty="0" smtClean="0"/>
              <a:t>n = 2</a:t>
            </a:r>
            <a:r>
              <a:rPr lang="ru-RU" dirty="0" smtClean="0"/>
              <a:t>Р</a:t>
            </a:r>
            <a:r>
              <a:rPr lang="en-US" dirty="0" smtClean="0"/>
              <a:t>’- 3</a:t>
            </a:r>
            <a:r>
              <a:rPr lang="ru-RU" dirty="0" smtClean="0"/>
              <a:t>Г</a:t>
            </a:r>
            <a:r>
              <a:rPr lang="en-US" dirty="0" smtClean="0"/>
              <a:t>’</a:t>
            </a:r>
            <a:endParaRPr lang="ru-RU" dirty="0" smtClean="0"/>
          </a:p>
          <a:p>
            <a:r>
              <a:rPr lang="ru-RU" dirty="0" smtClean="0"/>
              <a:t>Сумма углов  всех треугольников равна Г</a:t>
            </a:r>
            <a:r>
              <a:rPr lang="en-US" dirty="0" smtClean="0"/>
              <a:t>’*180º</a:t>
            </a:r>
            <a:r>
              <a:rPr lang="ru-RU" dirty="0" smtClean="0"/>
              <a:t> или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en-US" dirty="0" smtClean="0"/>
              <a:t>’*180º</a:t>
            </a:r>
            <a:r>
              <a:rPr lang="ru-RU" dirty="0" smtClean="0"/>
              <a:t>= (</a:t>
            </a:r>
            <a:r>
              <a:rPr lang="en-US" dirty="0" smtClean="0"/>
              <a:t>n-2)*180º + 360º</a:t>
            </a:r>
            <a:r>
              <a:rPr lang="ru-RU" dirty="0" smtClean="0"/>
              <a:t> </a:t>
            </a:r>
            <a:r>
              <a:rPr lang="en-US" dirty="0" smtClean="0"/>
              <a:t>*(</a:t>
            </a:r>
            <a:r>
              <a:rPr lang="ru-RU" dirty="0" smtClean="0"/>
              <a:t>В</a:t>
            </a:r>
            <a:r>
              <a:rPr lang="en-US" dirty="0" smtClean="0"/>
              <a:t>’- n)</a:t>
            </a:r>
          </a:p>
          <a:p>
            <a:r>
              <a:rPr lang="ru-RU" dirty="0" smtClean="0"/>
              <a:t>Отсюда находим</a:t>
            </a:r>
          </a:p>
          <a:p>
            <a:pPr algn="ctr"/>
            <a:r>
              <a:rPr lang="ru-RU" dirty="0" smtClean="0"/>
              <a:t>Г</a:t>
            </a:r>
            <a:r>
              <a:rPr lang="en-US" dirty="0" smtClean="0"/>
              <a:t>’= 2</a:t>
            </a:r>
            <a:r>
              <a:rPr lang="ru-RU" dirty="0" smtClean="0"/>
              <a:t>В</a:t>
            </a:r>
            <a:r>
              <a:rPr lang="en-US" dirty="0" smtClean="0"/>
              <a:t>’ – n – 2= 2</a:t>
            </a:r>
            <a:r>
              <a:rPr lang="ru-RU" dirty="0" smtClean="0"/>
              <a:t>В</a:t>
            </a:r>
            <a:r>
              <a:rPr lang="en-US" dirty="0" smtClean="0"/>
              <a:t>’ – (2P’ – 3</a:t>
            </a:r>
            <a:r>
              <a:rPr lang="ru-RU" dirty="0" smtClean="0"/>
              <a:t>Г</a:t>
            </a:r>
            <a:r>
              <a:rPr lang="en-US" dirty="0" smtClean="0"/>
              <a:t>’) – 2</a:t>
            </a:r>
          </a:p>
          <a:p>
            <a:r>
              <a:rPr lang="ru-RU" dirty="0" smtClean="0"/>
              <a:t>Т.е.</a:t>
            </a:r>
          </a:p>
          <a:p>
            <a:pPr algn="ctr"/>
            <a:r>
              <a:rPr lang="ru-RU" dirty="0" smtClean="0"/>
              <a:t>Г</a:t>
            </a:r>
            <a:r>
              <a:rPr lang="en-US" dirty="0" smtClean="0"/>
              <a:t>’</a:t>
            </a:r>
            <a:r>
              <a:rPr lang="ru-RU" dirty="0" smtClean="0"/>
              <a:t> + В</a:t>
            </a:r>
            <a:r>
              <a:rPr lang="en-US" dirty="0" smtClean="0"/>
              <a:t>’ - </a:t>
            </a:r>
            <a:r>
              <a:rPr lang="ru-RU" dirty="0" smtClean="0"/>
              <a:t>Р</a:t>
            </a:r>
            <a:r>
              <a:rPr lang="en-US" dirty="0" smtClean="0"/>
              <a:t>’= 1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Г</a:t>
            </a:r>
            <a:r>
              <a:rPr lang="en-US" dirty="0" smtClean="0"/>
              <a:t>’</a:t>
            </a:r>
            <a:r>
              <a:rPr lang="ru-RU" dirty="0" smtClean="0"/>
              <a:t> + В</a:t>
            </a:r>
            <a:r>
              <a:rPr lang="en-US" dirty="0" smtClean="0"/>
              <a:t>’ – P’=(</a:t>
            </a:r>
            <a:r>
              <a:rPr lang="ru-RU" dirty="0" smtClean="0"/>
              <a:t>Г-1) + В - Р </a:t>
            </a:r>
            <a:endParaRPr lang="en-US" dirty="0" smtClean="0"/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– Р + Г = 2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 доказана.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29015" y="0"/>
            <a:ext cx="3571811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icrosoft Sans Serif" pitchFamily="34" charset="0"/>
                <a:cs typeface="Times New Roman" pitchFamily="18" charset="0"/>
              </a:rPr>
              <a:t>Р</a:t>
            </a:r>
            <a:r>
              <a:rPr kumimoji="0" lang="ru-RU" sz="4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icrosoft Sans Serif" pitchFamily="34" charset="0"/>
                <a:cs typeface="Times New Roman" pitchFamily="18" charset="0"/>
              </a:rPr>
              <a:t>ешение задач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85794"/>
            <a:ext cx="8706871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1.</a:t>
            </a:r>
            <a:endParaRPr lang="ru-RU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Гранями выпуклого многогранника являются только треугольники.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у него вершин и граней, если он имеет 12 ребер?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Нарисуйте такой многогранник.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85992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Решение.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Пусть у данного многогранника будет В вершин, Р ребер и Г граней. Тогда ЗГ = 2Р, где Р = 12, значит, Г = 8. Применяем теорему Эйлера, из которой следует, что В = 2 + Р - Г. В нашем случае В = 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+12-8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6. Итак, В = 6, Р = 12, Г = 8. </a:t>
            </a:r>
          </a:p>
        </p:txBody>
      </p:sp>
      <p:pic>
        <p:nvPicPr>
          <p:cNvPr id="1027" name="Picture 3" descr="E:\Материалы для Moodle\октаэд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85992"/>
            <a:ext cx="3885064" cy="39835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5143512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Приме­ром такого многогранника является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октаэдр (рис.1)</a:t>
            </a:r>
            <a:endParaRPr lang="ru-RU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214942" y="6143644"/>
            <a:ext cx="121441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81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504" y="571480"/>
            <a:ext cx="814390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8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соседа имеют три общих колодца. Можно ли провести непересекающиеся дорожки от каждого дома к каждому колодцу?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9" y="285728"/>
            <a:ext cx="15716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2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71472" y="1285860"/>
            <a:ext cx="8286808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381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Попробуем провести требуемые дорожки. На рисунке 2 показано расположение дорожек, две из которых пересекаются. Попытки провести непересекающиеся дорожки к успеху не приводят. Однако это не означает, что этого нельзя сделать. То, что не получается у нас, может получиться у кого-нибудь другого. Если же мы предполагаем, что непересекающиеся дорожки провести нельзя, то это нужно доказать. Доказательство будем вести от противного. Предположим, что это можно сделать. Каждую точку-домик соединим с каждой точкой-колодцем. Получим девять ребер, которые попарно не пересекаются.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Sekretar\AppData\Local\Temp\FineReader11.00\media\image10.jpe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463869" y="4286256"/>
            <a:ext cx="2965783" cy="23574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484557" y="628652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Рис.2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1438" y="429166"/>
            <a:ext cx="8858280" cy="5940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381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Эти ребра образуют на плоскости сетку, аналогич­ную той, которая была получена при доказательстве теоремы Эйлера. Поэтому для числа вершин, ребер и граней этой сетки должно выполняться соотношение Эйлера В – Р+</a:t>
            </a:r>
            <a:r>
              <a:rPr lang="ru-RU" sz="2000" b="1" dirty="0" smtClean="0"/>
              <a:t>Г'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Franklin Gothic Heavy" pitchFamily="34" charset="0"/>
                <a:cs typeface="Arial" pitchFamily="34" charset="0"/>
              </a:rPr>
              <a:t> — 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Добавим к ней еще одну грань — внешнюю часть плоскости по отношению к исходно­му многоугольнику. Тогда соотношение Эйлера примет вид В - 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 = 2, причем В = 6 и Р = 9. Следовательно, Г - должно равняться пяти.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Заметим, что поскольку дорожки не соединяют между собой никакие два домика и никакие два колодца, то у рассматриваемой сетки нет треугольных граней. Каждая из пяти граней имеет по крайней мере четыре ребра. Так как каждое ребро лежит ровно в двух гранях, то </a:t>
            </a:r>
          </a:p>
          <a:p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ребер должно быть не меньше </a:t>
            </a:r>
            <a:r>
              <a:rPr lang="ru-RU" sz="2000" dirty="0" smtClean="0"/>
              <a:t>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10, что противоречит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тому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что их число равно 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Полученное противоречие показывает, что ответ в зада­че отрицателен — нельзя провести непересекающиеся дорожки от каждого домика к каждому колодцу.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381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00504"/>
            <a:ext cx="556850" cy="571504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172162"/>
            <a:ext cx="250029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8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нельзя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699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Теорема Эйлера для многогранников</vt:lpstr>
      <vt:lpstr>Доказательство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 Похващева</cp:lastModifiedBy>
  <cp:revision>52</cp:revision>
  <dcterms:modified xsi:type="dcterms:W3CDTF">2020-03-30T13:17:44Z</dcterms:modified>
</cp:coreProperties>
</file>