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6" r:id="rId4"/>
    <p:sldId id="257" r:id="rId5"/>
    <p:sldId id="258" r:id="rId6"/>
    <p:sldId id="266" r:id="rId7"/>
    <p:sldId id="263" r:id="rId8"/>
    <p:sldId id="264" r:id="rId9"/>
    <p:sldId id="265" r:id="rId10"/>
    <p:sldId id="267" r:id="rId11"/>
    <p:sldId id="261" r:id="rId12"/>
    <p:sldId id="262" r:id="rId13"/>
    <p:sldId id="259" r:id="rId14"/>
    <p:sldId id="260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>
      <p:cViewPr varScale="1">
        <p:scale>
          <a:sx n="60" d="100"/>
          <a:sy n="60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7C8EE5-63ED-432A-8D0D-54340C4E5CFA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2A0249-19B2-47E6-AD08-D65976FF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833C95-DDE3-4C10-9B6A-AD38E1B0C4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DFB0-DD62-44AA-8FD7-3CFBBBBFA592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FC8C-5571-40C2-93EB-BDE17BC64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24C6-615E-4043-AF6A-C767246D34AD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A59BE-17D6-4CAF-86EC-2F1C8F999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CE21-049A-4E4C-A92A-25E943D768E0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7A1E-D04F-492C-B93C-86B802DD2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1BD8-4E72-47EA-A19C-6DE528FD1FE0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BF41B-6EA2-4B3F-ABDC-7B604422D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2F50-E07E-49D3-B083-8DA6F734FDF8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D3D8-F263-4720-B601-9C6E51627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D426-4D07-4845-949E-143439D3AC45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D1C5-A74B-4FE8-9404-E8E6FD547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B7BE-4856-44EA-B689-8CBAC25CCE77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34971-69B8-43EB-BBE4-C8335375D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B3C6-FE5E-4758-AF29-D2F2BDA97580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FCE5-B59D-4DE6-9342-9E01BFF8E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78C7D-6995-4084-B706-899BD50854E0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0AD6-CBBB-4E40-A58A-2E87C94FD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42EB-51ED-44DA-9CF8-B261EAEC5F73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A9FAE-8A6D-4489-99CD-6D490B091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5C76-C0FE-4D99-876E-26359647240B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8EE1-5720-4804-B460-A89A7DEC6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ED330-2506-4247-9746-DFDB630572C9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731E-4244-4503-8504-E56078A6B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8347-CC63-44C3-AD0D-76AC0182D9F7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AD83E-2B7F-45FD-B94B-B690E1B56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E2A8-7FC3-45A6-B338-4AB9842EF13C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278BC-18F1-4663-A223-71CF15B5F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531AE-83D6-4DB1-9CD1-670F8E194207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6AB1-D510-400F-ADDC-1C983D7A3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B3227-51C4-4414-A809-AB88B4447B03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3BAC1-AFB2-400D-A592-CDC91DFEC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10A99-58E0-4578-8D8D-384CE001EEA2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7662-1BAC-4DA3-848A-59E43A207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5A3D-8BC0-4212-AF82-B894851B6D76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CCD11-1C1A-4559-848A-19DA45D28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9571B-0530-44C5-A6D6-C53F6F98FCE0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BBBED-A1AD-49D0-9DAA-9420A5EB5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69400-C3F6-42E6-BB4D-F7772F577C02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1E31E-617C-4C68-8DE9-6CECC55F7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41D3-A452-4B83-BBD2-97D64286232F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B4D7-A068-4B6E-BAB3-78C2150F9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65150-9E97-473E-A2C0-FE8A2B9EF679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2C17-EB87-4F8F-A644-33BF810BC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63707-D8F8-47A1-A2CA-CDACA2A90A49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96A75-C188-45BF-9014-5B7D3B82F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BE03-1EA1-4F22-82D0-743B003FA473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272E0-F98B-4808-BDFD-6D544C6F5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076B-A549-4361-899F-0921C7B7023C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B3AB2-C5D9-4593-8610-8F3BF7F59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1DA9-507A-4F0F-A3F8-0159DE12CE92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BE6E-9891-4788-9FC3-C04A5E84B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11FD-A2EF-4C06-81F3-3C31ACB54120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DE69E-1BF6-49CC-B1E2-A7DBF6C7C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9F46-7210-403E-9843-E5DAD9C9150F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75CB-CE49-4240-8FE6-5C1721CCC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E604-5474-4A62-B25C-5CFE70ADBC2F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70D1-BA11-4FC1-987D-EEBFDA7CD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E846-4B01-4E7A-98FA-1633270F2332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584F9-4ABD-432E-A289-B2C6A2588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88E34-B6D0-4720-8586-3D7126F19AF3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6830-4ABF-4473-A69C-D2709F9CC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F8AC7-4B98-4601-AAB5-4966045FACFB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5058-C2F5-4056-8E7C-73DF9C394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58832-FF38-48A1-B457-96DEF088C1D3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668D4-9902-48B4-981E-E996D4CD7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A8AEBB6-1CC5-4FEE-B3CB-51F1DA480EDF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ED8E76A-4431-407B-B851-7FB9B4362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  <p:sldLayoutId id="2147483730" r:id="rId3"/>
    <p:sldLayoutId id="2147483712" r:id="rId4"/>
    <p:sldLayoutId id="2147483713" r:id="rId5"/>
    <p:sldLayoutId id="2147483714" r:id="rId6"/>
    <p:sldLayoutId id="2147483731" r:id="rId7"/>
    <p:sldLayoutId id="2147483732" r:id="rId8"/>
    <p:sldLayoutId id="2147483733" r:id="rId9"/>
    <p:sldLayoutId id="2147483715" r:id="rId10"/>
    <p:sldLayoutId id="214748373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08A3CB-C8A7-423A-8EDC-F7ED209F4C8B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7EE1F2-42A3-4E41-9F57-088F87DA9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35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F33C2A-668F-4D04-89D8-4A30D59E65A3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D9961E-7EBD-4FF3-9B9D-82BEBC391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26" r:id="rId4"/>
    <p:sldLayoutId id="2147483739" r:id="rId5"/>
    <p:sldLayoutId id="2147483727" r:id="rId6"/>
    <p:sldLayoutId id="2147483740" r:id="rId7"/>
    <p:sldLayoutId id="2147483741" r:id="rId8"/>
    <p:sldLayoutId id="2147483742" r:id="rId9"/>
    <p:sldLayoutId id="2147483728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Взаимное расположение прямых в пространстве.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0"/>
            <a:ext cx="666750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642938"/>
            <a:ext cx="8105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Две прямые, параллельные третьей, параллельны.</a:t>
            </a:r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0" y="3429000"/>
            <a:ext cx="88185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rbel" pitchFamily="34" charset="0"/>
              </a:rPr>
              <a:t>Пусть a || c и b || c</a:t>
            </a:r>
          </a:p>
          <a:p>
            <a:r>
              <a:rPr lang="ru-RU" sz="1400">
                <a:latin typeface="Corbel" pitchFamily="34" charset="0"/>
              </a:rPr>
              <a:t> Заметим, что прямые a и b по т.2.1 </a:t>
            </a:r>
          </a:p>
          <a:p>
            <a:r>
              <a:rPr lang="ru-RU" sz="1400">
                <a:latin typeface="Corbel" pitchFamily="34" charset="0"/>
              </a:rPr>
              <a:t>(Через точку вне данной прямой можно провести прямую, параллельную данной, и притом только одну. )</a:t>
            </a:r>
          </a:p>
          <a:p>
            <a:r>
              <a:rPr lang="ru-RU" sz="1400">
                <a:latin typeface="Corbel" pitchFamily="34" charset="0"/>
              </a:rPr>
              <a:t>не могут пересекаться, то есть если бы у них была одна точка, </a:t>
            </a:r>
          </a:p>
          <a:p>
            <a:r>
              <a:rPr lang="ru-RU" sz="1400">
                <a:latin typeface="Corbel" pitchFamily="34" charset="0"/>
              </a:rPr>
              <a:t>то через эту точку можно было бы провести единственную прямую, </a:t>
            </a:r>
          </a:p>
          <a:p>
            <a:r>
              <a:rPr lang="ru-RU" sz="1400">
                <a:latin typeface="Corbel" pitchFamily="34" charset="0"/>
              </a:rPr>
              <a:t>параллельную прямой c, то есть они бы совпадали. </a:t>
            </a:r>
          </a:p>
          <a:p>
            <a:r>
              <a:rPr lang="ru-RU" sz="1400">
                <a:latin typeface="Corbel" pitchFamily="34" charset="0"/>
              </a:rPr>
              <a:t>Докажем, что прямые a и b лежат в одной плоскости.</a:t>
            </a:r>
          </a:p>
          <a:p>
            <a:r>
              <a:rPr lang="ru-RU" sz="1400">
                <a:latin typeface="Corbel" pitchFamily="34" charset="0"/>
              </a:rPr>
              <a:t> Пусть A€a.</a:t>
            </a:r>
          </a:p>
          <a:p>
            <a:r>
              <a:rPr lang="ru-RU" sz="1400">
                <a:latin typeface="Corbel" pitchFamily="34" charset="0"/>
              </a:rPr>
              <a:t> Проведем плоскость γ через прямую b и точку A и докажем, что a € γ. </a:t>
            </a:r>
          </a:p>
          <a:p>
            <a:r>
              <a:rPr lang="ru-RU" sz="1400">
                <a:latin typeface="Corbel" pitchFamily="34" charset="0"/>
              </a:rPr>
              <a:t>Если a пересекает плоскость γ, то по лемме 2.1 (Если одна из двух параллельных прямых пересекает плоскость,</a:t>
            </a:r>
          </a:p>
          <a:p>
            <a:r>
              <a:rPr lang="ru-RU" sz="1400">
                <a:latin typeface="Corbel" pitchFamily="34" charset="0"/>
              </a:rPr>
              <a:t> то и другая пересекает эту плоскость.) </a:t>
            </a:r>
          </a:p>
          <a:p>
            <a:r>
              <a:rPr lang="ru-RU" sz="1400">
                <a:latin typeface="Corbel" pitchFamily="34" charset="0"/>
              </a:rPr>
              <a:t>c пересекает плоскость γ, и b пересекает плоскость γ. </a:t>
            </a:r>
          </a:p>
          <a:p>
            <a:r>
              <a:rPr lang="ru-RU" sz="1400">
                <a:latin typeface="Corbel" pitchFamily="34" charset="0"/>
              </a:rPr>
              <a:t>Мы пришли к противоречию, так как b € γ.</a:t>
            </a:r>
          </a:p>
          <a:p>
            <a:r>
              <a:rPr lang="ru-RU" sz="1400">
                <a:latin typeface="Corbel" pitchFamily="34" charset="0"/>
              </a:rPr>
              <a:t> Итак, a € γ, b € γ, и a и b не имеют общих точек, следовательно a || b.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928813" y="0"/>
            <a:ext cx="552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Monotype Corsiva" pitchFamily="66" charset="0"/>
              </a:rPr>
              <a:t>Признак параллельности прямых.</a:t>
            </a: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214313" y="1214438"/>
            <a:ext cx="20558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       Дано: а//с, </a:t>
            </a:r>
            <a:r>
              <a:rPr lang="en-US">
                <a:latin typeface="Corbel" pitchFamily="34" charset="0"/>
              </a:rPr>
              <a:t>b</a:t>
            </a:r>
            <a:r>
              <a:rPr lang="ru-RU">
                <a:latin typeface="Corbel" pitchFamily="34" charset="0"/>
              </a:rPr>
              <a:t>//с</a:t>
            </a:r>
          </a:p>
          <a:p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r>
              <a:rPr lang="ru-RU">
                <a:latin typeface="Corbel" pitchFamily="34" charset="0"/>
              </a:rPr>
              <a:t>Доказать:</a:t>
            </a:r>
            <a:r>
              <a:rPr lang="en-US">
                <a:latin typeface="Corbel" pitchFamily="34" charset="0"/>
              </a:rPr>
              <a:t> </a:t>
            </a:r>
            <a:r>
              <a:rPr lang="ru-RU">
                <a:latin typeface="Corbel" pitchFamily="34" charset="0"/>
              </a:rPr>
              <a:t>а//</a:t>
            </a:r>
            <a:r>
              <a:rPr lang="en-US">
                <a:latin typeface="Corbel" pitchFamily="34" charset="0"/>
              </a:rPr>
              <a:t>b</a:t>
            </a:r>
            <a:endParaRPr lang="ru-RU">
              <a:latin typeface="Corbel" pitchFamily="34" charset="0"/>
            </a:endParaRP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214313" y="3000375"/>
            <a:ext cx="1855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rbel" pitchFamily="34" charset="0"/>
              </a:rPr>
              <a:t>Доказательство:</a:t>
            </a: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214438"/>
            <a:ext cx="321468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38"/>
            <a:ext cx="89296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одна из двух прямых лежит в некоторой плоскости, </a:t>
            </a:r>
            <a:endParaRPr lang="ru-RU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</a:t>
            </a: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другая прямая пересекает эту плоскость в точке, </a:t>
            </a:r>
            <a:endParaRPr lang="ru-RU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</a:t>
            </a: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лежащей на первой прямой, то эти прямые скрещивающиеся.</a:t>
            </a: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1428750" y="0"/>
            <a:ext cx="6332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Monotype Corsiva" pitchFamily="66" charset="0"/>
              </a:rPr>
              <a:t>Признак скрещивающихся прямых.</a:t>
            </a:r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285750" y="3929063"/>
            <a:ext cx="4572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Пусть a € α, b перес.  α = A, A ¢ a. Допустим, что прямые a и b не скрещивающиеся, то есть они пересекаются. Тогда существует плоскость β, которой принадлежат прямые a и b. В этой плоскости β лежат прямая a и точка A. Поскольку прямая a и точка A вне ее определяют единственную плоскость, то β = α. Но b € β и b ¢ α, следовательно, равенство β = α невозможно.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 l="11986" t="17308" r="17809" b="24998"/>
          <a:stretch>
            <a:fillRect/>
          </a:stretch>
        </p:blipFill>
        <p:spPr bwMode="auto">
          <a:xfrm>
            <a:off x="4786313" y="2071688"/>
            <a:ext cx="39544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8640"/>
            <a:ext cx="6400800" cy="3552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ВНИМАНИЕ!!!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71480"/>
            <a:ext cx="7733014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Возможны три случая взаимного расположения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двух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прямых в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пространстве.</a:t>
            </a:r>
            <a:r>
              <a:rPr lang="ru-RU" dirty="0">
                <a:latin typeface="+mn-lt"/>
              </a:rPr>
              <a:t>          </a:t>
            </a:r>
            <a:r>
              <a:rPr lang="ru-RU" sz="2400" dirty="0">
                <a:latin typeface="+mn-lt"/>
              </a:rPr>
              <a:t> </a:t>
            </a:r>
            <a:endParaRPr lang="ru-RU" dirty="0"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88" y="2500313"/>
            <a:ext cx="2516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Monotype Corsiva" pitchFamily="66" charset="0"/>
              </a:rPr>
              <a:t>Параллельны</a:t>
            </a:r>
            <a:endParaRPr lang="ru-RU">
              <a:latin typeface="Monotype Corsiva" pitchFamily="66" charset="0"/>
            </a:endParaRPr>
          </a:p>
          <a:p>
            <a:endParaRPr lang="ru-RU">
              <a:latin typeface="Franklin Gothic Book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5938" y="3429000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Monotype Corsiva" pitchFamily="66" charset="0"/>
              </a:rPr>
              <a:t>Скрещивающиеся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28938" y="4286250"/>
            <a:ext cx="2671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Monotype Corsiva" pitchFamily="66" charset="0"/>
              </a:rPr>
              <a:t>Пересекаются</a:t>
            </a:r>
            <a:endParaRPr lang="ru-RU" sz="36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араллелограмм 18"/>
          <p:cNvSpPr/>
          <p:nvPr/>
        </p:nvSpPr>
        <p:spPr>
          <a:xfrm>
            <a:off x="6000750" y="5357813"/>
            <a:ext cx="2071688" cy="914400"/>
          </a:xfrm>
          <a:prstGeom prst="parallelogra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6429375" y="3000375"/>
            <a:ext cx="2143125" cy="1071563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6000750" y="428625"/>
            <a:ext cx="2143125" cy="1214438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0" y="142875"/>
            <a:ext cx="6081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>
                <a:latin typeface="Corbel" pitchFamily="34" charset="0"/>
              </a:rPr>
              <a:t>Две прямые в пространстве называются параллельными, </a:t>
            </a:r>
          </a:p>
          <a:p>
            <a:r>
              <a:rPr lang="ru-RU">
                <a:latin typeface="Corbel" pitchFamily="34" charset="0"/>
              </a:rPr>
              <a:t>если они лежат в одной плоскости и не пересекаются.</a:t>
            </a:r>
          </a:p>
          <a:p>
            <a:endParaRPr lang="ru-RU">
              <a:latin typeface="Corbel" pitchFamily="34" charset="0"/>
            </a:endParaRPr>
          </a:p>
        </p:txBody>
      </p:sp>
      <p:sp>
        <p:nvSpPr>
          <p:cNvPr id="21510" name="TextBox 2"/>
          <p:cNvSpPr txBox="1">
            <a:spLocks noChangeArrowheads="1"/>
          </p:cNvSpPr>
          <p:nvPr/>
        </p:nvSpPr>
        <p:spPr bwMode="auto">
          <a:xfrm>
            <a:off x="0" y="4286250"/>
            <a:ext cx="6850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>
                <a:latin typeface="Corbel" pitchFamily="34" charset="0"/>
              </a:rPr>
              <a:t>Прямые, которые не пересекаются и не лежат в одной плоскости, </a:t>
            </a:r>
          </a:p>
          <a:p>
            <a:r>
              <a:rPr lang="ru-RU">
                <a:latin typeface="Corbel" pitchFamily="34" charset="0"/>
              </a:rPr>
              <a:t>называются скрещивающимися.</a:t>
            </a:r>
          </a:p>
          <a:p>
            <a:r>
              <a:rPr lang="ru-RU">
                <a:latin typeface="Corbel" pitchFamily="34" charset="0"/>
              </a:rPr>
              <a:t> </a:t>
            </a:r>
          </a:p>
          <a:p>
            <a:endParaRPr lang="ru-RU">
              <a:latin typeface="Corbel" pitchFamily="34" charset="0"/>
            </a:endParaRPr>
          </a:p>
        </p:txBody>
      </p:sp>
      <p:sp>
        <p:nvSpPr>
          <p:cNvPr id="21511" name="TextBox 3"/>
          <p:cNvSpPr txBox="1">
            <a:spLocks noChangeArrowheads="1"/>
          </p:cNvSpPr>
          <p:nvPr/>
        </p:nvSpPr>
        <p:spPr bwMode="auto">
          <a:xfrm>
            <a:off x="0" y="2071688"/>
            <a:ext cx="72977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>
                <a:latin typeface="Corbel" pitchFamily="34" charset="0"/>
              </a:rPr>
              <a:t>Прямые, которые имеют общую точку</a:t>
            </a:r>
          </a:p>
          <a:p>
            <a:r>
              <a:rPr lang="ru-RU">
                <a:latin typeface="Corbel" pitchFamily="34" charset="0"/>
              </a:rPr>
              <a:t>называются пересекающимися. При этом они лежат в одной плоскости</a:t>
            </a:r>
          </a:p>
          <a:p>
            <a:r>
              <a:rPr lang="ru-RU">
                <a:latin typeface="Corbel" pitchFamily="34" charset="0"/>
              </a:rPr>
              <a:t>(по аксиоме С3)</a:t>
            </a:r>
          </a:p>
          <a:p>
            <a:r>
              <a:rPr lang="ru-RU">
                <a:latin typeface="Corbel" pitchFamily="34" charset="0"/>
              </a:rPr>
              <a:t> </a:t>
            </a:r>
          </a:p>
          <a:p>
            <a:endParaRPr lang="ru-RU">
              <a:latin typeface="Corbe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357938" y="642938"/>
            <a:ext cx="914400" cy="914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58000" y="500063"/>
            <a:ext cx="914400" cy="914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000875" y="3071813"/>
            <a:ext cx="914400" cy="914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86563" y="3429000"/>
            <a:ext cx="1357312" cy="2857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786563" y="5786438"/>
            <a:ext cx="1071562" cy="285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907881" y="5307807"/>
            <a:ext cx="1057275" cy="142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358731" y="5999957"/>
            <a:ext cx="1428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358731" y="6215857"/>
            <a:ext cx="1428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6215856" y="6500019"/>
            <a:ext cx="42862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b="12498"/>
          <a:stretch>
            <a:fillRect/>
          </a:stretch>
        </p:blipFill>
        <p:spPr bwMode="auto">
          <a:xfrm>
            <a:off x="214313" y="2286000"/>
            <a:ext cx="35925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085920">
            <a:off x="3848805" y="1832533"/>
            <a:ext cx="4934424" cy="31085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Прямые с и а</a:t>
            </a:r>
            <a:r>
              <a:rPr lang="ru-RU" sz="400" dirty="0"/>
              <a:t>1</a:t>
            </a:r>
            <a:r>
              <a:rPr lang="ru-RU" sz="1100" dirty="0"/>
              <a:t>1</a:t>
            </a:r>
            <a:r>
              <a:rPr lang="ru-RU" sz="2800" dirty="0"/>
              <a:t> параллельные.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Прямые а и с скрещивающиеся.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Прямые с и </a:t>
            </a:r>
            <a:r>
              <a:rPr lang="en-US" sz="2800" dirty="0"/>
              <a:t>b </a:t>
            </a:r>
            <a:r>
              <a:rPr lang="ru-RU" sz="2800" dirty="0"/>
              <a:t>пересекающиеся.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428750" y="2857500"/>
            <a:ext cx="1785938" cy="142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4375" y="4214813"/>
            <a:ext cx="17145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678656" y="4250532"/>
            <a:ext cx="428625" cy="3571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00188" y="2857500"/>
            <a:ext cx="164306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500188" y="2857500"/>
            <a:ext cx="164306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143125" y="3214688"/>
            <a:ext cx="1285875" cy="7143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r="24107"/>
          <a:stretch>
            <a:fillRect/>
          </a:stretch>
        </p:blipFill>
        <p:spPr bwMode="auto">
          <a:xfrm>
            <a:off x="214313" y="285750"/>
            <a:ext cx="850106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571625" y="1285875"/>
            <a:ext cx="5715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571625" y="4857750"/>
            <a:ext cx="5715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-144462" y="3071813"/>
            <a:ext cx="3430587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14313" y="4857750"/>
            <a:ext cx="1357312" cy="10715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0" y="571500"/>
            <a:ext cx="4214813" cy="20002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857750" y="571500"/>
            <a:ext cx="4286250" cy="17859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785813"/>
            <a:ext cx="76200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786063" y="2857500"/>
            <a:ext cx="5286375" cy="5715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500313" y="4214813"/>
            <a:ext cx="5214937" cy="178593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Администратор\Рабочий стол\для геометрии\riverelec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82975"/>
            <a:ext cx="45005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00063"/>
            <a:ext cx="4214813" cy="25860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Примеры скрещивающихся прямых: 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трамвайные рельсы </a:t>
            </a:r>
            <a:r>
              <a:rPr lang="ru-RU" dirty="0"/>
              <a:t>и троллейбусный </a:t>
            </a:r>
            <a:r>
              <a:rPr lang="ru-RU" dirty="0"/>
              <a:t>провод,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непересекающиеся </a:t>
            </a:r>
            <a:r>
              <a:rPr lang="ru-RU" dirty="0"/>
              <a:t>и непараллельные ребра пирамид или призм и пр. 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можно </a:t>
            </a:r>
            <a:r>
              <a:rPr lang="ru-RU" dirty="0"/>
              <a:t>видеть еще на примере прямых</a:t>
            </a:r>
            <a:r>
              <a:rPr lang="ru-RU" dirty="0"/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/>
              <a:t>по которым встречаются стены и потолок или стены и пол комнаты.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857750" y="5072063"/>
            <a:ext cx="4286250" cy="444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5786438" y="6215063"/>
            <a:ext cx="1500187" cy="2857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223</TotalTime>
  <Words>420</Words>
  <Application>Microsoft Office PowerPoint</Application>
  <PresentationFormat>Экран (4:3)</PresentationFormat>
  <Paragraphs>58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Corbel</vt:lpstr>
      <vt:lpstr>Arial</vt:lpstr>
      <vt:lpstr>Wingdings 2</vt:lpstr>
      <vt:lpstr>Wingdings</vt:lpstr>
      <vt:lpstr>Wingdings 3</vt:lpstr>
      <vt:lpstr>Calibri</vt:lpstr>
      <vt:lpstr>Times New Roman</vt:lpstr>
      <vt:lpstr>Franklin Gothic Medium</vt:lpstr>
      <vt:lpstr>Franklin Gothic Book</vt:lpstr>
      <vt:lpstr>Monotype Corsiva</vt:lpstr>
      <vt:lpstr>Модульная</vt:lpstr>
      <vt:lpstr>Апекс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Татьяна Похващева</cp:lastModifiedBy>
  <cp:revision>25</cp:revision>
  <dcterms:created xsi:type="dcterms:W3CDTF">2010-10-10T08:41:48Z</dcterms:created>
  <dcterms:modified xsi:type="dcterms:W3CDTF">2020-11-21T14:39:19Z</dcterms:modified>
</cp:coreProperties>
</file>