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3300"/>
    <a:srgbClr val="FF9900"/>
    <a:srgbClr val="A50021"/>
    <a:srgbClr val="CCCC00"/>
    <a:srgbClr val="6600FF"/>
    <a:srgbClr val="FF0000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B2545-DE3B-4A70-8828-7B2F81A2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CCEED-741E-4F12-850E-124DBFAB7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31090-C191-415F-8C04-4FFDF4720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36675-B983-4DEB-8E25-7A56FCE1A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36675-B983-4DEB-8E25-7A56FCE1A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36675-B983-4DEB-8E25-7A56FCE1A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D174D-9BED-4CC5-A883-972F7FF2C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548FC-DE54-4A25-A165-A2ACD655D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24A59-AFC7-4103-8809-A77548E97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8A22E-15DF-4F27-BB79-85922E25C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91AF3-E1B6-48C1-80D8-F9489FBF3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CD99E-35ED-4381-BB72-09F8E1EC8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C4AEB-6A75-4B2D-9585-AE672D88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7061C-E1ED-4941-9EC2-9D529532A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483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4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ru-RU"/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D5036675-B983-4DEB-8E25-7A56FCE1A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92796"/>
            <a:ext cx="6911975" cy="1655763"/>
          </a:xfrm>
        </p:spPr>
        <p:txBody>
          <a:bodyPr/>
          <a:lstStyle/>
          <a:p>
            <a:pPr algn="ctr"/>
            <a:r>
              <a:rPr lang="ru-RU" sz="1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СФЕРА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365104"/>
            <a:ext cx="6400800" cy="639762"/>
          </a:xfrm>
        </p:spPr>
        <p:txBody>
          <a:bodyPr/>
          <a:lstStyle/>
          <a:p>
            <a:pPr algn="ctr"/>
            <a:r>
              <a:rPr lang="ru-RU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Геометрия 11 класс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3588" y="3140968"/>
            <a:ext cx="6473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тема: </a:t>
            </a:r>
            <a:r>
              <a:rPr lang="ru-RU" sz="3600" b="1" dirty="0" smtClean="0">
                <a:latin typeface="Monotype Corsiva" pitchFamily="66" charset="0"/>
              </a:rPr>
              <a:t>Объем шара и площадь сферы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95636" y="152636"/>
            <a:ext cx="76688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Площадь большого круга шара равна 3. Найдите площадь поверхности шара.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http://reshuege.ru/get_file?id=76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2796326" cy="264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48" descr="http://reshuege.ru/formula/4b43b0aee35624cd95b910189b3dc23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384884"/>
            <a:ext cx="324036" cy="445550"/>
          </a:xfrm>
          <a:prstGeom prst="rect">
            <a:avLst/>
          </a:prstGeom>
          <a:noFill/>
        </p:spPr>
      </p:pic>
      <p:pic>
        <p:nvPicPr>
          <p:cNvPr id="24579" name="Рисунок 49" descr="http://reshuege.ru/formula/d5f600fa337cb51d726a25ee339a447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924944"/>
            <a:ext cx="1286380" cy="543111"/>
          </a:xfrm>
          <a:prstGeom prst="rect">
            <a:avLst/>
          </a:prstGeom>
          <a:noFill/>
        </p:spPr>
      </p:pic>
      <p:pic>
        <p:nvPicPr>
          <p:cNvPr id="24578" name="Рисунок 50" descr="http://reshuege.ru/formula/a87ff679a2f3e71d9181a67b7542122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0372" y="4185084"/>
            <a:ext cx="216024" cy="459051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43908" y="1088740"/>
            <a:ext cx="50405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Решение.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Радиус большого круга является радиусом шара. Площадь первого выражается через радиус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23928" y="2888940"/>
            <a:ext cx="1008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как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779912" y="3284984"/>
            <a:ext cx="44644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а площадь поверхности сферы – как   </a:t>
            </a:r>
            <a:r>
              <a:rPr lang="en-US" sz="2800" b="1" dirty="0" smtClean="0">
                <a:solidFill>
                  <a:srgbClr val="003300"/>
                </a:solidFill>
                <a:latin typeface="Monotype Corsiva" pitchFamily="66" charset="0"/>
              </a:rPr>
              <a:t>4</a:t>
            </a:r>
            <a:r>
              <a:rPr lang="ru-RU" sz="2800" b="1" dirty="0" smtClean="0">
                <a:solidFill>
                  <a:srgbClr val="003300"/>
                </a:solidFill>
                <a:latin typeface="Monotype Corsiva" pitchFamily="66" charset="0"/>
              </a:rPr>
              <a:t>П</a:t>
            </a:r>
            <a:r>
              <a:rPr lang="en-US" sz="2800" b="1" dirty="0" smtClean="0">
                <a:solidFill>
                  <a:srgbClr val="003300"/>
                </a:solidFill>
                <a:latin typeface="Monotype Corsiva" pitchFamily="66" charset="0"/>
              </a:rPr>
              <a:t>R</a:t>
            </a:r>
            <a:r>
              <a:rPr lang="en-US" sz="2800" b="1" baseline="30000" dirty="0" smtClean="0">
                <a:solidFill>
                  <a:srgbClr val="003300"/>
                </a:solidFill>
                <a:latin typeface="Monotype Corsiva" pitchFamily="66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   Видно, что площадь поверхности шара в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851920" y="4653136"/>
            <a:ext cx="428447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раза больше площади поверхности большого круга.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Ответ: 12.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52636"/>
            <a:ext cx="769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В11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655676" y="138118"/>
            <a:ext cx="69487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 сколько раз увеличится площадь поверхности шара, если радиус шара увеличить в 2 раза?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http://reshuege.ru/get_file?id=77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556" y="1268760"/>
            <a:ext cx="291632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56" descr="http://reshuege.ru/formula/4b43b0aee35624cd95b910189b3dc23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1940" y="2384884"/>
            <a:ext cx="288032" cy="396044"/>
          </a:xfrm>
          <a:prstGeom prst="rect">
            <a:avLst/>
          </a:prstGeom>
          <a:noFill/>
        </p:spPr>
      </p:pic>
      <p:pic>
        <p:nvPicPr>
          <p:cNvPr id="25603" name="Рисунок 57" descr="http://reshuege.ru/formula/ba927972e2ff22d10dc1b27fdf88c1a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384884"/>
            <a:ext cx="1322755" cy="468052"/>
          </a:xfrm>
          <a:prstGeom prst="rect">
            <a:avLst/>
          </a:prstGeom>
          <a:noFill/>
        </p:spPr>
      </p:pic>
      <p:pic>
        <p:nvPicPr>
          <p:cNvPr id="25602" name="Рисунок 58" descr="http://reshuege.ru/formula/a87ff679a2f3e71d9181a67b7542122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717032"/>
            <a:ext cx="216024" cy="459051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51920" y="1052736"/>
            <a:ext cx="41764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Решение.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Площадь поверхности шара выражается через его радиус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319972" y="2282099"/>
            <a:ext cx="900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923928" y="2780928"/>
            <a:ext cx="43564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поэтому при увеличении радиуса вдвое площадь увеличится в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463988" y="5589240"/>
            <a:ext cx="1763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4.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2220" y="3645024"/>
            <a:ext cx="936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33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раза. </a:t>
            </a:r>
            <a:endParaRPr lang="ru-RU" sz="2800" dirty="0" smtClean="0">
              <a:solidFill>
                <a:srgbClr val="00330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1540" y="368660"/>
            <a:ext cx="769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В11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82" descr="http://reshuege.ru/formula/522359592d78569a9eac16498aa7a08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8004" y="1160748"/>
            <a:ext cx="392807" cy="392807"/>
          </a:xfrm>
          <a:prstGeom prst="rect">
            <a:avLst/>
          </a:prstGeom>
          <a:noFill/>
        </p:spPr>
      </p:pic>
      <p:pic>
        <p:nvPicPr>
          <p:cNvPr id="26625" name="Рисунок 83" descr="http://reshuege.ru/formula/522359592d78569a9eac16498aa7a08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96652"/>
            <a:ext cx="356803" cy="356803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807804" y="224644"/>
            <a:ext cx="3708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Объем шара равен 288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99792" y="620688"/>
            <a:ext cx="57246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Найдите площадь его поверхности, деленную на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7" name="Рисунок 6" descr="http://reshuege.ru/get_file?id=87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516" y="2024844"/>
            <a:ext cx="2652311" cy="264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Рисунок 84" descr="http://reshuege.ru/formula/e1e1d3d40573127e9ee0480caf1283d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916832"/>
            <a:ext cx="288032" cy="360040"/>
          </a:xfrm>
          <a:prstGeom prst="rect">
            <a:avLst/>
          </a:prstGeom>
          <a:noFill/>
        </p:spPr>
      </p:pic>
      <p:pic>
        <p:nvPicPr>
          <p:cNvPr id="26632" name="Рисунок 85" descr="http://reshuege.ru/formula/b81c8228edbee982af63dcef7e95dd2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240868"/>
            <a:ext cx="1362447" cy="708473"/>
          </a:xfrm>
          <a:prstGeom prst="rect">
            <a:avLst/>
          </a:prstGeom>
          <a:noFill/>
        </p:spPr>
      </p:pic>
      <p:pic>
        <p:nvPicPr>
          <p:cNvPr id="26631" name="Рисунок 86" descr="http://reshuege.ru/formula/b4b32a57ad3916d731599d1903e149dc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43908" y="3104964"/>
            <a:ext cx="3695989" cy="756084"/>
          </a:xfrm>
          <a:prstGeom prst="rect">
            <a:avLst/>
          </a:prstGeom>
          <a:noFill/>
        </p:spPr>
      </p:pic>
      <p:pic>
        <p:nvPicPr>
          <p:cNvPr id="26630" name="Рисунок 87" descr="http://reshuege.ru/formula/f95c24590bde2a09419c5f2a2a7c1c2c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4689140"/>
            <a:ext cx="4212468" cy="562636"/>
          </a:xfrm>
          <a:prstGeom prst="rect">
            <a:avLst/>
          </a:prstGeom>
          <a:noFill/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959932" y="1376772"/>
            <a:ext cx="38519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Решение.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Объем шара радиуса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148064" y="2276872"/>
            <a:ext cx="305983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откуда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3491880" y="3861048"/>
            <a:ext cx="45005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Площадь его поверхности: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719572" y="5661248"/>
            <a:ext cx="305983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144.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368660"/>
            <a:ext cx="769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В11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47664" y="152636"/>
            <a:ext cx="69127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Около шара описан цилиндр, площадь поверхности которого равна 18. Найдите площадь поверхности шара.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http://reshuege.ru/get_file?id=7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2550710" cy="304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64" descr="http://reshuege.ru/formula/4b43b0aee35624cd95b910189b3dc23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012" y="4437112"/>
            <a:ext cx="292224" cy="401809"/>
          </a:xfrm>
          <a:prstGeom prst="rect">
            <a:avLst/>
          </a:prstGeom>
          <a:noFill/>
        </p:spPr>
      </p:pic>
      <p:pic>
        <p:nvPicPr>
          <p:cNvPr id="27652" name="Рисунок 65" descr="http://reshuege.ru/formula/2280eded9d335ebcc1f4716f0264480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5876" y="3609020"/>
            <a:ext cx="3703715" cy="468052"/>
          </a:xfrm>
          <a:prstGeom prst="rect">
            <a:avLst/>
          </a:prstGeom>
          <a:noFill/>
        </p:spPr>
      </p:pic>
      <p:pic>
        <p:nvPicPr>
          <p:cNvPr id="27651" name="Рисунок 66" descr="http://reshuege.ru/formula/4b43b0aee35624cd95b910189b3dc23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8004" y="3140968"/>
            <a:ext cx="233308" cy="320799"/>
          </a:xfrm>
          <a:prstGeom prst="rect">
            <a:avLst/>
          </a:prstGeom>
          <a:noFill/>
        </p:spPr>
      </p:pic>
      <p:pic>
        <p:nvPicPr>
          <p:cNvPr id="27650" name="Рисунок 67" descr="http://reshuege.ru/formula/ba927972e2ff22d10dc1b27fdf88c1a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437112"/>
            <a:ext cx="1512168" cy="535074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915816" y="1438908"/>
            <a:ext cx="52565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Решение.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 построению радиусы шара и основания цилиндра равны. Площадь цилиндра, описанного вокруг шара радиусом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968044" y="4365104"/>
            <a:ext cx="11161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равна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059832" y="3799493"/>
            <a:ext cx="478853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Площадь поверхности шара радиусом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932040" y="3038183"/>
            <a:ext cx="1188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равна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095836" y="4776827"/>
            <a:ext cx="51485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то есть в 1,5 раза меньше первой. Площадь поверхности шара тогда равна 12.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12.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88640"/>
            <a:ext cx="769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В11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588" y="2168860"/>
            <a:ext cx="80183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</a:rPr>
              <a:t>Использованы задачи с сайта Дмитрия Гущина 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 Решу ЕГЭ   </a:t>
            </a:r>
            <a:r>
              <a:rPr lang="en-US" sz="3200" dirty="0" smtClean="0">
                <a:latin typeface="Monotype Corsiva" pitchFamily="66" charset="0"/>
              </a:rPr>
              <a:t>http://reshuege.ru/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588" y="2168860"/>
            <a:ext cx="8100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</a:rPr>
              <a:t>СПАСИБО ЗА ВНИМАНИЕ!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520" y="188640"/>
            <a:ext cx="7596460" cy="792163"/>
          </a:xfrm>
        </p:spPr>
        <p:txBody>
          <a:bodyPr/>
          <a:lstStyle/>
          <a:p>
            <a:pPr algn="l"/>
            <a:r>
              <a:rPr lang="ru-RU" sz="2800" b="1" u="sng" dirty="0">
                <a:latin typeface="Monotype Corsiva" pitchFamily="66" charset="0"/>
              </a:rPr>
              <a:t>Сфера</a:t>
            </a:r>
            <a:r>
              <a:rPr lang="ru-RU" sz="2800" b="1" dirty="0">
                <a:latin typeface="Monotype Corsiva" pitchFamily="66" charset="0"/>
              </a:rPr>
              <a:t> – это поверхность, состоящая из всех точек пространства,</a:t>
            </a:r>
            <a:r>
              <a:rPr lang="ru-RU" sz="2800" dirty="0">
                <a:latin typeface="Monotype Corsiva" pitchFamily="66" charset="0"/>
              </a:rPr>
              <a:t> </a:t>
            </a:r>
            <a:endParaRPr lang="ru-RU" sz="2800" dirty="0">
              <a:solidFill>
                <a:srgbClr val="0033CC"/>
              </a:solidFill>
              <a:latin typeface="Monotype Corsiva" pitchFamily="66" charset="0"/>
            </a:endParaRPr>
          </a:p>
        </p:txBody>
      </p:sp>
      <p:grpSp>
        <p:nvGrpSpPr>
          <p:cNvPr id="6173" name="Group 29"/>
          <p:cNvGrpSpPr>
            <a:grpSpLocks/>
          </p:cNvGrpSpPr>
          <p:nvPr/>
        </p:nvGrpSpPr>
        <p:grpSpPr bwMode="auto">
          <a:xfrm>
            <a:off x="1584325" y="4041775"/>
            <a:ext cx="431800" cy="396875"/>
            <a:chOff x="2472" y="2568"/>
            <a:chExt cx="272" cy="250"/>
          </a:xfrm>
        </p:grpSpPr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2699" y="2705"/>
              <a:ext cx="45" cy="45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2472" y="2568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</a:t>
              </a:r>
            </a:p>
          </p:txBody>
        </p:sp>
      </p:grp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468313" y="2781300"/>
            <a:ext cx="2987675" cy="2987675"/>
            <a:chOff x="1474" y="1480"/>
            <a:chExt cx="2495" cy="2495"/>
          </a:xfrm>
        </p:grpSpPr>
        <p:grpSp>
          <p:nvGrpSpPr>
            <p:cNvPr id="6170" name="Group 26"/>
            <p:cNvGrpSpPr>
              <a:grpSpLocks/>
            </p:cNvGrpSpPr>
            <p:nvPr/>
          </p:nvGrpSpPr>
          <p:grpSpPr bwMode="auto">
            <a:xfrm>
              <a:off x="1474" y="1480"/>
              <a:ext cx="2495" cy="2495"/>
              <a:chOff x="1474" y="1480"/>
              <a:chExt cx="2495" cy="2495"/>
            </a:xfrm>
          </p:grpSpPr>
          <p:sp>
            <p:nvSpPr>
              <p:cNvPr id="6150" name="Oval 6"/>
              <p:cNvSpPr>
                <a:spLocks noChangeArrowheads="1"/>
              </p:cNvSpPr>
              <p:nvPr/>
            </p:nvSpPr>
            <p:spPr bwMode="auto">
              <a:xfrm>
                <a:off x="1474" y="1480"/>
                <a:ext cx="2495" cy="249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2" name="Arc 8"/>
              <p:cNvSpPr>
                <a:spLocks/>
              </p:cNvSpPr>
              <p:nvPr/>
            </p:nvSpPr>
            <p:spPr bwMode="auto">
              <a:xfrm>
                <a:off x="2653" y="2342"/>
                <a:ext cx="1316" cy="4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3" name="Arc 9"/>
              <p:cNvSpPr>
                <a:spLocks/>
              </p:cNvSpPr>
              <p:nvPr/>
            </p:nvSpPr>
            <p:spPr bwMode="auto">
              <a:xfrm flipH="1">
                <a:off x="1474" y="2341"/>
                <a:ext cx="1225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4" name="Arc 10"/>
              <p:cNvSpPr>
                <a:spLocks/>
              </p:cNvSpPr>
              <p:nvPr/>
            </p:nvSpPr>
            <p:spPr bwMode="auto">
              <a:xfrm flipV="1">
                <a:off x="2699" y="2743"/>
                <a:ext cx="1270" cy="4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5" name="Arc 11"/>
              <p:cNvSpPr>
                <a:spLocks/>
              </p:cNvSpPr>
              <p:nvPr/>
            </p:nvSpPr>
            <p:spPr bwMode="auto">
              <a:xfrm flipH="1" flipV="1">
                <a:off x="1474" y="2750"/>
                <a:ext cx="1225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9" name="Arc 15"/>
              <p:cNvSpPr>
                <a:spLocks/>
              </p:cNvSpPr>
              <p:nvPr/>
            </p:nvSpPr>
            <p:spPr bwMode="auto">
              <a:xfrm flipH="1">
                <a:off x="2109" y="1480"/>
                <a:ext cx="635" cy="249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8"/>
                  <a:gd name="T2" fmla="*/ 315 w 21600"/>
                  <a:gd name="T3" fmla="*/ 43198 h 43198"/>
                  <a:gd name="T4" fmla="*/ 0 w 21600"/>
                  <a:gd name="T5" fmla="*/ 21600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</a:path>
                  <a:path w="21600" h="4319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61" name="Arc 17"/>
            <p:cNvSpPr>
              <a:spLocks/>
            </p:cNvSpPr>
            <p:nvPr/>
          </p:nvSpPr>
          <p:spPr bwMode="auto">
            <a:xfrm>
              <a:off x="2744" y="1480"/>
              <a:ext cx="635" cy="249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8"/>
                <a:gd name="T2" fmla="*/ 315 w 21600"/>
                <a:gd name="T3" fmla="*/ 43198 h 43198"/>
                <a:gd name="T4" fmla="*/ 0 w 21600"/>
                <a:gd name="T5" fmla="*/ 21600 h 43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06"/>
                    <a:pt x="12120" y="43025"/>
                    <a:pt x="314" y="43197"/>
                  </a:cubicBezTo>
                </a:path>
                <a:path w="21600" h="4319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06"/>
                    <a:pt x="12120" y="43025"/>
                    <a:pt x="314" y="4319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1223963" y="3068638"/>
            <a:ext cx="1620837" cy="2663825"/>
            <a:chOff x="2154" y="1706"/>
            <a:chExt cx="1270" cy="2268"/>
          </a:xfrm>
        </p:grpSpPr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V="1">
              <a:off x="2744" y="1706"/>
              <a:ext cx="680" cy="9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2925" y="1933"/>
              <a:ext cx="22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2154" y="2750"/>
              <a:ext cx="545" cy="36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2744" y="2750"/>
              <a:ext cx="0" cy="12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2745" y="3339"/>
              <a:ext cx="226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2200" y="2726"/>
              <a:ext cx="22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339752" y="476672"/>
            <a:ext cx="5904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800" b="1" dirty="0">
                <a:solidFill>
                  <a:schemeClr val="tx2"/>
                </a:solidFill>
                <a:latin typeface="Monotype Corsiva" pitchFamily="66" charset="0"/>
              </a:rPr>
              <a:t>расположенных на </a:t>
            </a:r>
            <a:r>
              <a:rPr kumimoji="1" lang="ru-RU" sz="2800" b="1" dirty="0">
                <a:solidFill>
                  <a:srgbClr val="FF0000"/>
                </a:solidFill>
                <a:latin typeface="Monotype Corsiva" pitchFamily="66" charset="0"/>
              </a:rPr>
              <a:t>данном расстоянии (</a:t>
            </a:r>
            <a:r>
              <a:rPr kumimoji="1" lang="en-US" sz="2800" b="1" dirty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kumimoji="1" lang="ru-RU" sz="2800" b="1" dirty="0">
                <a:solidFill>
                  <a:srgbClr val="FF0000"/>
                </a:solidFill>
                <a:latin typeface="Monotype Corsiva" pitchFamily="66" charset="0"/>
              </a:rPr>
              <a:t>)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51520" y="944724"/>
            <a:ext cx="388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800" b="1" dirty="0">
                <a:solidFill>
                  <a:schemeClr val="tx2"/>
                </a:solidFill>
                <a:latin typeface="Monotype Corsiva" pitchFamily="66" charset="0"/>
              </a:rPr>
              <a:t>от </a:t>
            </a:r>
            <a:r>
              <a:rPr kumimoji="1" lang="ru-RU" sz="2800" b="1" dirty="0">
                <a:solidFill>
                  <a:srgbClr val="0033CC"/>
                </a:solidFill>
                <a:latin typeface="Monotype Corsiva" pitchFamily="66" charset="0"/>
              </a:rPr>
              <a:t>данной точки</a:t>
            </a:r>
            <a:r>
              <a:rPr kumimoji="1" lang="en-US" sz="2800" b="1" dirty="0">
                <a:solidFill>
                  <a:srgbClr val="0033CC"/>
                </a:solidFill>
                <a:latin typeface="Monotype Corsiva" pitchFamily="66" charset="0"/>
              </a:rPr>
              <a:t> (C)</a:t>
            </a:r>
            <a:r>
              <a:rPr kumimoji="1" lang="ru-RU" sz="2800" b="1" dirty="0">
                <a:latin typeface="Monotype Corsiva" pitchFamily="66" charset="0"/>
              </a:rPr>
              <a:t>.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79388" y="2205038"/>
            <a:ext cx="1979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0033CC"/>
                </a:solidFill>
              </a:rPr>
              <a:t>Центр сферы (С)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419475" y="594201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FF0000"/>
                </a:solidFill>
              </a:rPr>
              <a:t>Радиус сферы </a:t>
            </a:r>
            <a:r>
              <a:rPr lang="en-US" b="1" u="sng" dirty="0">
                <a:solidFill>
                  <a:srgbClr val="FF0000"/>
                </a:solidFill>
              </a:rPr>
              <a:t>(R)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87338" y="2492375"/>
            <a:ext cx="1655762" cy="1765300"/>
          </a:xfrm>
          <a:prstGeom prst="line">
            <a:avLst/>
          </a:prstGeom>
          <a:noFill/>
          <a:ln w="19050">
            <a:solidFill>
              <a:srgbClr val="0033CC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1547813" y="3429000"/>
            <a:ext cx="1979612" cy="2736850"/>
            <a:chOff x="2426" y="2205"/>
            <a:chExt cx="1316" cy="1724"/>
          </a:xfrm>
        </p:grpSpPr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 flipH="1" flipV="1">
              <a:off x="3107" y="2205"/>
              <a:ext cx="635" cy="17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 flipH="1" flipV="1">
              <a:off x="2426" y="2931"/>
              <a:ext cx="1316" cy="9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 flipH="1" flipV="1">
              <a:off x="2744" y="3521"/>
              <a:ext cx="998" cy="4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79388" y="5949950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008000"/>
                </a:solidFill>
              </a:rPr>
              <a:t>Диаметр сферы </a:t>
            </a:r>
            <a:r>
              <a:rPr lang="en-US" b="1" u="sng" dirty="0">
                <a:solidFill>
                  <a:srgbClr val="008000"/>
                </a:solidFill>
              </a:rPr>
              <a:t>(d=2R)</a:t>
            </a:r>
            <a:endParaRPr lang="ru-RU" b="1" u="sng" dirty="0">
              <a:solidFill>
                <a:srgbClr val="008000"/>
              </a:solidFill>
            </a:endParaRPr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flipV="1">
            <a:off x="1979613" y="2781300"/>
            <a:ext cx="0" cy="2987675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V="1">
            <a:off x="935596" y="5121273"/>
            <a:ext cx="1007504" cy="972022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468313" y="2781300"/>
            <a:ext cx="2987675" cy="2987675"/>
            <a:chOff x="1474" y="1480"/>
            <a:chExt cx="2495" cy="2495"/>
          </a:xfrm>
        </p:grpSpPr>
        <p:grpSp>
          <p:nvGrpSpPr>
            <p:cNvPr id="6190" name="Group 46"/>
            <p:cNvGrpSpPr>
              <a:grpSpLocks/>
            </p:cNvGrpSpPr>
            <p:nvPr/>
          </p:nvGrpSpPr>
          <p:grpSpPr bwMode="auto">
            <a:xfrm>
              <a:off x="1474" y="1480"/>
              <a:ext cx="2495" cy="2495"/>
              <a:chOff x="1474" y="1480"/>
              <a:chExt cx="2495" cy="2495"/>
            </a:xfrm>
          </p:grpSpPr>
          <p:sp>
            <p:nvSpPr>
              <p:cNvPr id="6191" name="Oval 47"/>
              <p:cNvSpPr>
                <a:spLocks noChangeArrowheads="1"/>
              </p:cNvSpPr>
              <p:nvPr/>
            </p:nvSpPr>
            <p:spPr bwMode="auto">
              <a:xfrm>
                <a:off x="1474" y="1480"/>
                <a:ext cx="2495" cy="249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2" name="Arc 48"/>
              <p:cNvSpPr>
                <a:spLocks/>
              </p:cNvSpPr>
              <p:nvPr/>
            </p:nvSpPr>
            <p:spPr bwMode="auto">
              <a:xfrm>
                <a:off x="2653" y="2342"/>
                <a:ext cx="1316" cy="4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3" name="Arc 49"/>
              <p:cNvSpPr>
                <a:spLocks/>
              </p:cNvSpPr>
              <p:nvPr/>
            </p:nvSpPr>
            <p:spPr bwMode="auto">
              <a:xfrm flipH="1">
                <a:off x="1474" y="2341"/>
                <a:ext cx="1225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4" name="Arc 50"/>
              <p:cNvSpPr>
                <a:spLocks/>
              </p:cNvSpPr>
              <p:nvPr/>
            </p:nvSpPr>
            <p:spPr bwMode="auto">
              <a:xfrm flipV="1">
                <a:off x="2699" y="2743"/>
                <a:ext cx="1270" cy="4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5" name="Arc 51"/>
              <p:cNvSpPr>
                <a:spLocks/>
              </p:cNvSpPr>
              <p:nvPr/>
            </p:nvSpPr>
            <p:spPr bwMode="auto">
              <a:xfrm flipH="1" flipV="1">
                <a:off x="1474" y="2750"/>
                <a:ext cx="1225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6" name="Arc 52"/>
              <p:cNvSpPr>
                <a:spLocks/>
              </p:cNvSpPr>
              <p:nvPr/>
            </p:nvSpPr>
            <p:spPr bwMode="auto">
              <a:xfrm flipH="1">
                <a:off x="2109" y="1480"/>
                <a:ext cx="635" cy="249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8"/>
                  <a:gd name="T2" fmla="*/ 315 w 21600"/>
                  <a:gd name="T3" fmla="*/ 43198 h 43198"/>
                  <a:gd name="T4" fmla="*/ 0 w 21600"/>
                  <a:gd name="T5" fmla="*/ 21600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</a:path>
                  <a:path w="21600" h="4319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97" name="Arc 53"/>
            <p:cNvSpPr>
              <a:spLocks/>
            </p:cNvSpPr>
            <p:nvPr/>
          </p:nvSpPr>
          <p:spPr bwMode="auto">
            <a:xfrm>
              <a:off x="2744" y="1480"/>
              <a:ext cx="635" cy="249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8"/>
                <a:gd name="T2" fmla="*/ 315 w 21600"/>
                <a:gd name="T3" fmla="*/ 43198 h 43198"/>
                <a:gd name="T4" fmla="*/ 0 w 21600"/>
                <a:gd name="T5" fmla="*/ 21600 h 43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06"/>
                    <a:pt x="12120" y="43025"/>
                    <a:pt x="314" y="43197"/>
                  </a:cubicBezTo>
                </a:path>
                <a:path w="21600" h="4319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06"/>
                    <a:pt x="12120" y="43025"/>
                    <a:pt x="314" y="4319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4645025" y="2781300"/>
            <a:ext cx="2987675" cy="2987675"/>
            <a:chOff x="2925" y="73"/>
            <a:chExt cx="1882" cy="1882"/>
          </a:xfrm>
        </p:grpSpPr>
        <p:grpSp>
          <p:nvGrpSpPr>
            <p:cNvPr id="6199" name="Group 55"/>
            <p:cNvGrpSpPr>
              <a:grpSpLocks/>
            </p:cNvGrpSpPr>
            <p:nvPr/>
          </p:nvGrpSpPr>
          <p:grpSpPr bwMode="auto">
            <a:xfrm>
              <a:off x="2925" y="73"/>
              <a:ext cx="1882" cy="1882"/>
              <a:chOff x="1474" y="1480"/>
              <a:chExt cx="2495" cy="2495"/>
            </a:xfrm>
          </p:grpSpPr>
          <p:sp>
            <p:nvSpPr>
              <p:cNvPr id="6200" name="Oval 56"/>
              <p:cNvSpPr>
                <a:spLocks noChangeArrowheads="1"/>
              </p:cNvSpPr>
              <p:nvPr/>
            </p:nvSpPr>
            <p:spPr bwMode="auto">
              <a:xfrm>
                <a:off x="1474" y="1480"/>
                <a:ext cx="2495" cy="2495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1" name="Arc 57"/>
              <p:cNvSpPr>
                <a:spLocks/>
              </p:cNvSpPr>
              <p:nvPr/>
            </p:nvSpPr>
            <p:spPr bwMode="auto">
              <a:xfrm>
                <a:off x="2653" y="2342"/>
                <a:ext cx="1316" cy="4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2" name="Arc 58"/>
              <p:cNvSpPr>
                <a:spLocks/>
              </p:cNvSpPr>
              <p:nvPr/>
            </p:nvSpPr>
            <p:spPr bwMode="auto">
              <a:xfrm flipH="1">
                <a:off x="1474" y="2341"/>
                <a:ext cx="1225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3" name="Arc 59"/>
              <p:cNvSpPr>
                <a:spLocks/>
              </p:cNvSpPr>
              <p:nvPr/>
            </p:nvSpPr>
            <p:spPr bwMode="auto">
              <a:xfrm flipV="1">
                <a:off x="2699" y="2743"/>
                <a:ext cx="1270" cy="4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4" name="Arc 60"/>
              <p:cNvSpPr>
                <a:spLocks/>
              </p:cNvSpPr>
              <p:nvPr/>
            </p:nvSpPr>
            <p:spPr bwMode="auto">
              <a:xfrm flipH="1" flipV="1">
                <a:off x="1474" y="2750"/>
                <a:ext cx="1225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5" name="Arc 61"/>
              <p:cNvSpPr>
                <a:spLocks/>
              </p:cNvSpPr>
              <p:nvPr/>
            </p:nvSpPr>
            <p:spPr bwMode="auto">
              <a:xfrm flipH="1">
                <a:off x="2109" y="1480"/>
                <a:ext cx="635" cy="249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8"/>
                  <a:gd name="T2" fmla="*/ 315 w 21600"/>
                  <a:gd name="T3" fmla="*/ 43198 h 43198"/>
                  <a:gd name="T4" fmla="*/ 0 w 21600"/>
                  <a:gd name="T5" fmla="*/ 21600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</a:path>
                  <a:path w="21600" h="4319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206" name="Arc 62"/>
            <p:cNvSpPr>
              <a:spLocks/>
            </p:cNvSpPr>
            <p:nvPr/>
          </p:nvSpPr>
          <p:spPr bwMode="auto">
            <a:xfrm>
              <a:off x="3883" y="73"/>
              <a:ext cx="479" cy="18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8"/>
                <a:gd name="T2" fmla="*/ 315 w 21600"/>
                <a:gd name="T3" fmla="*/ 43198 h 43198"/>
                <a:gd name="T4" fmla="*/ 0 w 21600"/>
                <a:gd name="T5" fmla="*/ 21600 h 43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06"/>
                    <a:pt x="12120" y="43025"/>
                    <a:pt x="314" y="43197"/>
                  </a:cubicBezTo>
                </a:path>
                <a:path w="21600" h="4319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06"/>
                    <a:pt x="12120" y="43025"/>
                    <a:pt x="314" y="4319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99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208" name="Rectangle 64"/>
          <p:cNvSpPr>
            <a:spLocks noChangeArrowheads="1"/>
          </p:cNvSpPr>
          <p:nvPr/>
        </p:nvSpPr>
        <p:spPr bwMode="auto">
          <a:xfrm>
            <a:off x="4067944" y="1268760"/>
            <a:ext cx="388843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r>
              <a:rPr kumimoji="1" lang="ru-RU" sz="3200" b="1" u="sng" dirty="0">
                <a:solidFill>
                  <a:srgbClr val="FF9900"/>
                </a:solidFill>
                <a:latin typeface="Monotype Corsiva" pitchFamily="66" charset="0"/>
              </a:rPr>
              <a:t>Шар</a:t>
            </a:r>
            <a:r>
              <a:rPr kumimoji="1" lang="ru-RU" sz="3200" b="1" dirty="0">
                <a:solidFill>
                  <a:srgbClr val="FF9900"/>
                </a:solidFill>
                <a:latin typeface="Monotype Corsiva" pitchFamily="66" charset="0"/>
              </a:rPr>
              <a:t> – это тело, ограниченное сферой.</a:t>
            </a:r>
            <a:r>
              <a:rPr kumimoji="1" lang="ru-RU" sz="3200" dirty="0">
                <a:solidFill>
                  <a:schemeClr val="tx2"/>
                </a:solidFill>
                <a:latin typeface="Monotype Corsiva" pitchFamily="66" charset="0"/>
              </a:rPr>
              <a:t> </a:t>
            </a:r>
            <a:endParaRPr kumimoji="1" lang="ru-RU" sz="3200" dirty="0">
              <a:solidFill>
                <a:srgbClr val="0033CC"/>
              </a:solidFill>
              <a:latin typeface="Monotype Corsiva" pitchFamily="66" charset="0"/>
            </a:endParaRP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4392613" y="22050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0033CC"/>
                </a:solidFill>
              </a:rPr>
              <a:t>Центр шара (С)</a:t>
            </a:r>
          </a:p>
        </p:txBody>
      </p:sp>
      <p:grpSp>
        <p:nvGrpSpPr>
          <p:cNvPr id="6210" name="Group 66"/>
          <p:cNvGrpSpPr>
            <a:grpSpLocks/>
          </p:cNvGrpSpPr>
          <p:nvPr/>
        </p:nvGrpSpPr>
        <p:grpSpPr bwMode="auto">
          <a:xfrm>
            <a:off x="5759450" y="4041775"/>
            <a:ext cx="431800" cy="396875"/>
            <a:chOff x="2472" y="2568"/>
            <a:chExt cx="272" cy="250"/>
          </a:xfrm>
        </p:grpSpPr>
        <p:sp>
          <p:nvSpPr>
            <p:cNvPr id="6211" name="Oval 67"/>
            <p:cNvSpPr>
              <a:spLocks noChangeArrowheads="1"/>
            </p:cNvSpPr>
            <p:nvPr/>
          </p:nvSpPr>
          <p:spPr bwMode="auto">
            <a:xfrm>
              <a:off x="2699" y="2705"/>
              <a:ext cx="45" cy="45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2" name="Text Box 68"/>
            <p:cNvSpPr txBox="1">
              <a:spLocks noChangeArrowheads="1"/>
            </p:cNvSpPr>
            <p:nvPr/>
          </p:nvSpPr>
          <p:spPr bwMode="auto">
            <a:xfrm>
              <a:off x="2472" y="2568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</a:t>
              </a:r>
            </a:p>
          </p:txBody>
        </p:sp>
      </p:grpSp>
      <p:sp>
        <p:nvSpPr>
          <p:cNvPr id="6213" name="Line 69"/>
          <p:cNvSpPr>
            <a:spLocks noChangeShapeType="1"/>
          </p:cNvSpPr>
          <p:nvPr/>
        </p:nvSpPr>
        <p:spPr bwMode="auto">
          <a:xfrm>
            <a:off x="4464050" y="2492375"/>
            <a:ext cx="1655763" cy="1765300"/>
          </a:xfrm>
          <a:prstGeom prst="line">
            <a:avLst/>
          </a:prstGeom>
          <a:noFill/>
          <a:ln w="19050">
            <a:solidFill>
              <a:srgbClr val="0033CC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3635375" y="55530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FF0000"/>
                </a:solidFill>
              </a:rPr>
              <a:t>Радиус шара </a:t>
            </a:r>
            <a:r>
              <a:rPr lang="en-US" b="1" u="sng" dirty="0">
                <a:solidFill>
                  <a:srgbClr val="FF0000"/>
                </a:solidFill>
              </a:rPr>
              <a:t>(R)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5688013" y="5949950"/>
            <a:ext cx="244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008000"/>
                </a:solidFill>
              </a:rPr>
              <a:t>Диаметр шара </a:t>
            </a:r>
            <a:r>
              <a:rPr lang="en-US" b="1" u="sng" dirty="0">
                <a:solidFill>
                  <a:srgbClr val="008000"/>
                </a:solidFill>
              </a:rPr>
              <a:t>(d=2R)</a:t>
            </a:r>
            <a:endParaRPr lang="ru-RU" b="1" u="sng" dirty="0">
              <a:solidFill>
                <a:srgbClr val="008000"/>
              </a:solidFill>
            </a:endParaRPr>
          </a:p>
        </p:txBody>
      </p:sp>
      <p:sp>
        <p:nvSpPr>
          <p:cNvPr id="6216" name="Line 72"/>
          <p:cNvSpPr>
            <a:spLocks noChangeShapeType="1"/>
          </p:cNvSpPr>
          <p:nvPr/>
        </p:nvSpPr>
        <p:spPr bwMode="auto">
          <a:xfrm flipV="1">
            <a:off x="6156325" y="2781300"/>
            <a:ext cx="0" cy="2987675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17" name="Line 73"/>
          <p:cNvSpPr>
            <a:spLocks noChangeShapeType="1"/>
          </p:cNvSpPr>
          <p:nvPr/>
        </p:nvSpPr>
        <p:spPr bwMode="auto">
          <a:xfrm flipH="1" flipV="1">
            <a:off x="6192180" y="5265204"/>
            <a:ext cx="720439" cy="86350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24" name="Group 80"/>
          <p:cNvGrpSpPr>
            <a:grpSpLocks/>
          </p:cNvGrpSpPr>
          <p:nvPr/>
        </p:nvGrpSpPr>
        <p:grpSpPr bwMode="auto">
          <a:xfrm>
            <a:off x="5832475" y="3068638"/>
            <a:ext cx="1296988" cy="2700337"/>
            <a:chOff x="3673" y="1933"/>
            <a:chExt cx="817" cy="1701"/>
          </a:xfrm>
        </p:grpSpPr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3901" y="2704"/>
              <a:ext cx="589" cy="22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 flipV="1">
              <a:off x="3901" y="1933"/>
              <a:ext cx="521" cy="77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 flipH="1">
              <a:off x="3878" y="2704"/>
              <a:ext cx="0" cy="9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Text Box 77"/>
            <p:cNvSpPr txBox="1">
              <a:spLocks noChangeArrowheads="1"/>
            </p:cNvSpPr>
            <p:nvPr/>
          </p:nvSpPr>
          <p:spPr bwMode="auto">
            <a:xfrm>
              <a:off x="3991" y="2092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22" name="Text Box 78"/>
            <p:cNvSpPr txBox="1">
              <a:spLocks noChangeArrowheads="1"/>
            </p:cNvSpPr>
            <p:nvPr/>
          </p:nvSpPr>
          <p:spPr bwMode="auto">
            <a:xfrm>
              <a:off x="4150" y="2636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23" name="Text Box 79"/>
            <p:cNvSpPr txBox="1">
              <a:spLocks noChangeArrowheads="1"/>
            </p:cNvSpPr>
            <p:nvPr/>
          </p:nvSpPr>
          <p:spPr bwMode="auto">
            <a:xfrm>
              <a:off x="3673" y="2818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6228" name="Group 84"/>
          <p:cNvGrpSpPr>
            <a:grpSpLocks/>
          </p:cNvGrpSpPr>
          <p:nvPr/>
        </p:nvGrpSpPr>
        <p:grpSpPr bwMode="auto">
          <a:xfrm>
            <a:off x="5435600" y="3608388"/>
            <a:ext cx="1260475" cy="2233612"/>
            <a:chOff x="3424" y="2273"/>
            <a:chExt cx="794" cy="1407"/>
          </a:xfrm>
        </p:grpSpPr>
        <p:sp>
          <p:nvSpPr>
            <p:cNvPr id="6225" name="Line 81"/>
            <p:cNvSpPr>
              <a:spLocks noChangeShapeType="1"/>
            </p:cNvSpPr>
            <p:nvPr/>
          </p:nvSpPr>
          <p:spPr bwMode="auto">
            <a:xfrm flipV="1">
              <a:off x="3424" y="3067"/>
              <a:ext cx="431" cy="6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Line 82"/>
            <p:cNvSpPr>
              <a:spLocks noChangeShapeType="1"/>
            </p:cNvSpPr>
            <p:nvPr/>
          </p:nvSpPr>
          <p:spPr bwMode="auto">
            <a:xfrm flipV="1">
              <a:off x="3424" y="2818"/>
              <a:ext cx="726" cy="8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 flipV="1">
              <a:off x="3424" y="2273"/>
              <a:ext cx="794" cy="14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9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9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62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62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68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68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78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78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280"/>
                            </p:stCondLst>
                            <p:childTnLst>
                              <p:par>
                                <p:cTn id="6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4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4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4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320"/>
                            </p:stCondLst>
                            <p:childTnLst>
                              <p:par>
                                <p:cTn id="81" presetID="63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2.97247E-6 L 0.45868 0.00254 " pathEditMode="relative" rAng="0" ptsTypes="AA">
                                      <p:cBhvr>
                                        <p:cTn id="82" dur="3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82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782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9820"/>
                            </p:stCondLst>
                            <p:childTnLst>
                              <p:par>
                                <p:cTn id="92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184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384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840"/>
                            </p:stCondLst>
                            <p:childTnLst>
                              <p:par>
                                <p:cTn id="106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79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99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19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262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67" grpId="0"/>
      <p:bldP spid="6169" grpId="0"/>
      <p:bldP spid="6174" grpId="0"/>
      <p:bldP spid="6175" grpId="0"/>
      <p:bldP spid="6176" grpId="0" animBg="1"/>
      <p:bldP spid="6183" grpId="1"/>
      <p:bldP spid="6184" grpId="0" animBg="1"/>
      <p:bldP spid="6185" grpId="0" animBg="1"/>
      <p:bldP spid="6208" grpId="0"/>
      <p:bldP spid="6209" grpId="0"/>
      <p:bldP spid="6213" grpId="0" animBg="1"/>
      <p:bldP spid="6214" grpId="0"/>
      <p:bldP spid="6215" grpId="0"/>
      <p:bldP spid="6216" grpId="0" animBg="1"/>
      <p:bldP spid="62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80" name="Group 116"/>
          <p:cNvGrpSpPr>
            <a:grpSpLocks/>
          </p:cNvGrpSpPr>
          <p:nvPr/>
        </p:nvGrpSpPr>
        <p:grpSpPr bwMode="auto">
          <a:xfrm>
            <a:off x="1150938" y="2959100"/>
            <a:ext cx="3133725" cy="3133725"/>
            <a:chOff x="725" y="1865"/>
            <a:chExt cx="1974" cy="1974"/>
          </a:xfrm>
        </p:grpSpPr>
        <p:grpSp>
          <p:nvGrpSpPr>
            <p:cNvPr id="11381" name="Group 117"/>
            <p:cNvGrpSpPr>
              <a:grpSpLocks/>
            </p:cNvGrpSpPr>
            <p:nvPr/>
          </p:nvGrpSpPr>
          <p:grpSpPr bwMode="auto">
            <a:xfrm>
              <a:off x="725" y="1865"/>
              <a:ext cx="1974" cy="1974"/>
              <a:chOff x="1791" y="1207"/>
              <a:chExt cx="2495" cy="2495"/>
            </a:xfrm>
          </p:grpSpPr>
          <p:sp>
            <p:nvSpPr>
              <p:cNvPr id="11382" name="Oval 118"/>
              <p:cNvSpPr>
                <a:spLocks noChangeArrowheads="1"/>
              </p:cNvSpPr>
              <p:nvPr/>
            </p:nvSpPr>
            <p:spPr bwMode="auto">
              <a:xfrm>
                <a:off x="1791" y="1207"/>
                <a:ext cx="2495" cy="249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83" name="Arc 119"/>
              <p:cNvSpPr>
                <a:spLocks/>
              </p:cNvSpPr>
              <p:nvPr/>
            </p:nvSpPr>
            <p:spPr bwMode="auto">
              <a:xfrm>
                <a:off x="2970" y="2069"/>
                <a:ext cx="1316" cy="4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</a:gradFill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84" name="Arc 120"/>
              <p:cNvSpPr>
                <a:spLocks/>
              </p:cNvSpPr>
              <p:nvPr/>
            </p:nvSpPr>
            <p:spPr bwMode="auto">
              <a:xfrm flipH="1">
                <a:off x="1791" y="2068"/>
                <a:ext cx="1225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</a:gradFill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85" name="Arc 121"/>
              <p:cNvSpPr>
                <a:spLocks/>
              </p:cNvSpPr>
              <p:nvPr/>
            </p:nvSpPr>
            <p:spPr bwMode="auto">
              <a:xfrm flipH="1" flipV="1">
                <a:off x="1791" y="2477"/>
                <a:ext cx="1225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386" name="Arc 122"/>
            <p:cNvSpPr>
              <a:spLocks/>
            </p:cNvSpPr>
            <p:nvPr/>
          </p:nvSpPr>
          <p:spPr bwMode="auto">
            <a:xfrm flipV="1">
              <a:off x="1694" y="2864"/>
              <a:ext cx="1005" cy="3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4"/>
                <a:gd name="T2" fmla="*/ 21597 w 21600"/>
                <a:gd name="T3" fmla="*/ 21984 h 21984"/>
                <a:gd name="T4" fmla="*/ 0 w 21600"/>
                <a:gd name="T5" fmla="*/ 21600 h 2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8"/>
                    <a:pt x="21598" y="21856"/>
                    <a:pt x="21596" y="21983"/>
                  </a:cubicBezTo>
                </a:path>
                <a:path w="21600" h="2198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8"/>
                    <a:pt x="21598" y="21856"/>
                    <a:pt x="21596" y="21983"/>
                  </a:cubicBezTo>
                  <a:lnTo>
                    <a:pt x="0" y="2160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387" name="Group 123"/>
          <p:cNvGrpSpPr>
            <a:grpSpLocks/>
          </p:cNvGrpSpPr>
          <p:nvPr/>
        </p:nvGrpSpPr>
        <p:grpSpPr bwMode="auto">
          <a:xfrm>
            <a:off x="1150938" y="2960688"/>
            <a:ext cx="3133725" cy="3133725"/>
            <a:chOff x="725" y="1865"/>
            <a:chExt cx="1974" cy="1974"/>
          </a:xfrm>
        </p:grpSpPr>
        <p:grpSp>
          <p:nvGrpSpPr>
            <p:cNvPr id="11378" name="Group 114"/>
            <p:cNvGrpSpPr>
              <a:grpSpLocks/>
            </p:cNvGrpSpPr>
            <p:nvPr/>
          </p:nvGrpSpPr>
          <p:grpSpPr bwMode="auto">
            <a:xfrm>
              <a:off x="725" y="1865"/>
              <a:ext cx="1974" cy="1974"/>
              <a:chOff x="725" y="1865"/>
              <a:chExt cx="1974" cy="1974"/>
            </a:xfrm>
          </p:grpSpPr>
          <p:grpSp>
            <p:nvGrpSpPr>
              <p:cNvPr id="11301" name="Group 37"/>
              <p:cNvGrpSpPr>
                <a:grpSpLocks/>
              </p:cNvGrpSpPr>
              <p:nvPr/>
            </p:nvGrpSpPr>
            <p:grpSpPr bwMode="auto">
              <a:xfrm>
                <a:off x="725" y="1865"/>
                <a:ext cx="1974" cy="1974"/>
                <a:chOff x="1791" y="1207"/>
                <a:chExt cx="2495" cy="2495"/>
              </a:xfrm>
            </p:grpSpPr>
            <p:sp>
              <p:nvSpPr>
                <p:cNvPr id="11269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1207"/>
                  <a:ext cx="2495" cy="2495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70" name="Arc 6"/>
                <p:cNvSpPr>
                  <a:spLocks/>
                </p:cNvSpPr>
                <p:nvPr/>
              </p:nvSpPr>
              <p:spPr bwMode="auto">
                <a:xfrm>
                  <a:off x="2970" y="2069"/>
                  <a:ext cx="1316" cy="41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984"/>
                    <a:gd name="T2" fmla="*/ 21597 w 21600"/>
                    <a:gd name="T3" fmla="*/ 21984 h 21984"/>
                    <a:gd name="T4" fmla="*/ 0 w 21600"/>
                    <a:gd name="T5" fmla="*/ 21600 h 219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984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28"/>
                        <a:pt x="21598" y="21856"/>
                        <a:pt x="21596" y="21983"/>
                      </a:cubicBezTo>
                    </a:path>
                    <a:path w="21600" h="21984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28"/>
                        <a:pt x="21598" y="21856"/>
                        <a:pt x="21596" y="2198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71" name="Arc 7"/>
                <p:cNvSpPr>
                  <a:spLocks/>
                </p:cNvSpPr>
                <p:nvPr/>
              </p:nvSpPr>
              <p:spPr bwMode="auto">
                <a:xfrm flipH="1">
                  <a:off x="1791" y="2068"/>
                  <a:ext cx="1225" cy="4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73" name="Arc 9"/>
                <p:cNvSpPr>
                  <a:spLocks/>
                </p:cNvSpPr>
                <p:nvPr/>
              </p:nvSpPr>
              <p:spPr bwMode="auto">
                <a:xfrm flipH="1" flipV="1">
                  <a:off x="1791" y="2477"/>
                  <a:ext cx="1225" cy="4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1272" name="Arc 8"/>
              <p:cNvSpPr>
                <a:spLocks/>
              </p:cNvSpPr>
              <p:nvPr/>
            </p:nvSpPr>
            <p:spPr bwMode="auto">
              <a:xfrm flipV="1">
                <a:off x="1694" y="2864"/>
                <a:ext cx="1005" cy="3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90" name="Oval 26"/>
            <p:cNvSpPr>
              <a:spLocks noChangeArrowheads="1"/>
            </p:cNvSpPr>
            <p:nvPr/>
          </p:nvSpPr>
          <p:spPr bwMode="auto">
            <a:xfrm>
              <a:off x="1701" y="2850"/>
              <a:ext cx="45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52636"/>
            <a:ext cx="7596956" cy="430634"/>
          </a:xfrm>
        </p:spPr>
        <p:txBody>
          <a:bodyPr/>
          <a:lstStyle/>
          <a:p>
            <a:r>
              <a:rPr lang="ru-RU" sz="2800" b="1" u="sng" dirty="0">
                <a:latin typeface="Monotype Corsiva" pitchFamily="66" charset="0"/>
              </a:rPr>
              <a:t>Объём шара, шарового сегмента и шарового слоя</a:t>
            </a:r>
            <a:endParaRPr lang="ru-RU" sz="2800" baseline="30000" dirty="0">
              <a:latin typeface="Monotype Corsiva" pitchFamily="66" charset="0"/>
            </a:endParaRPr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71438" y="2744788"/>
            <a:ext cx="5184775" cy="4154487"/>
            <a:chOff x="725" y="867"/>
            <a:chExt cx="4083" cy="3408"/>
          </a:xfrm>
        </p:grpSpPr>
        <p:grpSp>
          <p:nvGrpSpPr>
            <p:cNvPr id="11277" name="Group 13"/>
            <p:cNvGrpSpPr>
              <a:grpSpLocks/>
            </p:cNvGrpSpPr>
            <p:nvPr/>
          </p:nvGrpSpPr>
          <p:grpSpPr bwMode="auto">
            <a:xfrm>
              <a:off x="725" y="867"/>
              <a:ext cx="4083" cy="3408"/>
              <a:chOff x="725" y="867"/>
              <a:chExt cx="4083" cy="3408"/>
            </a:xfrm>
          </p:grpSpPr>
          <p:grpSp>
            <p:nvGrpSpPr>
              <p:cNvPr id="11278" name="Group 14"/>
              <p:cNvGrpSpPr>
                <a:grpSpLocks/>
              </p:cNvGrpSpPr>
              <p:nvPr/>
            </p:nvGrpSpPr>
            <p:grpSpPr bwMode="auto">
              <a:xfrm>
                <a:off x="930" y="890"/>
                <a:ext cx="3810" cy="3266"/>
                <a:chOff x="930" y="890"/>
                <a:chExt cx="3810" cy="3266"/>
              </a:xfrm>
            </p:grpSpPr>
            <p:sp>
              <p:nvSpPr>
                <p:cNvPr id="1127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292" y="890"/>
                  <a:ext cx="0" cy="2903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0" name="Line 16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3448" cy="0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30" y="3793"/>
                  <a:ext cx="362" cy="363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282" name="Text Box 18"/>
              <p:cNvSpPr txBox="1">
                <a:spLocks noChangeArrowheads="1"/>
              </p:cNvSpPr>
              <p:nvPr/>
            </p:nvSpPr>
            <p:spPr bwMode="auto">
              <a:xfrm>
                <a:off x="725" y="3974"/>
                <a:ext cx="182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</a:t>
                </a:r>
                <a:endParaRPr lang="ru-RU" b="1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1283" name="Text Box 19"/>
              <p:cNvSpPr txBox="1">
                <a:spLocks noChangeArrowheads="1"/>
              </p:cNvSpPr>
              <p:nvPr/>
            </p:nvSpPr>
            <p:spPr bwMode="auto">
              <a:xfrm>
                <a:off x="4626" y="3816"/>
                <a:ext cx="182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y</a:t>
                </a:r>
                <a:endParaRPr lang="ru-RU" b="1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1284" name="Text Box 20"/>
              <p:cNvSpPr txBox="1">
                <a:spLocks noChangeArrowheads="1"/>
              </p:cNvSpPr>
              <p:nvPr/>
            </p:nvSpPr>
            <p:spPr bwMode="auto">
              <a:xfrm>
                <a:off x="1066" y="867"/>
                <a:ext cx="182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z</a:t>
                </a:r>
                <a:endParaRPr lang="ru-RU" b="1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1064" y="3612"/>
              <a:ext cx="228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endParaRPr lang="ru-RU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364088" y="3068960"/>
            <a:ext cx="2303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V</a:t>
            </a:r>
            <a:r>
              <a:rPr lang="ru-RU" sz="2800" b="1" baseline="-25000" dirty="0" err="1"/>
              <a:t>шара</a:t>
            </a:r>
            <a:r>
              <a:rPr lang="ru-RU" sz="2800" b="1" dirty="0" err="1"/>
              <a:t>=</a:t>
            </a:r>
            <a:r>
              <a:rPr lang="en-US" sz="2800" b="1" dirty="0"/>
              <a:t> </a:t>
            </a:r>
            <a:r>
              <a:rPr lang="ru-RU" sz="2800" b="1" baseline="30000" dirty="0"/>
              <a:t>4</a:t>
            </a:r>
            <a:r>
              <a:rPr lang="ru-RU" sz="2800" b="1" dirty="0"/>
              <a:t>/</a:t>
            </a:r>
            <a:r>
              <a:rPr lang="ru-RU" sz="2800" b="1" baseline="-25000" dirty="0"/>
              <a:t>3</a:t>
            </a:r>
            <a:r>
              <a:rPr lang="ru-RU" sz="2800" b="1" dirty="0"/>
              <a:t>П</a:t>
            </a:r>
            <a:r>
              <a:rPr lang="en-US" sz="2800" b="1" dirty="0" smtClean="0"/>
              <a:t>R</a:t>
            </a:r>
            <a:r>
              <a:rPr lang="ru-RU" sz="2800" b="1" baseline="30000" dirty="0" smtClean="0"/>
              <a:t>3</a:t>
            </a:r>
            <a:endParaRPr lang="ru-RU" sz="2800" b="1" baseline="30000" dirty="0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431540" y="512676"/>
            <a:ext cx="73818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800" b="1" u="sng" dirty="0">
                <a:solidFill>
                  <a:srgbClr val="FF0000"/>
                </a:solidFill>
                <a:latin typeface="Monotype Corsiva" pitchFamily="66" charset="0"/>
              </a:rPr>
              <a:t>Шаровой сегмент</a:t>
            </a:r>
            <a:r>
              <a:rPr kumimoji="1" lang="ru-RU" sz="2800" b="1" dirty="0">
                <a:solidFill>
                  <a:srgbClr val="FF0000"/>
                </a:solidFill>
                <a:latin typeface="Monotype Corsiva" pitchFamily="66" charset="0"/>
              </a:rPr>
              <a:t> – это часть шара, отсекаемая от него какой-нибудь плоскостью.</a:t>
            </a:r>
            <a:endParaRPr kumimoji="1" lang="ru-RU" sz="2800" b="1" baseline="30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503238" y="1412875"/>
            <a:ext cx="73818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800" b="1" u="sng" dirty="0">
                <a:solidFill>
                  <a:srgbClr val="0033CC"/>
                </a:solidFill>
                <a:latin typeface="Monotype Corsiva" pitchFamily="66" charset="0"/>
              </a:rPr>
              <a:t>Шаровой слой</a:t>
            </a:r>
            <a:r>
              <a:rPr kumimoji="1" lang="ru-RU" sz="2800" b="1" dirty="0">
                <a:solidFill>
                  <a:srgbClr val="0033CC"/>
                </a:solidFill>
                <a:latin typeface="Monotype Corsiva" pitchFamily="66" charset="0"/>
              </a:rPr>
              <a:t> – это часть шара, заключённая между двумя параллельными секущими плоскостями.</a:t>
            </a:r>
            <a:endParaRPr kumimoji="1" lang="ru-RU" sz="2800" b="1" baseline="30000" dirty="0">
              <a:solidFill>
                <a:srgbClr val="0033CC"/>
              </a:solidFill>
              <a:latin typeface="Monotype Corsiva" pitchFamily="66" charset="0"/>
            </a:endParaRPr>
          </a:p>
        </p:txBody>
      </p:sp>
      <p:grpSp>
        <p:nvGrpSpPr>
          <p:cNvPr id="11342" name="Group 78"/>
          <p:cNvGrpSpPr>
            <a:grpSpLocks/>
          </p:cNvGrpSpPr>
          <p:nvPr/>
        </p:nvGrpSpPr>
        <p:grpSpPr bwMode="auto">
          <a:xfrm>
            <a:off x="827088" y="4868863"/>
            <a:ext cx="4032250" cy="612775"/>
            <a:chOff x="521" y="3067"/>
            <a:chExt cx="2540" cy="386"/>
          </a:xfrm>
        </p:grpSpPr>
        <p:sp>
          <p:nvSpPr>
            <p:cNvPr id="11329" name="Line 65"/>
            <p:cNvSpPr>
              <a:spLocks noChangeShapeType="1"/>
            </p:cNvSpPr>
            <p:nvPr/>
          </p:nvSpPr>
          <p:spPr bwMode="auto">
            <a:xfrm>
              <a:off x="521" y="3453"/>
              <a:ext cx="2246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Line 66"/>
            <p:cNvSpPr>
              <a:spLocks noChangeShapeType="1"/>
            </p:cNvSpPr>
            <p:nvPr/>
          </p:nvSpPr>
          <p:spPr bwMode="auto">
            <a:xfrm flipV="1">
              <a:off x="2767" y="3068"/>
              <a:ext cx="294" cy="38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Line 67"/>
            <p:cNvSpPr>
              <a:spLocks noChangeShapeType="1"/>
            </p:cNvSpPr>
            <p:nvPr/>
          </p:nvSpPr>
          <p:spPr bwMode="auto">
            <a:xfrm flipV="1">
              <a:off x="521" y="3068"/>
              <a:ext cx="294" cy="38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 flipH="1" flipV="1">
              <a:off x="2653" y="3067"/>
              <a:ext cx="408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3" name="Line 69"/>
            <p:cNvSpPr>
              <a:spLocks noChangeShapeType="1"/>
            </p:cNvSpPr>
            <p:nvPr/>
          </p:nvSpPr>
          <p:spPr bwMode="auto">
            <a:xfrm flipV="1">
              <a:off x="952" y="3067"/>
              <a:ext cx="1701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816" y="3068"/>
              <a:ext cx="91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751512" y="4221088"/>
            <a:ext cx="4392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ru-RU" sz="2800" b="1" baseline="-25000" dirty="0" err="1">
                <a:solidFill>
                  <a:srgbClr val="FF0000"/>
                </a:solidFill>
              </a:rPr>
              <a:t>ш</a:t>
            </a:r>
            <a:r>
              <a:rPr lang="ru-RU" sz="2800" b="1" baseline="-25000" dirty="0">
                <a:solidFill>
                  <a:srgbClr val="FF0000"/>
                </a:solidFill>
              </a:rPr>
              <a:t>. </a:t>
            </a:r>
            <a:r>
              <a:rPr lang="ru-RU" sz="2800" b="1" baseline="-25000" dirty="0" smtClean="0">
                <a:solidFill>
                  <a:srgbClr val="FF0000"/>
                </a:solidFill>
              </a:rPr>
              <a:t>Сегмента </a:t>
            </a:r>
            <a:r>
              <a:rPr lang="ru-RU" sz="2800" b="1" dirty="0" smtClean="0">
                <a:solidFill>
                  <a:srgbClr val="FF0000"/>
                </a:solidFill>
              </a:rPr>
              <a:t>= П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(R- </a:t>
            </a:r>
            <a:r>
              <a:rPr lang="en-US" sz="2800" b="1" baseline="30000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olidFill>
                  <a:srgbClr val="FF0000"/>
                </a:solidFill>
              </a:rPr>
              <a:t>/</a:t>
            </a:r>
            <a:r>
              <a:rPr lang="ru-RU" sz="2800" b="1" baseline="-25000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h)</a:t>
            </a:r>
            <a:endParaRPr lang="ru-RU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4535996" y="5625244"/>
            <a:ext cx="3708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</a:rPr>
              <a:t>V</a:t>
            </a:r>
            <a:r>
              <a:rPr lang="ru-RU" sz="2800" b="1" baseline="-25000" dirty="0" err="1">
                <a:solidFill>
                  <a:srgbClr val="0033CC"/>
                </a:solidFill>
              </a:rPr>
              <a:t>ш</a:t>
            </a:r>
            <a:r>
              <a:rPr lang="ru-RU" sz="2800" b="1" baseline="-25000" dirty="0">
                <a:solidFill>
                  <a:srgbClr val="0033CC"/>
                </a:solidFill>
              </a:rPr>
              <a:t>. </a:t>
            </a:r>
            <a:r>
              <a:rPr lang="ru-RU" sz="2800" b="1" baseline="-25000" dirty="0" err="1">
                <a:solidFill>
                  <a:srgbClr val="0033CC"/>
                </a:solidFill>
              </a:rPr>
              <a:t>слоя</a:t>
            </a:r>
            <a:r>
              <a:rPr lang="ru-RU" sz="2800" b="1" dirty="0" err="1">
                <a:solidFill>
                  <a:srgbClr val="0033CC"/>
                </a:solidFill>
              </a:rPr>
              <a:t>=</a:t>
            </a:r>
            <a:r>
              <a:rPr lang="en-US" sz="2800" b="1" dirty="0">
                <a:solidFill>
                  <a:srgbClr val="0033CC"/>
                </a:solidFill>
              </a:rPr>
              <a:t>V</a:t>
            </a:r>
            <a:r>
              <a:rPr lang="ru-RU" sz="2800" b="1" baseline="-25000" dirty="0">
                <a:solidFill>
                  <a:srgbClr val="0033CC"/>
                </a:solidFill>
              </a:rPr>
              <a:t>ш.сег.1</a:t>
            </a:r>
            <a:r>
              <a:rPr lang="en-US" sz="2800" b="1" dirty="0">
                <a:solidFill>
                  <a:srgbClr val="0033CC"/>
                </a:solidFill>
              </a:rPr>
              <a:t>-V</a:t>
            </a:r>
            <a:r>
              <a:rPr lang="ru-RU" sz="2800" b="1" baseline="-25000" dirty="0">
                <a:solidFill>
                  <a:srgbClr val="0033CC"/>
                </a:solidFill>
              </a:rPr>
              <a:t>ш.сег.2</a:t>
            </a:r>
          </a:p>
        </p:txBody>
      </p:sp>
      <p:grpSp>
        <p:nvGrpSpPr>
          <p:cNvPr id="11389" name="Group 125"/>
          <p:cNvGrpSpPr>
            <a:grpSpLocks/>
          </p:cNvGrpSpPr>
          <p:nvPr/>
        </p:nvGrpSpPr>
        <p:grpSpPr bwMode="auto">
          <a:xfrm>
            <a:off x="1187450" y="2894013"/>
            <a:ext cx="3060700" cy="1579562"/>
            <a:chOff x="748" y="1823"/>
            <a:chExt cx="1928" cy="995"/>
          </a:xfrm>
        </p:grpSpPr>
        <p:grpSp>
          <p:nvGrpSpPr>
            <p:cNvPr id="11388" name="Group 124"/>
            <p:cNvGrpSpPr>
              <a:grpSpLocks/>
            </p:cNvGrpSpPr>
            <p:nvPr/>
          </p:nvGrpSpPr>
          <p:grpSpPr bwMode="auto">
            <a:xfrm>
              <a:off x="748" y="1823"/>
              <a:ext cx="1928" cy="995"/>
              <a:chOff x="748" y="1823"/>
              <a:chExt cx="1928" cy="995"/>
            </a:xfrm>
          </p:grpSpPr>
          <p:grpSp>
            <p:nvGrpSpPr>
              <p:cNvPr id="11320" name="Group 56"/>
              <p:cNvGrpSpPr>
                <a:grpSpLocks/>
              </p:cNvGrpSpPr>
              <p:nvPr/>
            </p:nvGrpSpPr>
            <p:grpSpPr bwMode="auto">
              <a:xfrm>
                <a:off x="816" y="2296"/>
                <a:ext cx="1792" cy="295"/>
                <a:chOff x="816" y="2296"/>
                <a:chExt cx="1792" cy="295"/>
              </a:xfrm>
            </p:grpSpPr>
            <p:grpSp>
              <p:nvGrpSpPr>
                <p:cNvPr id="11316" name="Group 52"/>
                <p:cNvGrpSpPr>
                  <a:grpSpLocks/>
                </p:cNvGrpSpPr>
                <p:nvPr/>
              </p:nvGrpSpPr>
              <p:grpSpPr bwMode="auto">
                <a:xfrm>
                  <a:off x="816" y="2432"/>
                  <a:ext cx="1792" cy="159"/>
                  <a:chOff x="862" y="2364"/>
                  <a:chExt cx="1700" cy="159"/>
                </a:xfrm>
              </p:grpSpPr>
              <p:sp>
                <p:nvSpPr>
                  <p:cNvPr id="11314" name="Arc 50"/>
                  <p:cNvSpPr>
                    <a:spLocks/>
                  </p:cNvSpPr>
                  <p:nvPr/>
                </p:nvSpPr>
                <p:spPr bwMode="auto">
                  <a:xfrm flipV="1">
                    <a:off x="1701" y="2364"/>
                    <a:ext cx="861" cy="15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5" name="Arc 51"/>
                  <p:cNvSpPr>
                    <a:spLocks/>
                  </p:cNvSpPr>
                  <p:nvPr/>
                </p:nvSpPr>
                <p:spPr bwMode="auto">
                  <a:xfrm flipH="1" flipV="1">
                    <a:off x="862" y="2364"/>
                    <a:ext cx="839" cy="15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17" name="Group 53"/>
                <p:cNvGrpSpPr>
                  <a:grpSpLocks/>
                </p:cNvGrpSpPr>
                <p:nvPr/>
              </p:nvGrpSpPr>
              <p:grpSpPr bwMode="auto">
                <a:xfrm flipV="1">
                  <a:off x="816" y="2296"/>
                  <a:ext cx="1792" cy="159"/>
                  <a:chOff x="862" y="2364"/>
                  <a:chExt cx="1700" cy="159"/>
                </a:xfrm>
              </p:grpSpPr>
              <p:sp>
                <p:nvSpPr>
                  <p:cNvPr id="11318" name="Arc 54"/>
                  <p:cNvSpPr>
                    <a:spLocks/>
                  </p:cNvSpPr>
                  <p:nvPr/>
                </p:nvSpPr>
                <p:spPr bwMode="auto">
                  <a:xfrm flipV="1">
                    <a:off x="1701" y="2364"/>
                    <a:ext cx="861" cy="15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9" name="Arc 55"/>
                  <p:cNvSpPr>
                    <a:spLocks/>
                  </p:cNvSpPr>
                  <p:nvPr/>
                </p:nvSpPr>
                <p:spPr bwMode="auto">
                  <a:xfrm flipH="1" flipV="1">
                    <a:off x="862" y="2364"/>
                    <a:ext cx="839" cy="15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327" name="Group 63"/>
              <p:cNvGrpSpPr>
                <a:grpSpLocks/>
              </p:cNvGrpSpPr>
              <p:nvPr/>
            </p:nvGrpSpPr>
            <p:grpSpPr bwMode="auto">
              <a:xfrm>
                <a:off x="748" y="1823"/>
                <a:ext cx="1928" cy="995"/>
                <a:chOff x="748" y="1823"/>
                <a:chExt cx="1928" cy="995"/>
              </a:xfrm>
            </p:grpSpPr>
            <p:sp>
              <p:nvSpPr>
                <p:cNvPr id="11324" name="Arc 60"/>
                <p:cNvSpPr>
                  <a:spLocks/>
                </p:cNvSpPr>
                <p:nvPr/>
              </p:nvSpPr>
              <p:spPr bwMode="auto">
                <a:xfrm flipH="1">
                  <a:off x="816" y="1971"/>
                  <a:ext cx="1860" cy="837"/>
                </a:xfrm>
                <a:custGeom>
                  <a:avLst/>
                  <a:gdLst>
                    <a:gd name="G0" fmla="+- 0 0 0"/>
                    <a:gd name="G1" fmla="+- 14807 0 0"/>
                    <a:gd name="G2" fmla="+- 21600 0 0"/>
                    <a:gd name="T0" fmla="*/ 15726 w 20458"/>
                    <a:gd name="T1" fmla="*/ 0 h 14807"/>
                    <a:gd name="T2" fmla="*/ 20458 w 20458"/>
                    <a:gd name="T3" fmla="*/ 7877 h 14807"/>
                    <a:gd name="T4" fmla="*/ 0 w 20458"/>
                    <a:gd name="T5" fmla="*/ 14807 h 148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458" h="14807" fill="none" extrusionOk="0">
                      <a:moveTo>
                        <a:pt x="15726" y="-1"/>
                      </a:moveTo>
                      <a:cubicBezTo>
                        <a:pt x="17850" y="2255"/>
                        <a:pt x="19464" y="4942"/>
                        <a:pt x="20458" y="7876"/>
                      </a:cubicBezTo>
                    </a:path>
                    <a:path w="20458" h="14807" stroke="0" extrusionOk="0">
                      <a:moveTo>
                        <a:pt x="15726" y="-1"/>
                      </a:moveTo>
                      <a:cubicBezTo>
                        <a:pt x="17850" y="2255"/>
                        <a:pt x="19464" y="4942"/>
                        <a:pt x="20458" y="7876"/>
                      </a:cubicBezTo>
                      <a:lnTo>
                        <a:pt x="0" y="1480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25" name="Arc 61"/>
                <p:cNvSpPr>
                  <a:spLocks/>
                </p:cNvSpPr>
                <p:nvPr/>
              </p:nvSpPr>
              <p:spPr bwMode="auto">
                <a:xfrm>
                  <a:off x="748" y="1981"/>
                  <a:ext cx="1860" cy="837"/>
                </a:xfrm>
                <a:custGeom>
                  <a:avLst/>
                  <a:gdLst>
                    <a:gd name="G0" fmla="+- 0 0 0"/>
                    <a:gd name="G1" fmla="+- 14807 0 0"/>
                    <a:gd name="G2" fmla="+- 21600 0 0"/>
                    <a:gd name="T0" fmla="*/ 15726 w 20458"/>
                    <a:gd name="T1" fmla="*/ 0 h 14807"/>
                    <a:gd name="T2" fmla="*/ 20458 w 20458"/>
                    <a:gd name="T3" fmla="*/ 7877 h 14807"/>
                    <a:gd name="T4" fmla="*/ 0 w 20458"/>
                    <a:gd name="T5" fmla="*/ 14807 h 148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458" h="14807" fill="none" extrusionOk="0">
                      <a:moveTo>
                        <a:pt x="15726" y="-1"/>
                      </a:moveTo>
                      <a:cubicBezTo>
                        <a:pt x="17850" y="2255"/>
                        <a:pt x="19464" y="4942"/>
                        <a:pt x="20458" y="7876"/>
                      </a:cubicBezTo>
                    </a:path>
                    <a:path w="20458" h="14807" stroke="0" extrusionOk="0">
                      <a:moveTo>
                        <a:pt x="15726" y="-1"/>
                      </a:moveTo>
                      <a:cubicBezTo>
                        <a:pt x="17850" y="2255"/>
                        <a:pt x="19464" y="4942"/>
                        <a:pt x="20458" y="7876"/>
                      </a:cubicBezTo>
                      <a:lnTo>
                        <a:pt x="0" y="1480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26" name="Arc 62"/>
                <p:cNvSpPr>
                  <a:spLocks/>
                </p:cNvSpPr>
                <p:nvPr/>
              </p:nvSpPr>
              <p:spPr bwMode="auto">
                <a:xfrm rot="11864110" flipV="1">
                  <a:off x="1269" y="1823"/>
                  <a:ext cx="862" cy="431"/>
                </a:xfrm>
                <a:custGeom>
                  <a:avLst/>
                  <a:gdLst>
                    <a:gd name="G0" fmla="+- 3633 0 0"/>
                    <a:gd name="G1" fmla="+- 21600 0 0"/>
                    <a:gd name="G2" fmla="+- 21600 0 0"/>
                    <a:gd name="T0" fmla="*/ 0 w 24082"/>
                    <a:gd name="T1" fmla="*/ 308 h 21600"/>
                    <a:gd name="T2" fmla="*/ 24082 w 24082"/>
                    <a:gd name="T3" fmla="*/ 14644 h 21600"/>
                    <a:gd name="T4" fmla="*/ 3633 w 24082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082" h="21600" fill="none" extrusionOk="0">
                      <a:moveTo>
                        <a:pt x="-1" y="307"/>
                      </a:moveTo>
                      <a:cubicBezTo>
                        <a:pt x="1200" y="102"/>
                        <a:pt x="2415" y="-1"/>
                        <a:pt x="3633" y="0"/>
                      </a:cubicBezTo>
                      <a:cubicBezTo>
                        <a:pt x="12881" y="0"/>
                        <a:pt x="21103" y="5888"/>
                        <a:pt x="24082" y="14643"/>
                      </a:cubicBezTo>
                    </a:path>
                    <a:path w="24082" h="21600" stroke="0" extrusionOk="0">
                      <a:moveTo>
                        <a:pt x="-1" y="307"/>
                      </a:moveTo>
                      <a:cubicBezTo>
                        <a:pt x="1200" y="102"/>
                        <a:pt x="2415" y="-1"/>
                        <a:pt x="3633" y="0"/>
                      </a:cubicBezTo>
                      <a:cubicBezTo>
                        <a:pt x="12881" y="0"/>
                        <a:pt x="21103" y="5888"/>
                        <a:pt x="24082" y="14643"/>
                      </a:cubicBezTo>
                      <a:lnTo>
                        <a:pt x="3633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1358" name="Oval 94"/>
            <p:cNvSpPr>
              <a:spLocks noChangeArrowheads="1"/>
            </p:cNvSpPr>
            <p:nvPr/>
          </p:nvSpPr>
          <p:spPr bwMode="auto">
            <a:xfrm>
              <a:off x="1701" y="240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59" name="Line 95"/>
            <p:cNvSpPr>
              <a:spLocks noChangeShapeType="1"/>
            </p:cNvSpPr>
            <p:nvPr/>
          </p:nvSpPr>
          <p:spPr bwMode="auto">
            <a:xfrm flipV="1">
              <a:off x="1723" y="1865"/>
              <a:ext cx="0" cy="5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60" name="Text Box 96"/>
          <p:cNvSpPr txBox="1">
            <a:spLocks noChangeArrowheads="1"/>
          </p:cNvSpPr>
          <p:nvPr/>
        </p:nvSpPr>
        <p:spPr bwMode="auto">
          <a:xfrm>
            <a:off x="863600" y="2492375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FF0000"/>
                </a:solidFill>
              </a:rPr>
              <a:t>Основание сегмента</a:t>
            </a:r>
          </a:p>
        </p:txBody>
      </p: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3240088" y="24923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FF0000"/>
                </a:solidFill>
              </a:rPr>
              <a:t>Высота сегмента (</a:t>
            </a:r>
            <a:r>
              <a:rPr lang="en-US" b="1" u="sng" dirty="0">
                <a:solidFill>
                  <a:srgbClr val="FF0000"/>
                </a:solidFill>
              </a:rPr>
              <a:t>h)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1362" name="Line 98"/>
          <p:cNvSpPr>
            <a:spLocks noChangeShapeType="1"/>
          </p:cNvSpPr>
          <p:nvPr/>
        </p:nvSpPr>
        <p:spPr bwMode="auto">
          <a:xfrm>
            <a:off x="935038" y="2781300"/>
            <a:ext cx="865187" cy="900113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3" name="Line 99"/>
          <p:cNvSpPr>
            <a:spLocks noChangeShapeType="1"/>
          </p:cNvSpPr>
          <p:nvPr/>
        </p:nvSpPr>
        <p:spPr bwMode="auto">
          <a:xfrm flipH="1">
            <a:off x="2771775" y="2816225"/>
            <a:ext cx="2628900" cy="541338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390" name="Group 126"/>
          <p:cNvGrpSpPr>
            <a:grpSpLocks/>
          </p:cNvGrpSpPr>
          <p:nvPr/>
        </p:nvGrpSpPr>
        <p:grpSpPr bwMode="auto">
          <a:xfrm>
            <a:off x="1150938" y="3644900"/>
            <a:ext cx="3133725" cy="1765300"/>
            <a:chOff x="725" y="2296"/>
            <a:chExt cx="1974" cy="11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grpSp>
          <p:nvGrpSpPr>
            <p:cNvPr id="11335" name="Group 71"/>
            <p:cNvGrpSpPr>
              <a:grpSpLocks/>
            </p:cNvGrpSpPr>
            <p:nvPr/>
          </p:nvGrpSpPr>
          <p:grpSpPr bwMode="auto">
            <a:xfrm>
              <a:off x="816" y="3113"/>
              <a:ext cx="1792" cy="295"/>
              <a:chOff x="816" y="2296"/>
              <a:chExt cx="1792" cy="295"/>
            </a:xfrm>
            <a:grpFill/>
          </p:grpSpPr>
          <p:grpSp>
            <p:nvGrpSpPr>
              <p:cNvPr id="11336" name="Group 72"/>
              <p:cNvGrpSpPr>
                <a:grpSpLocks/>
              </p:cNvGrpSpPr>
              <p:nvPr/>
            </p:nvGrpSpPr>
            <p:grpSpPr bwMode="auto">
              <a:xfrm>
                <a:off x="816" y="2432"/>
                <a:ext cx="1792" cy="159"/>
                <a:chOff x="862" y="2364"/>
                <a:chExt cx="1700" cy="159"/>
              </a:xfrm>
              <a:grpFill/>
            </p:grpSpPr>
            <p:sp>
              <p:nvSpPr>
                <p:cNvPr id="11337" name="Arc 73"/>
                <p:cNvSpPr>
                  <a:spLocks/>
                </p:cNvSpPr>
                <p:nvPr/>
              </p:nvSpPr>
              <p:spPr bwMode="auto">
                <a:xfrm flipV="1">
                  <a:off x="1701" y="2364"/>
                  <a:ext cx="861" cy="15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0033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38" name="Arc 74"/>
                <p:cNvSpPr>
                  <a:spLocks/>
                </p:cNvSpPr>
                <p:nvPr/>
              </p:nvSpPr>
              <p:spPr bwMode="auto">
                <a:xfrm flipH="1" flipV="1">
                  <a:off x="862" y="2364"/>
                  <a:ext cx="839" cy="15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0033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339" name="Group 75"/>
              <p:cNvGrpSpPr>
                <a:grpSpLocks/>
              </p:cNvGrpSpPr>
              <p:nvPr/>
            </p:nvGrpSpPr>
            <p:grpSpPr bwMode="auto">
              <a:xfrm flipV="1">
                <a:off x="816" y="2296"/>
                <a:ext cx="1792" cy="159"/>
                <a:chOff x="862" y="2364"/>
                <a:chExt cx="1700" cy="159"/>
              </a:xfrm>
              <a:grpFill/>
            </p:grpSpPr>
            <p:sp>
              <p:nvSpPr>
                <p:cNvPr id="11340" name="Arc 76"/>
                <p:cNvSpPr>
                  <a:spLocks/>
                </p:cNvSpPr>
                <p:nvPr/>
              </p:nvSpPr>
              <p:spPr bwMode="auto">
                <a:xfrm flipV="1">
                  <a:off x="1701" y="2364"/>
                  <a:ext cx="861" cy="15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0033CC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41" name="Arc 77"/>
                <p:cNvSpPr>
                  <a:spLocks/>
                </p:cNvSpPr>
                <p:nvPr/>
              </p:nvSpPr>
              <p:spPr bwMode="auto">
                <a:xfrm flipH="1" flipV="1">
                  <a:off x="862" y="2364"/>
                  <a:ext cx="839" cy="15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0033CC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345" name="Group 81"/>
            <p:cNvGrpSpPr>
              <a:grpSpLocks/>
            </p:cNvGrpSpPr>
            <p:nvPr/>
          </p:nvGrpSpPr>
          <p:grpSpPr bwMode="auto">
            <a:xfrm>
              <a:off x="2585" y="2432"/>
              <a:ext cx="114" cy="839"/>
              <a:chOff x="2585" y="2432"/>
              <a:chExt cx="114" cy="839"/>
            </a:xfrm>
            <a:grpFill/>
          </p:grpSpPr>
          <p:sp>
            <p:nvSpPr>
              <p:cNvPr id="11343" name="Arc 79"/>
              <p:cNvSpPr>
                <a:spLocks/>
              </p:cNvSpPr>
              <p:nvPr/>
            </p:nvSpPr>
            <p:spPr bwMode="auto">
              <a:xfrm>
                <a:off x="2585" y="2432"/>
                <a:ext cx="114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0970"/>
                  <a:gd name="T1" fmla="*/ 0 h 21600"/>
                  <a:gd name="T2" fmla="*/ 20970 w 20970"/>
                  <a:gd name="T3" fmla="*/ 16422 h 21600"/>
                  <a:gd name="T4" fmla="*/ 0 w 2097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70" h="21600" fill="none" extrusionOk="0">
                    <a:moveTo>
                      <a:pt x="-1" y="0"/>
                    </a:moveTo>
                    <a:cubicBezTo>
                      <a:pt x="9934" y="0"/>
                      <a:pt x="18588" y="6776"/>
                      <a:pt x="20970" y="16421"/>
                    </a:cubicBezTo>
                  </a:path>
                  <a:path w="20970" h="21600" stroke="0" extrusionOk="0">
                    <a:moveTo>
                      <a:pt x="-1" y="0"/>
                    </a:moveTo>
                    <a:cubicBezTo>
                      <a:pt x="9934" y="0"/>
                      <a:pt x="18588" y="6776"/>
                      <a:pt x="20970" y="16421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pFill/>
              <a:ln w="28575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44" name="Arc 80"/>
              <p:cNvSpPr>
                <a:spLocks/>
              </p:cNvSpPr>
              <p:nvPr/>
            </p:nvSpPr>
            <p:spPr bwMode="auto">
              <a:xfrm flipV="1">
                <a:off x="2585" y="2704"/>
                <a:ext cx="114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0970"/>
                  <a:gd name="T1" fmla="*/ 0 h 21600"/>
                  <a:gd name="T2" fmla="*/ 20970 w 20970"/>
                  <a:gd name="T3" fmla="*/ 16422 h 21600"/>
                  <a:gd name="T4" fmla="*/ 0 w 2097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70" h="21600" fill="none" extrusionOk="0">
                    <a:moveTo>
                      <a:pt x="-1" y="0"/>
                    </a:moveTo>
                    <a:cubicBezTo>
                      <a:pt x="9934" y="0"/>
                      <a:pt x="18588" y="6776"/>
                      <a:pt x="20970" y="16421"/>
                    </a:cubicBezTo>
                  </a:path>
                  <a:path w="20970" h="21600" stroke="0" extrusionOk="0">
                    <a:moveTo>
                      <a:pt x="-1" y="0"/>
                    </a:moveTo>
                    <a:cubicBezTo>
                      <a:pt x="9934" y="0"/>
                      <a:pt x="18588" y="6776"/>
                      <a:pt x="20970" y="16421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pFill/>
              <a:ln w="28575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46" name="Group 82"/>
            <p:cNvGrpSpPr>
              <a:grpSpLocks/>
            </p:cNvGrpSpPr>
            <p:nvPr/>
          </p:nvGrpSpPr>
          <p:grpSpPr bwMode="auto">
            <a:xfrm flipH="1">
              <a:off x="725" y="2432"/>
              <a:ext cx="114" cy="839"/>
              <a:chOff x="2585" y="2432"/>
              <a:chExt cx="114" cy="839"/>
            </a:xfrm>
            <a:grpFill/>
          </p:grpSpPr>
          <p:sp>
            <p:nvSpPr>
              <p:cNvPr id="11347" name="Arc 83"/>
              <p:cNvSpPr>
                <a:spLocks/>
              </p:cNvSpPr>
              <p:nvPr/>
            </p:nvSpPr>
            <p:spPr bwMode="auto">
              <a:xfrm>
                <a:off x="2585" y="2432"/>
                <a:ext cx="114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0970"/>
                  <a:gd name="T1" fmla="*/ 0 h 21600"/>
                  <a:gd name="T2" fmla="*/ 20970 w 20970"/>
                  <a:gd name="T3" fmla="*/ 16422 h 21600"/>
                  <a:gd name="T4" fmla="*/ 0 w 2097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70" h="21600" fill="none" extrusionOk="0">
                    <a:moveTo>
                      <a:pt x="-1" y="0"/>
                    </a:moveTo>
                    <a:cubicBezTo>
                      <a:pt x="9934" y="0"/>
                      <a:pt x="18588" y="6776"/>
                      <a:pt x="20970" y="16421"/>
                    </a:cubicBezTo>
                  </a:path>
                  <a:path w="20970" h="21600" stroke="0" extrusionOk="0">
                    <a:moveTo>
                      <a:pt x="-1" y="0"/>
                    </a:moveTo>
                    <a:cubicBezTo>
                      <a:pt x="9934" y="0"/>
                      <a:pt x="18588" y="6776"/>
                      <a:pt x="20970" y="16421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pFill/>
              <a:ln w="28575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48" name="Arc 84"/>
              <p:cNvSpPr>
                <a:spLocks/>
              </p:cNvSpPr>
              <p:nvPr/>
            </p:nvSpPr>
            <p:spPr bwMode="auto">
              <a:xfrm flipV="1">
                <a:off x="2585" y="2704"/>
                <a:ext cx="114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0970"/>
                  <a:gd name="T1" fmla="*/ 0 h 21600"/>
                  <a:gd name="T2" fmla="*/ 20970 w 20970"/>
                  <a:gd name="T3" fmla="*/ 16422 h 21600"/>
                  <a:gd name="T4" fmla="*/ 0 w 2097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70" h="21600" fill="none" extrusionOk="0">
                    <a:moveTo>
                      <a:pt x="-1" y="0"/>
                    </a:moveTo>
                    <a:cubicBezTo>
                      <a:pt x="9934" y="0"/>
                      <a:pt x="18588" y="6776"/>
                      <a:pt x="20970" y="16421"/>
                    </a:cubicBezTo>
                  </a:path>
                  <a:path w="20970" h="21600" stroke="0" extrusionOk="0">
                    <a:moveTo>
                      <a:pt x="-1" y="0"/>
                    </a:moveTo>
                    <a:cubicBezTo>
                      <a:pt x="9934" y="0"/>
                      <a:pt x="18588" y="6776"/>
                      <a:pt x="20970" y="16421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28575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49" name="Group 85"/>
            <p:cNvGrpSpPr>
              <a:grpSpLocks/>
            </p:cNvGrpSpPr>
            <p:nvPr/>
          </p:nvGrpSpPr>
          <p:grpSpPr bwMode="auto">
            <a:xfrm>
              <a:off x="816" y="2296"/>
              <a:ext cx="1792" cy="295"/>
              <a:chOff x="816" y="2296"/>
              <a:chExt cx="1792" cy="295"/>
            </a:xfrm>
            <a:grpFill/>
          </p:grpSpPr>
          <p:grpSp>
            <p:nvGrpSpPr>
              <p:cNvPr id="11350" name="Group 86"/>
              <p:cNvGrpSpPr>
                <a:grpSpLocks/>
              </p:cNvGrpSpPr>
              <p:nvPr/>
            </p:nvGrpSpPr>
            <p:grpSpPr bwMode="auto">
              <a:xfrm>
                <a:off x="816" y="2432"/>
                <a:ext cx="1792" cy="159"/>
                <a:chOff x="862" y="2364"/>
                <a:chExt cx="1700" cy="159"/>
              </a:xfrm>
              <a:grpFill/>
            </p:grpSpPr>
            <p:sp>
              <p:nvSpPr>
                <p:cNvPr id="11352" name="Arc 88"/>
                <p:cNvSpPr>
                  <a:spLocks/>
                </p:cNvSpPr>
                <p:nvPr/>
              </p:nvSpPr>
              <p:spPr bwMode="auto">
                <a:xfrm flipH="1" flipV="1">
                  <a:off x="862" y="2364"/>
                  <a:ext cx="839" cy="15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0033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51" name="Arc 87"/>
                <p:cNvSpPr>
                  <a:spLocks/>
                </p:cNvSpPr>
                <p:nvPr/>
              </p:nvSpPr>
              <p:spPr bwMode="auto">
                <a:xfrm flipV="1">
                  <a:off x="1701" y="2364"/>
                  <a:ext cx="861" cy="15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0033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353" name="Group 89"/>
              <p:cNvGrpSpPr>
                <a:grpSpLocks/>
              </p:cNvGrpSpPr>
              <p:nvPr/>
            </p:nvGrpSpPr>
            <p:grpSpPr bwMode="auto">
              <a:xfrm flipV="1">
                <a:off x="816" y="2296"/>
                <a:ext cx="1792" cy="159"/>
                <a:chOff x="862" y="2364"/>
                <a:chExt cx="1700" cy="159"/>
              </a:xfrm>
              <a:grpFill/>
            </p:grpSpPr>
            <p:sp>
              <p:nvSpPr>
                <p:cNvPr id="11354" name="Arc 90"/>
                <p:cNvSpPr>
                  <a:spLocks/>
                </p:cNvSpPr>
                <p:nvPr/>
              </p:nvSpPr>
              <p:spPr bwMode="auto">
                <a:xfrm flipV="1">
                  <a:off x="1701" y="2364"/>
                  <a:ext cx="861" cy="15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0033CC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55" name="Arc 91"/>
                <p:cNvSpPr>
                  <a:spLocks/>
                </p:cNvSpPr>
                <p:nvPr/>
              </p:nvSpPr>
              <p:spPr bwMode="auto">
                <a:xfrm flipH="1" flipV="1">
                  <a:off x="862" y="2364"/>
                  <a:ext cx="839" cy="15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0033CC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394" name="Group 130"/>
          <p:cNvGrpSpPr>
            <a:grpSpLocks/>
          </p:cNvGrpSpPr>
          <p:nvPr/>
        </p:nvGrpSpPr>
        <p:grpSpPr bwMode="auto">
          <a:xfrm>
            <a:off x="1150938" y="4184650"/>
            <a:ext cx="1584325" cy="366713"/>
            <a:chOff x="725" y="2636"/>
            <a:chExt cx="998" cy="231"/>
          </a:xfrm>
        </p:grpSpPr>
        <p:sp>
          <p:nvSpPr>
            <p:cNvPr id="11391" name="Line 127"/>
            <p:cNvSpPr>
              <a:spLocks noChangeShapeType="1"/>
            </p:cNvSpPr>
            <p:nvPr/>
          </p:nvSpPr>
          <p:spPr bwMode="auto">
            <a:xfrm flipH="1">
              <a:off x="725" y="2863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93" name="Text Box 129"/>
            <p:cNvSpPr txBox="1">
              <a:spLocks noChangeArrowheads="1"/>
            </p:cNvSpPr>
            <p:nvPr/>
          </p:nvSpPr>
          <p:spPr bwMode="auto">
            <a:xfrm>
              <a:off x="1156" y="263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92" name="Скругленный прямоугольник 91"/>
          <p:cNvSpPr/>
          <p:nvPr/>
        </p:nvSpPr>
        <p:spPr bwMode="auto">
          <a:xfrm>
            <a:off x="1259632" y="3789040"/>
            <a:ext cx="2880320" cy="140415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1313" name="Group 49"/>
          <p:cNvGrpSpPr>
            <a:grpSpLocks/>
          </p:cNvGrpSpPr>
          <p:nvPr/>
        </p:nvGrpSpPr>
        <p:grpSpPr bwMode="auto">
          <a:xfrm>
            <a:off x="827088" y="3573463"/>
            <a:ext cx="4032250" cy="611187"/>
            <a:chOff x="521" y="2251"/>
            <a:chExt cx="2540" cy="385"/>
          </a:xfrm>
        </p:grpSpPr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521" y="2636"/>
              <a:ext cx="2246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 flipV="1">
              <a:off x="2767" y="2251"/>
              <a:ext cx="294" cy="38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 flipV="1">
              <a:off x="521" y="2251"/>
              <a:ext cx="294" cy="38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 flipH="1">
              <a:off x="2540" y="2251"/>
              <a:ext cx="521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952" y="2251"/>
              <a:ext cx="1542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dash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>
              <a:off x="816" y="2251"/>
              <a:ext cx="91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" name="Arc 87"/>
          <p:cNvSpPr>
            <a:spLocks/>
          </p:cNvSpPr>
          <p:nvPr/>
        </p:nvSpPr>
        <p:spPr bwMode="auto">
          <a:xfrm flipV="1">
            <a:off x="2699792" y="3897052"/>
            <a:ext cx="1440808" cy="2524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" name="Arc 88"/>
          <p:cNvSpPr>
            <a:spLocks/>
          </p:cNvSpPr>
          <p:nvPr/>
        </p:nvSpPr>
        <p:spPr bwMode="auto">
          <a:xfrm flipH="1" flipV="1">
            <a:off x="1295636" y="3897052"/>
            <a:ext cx="1403992" cy="2524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" name="Arc 91"/>
          <p:cNvSpPr>
            <a:spLocks/>
          </p:cNvSpPr>
          <p:nvPr/>
        </p:nvSpPr>
        <p:spPr bwMode="auto">
          <a:xfrm flipH="1">
            <a:off x="1331640" y="4941168"/>
            <a:ext cx="1403992" cy="2524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33CC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" name="Arc 90"/>
          <p:cNvSpPr>
            <a:spLocks/>
          </p:cNvSpPr>
          <p:nvPr/>
        </p:nvSpPr>
        <p:spPr bwMode="auto">
          <a:xfrm>
            <a:off x="2735796" y="4941168"/>
            <a:ext cx="1440808" cy="2524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33CC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22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22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220"/>
                            </p:stCondLst>
                            <p:childTnLst>
                              <p:par>
                                <p:cTn id="62" presetID="27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94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94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66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66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7660"/>
                            </p:stCondLst>
                            <p:childTnLst>
                              <p:par>
                                <p:cTn id="99" presetID="27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3860"/>
                            </p:stCondLst>
                            <p:childTnLst>
                              <p:par>
                                <p:cTn id="105" presetID="17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736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936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87" grpId="0"/>
      <p:bldP spid="11304" grpId="0"/>
      <p:bldP spid="11305" grpId="0"/>
      <p:bldP spid="11356" grpId="0"/>
      <p:bldP spid="11357" grpId="0"/>
      <p:bldP spid="11360" grpId="1"/>
      <p:bldP spid="11361" grpId="0"/>
      <p:bldP spid="11362" grpId="0" animBg="1"/>
      <p:bldP spid="11363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71" name="Group 159"/>
          <p:cNvGrpSpPr>
            <a:grpSpLocks/>
          </p:cNvGrpSpPr>
          <p:nvPr/>
        </p:nvGrpSpPr>
        <p:grpSpPr bwMode="auto">
          <a:xfrm>
            <a:off x="250825" y="2852738"/>
            <a:ext cx="3816350" cy="3816350"/>
            <a:chOff x="158" y="1797"/>
            <a:chExt cx="2404" cy="2404"/>
          </a:xfrm>
        </p:grpSpPr>
        <p:grpSp>
          <p:nvGrpSpPr>
            <p:cNvPr id="13472" name="Group 160"/>
            <p:cNvGrpSpPr>
              <a:grpSpLocks/>
            </p:cNvGrpSpPr>
            <p:nvPr/>
          </p:nvGrpSpPr>
          <p:grpSpPr bwMode="auto">
            <a:xfrm>
              <a:off x="158" y="1797"/>
              <a:ext cx="2404" cy="2404"/>
              <a:chOff x="158" y="1797"/>
              <a:chExt cx="2404" cy="2404"/>
            </a:xfrm>
          </p:grpSpPr>
          <p:sp>
            <p:nvSpPr>
              <p:cNvPr id="13473" name="Oval 161"/>
              <p:cNvSpPr>
                <a:spLocks noChangeArrowheads="1"/>
              </p:cNvSpPr>
              <p:nvPr/>
            </p:nvSpPr>
            <p:spPr bwMode="auto">
              <a:xfrm>
                <a:off x="158" y="1797"/>
                <a:ext cx="2404" cy="2404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4" name="Arc 162"/>
              <p:cNvSpPr>
                <a:spLocks/>
              </p:cNvSpPr>
              <p:nvPr/>
            </p:nvSpPr>
            <p:spPr bwMode="auto">
              <a:xfrm>
                <a:off x="1294" y="2628"/>
                <a:ext cx="1268" cy="39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5" name="Arc 163"/>
              <p:cNvSpPr>
                <a:spLocks/>
              </p:cNvSpPr>
              <p:nvPr/>
            </p:nvSpPr>
            <p:spPr bwMode="auto">
              <a:xfrm flipH="1">
                <a:off x="158" y="2627"/>
                <a:ext cx="1180" cy="3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6" name="Arc 164"/>
              <p:cNvSpPr>
                <a:spLocks/>
              </p:cNvSpPr>
              <p:nvPr/>
            </p:nvSpPr>
            <p:spPr bwMode="auto">
              <a:xfrm flipV="1">
                <a:off x="1338" y="3014"/>
                <a:ext cx="1224" cy="40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984"/>
                  <a:gd name="T2" fmla="*/ 21597 w 21600"/>
                  <a:gd name="T3" fmla="*/ 21984 h 21984"/>
                  <a:gd name="T4" fmla="*/ 0 w 21600"/>
                  <a:gd name="T5" fmla="*/ 21600 h 2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9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</a:path>
                  <a:path w="21600" h="219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28"/>
                      <a:pt x="21598" y="21856"/>
                      <a:pt x="21596" y="219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7" name="Arc 165"/>
              <p:cNvSpPr>
                <a:spLocks/>
              </p:cNvSpPr>
              <p:nvPr/>
            </p:nvSpPr>
            <p:spPr bwMode="auto">
              <a:xfrm flipH="1" flipV="1">
                <a:off x="158" y="3021"/>
                <a:ext cx="1180" cy="3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8" name="Arc 166"/>
              <p:cNvSpPr>
                <a:spLocks/>
              </p:cNvSpPr>
              <p:nvPr/>
            </p:nvSpPr>
            <p:spPr bwMode="auto">
              <a:xfrm flipH="1">
                <a:off x="770" y="1797"/>
                <a:ext cx="612" cy="24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8"/>
                  <a:gd name="T2" fmla="*/ 315 w 21600"/>
                  <a:gd name="T3" fmla="*/ 43198 h 43198"/>
                  <a:gd name="T4" fmla="*/ 0 w 21600"/>
                  <a:gd name="T5" fmla="*/ 21600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</a:path>
                  <a:path w="21600" h="4319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9" name="Arc 167"/>
              <p:cNvSpPr>
                <a:spLocks/>
              </p:cNvSpPr>
              <p:nvPr/>
            </p:nvSpPr>
            <p:spPr bwMode="auto">
              <a:xfrm>
                <a:off x="1382" y="1797"/>
                <a:ext cx="612" cy="24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8"/>
                  <a:gd name="T2" fmla="*/ 315 w 21600"/>
                  <a:gd name="T3" fmla="*/ 43198 h 43198"/>
                  <a:gd name="T4" fmla="*/ 0 w 21600"/>
                  <a:gd name="T5" fmla="*/ 21600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</a:path>
                  <a:path w="21600" h="4319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480" name="Oval 168"/>
            <p:cNvSpPr>
              <a:spLocks noChangeArrowheads="1"/>
            </p:cNvSpPr>
            <p:nvPr/>
          </p:nvSpPr>
          <p:spPr bwMode="auto">
            <a:xfrm>
              <a:off x="1339" y="2955"/>
              <a:ext cx="44" cy="4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446" name="Group 134"/>
          <p:cNvGrpSpPr>
            <a:grpSpLocks/>
          </p:cNvGrpSpPr>
          <p:nvPr/>
        </p:nvGrpSpPr>
        <p:grpSpPr bwMode="auto">
          <a:xfrm>
            <a:off x="4430713" y="3716338"/>
            <a:ext cx="3201987" cy="900112"/>
            <a:chOff x="2790" y="2523"/>
            <a:chExt cx="2017" cy="567"/>
          </a:xfrm>
        </p:grpSpPr>
        <p:grpSp>
          <p:nvGrpSpPr>
            <p:cNvPr id="13438" name="Group 126"/>
            <p:cNvGrpSpPr>
              <a:grpSpLocks/>
            </p:cNvGrpSpPr>
            <p:nvPr/>
          </p:nvGrpSpPr>
          <p:grpSpPr bwMode="auto">
            <a:xfrm>
              <a:off x="2790" y="3089"/>
              <a:ext cx="2017" cy="1"/>
              <a:chOff x="2790" y="2658"/>
              <a:chExt cx="2017" cy="1"/>
            </a:xfrm>
          </p:grpSpPr>
          <p:sp>
            <p:nvSpPr>
              <p:cNvPr id="13426" name="Line 114"/>
              <p:cNvSpPr>
                <a:spLocks noChangeShapeType="1"/>
              </p:cNvSpPr>
              <p:nvPr/>
            </p:nvSpPr>
            <p:spPr bwMode="auto">
              <a:xfrm rot="2907935">
                <a:off x="4228" y="2081"/>
                <a:ext cx="1" cy="1156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31" name="Line 119"/>
              <p:cNvSpPr>
                <a:spLocks noChangeShapeType="1"/>
              </p:cNvSpPr>
              <p:nvPr/>
            </p:nvSpPr>
            <p:spPr bwMode="auto">
              <a:xfrm rot="18692065" flipH="1">
                <a:off x="3367" y="2081"/>
                <a:ext cx="1" cy="1156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445" name="Group 133"/>
            <p:cNvGrpSpPr>
              <a:grpSpLocks/>
            </p:cNvGrpSpPr>
            <p:nvPr/>
          </p:nvGrpSpPr>
          <p:grpSpPr bwMode="auto">
            <a:xfrm>
              <a:off x="2925" y="2523"/>
              <a:ext cx="1747" cy="318"/>
              <a:chOff x="2948" y="2523"/>
              <a:chExt cx="1693" cy="318"/>
            </a:xfrm>
          </p:grpSpPr>
          <p:sp>
            <p:nvSpPr>
              <p:cNvPr id="13441" name="Arc 129"/>
              <p:cNvSpPr>
                <a:spLocks/>
              </p:cNvSpPr>
              <p:nvPr/>
            </p:nvSpPr>
            <p:spPr bwMode="auto">
              <a:xfrm flipV="1">
                <a:off x="3795" y="2682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42" name="Arc 130"/>
              <p:cNvSpPr>
                <a:spLocks/>
              </p:cNvSpPr>
              <p:nvPr/>
            </p:nvSpPr>
            <p:spPr bwMode="auto">
              <a:xfrm flipH="1" flipV="1">
                <a:off x="2955" y="2682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43" name="Arc 131"/>
              <p:cNvSpPr>
                <a:spLocks/>
              </p:cNvSpPr>
              <p:nvPr/>
            </p:nvSpPr>
            <p:spPr bwMode="auto">
              <a:xfrm>
                <a:off x="3787" y="2523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44" name="Arc 132"/>
              <p:cNvSpPr>
                <a:spLocks/>
              </p:cNvSpPr>
              <p:nvPr/>
            </p:nvSpPr>
            <p:spPr bwMode="auto">
              <a:xfrm flipH="1">
                <a:off x="2948" y="2523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330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39552" y="117475"/>
            <a:ext cx="7453511" cy="574675"/>
          </a:xfrm>
        </p:spPr>
        <p:txBody>
          <a:bodyPr/>
          <a:lstStyle/>
          <a:p>
            <a:r>
              <a:rPr lang="ru-RU" sz="3200" b="1" u="sng" dirty="0">
                <a:latin typeface="Monotype Corsiva" pitchFamily="66" charset="0"/>
              </a:rPr>
              <a:t>Объём шарового сектора</a:t>
            </a:r>
            <a:endParaRPr lang="ru-RU" sz="3200" baseline="30000" dirty="0">
              <a:latin typeface="Monotype Corsiva" pitchFamily="66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175956" y="5841268"/>
            <a:ext cx="40679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V</a:t>
            </a:r>
            <a:r>
              <a:rPr lang="ru-RU" sz="3200" b="1" baseline="-25000" dirty="0" err="1"/>
              <a:t>ш</a:t>
            </a:r>
            <a:r>
              <a:rPr lang="ru-RU" sz="3200" b="1" baseline="-25000" dirty="0"/>
              <a:t>. </a:t>
            </a:r>
            <a:r>
              <a:rPr lang="ru-RU" sz="3200" b="1" baseline="-25000" dirty="0" err="1"/>
              <a:t>сектора</a:t>
            </a:r>
            <a:r>
              <a:rPr lang="ru-RU" sz="3200" b="1" dirty="0" err="1"/>
              <a:t>=</a:t>
            </a:r>
            <a:r>
              <a:rPr lang="en-US" sz="3200" b="1" dirty="0"/>
              <a:t> </a:t>
            </a:r>
            <a:r>
              <a:rPr lang="ru-RU" sz="3200" b="1" baseline="30000" dirty="0"/>
              <a:t>2</a:t>
            </a:r>
            <a:r>
              <a:rPr lang="ru-RU" sz="3200" b="1" dirty="0"/>
              <a:t>/</a:t>
            </a:r>
            <a:r>
              <a:rPr lang="ru-RU" sz="3200" b="1" baseline="-25000" dirty="0"/>
              <a:t>3</a:t>
            </a:r>
            <a:r>
              <a:rPr lang="ru-RU" sz="3200" b="1" dirty="0"/>
              <a:t>П</a:t>
            </a:r>
            <a:r>
              <a:rPr lang="en-US" sz="3200" b="1" dirty="0">
                <a:solidFill>
                  <a:srgbClr val="008000"/>
                </a:solidFill>
              </a:rPr>
              <a:t>R</a:t>
            </a:r>
            <a:r>
              <a:rPr lang="en-US" sz="3200" b="1" baseline="30000" dirty="0"/>
              <a:t>2</a:t>
            </a:r>
            <a:r>
              <a:rPr lang="en-US" sz="3200" b="1" dirty="0">
                <a:solidFill>
                  <a:srgbClr val="FF9900"/>
                </a:solidFill>
              </a:rPr>
              <a:t>h</a:t>
            </a:r>
            <a:endParaRPr lang="ru-RU" sz="3200" b="1" dirty="0">
              <a:solidFill>
                <a:srgbClr val="FF9900"/>
              </a:solidFill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67544" y="584684"/>
            <a:ext cx="73088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800" b="1" u="sng" dirty="0">
                <a:solidFill>
                  <a:schemeClr val="tx2"/>
                </a:solidFill>
                <a:latin typeface="Monotype Corsiva" pitchFamily="66" charset="0"/>
              </a:rPr>
              <a:t>Шаровой сектор</a:t>
            </a:r>
            <a:r>
              <a:rPr kumimoji="1" lang="ru-RU" sz="2800" b="1" dirty="0">
                <a:solidFill>
                  <a:schemeClr val="tx2"/>
                </a:solidFill>
                <a:latin typeface="Monotype Corsiva" pitchFamily="66" charset="0"/>
              </a:rPr>
              <a:t> – это тело, полученное вращением </a:t>
            </a:r>
            <a:r>
              <a:rPr kumimoji="1" lang="ru-RU" sz="2800" b="1" dirty="0">
                <a:solidFill>
                  <a:srgbClr val="CC00FF"/>
                </a:solidFill>
                <a:latin typeface="Monotype Corsiva" pitchFamily="66" charset="0"/>
              </a:rPr>
              <a:t>кругового сектора, с углом, меньшим 90</a:t>
            </a:r>
            <a:r>
              <a:rPr kumimoji="1" lang="ru-RU" sz="2800" b="1" baseline="30000" dirty="0">
                <a:solidFill>
                  <a:srgbClr val="CC00FF"/>
                </a:solidFill>
                <a:latin typeface="Monotype Corsiva" pitchFamily="66" charset="0"/>
              </a:rPr>
              <a:t>о</a:t>
            </a:r>
            <a:r>
              <a:rPr kumimoji="1" lang="ru-RU" sz="2800" b="1" dirty="0">
                <a:solidFill>
                  <a:srgbClr val="CC00FF"/>
                </a:solidFill>
                <a:latin typeface="Monotype Corsiva" pitchFamily="66" charset="0"/>
              </a:rPr>
              <a:t>, </a:t>
            </a:r>
            <a:endParaRPr kumimoji="1" lang="ru-RU" sz="2800" b="1" baseline="30000" dirty="0">
              <a:solidFill>
                <a:srgbClr val="CC00FF"/>
              </a:solidFill>
              <a:latin typeface="Monotype Corsiva" pitchFamily="66" charset="0"/>
            </a:endParaRPr>
          </a:p>
        </p:txBody>
      </p:sp>
      <p:grpSp>
        <p:nvGrpSpPr>
          <p:cNvPr id="13410" name="Group 98"/>
          <p:cNvGrpSpPr>
            <a:grpSpLocks/>
          </p:cNvGrpSpPr>
          <p:nvPr/>
        </p:nvGrpSpPr>
        <p:grpSpPr bwMode="auto">
          <a:xfrm>
            <a:off x="1944688" y="2889250"/>
            <a:ext cx="1835150" cy="1835150"/>
            <a:chOff x="2494" y="913"/>
            <a:chExt cx="1156" cy="1156"/>
          </a:xfr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13406" name="Line 94"/>
            <p:cNvSpPr>
              <a:spLocks noChangeShapeType="1"/>
            </p:cNvSpPr>
            <p:nvPr/>
          </p:nvSpPr>
          <p:spPr bwMode="auto">
            <a:xfrm>
              <a:off x="2631" y="913"/>
              <a:ext cx="0" cy="1156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8" name="Line 96"/>
            <p:cNvSpPr>
              <a:spLocks noChangeShapeType="1"/>
            </p:cNvSpPr>
            <p:nvPr/>
          </p:nvSpPr>
          <p:spPr bwMode="auto">
            <a:xfrm rot="2907935">
              <a:off x="3071" y="1107"/>
              <a:ext cx="1" cy="1156"/>
            </a:xfrm>
            <a:prstGeom prst="line">
              <a:avLst/>
            </a:prstGeom>
            <a:grpFill/>
            <a:ln w="28575">
              <a:solidFill>
                <a:srgbClr val="CC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9" name="Arc 97"/>
            <p:cNvSpPr>
              <a:spLocks/>
            </p:cNvSpPr>
            <p:nvPr/>
          </p:nvSpPr>
          <p:spPr bwMode="auto">
            <a:xfrm>
              <a:off x="2631" y="913"/>
              <a:ext cx="861" cy="4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2004"/>
                <a:gd name="T2" fmla="*/ 21596 w 21600"/>
                <a:gd name="T3" fmla="*/ 22004 h 22004"/>
                <a:gd name="T4" fmla="*/ 0 w 21600"/>
                <a:gd name="T5" fmla="*/ 21600 h 2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0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4"/>
                    <a:pt x="21598" y="21869"/>
                    <a:pt x="21596" y="22004"/>
                  </a:cubicBezTo>
                </a:path>
                <a:path w="21600" h="220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4"/>
                    <a:pt x="21598" y="21869"/>
                    <a:pt x="21596" y="22004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423" name="Group 111"/>
          <p:cNvGrpSpPr>
            <a:grpSpLocks/>
          </p:cNvGrpSpPr>
          <p:nvPr/>
        </p:nvGrpSpPr>
        <p:grpSpPr bwMode="auto">
          <a:xfrm>
            <a:off x="539750" y="2889250"/>
            <a:ext cx="2987675" cy="1835150"/>
            <a:chOff x="340" y="1888"/>
            <a:chExt cx="1882" cy="1156"/>
          </a:xfr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grpSp>
          <p:nvGrpSpPr>
            <p:cNvPr id="13411" name="Group 99"/>
            <p:cNvGrpSpPr>
              <a:grpSpLocks/>
            </p:cNvGrpSpPr>
            <p:nvPr/>
          </p:nvGrpSpPr>
          <p:grpSpPr bwMode="auto">
            <a:xfrm flipH="1">
              <a:off x="340" y="1888"/>
              <a:ext cx="1156" cy="1156"/>
              <a:chOff x="2494" y="913"/>
              <a:chExt cx="1156" cy="1156"/>
            </a:xfrm>
            <a:grpFill/>
          </p:grpSpPr>
          <p:sp>
            <p:nvSpPr>
              <p:cNvPr id="13412" name="Line 100"/>
              <p:cNvSpPr>
                <a:spLocks noChangeShapeType="1"/>
              </p:cNvSpPr>
              <p:nvPr/>
            </p:nvSpPr>
            <p:spPr bwMode="auto">
              <a:xfrm>
                <a:off x="2631" y="913"/>
                <a:ext cx="0" cy="1156"/>
              </a:xfrm>
              <a:prstGeom prst="line">
                <a:avLst/>
              </a:prstGeom>
              <a:grp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3" name="Line 101"/>
              <p:cNvSpPr>
                <a:spLocks noChangeShapeType="1"/>
              </p:cNvSpPr>
              <p:nvPr/>
            </p:nvSpPr>
            <p:spPr bwMode="auto">
              <a:xfrm rot="2907935">
                <a:off x="3071" y="1107"/>
                <a:ext cx="1" cy="1156"/>
              </a:xfrm>
              <a:prstGeom prst="line">
                <a:avLst/>
              </a:prstGeom>
              <a:grp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4" name="Arc 102"/>
              <p:cNvSpPr>
                <a:spLocks/>
              </p:cNvSpPr>
              <p:nvPr/>
            </p:nvSpPr>
            <p:spPr bwMode="auto">
              <a:xfrm>
                <a:off x="2631" y="913"/>
                <a:ext cx="861" cy="4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2004"/>
                  <a:gd name="T2" fmla="*/ 21596 w 21600"/>
                  <a:gd name="T3" fmla="*/ 22004 h 22004"/>
                  <a:gd name="T4" fmla="*/ 0 w 21600"/>
                  <a:gd name="T5" fmla="*/ 21600 h 22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0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4"/>
                      <a:pt x="21598" y="21869"/>
                      <a:pt x="21596" y="22004"/>
                    </a:cubicBezTo>
                  </a:path>
                  <a:path w="21600" h="220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4"/>
                      <a:pt x="21598" y="21869"/>
                      <a:pt x="21596" y="220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p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419" name="Group 107"/>
            <p:cNvGrpSpPr>
              <a:grpSpLocks/>
            </p:cNvGrpSpPr>
            <p:nvPr/>
          </p:nvGrpSpPr>
          <p:grpSpPr bwMode="auto">
            <a:xfrm>
              <a:off x="521" y="2273"/>
              <a:ext cx="1686" cy="159"/>
              <a:chOff x="1785" y="1298"/>
              <a:chExt cx="1686" cy="159"/>
            </a:xfrm>
            <a:grpFill/>
          </p:grpSpPr>
          <p:sp>
            <p:nvSpPr>
              <p:cNvPr id="13415" name="Arc 103"/>
              <p:cNvSpPr>
                <a:spLocks/>
              </p:cNvSpPr>
              <p:nvPr/>
            </p:nvSpPr>
            <p:spPr bwMode="auto">
              <a:xfrm flipV="1">
                <a:off x="2625" y="1298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grp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16" name="Arc 104"/>
              <p:cNvSpPr>
                <a:spLocks/>
              </p:cNvSpPr>
              <p:nvPr/>
            </p:nvSpPr>
            <p:spPr bwMode="auto">
              <a:xfrm flipH="1" flipV="1">
                <a:off x="1785" y="1298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grp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417" name="Arc 105"/>
            <p:cNvSpPr>
              <a:spLocks/>
            </p:cNvSpPr>
            <p:nvPr/>
          </p:nvSpPr>
          <p:spPr bwMode="auto">
            <a:xfrm>
              <a:off x="1376" y="2114"/>
              <a:ext cx="846" cy="159"/>
            </a:xfrm>
            <a:custGeom>
              <a:avLst/>
              <a:gdLst>
                <a:gd name="G0" fmla="+- 3558 0 0"/>
                <a:gd name="G1" fmla="+- 21600 0 0"/>
                <a:gd name="G2" fmla="+- 21600 0 0"/>
                <a:gd name="T0" fmla="*/ 0 w 25158"/>
                <a:gd name="T1" fmla="*/ 295 h 21600"/>
                <a:gd name="T2" fmla="*/ 25158 w 25158"/>
                <a:gd name="T3" fmla="*/ 21600 h 21600"/>
                <a:gd name="T4" fmla="*/ 3558 w 2515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58" h="21600" fill="none" extrusionOk="0">
                  <a:moveTo>
                    <a:pt x="0" y="295"/>
                  </a:moveTo>
                  <a:cubicBezTo>
                    <a:pt x="1175" y="98"/>
                    <a:pt x="2365" y="-1"/>
                    <a:pt x="3558" y="0"/>
                  </a:cubicBezTo>
                  <a:cubicBezTo>
                    <a:pt x="15487" y="0"/>
                    <a:pt x="25158" y="9670"/>
                    <a:pt x="25158" y="21600"/>
                  </a:cubicBezTo>
                </a:path>
                <a:path w="25158" h="21600" stroke="0" extrusionOk="0">
                  <a:moveTo>
                    <a:pt x="0" y="295"/>
                  </a:moveTo>
                  <a:cubicBezTo>
                    <a:pt x="1175" y="98"/>
                    <a:pt x="2365" y="-1"/>
                    <a:pt x="3558" y="0"/>
                  </a:cubicBezTo>
                  <a:cubicBezTo>
                    <a:pt x="15487" y="0"/>
                    <a:pt x="25158" y="9670"/>
                    <a:pt x="25158" y="21600"/>
                  </a:cubicBezTo>
                  <a:lnTo>
                    <a:pt x="3558" y="21600"/>
                  </a:lnTo>
                  <a:close/>
                </a:path>
              </a:pathLst>
            </a:custGeom>
            <a:grp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18" name="Arc 106"/>
            <p:cNvSpPr>
              <a:spLocks/>
            </p:cNvSpPr>
            <p:nvPr/>
          </p:nvSpPr>
          <p:spPr bwMode="auto">
            <a:xfrm flipH="1">
              <a:off x="514" y="2114"/>
              <a:ext cx="846" cy="159"/>
            </a:xfrm>
            <a:custGeom>
              <a:avLst/>
              <a:gdLst>
                <a:gd name="G0" fmla="+- 3558 0 0"/>
                <a:gd name="G1" fmla="+- 21600 0 0"/>
                <a:gd name="G2" fmla="+- 21600 0 0"/>
                <a:gd name="T0" fmla="*/ 0 w 25158"/>
                <a:gd name="T1" fmla="*/ 295 h 21600"/>
                <a:gd name="T2" fmla="*/ 25158 w 25158"/>
                <a:gd name="T3" fmla="*/ 21600 h 21600"/>
                <a:gd name="T4" fmla="*/ 3558 w 2515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58" h="21600" fill="none" extrusionOk="0">
                  <a:moveTo>
                    <a:pt x="0" y="295"/>
                  </a:moveTo>
                  <a:cubicBezTo>
                    <a:pt x="1175" y="98"/>
                    <a:pt x="2365" y="-1"/>
                    <a:pt x="3558" y="0"/>
                  </a:cubicBezTo>
                  <a:cubicBezTo>
                    <a:pt x="15487" y="0"/>
                    <a:pt x="25158" y="9670"/>
                    <a:pt x="25158" y="21600"/>
                  </a:cubicBezTo>
                </a:path>
                <a:path w="25158" h="21600" stroke="0" extrusionOk="0">
                  <a:moveTo>
                    <a:pt x="0" y="295"/>
                  </a:moveTo>
                  <a:cubicBezTo>
                    <a:pt x="1175" y="98"/>
                    <a:pt x="2365" y="-1"/>
                    <a:pt x="3558" y="0"/>
                  </a:cubicBezTo>
                  <a:cubicBezTo>
                    <a:pt x="15487" y="0"/>
                    <a:pt x="25158" y="9670"/>
                    <a:pt x="25158" y="21600"/>
                  </a:cubicBezTo>
                  <a:lnTo>
                    <a:pt x="3558" y="21600"/>
                  </a:lnTo>
                  <a:close/>
                </a:path>
              </a:pathLst>
            </a:custGeom>
            <a:grp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421" name="Text Box 109"/>
          <p:cNvSpPr txBox="1">
            <a:spLocks noChangeArrowheads="1"/>
          </p:cNvSpPr>
          <p:nvPr/>
        </p:nvSpPr>
        <p:spPr bwMode="auto">
          <a:xfrm>
            <a:off x="467544" y="1376772"/>
            <a:ext cx="7021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800" b="1" dirty="0">
                <a:solidFill>
                  <a:schemeClr val="tx2"/>
                </a:solidFill>
                <a:latin typeface="Monotype Corsiva" pitchFamily="66" charset="0"/>
              </a:rPr>
              <a:t>вокруг</a:t>
            </a:r>
            <a:r>
              <a:rPr kumimoji="1" lang="ru-RU" sz="28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kumimoji="1" lang="ru-RU" sz="2800" b="1" dirty="0">
                <a:solidFill>
                  <a:srgbClr val="0033CC"/>
                </a:solidFill>
                <a:latin typeface="Monotype Corsiva" pitchFamily="66" charset="0"/>
              </a:rPr>
              <a:t>прямой, содержащей один из ограничивающих круговой сектор радиусов</a:t>
            </a:r>
            <a:r>
              <a:rPr kumimoji="1" lang="ru-RU" sz="2800" b="1" dirty="0">
                <a:solidFill>
                  <a:schemeClr val="tx2"/>
                </a:solidFill>
                <a:latin typeface="Monotype Corsiva" pitchFamily="66" charset="0"/>
              </a:rPr>
              <a:t>.</a:t>
            </a:r>
            <a:endParaRPr lang="ru-RU" sz="28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3422" name="Line 110"/>
          <p:cNvSpPr>
            <a:spLocks noChangeShapeType="1"/>
          </p:cNvSpPr>
          <p:nvPr/>
        </p:nvSpPr>
        <p:spPr bwMode="auto">
          <a:xfrm>
            <a:off x="2159000" y="2708275"/>
            <a:ext cx="0" cy="4076700"/>
          </a:xfrm>
          <a:prstGeom prst="line">
            <a:avLst/>
          </a:prstGeom>
          <a:noFill/>
          <a:ln w="19050">
            <a:solidFill>
              <a:srgbClr val="0033CC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447" name="Group 135"/>
          <p:cNvGrpSpPr>
            <a:grpSpLocks/>
          </p:cNvGrpSpPr>
          <p:nvPr/>
        </p:nvGrpSpPr>
        <p:grpSpPr bwMode="auto">
          <a:xfrm>
            <a:off x="4643438" y="3357563"/>
            <a:ext cx="2773362" cy="863600"/>
            <a:chOff x="2925" y="1865"/>
            <a:chExt cx="1724" cy="544"/>
          </a:xfrm>
        </p:grpSpPr>
        <p:sp>
          <p:nvSpPr>
            <p:cNvPr id="13427" name="Arc 115"/>
            <p:cNvSpPr>
              <a:spLocks/>
            </p:cNvSpPr>
            <p:nvPr/>
          </p:nvSpPr>
          <p:spPr bwMode="auto">
            <a:xfrm>
              <a:off x="3788" y="1865"/>
              <a:ext cx="861" cy="4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2004"/>
                <a:gd name="T2" fmla="*/ 21596 w 21600"/>
                <a:gd name="T3" fmla="*/ 22004 h 22004"/>
                <a:gd name="T4" fmla="*/ 0 w 21600"/>
                <a:gd name="T5" fmla="*/ 21600 h 2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0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4"/>
                    <a:pt x="21598" y="21869"/>
                    <a:pt x="21596" y="22004"/>
                  </a:cubicBezTo>
                </a:path>
                <a:path w="21600" h="220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4"/>
                    <a:pt x="21598" y="21869"/>
                    <a:pt x="21596" y="2200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32" name="Arc 120"/>
            <p:cNvSpPr>
              <a:spLocks/>
            </p:cNvSpPr>
            <p:nvPr/>
          </p:nvSpPr>
          <p:spPr bwMode="auto">
            <a:xfrm flipH="1">
              <a:off x="2925" y="1865"/>
              <a:ext cx="861" cy="4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2004"/>
                <a:gd name="T2" fmla="*/ 21596 w 21600"/>
                <a:gd name="T3" fmla="*/ 22004 h 22004"/>
                <a:gd name="T4" fmla="*/ 0 w 21600"/>
                <a:gd name="T5" fmla="*/ 21600 h 2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0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4"/>
                    <a:pt x="21598" y="21869"/>
                    <a:pt x="21596" y="22004"/>
                  </a:cubicBezTo>
                </a:path>
                <a:path w="21600" h="220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4"/>
                    <a:pt x="21598" y="21869"/>
                    <a:pt x="21596" y="2200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439" name="Group 127"/>
            <p:cNvGrpSpPr>
              <a:grpSpLocks/>
            </p:cNvGrpSpPr>
            <p:nvPr/>
          </p:nvGrpSpPr>
          <p:grpSpPr bwMode="auto">
            <a:xfrm>
              <a:off x="2925" y="2091"/>
              <a:ext cx="1724" cy="318"/>
              <a:chOff x="2941" y="2091"/>
              <a:chExt cx="1708" cy="318"/>
            </a:xfrm>
          </p:grpSpPr>
          <p:sp>
            <p:nvSpPr>
              <p:cNvPr id="13434" name="Arc 122"/>
              <p:cNvSpPr>
                <a:spLocks/>
              </p:cNvSpPr>
              <p:nvPr/>
            </p:nvSpPr>
            <p:spPr bwMode="auto">
              <a:xfrm flipV="1">
                <a:off x="3788" y="2250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35" name="Arc 123"/>
              <p:cNvSpPr>
                <a:spLocks/>
              </p:cNvSpPr>
              <p:nvPr/>
            </p:nvSpPr>
            <p:spPr bwMode="auto">
              <a:xfrm flipH="1" flipV="1">
                <a:off x="2948" y="2250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36" name="Arc 124"/>
              <p:cNvSpPr>
                <a:spLocks/>
              </p:cNvSpPr>
              <p:nvPr/>
            </p:nvSpPr>
            <p:spPr bwMode="auto">
              <a:xfrm>
                <a:off x="3803" y="2091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37" name="Arc 125"/>
              <p:cNvSpPr>
                <a:spLocks/>
              </p:cNvSpPr>
              <p:nvPr/>
            </p:nvSpPr>
            <p:spPr bwMode="auto">
              <a:xfrm flipH="1">
                <a:off x="2941" y="2091"/>
                <a:ext cx="846" cy="159"/>
              </a:xfrm>
              <a:custGeom>
                <a:avLst/>
                <a:gdLst>
                  <a:gd name="G0" fmla="+- 3558 0 0"/>
                  <a:gd name="G1" fmla="+- 21600 0 0"/>
                  <a:gd name="G2" fmla="+- 21600 0 0"/>
                  <a:gd name="T0" fmla="*/ 0 w 25158"/>
                  <a:gd name="T1" fmla="*/ 295 h 21600"/>
                  <a:gd name="T2" fmla="*/ 25158 w 25158"/>
                  <a:gd name="T3" fmla="*/ 21600 h 21600"/>
                  <a:gd name="T4" fmla="*/ 3558 w 251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58" h="21600" fill="none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</a:path>
                  <a:path w="25158" h="21600" stroke="0" extrusionOk="0">
                    <a:moveTo>
                      <a:pt x="0" y="295"/>
                    </a:moveTo>
                    <a:cubicBezTo>
                      <a:pt x="1175" y="98"/>
                      <a:pt x="2365" y="-1"/>
                      <a:pt x="3558" y="0"/>
                    </a:cubicBezTo>
                    <a:cubicBezTo>
                      <a:pt x="15487" y="0"/>
                      <a:pt x="25158" y="9670"/>
                      <a:pt x="25158" y="21600"/>
                    </a:cubicBezTo>
                    <a:lnTo>
                      <a:pt x="355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449" name="Text Box 137"/>
          <p:cNvSpPr txBox="1">
            <a:spLocks noChangeArrowheads="1"/>
          </p:cNvSpPr>
          <p:nvPr/>
        </p:nvSpPr>
        <p:spPr bwMode="auto">
          <a:xfrm>
            <a:off x="431540" y="2204864"/>
            <a:ext cx="7308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800" b="1" dirty="0">
                <a:solidFill>
                  <a:schemeClr val="tx2"/>
                </a:solidFill>
                <a:latin typeface="Monotype Corsiva" pitchFamily="66" charset="0"/>
              </a:rPr>
              <a:t>Шаровой сектор состоит из </a:t>
            </a:r>
            <a:r>
              <a:rPr kumimoji="1" lang="ru-RU" sz="2800" b="1" dirty="0">
                <a:solidFill>
                  <a:srgbClr val="FF9900"/>
                </a:solidFill>
                <a:latin typeface="Monotype Corsiva" pitchFamily="66" charset="0"/>
              </a:rPr>
              <a:t>шарового сегмента</a:t>
            </a:r>
            <a:endParaRPr kumimoji="1" lang="ru-RU" sz="2800" b="1" baseline="30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3451" name="Text Box 139"/>
          <p:cNvSpPr txBox="1">
            <a:spLocks noChangeArrowheads="1"/>
          </p:cNvSpPr>
          <p:nvPr/>
        </p:nvSpPr>
        <p:spPr bwMode="auto">
          <a:xfrm>
            <a:off x="6984268" y="2204864"/>
            <a:ext cx="1439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800" b="1" dirty="0">
                <a:solidFill>
                  <a:schemeClr val="tx2"/>
                </a:solidFill>
                <a:latin typeface="Monotype Corsiva" pitchFamily="66" charset="0"/>
              </a:rPr>
              <a:t>и </a:t>
            </a:r>
            <a:r>
              <a:rPr kumimoji="1" lang="ru-RU" sz="2800" b="1" dirty="0">
                <a:solidFill>
                  <a:srgbClr val="008000"/>
                </a:solidFill>
                <a:latin typeface="Monotype Corsiva" pitchFamily="66" charset="0"/>
              </a:rPr>
              <a:t>конуса</a:t>
            </a:r>
            <a:r>
              <a:rPr kumimoji="1" lang="ru-RU" sz="2800" b="1" dirty="0">
                <a:solidFill>
                  <a:schemeClr val="tx2"/>
                </a:solidFill>
                <a:latin typeface="Monotype Corsiva" pitchFamily="66" charset="0"/>
              </a:rPr>
              <a:t>.</a:t>
            </a:r>
          </a:p>
        </p:txBody>
      </p:sp>
      <p:grpSp>
        <p:nvGrpSpPr>
          <p:cNvPr id="13456" name="Group 144"/>
          <p:cNvGrpSpPr>
            <a:grpSpLocks/>
          </p:cNvGrpSpPr>
          <p:nvPr/>
        </p:nvGrpSpPr>
        <p:grpSpPr bwMode="auto">
          <a:xfrm>
            <a:off x="5722938" y="3357563"/>
            <a:ext cx="1333500" cy="1590675"/>
            <a:chOff x="3605" y="2115"/>
            <a:chExt cx="840" cy="1002"/>
          </a:xfrm>
        </p:grpSpPr>
        <p:sp>
          <p:nvSpPr>
            <p:cNvPr id="13452" name="Text Box 140"/>
            <p:cNvSpPr txBox="1">
              <a:spLocks noChangeArrowheads="1"/>
            </p:cNvSpPr>
            <p:nvPr/>
          </p:nvSpPr>
          <p:spPr bwMode="auto">
            <a:xfrm>
              <a:off x="4195" y="2886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453" name="Line 141"/>
            <p:cNvSpPr>
              <a:spLocks noChangeShapeType="1"/>
            </p:cNvSpPr>
            <p:nvPr/>
          </p:nvSpPr>
          <p:spPr bwMode="auto">
            <a:xfrm>
              <a:off x="3787" y="2115"/>
              <a:ext cx="0" cy="43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4" name="Text Box 142"/>
            <p:cNvSpPr txBox="1">
              <a:spLocks noChangeArrowheads="1"/>
            </p:cNvSpPr>
            <p:nvPr/>
          </p:nvSpPr>
          <p:spPr bwMode="auto">
            <a:xfrm>
              <a:off x="3605" y="2319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  <a:endPara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455" name="Oval 143"/>
            <p:cNvSpPr>
              <a:spLocks noChangeArrowheads="1"/>
            </p:cNvSpPr>
            <p:nvPr/>
          </p:nvSpPr>
          <p:spPr bwMode="auto">
            <a:xfrm>
              <a:off x="3765" y="2503"/>
              <a:ext cx="45" cy="4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3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3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6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56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3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3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92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92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92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/>
      <p:bldP spid="13341" grpId="0"/>
      <p:bldP spid="13421" grpId="0"/>
      <p:bldP spid="13422" grpId="0" animBg="1"/>
      <p:bldP spid="13449" grpId="0"/>
      <p:bldP spid="134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260648"/>
            <a:ext cx="4740275" cy="792162"/>
          </a:xfrm>
        </p:spPr>
        <p:txBody>
          <a:bodyPr/>
          <a:lstStyle/>
          <a:p>
            <a:r>
              <a:rPr lang="ru-RU" b="1" u="sng" dirty="0">
                <a:latin typeface="Monotype Corsiva" pitchFamily="66" charset="0"/>
              </a:rPr>
              <a:t>Площадь сферы</a:t>
            </a:r>
            <a:r>
              <a:rPr lang="ru-RU" dirty="0">
                <a:latin typeface="Monotype Corsiva" pitchFamily="66" charset="0"/>
              </a:rPr>
              <a:t> </a:t>
            </a:r>
            <a:endParaRPr lang="ru-RU" dirty="0">
              <a:solidFill>
                <a:srgbClr val="0033CC"/>
              </a:solidFill>
              <a:latin typeface="Monotype Corsiva" pitchFamily="66" charset="0"/>
            </a:endParaRP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256076" y="4329100"/>
            <a:ext cx="27715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S</a:t>
            </a:r>
            <a:r>
              <a:rPr lang="ru-RU" sz="3600" b="1" baseline="-25000" dirty="0"/>
              <a:t>сферы</a:t>
            </a:r>
            <a:r>
              <a:rPr lang="en-US" sz="3600" b="1" dirty="0"/>
              <a:t>=</a:t>
            </a:r>
            <a:r>
              <a:rPr lang="ru-RU" sz="3600" b="1" dirty="0"/>
              <a:t> </a:t>
            </a:r>
            <a:r>
              <a:rPr lang="en-US" sz="3600" b="1" dirty="0"/>
              <a:t>4</a:t>
            </a:r>
            <a:r>
              <a:rPr lang="ru-RU" sz="3600" b="1" dirty="0"/>
              <a:t>П</a:t>
            </a:r>
            <a:r>
              <a:rPr lang="en-US" sz="3600" b="1" dirty="0">
                <a:solidFill>
                  <a:srgbClr val="FF0000"/>
                </a:solidFill>
              </a:rPr>
              <a:t>R</a:t>
            </a:r>
            <a:r>
              <a:rPr lang="en-US" sz="3600" b="1" baseline="30000" dirty="0"/>
              <a:t>2</a:t>
            </a:r>
            <a:endParaRPr lang="ru-RU" sz="3600" b="1" baseline="30000" dirty="0"/>
          </a:p>
        </p:txBody>
      </p:sp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1151620" y="1484784"/>
            <a:ext cx="3960812" cy="3960813"/>
            <a:chOff x="1383" y="958"/>
            <a:chExt cx="2495" cy="2495"/>
          </a:xfrm>
        </p:grpSpPr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1383" y="958"/>
              <a:ext cx="2495" cy="2495"/>
              <a:chOff x="1474" y="1480"/>
              <a:chExt cx="2495" cy="2495"/>
            </a:xfrm>
          </p:grpSpPr>
          <p:grpSp>
            <p:nvGrpSpPr>
              <p:cNvPr id="14343" name="Group 7"/>
              <p:cNvGrpSpPr>
                <a:grpSpLocks/>
              </p:cNvGrpSpPr>
              <p:nvPr/>
            </p:nvGrpSpPr>
            <p:grpSpPr bwMode="auto">
              <a:xfrm>
                <a:off x="1474" y="1480"/>
                <a:ext cx="2495" cy="2495"/>
                <a:chOff x="1474" y="1480"/>
                <a:chExt cx="2495" cy="2495"/>
              </a:xfrm>
            </p:grpSpPr>
            <p:sp>
              <p:nvSpPr>
                <p:cNvPr id="14344" name="Oval 8"/>
                <p:cNvSpPr>
                  <a:spLocks noChangeArrowheads="1"/>
                </p:cNvSpPr>
                <p:nvPr/>
              </p:nvSpPr>
              <p:spPr bwMode="auto">
                <a:xfrm>
                  <a:off x="1474" y="1480"/>
                  <a:ext cx="2495" cy="2495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45" name="Arc 9"/>
                <p:cNvSpPr>
                  <a:spLocks/>
                </p:cNvSpPr>
                <p:nvPr/>
              </p:nvSpPr>
              <p:spPr bwMode="auto">
                <a:xfrm>
                  <a:off x="2653" y="2342"/>
                  <a:ext cx="1316" cy="41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984"/>
                    <a:gd name="T2" fmla="*/ 21597 w 21600"/>
                    <a:gd name="T3" fmla="*/ 21984 h 21984"/>
                    <a:gd name="T4" fmla="*/ 0 w 21600"/>
                    <a:gd name="T5" fmla="*/ 21600 h 219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984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28"/>
                        <a:pt x="21598" y="21856"/>
                        <a:pt x="21596" y="21983"/>
                      </a:cubicBezTo>
                    </a:path>
                    <a:path w="21600" h="21984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28"/>
                        <a:pt x="21598" y="21856"/>
                        <a:pt x="21596" y="2198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46" name="Arc 10"/>
                <p:cNvSpPr>
                  <a:spLocks/>
                </p:cNvSpPr>
                <p:nvPr/>
              </p:nvSpPr>
              <p:spPr bwMode="auto">
                <a:xfrm flipH="1">
                  <a:off x="1474" y="2341"/>
                  <a:ext cx="1225" cy="4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47" name="Arc 11"/>
                <p:cNvSpPr>
                  <a:spLocks/>
                </p:cNvSpPr>
                <p:nvPr/>
              </p:nvSpPr>
              <p:spPr bwMode="auto">
                <a:xfrm flipV="1">
                  <a:off x="2699" y="2743"/>
                  <a:ext cx="1270" cy="41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984"/>
                    <a:gd name="T2" fmla="*/ 21597 w 21600"/>
                    <a:gd name="T3" fmla="*/ 21984 h 21984"/>
                    <a:gd name="T4" fmla="*/ 0 w 21600"/>
                    <a:gd name="T5" fmla="*/ 21600 h 219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984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28"/>
                        <a:pt x="21598" y="21856"/>
                        <a:pt x="21596" y="21983"/>
                      </a:cubicBezTo>
                    </a:path>
                    <a:path w="21600" h="21984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28"/>
                        <a:pt x="21598" y="21856"/>
                        <a:pt x="21596" y="2198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48" name="Arc 12"/>
                <p:cNvSpPr>
                  <a:spLocks/>
                </p:cNvSpPr>
                <p:nvPr/>
              </p:nvSpPr>
              <p:spPr bwMode="auto">
                <a:xfrm flipH="1" flipV="1">
                  <a:off x="1474" y="2750"/>
                  <a:ext cx="1225" cy="4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49" name="Arc 13"/>
                <p:cNvSpPr>
                  <a:spLocks/>
                </p:cNvSpPr>
                <p:nvPr/>
              </p:nvSpPr>
              <p:spPr bwMode="auto">
                <a:xfrm flipH="1">
                  <a:off x="2109" y="1480"/>
                  <a:ext cx="635" cy="249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198"/>
                    <a:gd name="T2" fmla="*/ 315 w 21600"/>
                    <a:gd name="T3" fmla="*/ 43198 h 43198"/>
                    <a:gd name="T4" fmla="*/ 0 w 21600"/>
                    <a:gd name="T5" fmla="*/ 21600 h 43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19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406"/>
                        <a:pt x="12120" y="43025"/>
                        <a:pt x="314" y="43197"/>
                      </a:cubicBezTo>
                    </a:path>
                    <a:path w="21600" h="4319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406"/>
                        <a:pt x="12120" y="43025"/>
                        <a:pt x="314" y="4319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4350" name="Arc 14"/>
              <p:cNvSpPr>
                <a:spLocks/>
              </p:cNvSpPr>
              <p:nvPr/>
            </p:nvSpPr>
            <p:spPr bwMode="auto">
              <a:xfrm>
                <a:off x="2744" y="1480"/>
                <a:ext cx="635" cy="249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8"/>
                  <a:gd name="T2" fmla="*/ 315 w 21600"/>
                  <a:gd name="T3" fmla="*/ 43198 h 43198"/>
                  <a:gd name="T4" fmla="*/ 0 w 21600"/>
                  <a:gd name="T5" fmla="*/ 21600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</a:path>
                  <a:path w="21600" h="4319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06"/>
                      <a:pt x="12120" y="43025"/>
                      <a:pt x="314" y="4319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2585" y="2160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374" name="Group 38"/>
          <p:cNvGrpSpPr>
            <a:grpSpLocks/>
          </p:cNvGrpSpPr>
          <p:nvPr/>
        </p:nvGrpSpPr>
        <p:grpSpPr bwMode="auto">
          <a:xfrm>
            <a:off x="3095836" y="2060848"/>
            <a:ext cx="1439863" cy="1368425"/>
            <a:chOff x="2608" y="1298"/>
            <a:chExt cx="930" cy="885"/>
          </a:xfrm>
        </p:grpSpPr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 flipV="1">
              <a:off x="2608" y="1298"/>
              <a:ext cx="930" cy="8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2904" y="1475"/>
              <a:ext cx="29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eshuege.ru/get_file?id=8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12876"/>
            <a:ext cx="3168351" cy="277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835696" y="224644"/>
            <a:ext cx="53640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куб с ребром 3 вписан шар. Найдите объем этого шара, деленный на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025" name="Рисунок 24" descr="http://reshuege.ru/formula/522359592d78569a9eac16498aa7a08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6196" y="656692"/>
            <a:ext cx="428811" cy="428811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67744" y="656692"/>
            <a:ext cx="46800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Рисунок 25" descr="http://reshuege.ru/formula/12cfaa43ddbe1dfafa3111609e419ec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2020" y="2276872"/>
            <a:ext cx="1867465" cy="958304"/>
          </a:xfrm>
          <a:prstGeom prst="rect">
            <a:avLst/>
          </a:prstGeom>
          <a:noFill/>
        </p:spPr>
      </p:pic>
      <p:pic>
        <p:nvPicPr>
          <p:cNvPr id="1028" name="Рисунок 26" descr="http://reshuege.ru/formula/e37661820bef94f5a2a355da4a95d1e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3868" y="4221088"/>
            <a:ext cx="4368241" cy="104411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599892" y="1041212"/>
            <a:ext cx="4464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Решение.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Радиус вписанного в куб шара равен половине длины ребра: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08004" y="3429000"/>
            <a:ext cx="2771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Тогда объем шара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788024" y="5625244"/>
            <a:ext cx="2376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4,5.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508" y="188640"/>
            <a:ext cx="1713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ЕГЭ:  В11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87624" y="188640"/>
            <a:ext cx="558011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 сколько раз увеличится объем шара, если его радиус увеличить в три раза?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reshuege.ru/get_file?id=80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556" y="1556792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8" descr="http://reshuege.ru/formula/4b43b0aee35624cd95b910189b3dc23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2220" y="1664804"/>
            <a:ext cx="324036" cy="445550"/>
          </a:xfrm>
          <a:prstGeom prst="rect">
            <a:avLst/>
          </a:prstGeom>
          <a:noFill/>
        </p:spPr>
      </p:pic>
      <p:pic>
        <p:nvPicPr>
          <p:cNvPr id="21506" name="Рисунок 19" descr="http://reshuege.ru/formula/3bcb3d9b700b176279b96ab1d2ce650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4028" y="2492896"/>
            <a:ext cx="1872208" cy="1028396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383868" y="1171201"/>
            <a:ext cx="3240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Решение.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Объем шара радиуса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020272" y="1562019"/>
            <a:ext cx="111612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равен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563888" y="3548045"/>
            <a:ext cx="4212468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При увеличении радиуса втрое, объем шара увеличится в 27 раз.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27.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52636"/>
            <a:ext cx="853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В11</a:t>
            </a:r>
            <a:endParaRPr lang="ru-RU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07604" y="0"/>
            <a:ext cx="70207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Радиусы двух шаров равны 6, 8. Найдите радиус шара, площадь поверхности которого равна сумме площадей их поверхностей.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reshuege.ru/get_file?id=8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3456384" cy="19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12" descr="http://reshuege.ru/formula/345ca69523cc82081c7bd72093562cb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2020" y="2528900"/>
            <a:ext cx="2484276" cy="405045"/>
          </a:xfrm>
          <a:prstGeom prst="rect">
            <a:avLst/>
          </a:prstGeom>
          <a:noFill/>
        </p:spPr>
      </p:pic>
      <p:pic>
        <p:nvPicPr>
          <p:cNvPr id="22530" name="Рисунок 13" descr="http://reshuege.ru/formula/538e10a721746b77f10604a11da032b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3628" y="4509120"/>
            <a:ext cx="6513724" cy="756084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004048" y="1351221"/>
            <a:ext cx="24482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Решение.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Из условия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0" y="3007405"/>
            <a:ext cx="320435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найдем, что радиус такого шара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752020" y="5736014"/>
            <a:ext cx="183569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10.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52636"/>
            <a:ext cx="853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В11</a:t>
            </a:r>
            <a:endParaRPr lang="ru-RU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32" descr="http://reshuege.ru/formula/91a24814efa2661939c57367281c819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24644"/>
            <a:ext cx="504056" cy="600066"/>
          </a:xfrm>
          <a:prstGeom prst="rect">
            <a:avLst/>
          </a:prstGeom>
          <a:noFill/>
        </p:spPr>
      </p:pic>
      <p:pic>
        <p:nvPicPr>
          <p:cNvPr id="23553" name="Рисунок 33" descr="http://reshuege.ru/formula/522359592d78569a9eac16498aa7a08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5916" y="1016732"/>
            <a:ext cx="468052" cy="468052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35596" y="224644"/>
            <a:ext cx="37444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Около куба с ребром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1520" y="620688"/>
            <a:ext cx="406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 описан шар. Найдите объем этого шара, деленный на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7" name="Рисунок 6" descr="http://reshuege.ru/get_file?id=84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96652"/>
            <a:ext cx="2520280" cy="262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Рисунок 34" descr="http://reshuege.ru/formula/16491355d08323d514c9310d3e7e3b8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556" y="3140967"/>
            <a:ext cx="3960440" cy="662907"/>
          </a:xfrm>
          <a:prstGeom prst="rect">
            <a:avLst/>
          </a:prstGeom>
          <a:noFill/>
        </p:spPr>
      </p:pic>
      <p:pic>
        <p:nvPicPr>
          <p:cNvPr id="23559" name="Рисунок 35" descr="http://reshuege.ru/formula/fd95354c333b633c79ef8164af9c2d9c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969060"/>
            <a:ext cx="3296286" cy="754757"/>
          </a:xfrm>
          <a:prstGeom prst="rect">
            <a:avLst/>
          </a:prstGeom>
          <a:noFill/>
        </p:spPr>
      </p:pic>
      <p:pic>
        <p:nvPicPr>
          <p:cNvPr id="23558" name="Рисунок 36" descr="http://reshuege.ru/formula/537810b5261fb4bf9657da885cd0384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941168"/>
            <a:ext cx="1951572" cy="659507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15516" y="1644479"/>
            <a:ext cx="45365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Решение.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Радиус описанного шара равен половине диагонали куба: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1520" y="3830271"/>
            <a:ext cx="421246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Поэтому объем шара равен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15516" y="4946394"/>
            <a:ext cx="126014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Тогда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716016" y="5913276"/>
            <a:ext cx="197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4,5.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52636"/>
            <a:ext cx="769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В11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рац.урав.</Template>
  <TotalTime>810</TotalTime>
  <Words>489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Эскиз</vt:lpstr>
      <vt:lpstr>СФЕРА</vt:lpstr>
      <vt:lpstr>Сфера – это поверхность, состоящая из всех точек пространства, </vt:lpstr>
      <vt:lpstr>Объём шара, шарового сегмента и шарового слоя</vt:lpstr>
      <vt:lpstr>Объём шарового сектора</vt:lpstr>
      <vt:lpstr>Площадь сферы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</dc:title>
  <dc:subject>объем шара и площадь сферы</dc:subject>
  <dc:creator>Попова Е. А</dc:creator>
  <cp:lastModifiedBy>Татьяна Похващева</cp:lastModifiedBy>
  <cp:revision>4</cp:revision>
  <dcterms:created xsi:type="dcterms:W3CDTF">2008-06-10T09:05:14Z</dcterms:created>
  <dcterms:modified xsi:type="dcterms:W3CDTF">2020-04-21T07:56:31Z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