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5" r:id="rId2"/>
    <p:sldId id="293" r:id="rId3"/>
    <p:sldId id="309" r:id="rId4"/>
    <p:sldId id="311" r:id="rId5"/>
    <p:sldId id="310" r:id="rId6"/>
    <p:sldId id="319" r:id="rId7"/>
    <p:sldId id="277" r:id="rId8"/>
    <p:sldId id="278" r:id="rId9"/>
    <p:sldId id="261" r:id="rId10"/>
    <p:sldId id="303" r:id="rId11"/>
    <p:sldId id="257" r:id="rId12"/>
    <p:sldId id="262" r:id="rId13"/>
    <p:sldId id="269" r:id="rId14"/>
    <p:sldId id="304" r:id="rId15"/>
    <p:sldId id="306" r:id="rId16"/>
    <p:sldId id="307" r:id="rId17"/>
    <p:sldId id="315" r:id="rId18"/>
    <p:sldId id="316" r:id="rId19"/>
    <p:sldId id="317" r:id="rId20"/>
    <p:sldId id="318" r:id="rId21"/>
    <p:sldId id="320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12" r:id="rId31"/>
    <p:sldId id="313" r:id="rId32"/>
    <p:sldId id="314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C7BC-A983-4726-9D13-065BFA6972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77BB-67B9-4031-9A0A-8DB278D56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462BB7-4F83-493F-9DA4-E06B5F08ABB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B9286-D79E-4885-9FF5-88110EAC72C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65461" y="1700220"/>
            <a:ext cx="2867025" cy="3084622"/>
            <a:chOff x="288" y="882"/>
            <a:chExt cx="1806" cy="2526"/>
          </a:xfrm>
        </p:grpSpPr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1728" y="2928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88" y="907"/>
              <a:ext cx="366" cy="2501"/>
              <a:chOff x="288" y="672"/>
              <a:chExt cx="366" cy="2501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1440" y="2544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152" y="1362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440" y="88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104" y="2160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38" y="1794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3466868" y="2679729"/>
            <a:ext cx="2313506" cy="2870349"/>
            <a:chOff x="2496" y="907"/>
            <a:chExt cx="1230" cy="2501"/>
          </a:xfrm>
        </p:grpSpPr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2496" y="304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2928" y="304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3360" y="907"/>
              <a:ext cx="366" cy="2501"/>
              <a:chOff x="288" y="672"/>
              <a:chExt cx="366" cy="2501"/>
            </a:xfrm>
          </p:grpSpPr>
          <p:sp>
            <p:nvSpPr>
              <p:cNvPr id="29" name="Rectangle 45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0" name="Rectangle 4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1" name="Rectangle 47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" name="Rectangle 48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49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 50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249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496" y="1776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96" y="1344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solidFill>
                  <a:srgbClr val="FF66FF"/>
                </a:solidFill>
              </a:endParaRPr>
            </a:p>
          </p:txBody>
        </p:sp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2898" y="1776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5" name="Group 65"/>
          <p:cNvGrpSpPr>
            <a:grpSpLocks/>
          </p:cNvGrpSpPr>
          <p:nvPr/>
        </p:nvGrpSpPr>
        <p:grpSpPr bwMode="auto">
          <a:xfrm>
            <a:off x="6579784" y="1734615"/>
            <a:ext cx="2264266" cy="2870348"/>
            <a:chOff x="4176" y="907"/>
            <a:chExt cx="1296" cy="2501"/>
          </a:xfrm>
        </p:grpSpPr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626" y="3042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5040" y="304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5058" y="2610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4608" y="2178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4176" y="907"/>
              <a:ext cx="366" cy="2501"/>
              <a:chOff x="288" y="672"/>
              <a:chExt cx="366" cy="2501"/>
            </a:xfrm>
          </p:grpSpPr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5040" y="2178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465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5106" y="91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533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многогранник, каждая грань которого представляет собой квадрат (гексаэдр)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КУБА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857224" y="1857364"/>
            <a:ext cx="3143272" cy="314327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3" y="0"/>
            <a:ext cx="8496944" cy="155679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091532" y="1914172"/>
            <a:ext cx="5445125" cy="3387725"/>
            <a:chOff x="2091532" y="1914172"/>
            <a:chExt cx="5445125" cy="3387725"/>
          </a:xfrm>
        </p:grpSpPr>
        <p:sp>
          <p:nvSpPr>
            <p:cNvPr id="78" name="Параллелограмм 77"/>
            <p:cNvSpPr/>
            <p:nvPr/>
          </p:nvSpPr>
          <p:spPr>
            <a:xfrm rot="19327674">
              <a:off x="3923997" y="2671775"/>
              <a:ext cx="2735263" cy="1783281"/>
            </a:xfrm>
            <a:prstGeom prst="parallelogram">
              <a:avLst>
                <a:gd name="adj" fmla="val 72102"/>
              </a:avLst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361532" y="4044597"/>
              <a:ext cx="228600" cy="228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752307" y="4073172"/>
              <a:ext cx="180975" cy="17145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 rot="16200000" flipH="1">
              <a:off x="3493295" y="4004910"/>
              <a:ext cx="12700" cy="238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2237582" y="4184297"/>
              <a:ext cx="1174750" cy="9937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4651241" y="4219514"/>
              <a:ext cx="1213334" cy="999834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80" idx="3"/>
            </p:cNvCxnSpPr>
            <p:nvPr/>
          </p:nvCxnSpPr>
          <p:spPr>
            <a:xfrm>
              <a:off x="3434557" y="4125560"/>
              <a:ext cx="2363788" cy="460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5676107" y="1926872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602957" y="2784122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2104232" y="2771422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88" name="Прямая соединительная линия 87"/>
            <p:cNvCxnSpPr>
              <a:stCxn id="97" idx="0"/>
            </p:cNvCxnSpPr>
            <p:nvPr/>
          </p:nvCxnSpPr>
          <p:spPr>
            <a:xfrm rot="16200000" flipV="1">
              <a:off x="1123157" y="3930297"/>
              <a:ext cx="2195513" cy="47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98" idx="0"/>
              <a:endCxn id="86" idx="4"/>
            </p:cNvCxnSpPr>
            <p:nvPr/>
          </p:nvCxnSpPr>
          <p:spPr>
            <a:xfrm rot="16200000" flipV="1">
              <a:off x="3694907" y="3996972"/>
              <a:ext cx="2047875" cy="2857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2180432" y="2834922"/>
              <a:ext cx="2476500" cy="4762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endCxn id="99" idx="2"/>
            </p:cNvCxnSpPr>
            <p:nvPr/>
          </p:nvCxnSpPr>
          <p:spPr>
            <a:xfrm flipV="1">
              <a:off x="2247107" y="2015772"/>
              <a:ext cx="1101725" cy="77311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stCxn id="78" idx="0"/>
            </p:cNvCxnSpPr>
            <p:nvPr/>
          </p:nvCxnSpPr>
          <p:spPr>
            <a:xfrm rot="5400000" flipH="1" flipV="1">
              <a:off x="4865849" y="1938626"/>
              <a:ext cx="799345" cy="104254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566978" y="2006247"/>
              <a:ext cx="2085975" cy="127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16200000" flipH="1">
              <a:off x="4781112" y="3154803"/>
              <a:ext cx="2114550" cy="6508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stCxn id="99" idx="3"/>
            </p:cNvCxnSpPr>
            <p:nvPr/>
          </p:nvCxnSpPr>
          <p:spPr>
            <a:xfrm rot="16200000" flipH="1">
              <a:off x="2310608" y="3155597"/>
              <a:ext cx="2139950" cy="31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>
              <a:spLocks noChangeArrowheads="1"/>
            </p:cNvSpPr>
            <p:nvPr/>
          </p:nvSpPr>
          <p:spPr bwMode="auto">
            <a:xfrm>
              <a:off x="6028532" y="3460397"/>
              <a:ext cx="1508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FF0000"/>
                  </a:solidFill>
                </a:rPr>
                <a:t>грань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091532" y="5030435"/>
              <a:ext cx="263525" cy="271462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Овал 97"/>
            <p:cNvSpPr>
              <a:spLocks noChangeArrowheads="1"/>
            </p:cNvSpPr>
            <p:nvPr/>
          </p:nvSpPr>
          <p:spPr bwMode="auto">
            <a:xfrm>
              <a:off x="4618832" y="5035197"/>
              <a:ext cx="228600" cy="22860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3348832" y="1914172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4809332" y="51875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67832" y="5263797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="" xmlns:p14="http://schemas.microsoft.com/office/powerpoint/2010/main" val="41757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1472" y="928670"/>
            <a:ext cx="4608512" cy="5715040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которых составлен куб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квадратов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рёбра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Концы рёбер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вершины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72198" y="4929198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14290"/>
            <a:ext cx="4862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КУБА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619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КУБА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214554"/>
            <a:ext cx="3500462" cy="32147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вершин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рёбер </a:t>
            </a:r>
          </a:p>
          <a:p>
            <a:pPr marL="45720" indent="0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14810" y="2071678"/>
            <a:ext cx="4643469" cy="3716338"/>
            <a:chOff x="4214810" y="2071678"/>
            <a:chExt cx="4643469" cy="3716338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8001024" y="3143248"/>
              <a:ext cx="85725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solidFill>
                    <a:srgbClr val="FF0000"/>
                  </a:solidFill>
                </a:rPr>
                <a:t>грань</a:t>
              </a:r>
            </a:p>
          </p:txBody>
        </p:sp>
        <p:sp>
          <p:nvSpPr>
            <p:cNvPr id="4" name="Параллелограмм 3"/>
            <p:cNvSpPr/>
            <p:nvPr/>
          </p:nvSpPr>
          <p:spPr>
            <a:xfrm rot="19327674">
              <a:off x="6032798" y="2824595"/>
              <a:ext cx="2735263" cy="1827781"/>
            </a:xfrm>
            <a:prstGeom prst="parallelogram">
              <a:avLst>
                <a:gd name="adj" fmla="val 72102"/>
              </a:avLst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484810" y="4202103"/>
              <a:ext cx="228600" cy="228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875585" y="4230678"/>
              <a:ext cx="180975" cy="17145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5616573" y="4162416"/>
              <a:ext cx="12700" cy="238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60860" y="4341803"/>
              <a:ext cx="1174750" cy="9937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816723" y="4392603"/>
              <a:ext cx="1190625" cy="98425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6" idx="3"/>
            </p:cNvCxnSpPr>
            <p:nvPr/>
          </p:nvCxnSpPr>
          <p:spPr>
            <a:xfrm>
              <a:off x="5557835" y="4283066"/>
              <a:ext cx="2363788" cy="460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7799385" y="2084378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726235" y="2941628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27510" y="2928928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23" idx="0"/>
            </p:cNvCxnSpPr>
            <p:nvPr/>
          </p:nvCxnSpPr>
          <p:spPr>
            <a:xfrm rot="16200000" flipV="1">
              <a:off x="3246435" y="4087803"/>
              <a:ext cx="2195513" cy="47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24" idx="0"/>
              <a:endCxn id="12" idx="4"/>
            </p:cNvCxnSpPr>
            <p:nvPr/>
          </p:nvCxnSpPr>
          <p:spPr>
            <a:xfrm rot="16200000" flipV="1">
              <a:off x="5818185" y="4154478"/>
              <a:ext cx="2047875" cy="2857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303710" y="2992428"/>
              <a:ext cx="2476500" cy="4762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398521" y="2173278"/>
              <a:ext cx="1101725" cy="77311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4" idx="0"/>
            </p:cNvCxnSpPr>
            <p:nvPr/>
          </p:nvCxnSpPr>
          <p:spPr>
            <a:xfrm rot="5400000" flipH="1" flipV="1">
              <a:off x="6960991" y="2096132"/>
              <a:ext cx="799345" cy="104254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690255" y="2135617"/>
              <a:ext cx="2160000" cy="360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4"/>
              <a:endCxn id="6" idx="4"/>
            </p:cNvCxnSpPr>
            <p:nvPr/>
          </p:nvCxnSpPr>
          <p:spPr>
            <a:xfrm rot="16200000" flipH="1">
              <a:off x="6876254" y="3312309"/>
              <a:ext cx="2114550" cy="6508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25" idx="3"/>
            </p:cNvCxnSpPr>
            <p:nvPr/>
          </p:nvCxnSpPr>
          <p:spPr>
            <a:xfrm rot="16200000" flipH="1">
              <a:off x="4433886" y="3313103"/>
              <a:ext cx="2139950" cy="31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4214810" y="5187941"/>
              <a:ext cx="263525" cy="271462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Овал 23"/>
            <p:cNvSpPr>
              <a:spLocks noChangeArrowheads="1"/>
            </p:cNvSpPr>
            <p:nvPr/>
          </p:nvSpPr>
          <p:spPr bwMode="auto">
            <a:xfrm>
              <a:off x="6742110" y="5192703"/>
              <a:ext cx="228600" cy="22860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472110" y="2071678"/>
              <a:ext cx="203200" cy="203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6932610" y="5345103"/>
              <a:ext cx="1508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FF0000"/>
                  </a:solidFill>
                </a:rPr>
                <a:t>вершина</a:t>
              </a:r>
            </a:p>
          </p:txBody>
        </p: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5091110" y="5421303"/>
              <a:ext cx="936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FF0000"/>
                  </a:solidFill>
                </a:rPr>
                <a:t>ребро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589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4282" y="1750586"/>
            <a:ext cx="432048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Диагональ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куба  - отрезок, соединяющий две противоположные вершины куба (наиболее удаленные друг от друга)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ДИАГОНАЛЬ  КУБА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23" name="Picture 3" descr="E:\Материалы для Moodle\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3876296" cy="3729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034" y="2071678"/>
            <a:ext cx="3143272" cy="32861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ребра куба равны между собой</a:t>
            </a:r>
            <a:endParaRPr lang="ru-RU" sz="5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 КУБА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00496" y="1428736"/>
            <a:ext cx="4800600" cy="4419600"/>
            <a:chOff x="381000" y="1501775"/>
            <a:chExt cx="4800600" cy="441960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727200" y="1971675"/>
              <a:ext cx="2717800" cy="2641600"/>
            </a:xfrm>
            <a:custGeom>
              <a:avLst/>
              <a:gdLst>
                <a:gd name="T0" fmla="*/ 0 w 1712"/>
                <a:gd name="T1" fmla="*/ 0 h 1664"/>
                <a:gd name="T2" fmla="*/ 50800 w 1712"/>
                <a:gd name="T3" fmla="*/ 2641600 h 1664"/>
                <a:gd name="T4" fmla="*/ 2717800 w 1712"/>
                <a:gd name="T5" fmla="*/ 2590800 h 1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2" h="1664">
                  <a:moveTo>
                    <a:pt x="0" y="0"/>
                  </a:moveTo>
                  <a:lnTo>
                    <a:pt x="32" y="1664"/>
                  </a:lnTo>
                  <a:lnTo>
                    <a:pt x="1712" y="163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825500" y="4587875"/>
              <a:ext cx="977900" cy="838200"/>
            </a:xfrm>
            <a:custGeom>
              <a:avLst/>
              <a:gdLst>
                <a:gd name="T0" fmla="*/ 977900 w 616"/>
                <a:gd name="T1" fmla="*/ 0 h 528"/>
                <a:gd name="T2" fmla="*/ 0 w 616"/>
                <a:gd name="T3" fmla="*/ 838200 h 5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6" h="528">
                  <a:moveTo>
                    <a:pt x="616" y="0"/>
                  </a:moveTo>
                  <a:lnTo>
                    <a:pt x="0" y="52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371600" y="43434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33400" y="5311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352800" y="54641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572000" y="4549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1000" y="25685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47800" y="1501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343400" y="17303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838200" y="1958975"/>
              <a:ext cx="3581400" cy="346075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581400" y="27209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828800" y="53340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3505200" y="36576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3962400" y="48768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406" y="2000240"/>
            <a:ext cx="432048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Диагонали куба пересекаются в одной точке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 КУБА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E:\Материалы для Moodle\image0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206230" cy="3304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357429"/>
            <a:ext cx="3109121" cy="299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043608" y="116632"/>
            <a:ext cx="731460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СВОЙСТВА  КУБА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4789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Четыре сечения куба являются правильными шестиугольниками — эти сечения проходят через центр куба перпендикулярно четырём его главным диагоналям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грань куба — четырехугольник, всего у куба 24 плоских угла на поверхности. К каждому ребру примыкает две грани, которые образуют двугранный угол, и число таких углов соответствует числу граней — 12. Три грани, сходящиеся в каждой вершине, задают телесный угол, и таких углов 8.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куб имеет 44 угла: 24 плоских, 12 двугранных и 8 телесных.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978844"/>
            <a:ext cx="2736304" cy="2736304"/>
          </a:xfrm>
          <a:prstGeom prst="rect">
            <a:avLst/>
          </a:prstGeom>
        </p:spPr>
      </p:pic>
      <p:pic>
        <p:nvPicPr>
          <p:cNvPr id="5" name="Рисунок 4" descr="куб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24232"/>
            <a:ext cx="2711223" cy="2619478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043608" y="116632"/>
            <a:ext cx="731460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УГЛЫ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КУБА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85860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ребра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диагонали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 вписанной сферы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 описанной сферы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боковой поверхности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ru-RU" sz="2800" b="1" baseline="-25000" dirty="0" smtClean="0">
                <a:solidFill>
                  <a:srgbClr val="FF0000"/>
                </a:solidFill>
              </a:rPr>
              <a:t>бок</a:t>
            </a:r>
            <a:r>
              <a:rPr lang="en-US" sz="2800" b="1" dirty="0" smtClean="0">
                <a:solidFill>
                  <a:srgbClr val="FF0000"/>
                </a:solidFill>
              </a:rPr>
              <a:t>=4a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поверхности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S=6a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142976" y="428604"/>
            <a:ext cx="731460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ФОРМУЛЫ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КУБА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3786182" y="2111369"/>
            <a:ext cx="1524000" cy="531813"/>
            <a:chOff x="3840" y="3120"/>
            <a:chExt cx="960" cy="335"/>
          </a:xfrm>
        </p:grpSpPr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840" y="312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 a  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432" y="3120"/>
              <a:ext cx="320" cy="296"/>
            </a:xfrm>
            <a:custGeom>
              <a:avLst/>
              <a:gdLst>
                <a:gd name="T0" fmla="*/ 0 w 320"/>
                <a:gd name="T1" fmla="*/ 104 h 296"/>
                <a:gd name="T2" fmla="*/ 38 w 320"/>
                <a:gd name="T3" fmla="*/ 296 h 296"/>
                <a:gd name="T4" fmla="*/ 77 w 320"/>
                <a:gd name="T5" fmla="*/ 8 h 296"/>
                <a:gd name="T6" fmla="*/ 320 w 320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0" h="296">
                  <a:moveTo>
                    <a:pt x="0" y="104"/>
                  </a:moveTo>
                  <a:lnTo>
                    <a:pt x="38" y="296"/>
                  </a:lnTo>
                  <a:lnTo>
                    <a:pt x="77" y="8"/>
                  </a:lnTo>
                  <a:lnTo>
                    <a:pt x="32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3164" y="3687062"/>
            <a:ext cx="1143008" cy="798996"/>
          </a:xfrm>
          <a:prstGeom prst="rect">
            <a:avLst/>
          </a:prstGeom>
          <a:noFill/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2832" y="2947008"/>
            <a:ext cx="857256" cy="72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iamond-ore_2935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53885"/>
            <a:ext cx="2880320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296"/>
            <a:ext cx="3335277" cy="29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1" y="1628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20" y="0"/>
            <a:ext cx="2913480" cy="23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8082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Ребро куба равно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Найдите диагональ куба.</a:t>
            </a: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0" y="7620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188.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05400" y="990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 a</a:t>
            </a:r>
            <a:r>
              <a:rPr lang="en-US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n-US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с</a:t>
            </a:r>
            <a:r>
              <a:rPr lang="ru-RU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000760" y="2786058"/>
            <a:ext cx="1600200" cy="519113"/>
            <a:chOff x="3792" y="1920"/>
            <a:chExt cx="1008" cy="327"/>
          </a:xfrm>
        </p:grpSpPr>
        <p:sp>
          <p:nvSpPr>
            <p:cNvPr id="626712" name="Text Box 24"/>
            <p:cNvSpPr txBox="1">
              <a:spLocks noChangeArrowheads="1"/>
            </p:cNvSpPr>
            <p:nvPr/>
          </p:nvSpPr>
          <p:spPr bwMode="auto">
            <a:xfrm>
              <a:off x="3792" y="192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   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ru-RU" sz="28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75" name="Freeform 26"/>
            <p:cNvSpPr>
              <a:spLocks/>
            </p:cNvSpPr>
            <p:nvPr/>
          </p:nvSpPr>
          <p:spPr bwMode="auto">
            <a:xfrm>
              <a:off x="4224" y="1920"/>
              <a:ext cx="480" cy="288"/>
            </a:xfrm>
            <a:custGeom>
              <a:avLst/>
              <a:gdLst>
                <a:gd name="T0" fmla="*/ 0 w 480"/>
                <a:gd name="T1" fmla="*/ 96 h 288"/>
                <a:gd name="T2" fmla="*/ 48 w 480"/>
                <a:gd name="T3" fmla="*/ 288 h 288"/>
                <a:gd name="T4" fmla="*/ 96 w 480"/>
                <a:gd name="T5" fmla="*/ 0 h 288"/>
                <a:gd name="T6" fmla="*/ 48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88">
                  <a:moveTo>
                    <a:pt x="0" y="96"/>
                  </a:moveTo>
                  <a:lnTo>
                    <a:pt x="48" y="288"/>
                  </a:lnTo>
                  <a:lnTo>
                    <a:pt x="96" y="0"/>
                  </a:lnTo>
                  <a:lnTo>
                    <a:pt x="48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6715" name="Text Box 27"/>
          <p:cNvSpPr txBox="1">
            <a:spLocks noChangeArrowheads="1"/>
          </p:cNvSpPr>
          <p:nvPr/>
        </p:nvSpPr>
        <p:spPr bwMode="auto">
          <a:xfrm>
            <a:off x="5943600" y="19050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072198" y="3643314"/>
            <a:ext cx="2514600" cy="531813"/>
            <a:chOff x="3840" y="2536"/>
            <a:chExt cx="1584" cy="335"/>
          </a:xfrm>
        </p:grpSpPr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3840" y="2544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4272" y="2536"/>
              <a:ext cx="643" cy="296"/>
              <a:chOff x="4272" y="2536"/>
              <a:chExt cx="643" cy="296"/>
            </a:xfrm>
          </p:grpSpPr>
          <p:sp>
            <p:nvSpPr>
              <p:cNvPr id="31771" name="Freeform 31"/>
              <p:cNvSpPr>
                <a:spLocks/>
              </p:cNvSpPr>
              <p:nvPr/>
            </p:nvSpPr>
            <p:spPr bwMode="auto">
              <a:xfrm>
                <a:off x="4595" y="2536"/>
                <a:ext cx="320" cy="296"/>
              </a:xfrm>
              <a:custGeom>
                <a:avLst/>
                <a:gdLst>
                  <a:gd name="T0" fmla="*/ 0 w 320"/>
                  <a:gd name="T1" fmla="*/ 104 h 296"/>
                  <a:gd name="T2" fmla="*/ 38 w 320"/>
                  <a:gd name="T3" fmla="*/ 296 h 296"/>
                  <a:gd name="T4" fmla="*/ 77 w 320"/>
                  <a:gd name="T5" fmla="*/ 8 h 296"/>
                  <a:gd name="T6" fmla="*/ 320 w 320"/>
                  <a:gd name="T7" fmla="*/ 0 h 2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0" h="296">
                    <a:moveTo>
                      <a:pt x="0" y="104"/>
                    </a:moveTo>
                    <a:lnTo>
                      <a:pt x="38" y="296"/>
                    </a:lnTo>
                    <a:lnTo>
                      <a:pt x="77" y="8"/>
                    </a:lnTo>
                    <a:lnTo>
                      <a:pt x="320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Line 32"/>
              <p:cNvSpPr>
                <a:spLocks noChangeShapeType="1"/>
              </p:cNvSpPr>
              <p:nvPr/>
            </p:nvSpPr>
            <p:spPr bwMode="auto">
              <a:xfrm>
                <a:off x="4516" y="2592"/>
                <a:ext cx="1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Line 33"/>
              <p:cNvSpPr>
                <a:spLocks noChangeShapeType="1"/>
              </p:cNvSpPr>
              <p:nvPr/>
            </p:nvSpPr>
            <p:spPr bwMode="auto">
              <a:xfrm>
                <a:off x="4272" y="2592"/>
                <a:ext cx="1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143636" y="4572008"/>
            <a:ext cx="1524000" cy="531813"/>
            <a:chOff x="3840" y="3120"/>
            <a:chExt cx="960" cy="335"/>
          </a:xfrm>
        </p:grpSpPr>
        <p:sp>
          <p:nvSpPr>
            <p:cNvPr id="626725" name="Text Box 37"/>
            <p:cNvSpPr txBox="1">
              <a:spLocks noChangeArrowheads="1"/>
            </p:cNvSpPr>
            <p:nvPr/>
          </p:nvSpPr>
          <p:spPr bwMode="auto">
            <a:xfrm>
              <a:off x="3840" y="312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 a  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768" name="Freeform 39"/>
            <p:cNvSpPr>
              <a:spLocks/>
            </p:cNvSpPr>
            <p:nvPr/>
          </p:nvSpPr>
          <p:spPr bwMode="auto">
            <a:xfrm>
              <a:off x="4432" y="3120"/>
              <a:ext cx="320" cy="296"/>
            </a:xfrm>
            <a:custGeom>
              <a:avLst/>
              <a:gdLst>
                <a:gd name="T0" fmla="*/ 0 w 320"/>
                <a:gd name="T1" fmla="*/ 104 h 296"/>
                <a:gd name="T2" fmla="*/ 38 w 320"/>
                <a:gd name="T3" fmla="*/ 296 h 296"/>
                <a:gd name="T4" fmla="*/ 77 w 320"/>
                <a:gd name="T5" fmla="*/ 8 h 296"/>
                <a:gd name="T6" fmla="*/ 320 w 320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0" h="296">
                  <a:moveTo>
                    <a:pt x="0" y="104"/>
                  </a:moveTo>
                  <a:lnTo>
                    <a:pt x="38" y="296"/>
                  </a:lnTo>
                  <a:lnTo>
                    <a:pt x="77" y="8"/>
                  </a:lnTo>
                  <a:lnTo>
                    <a:pt x="32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381000" y="1501775"/>
            <a:ext cx="4800600" cy="4419600"/>
            <a:chOff x="381000" y="1501775"/>
            <a:chExt cx="4800600" cy="4419600"/>
          </a:xfrm>
        </p:grpSpPr>
        <p:sp>
          <p:nvSpPr>
            <p:cNvPr id="31747" name="Freeform 4"/>
            <p:cNvSpPr>
              <a:spLocks/>
            </p:cNvSpPr>
            <p:nvPr/>
          </p:nvSpPr>
          <p:spPr bwMode="auto">
            <a:xfrm>
              <a:off x="1727200" y="1971675"/>
              <a:ext cx="2717800" cy="2641600"/>
            </a:xfrm>
            <a:custGeom>
              <a:avLst/>
              <a:gdLst>
                <a:gd name="T0" fmla="*/ 0 w 1712"/>
                <a:gd name="T1" fmla="*/ 0 h 1664"/>
                <a:gd name="T2" fmla="*/ 50800 w 1712"/>
                <a:gd name="T3" fmla="*/ 2641600 h 1664"/>
                <a:gd name="T4" fmla="*/ 2717800 w 1712"/>
                <a:gd name="T5" fmla="*/ 2590800 h 1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2" h="1664">
                  <a:moveTo>
                    <a:pt x="0" y="0"/>
                  </a:moveTo>
                  <a:lnTo>
                    <a:pt x="32" y="1664"/>
                  </a:lnTo>
                  <a:lnTo>
                    <a:pt x="1712" y="163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5"/>
            <p:cNvSpPr>
              <a:spLocks/>
            </p:cNvSpPr>
            <p:nvPr/>
          </p:nvSpPr>
          <p:spPr bwMode="auto">
            <a:xfrm>
              <a:off x="825500" y="4587875"/>
              <a:ext cx="977900" cy="838200"/>
            </a:xfrm>
            <a:custGeom>
              <a:avLst/>
              <a:gdLst>
                <a:gd name="T0" fmla="*/ 977900 w 616"/>
                <a:gd name="T1" fmla="*/ 0 h 528"/>
                <a:gd name="T2" fmla="*/ 0 w 616"/>
                <a:gd name="T3" fmla="*/ 838200 h 5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6" h="528">
                  <a:moveTo>
                    <a:pt x="616" y="0"/>
                  </a:moveTo>
                  <a:lnTo>
                    <a:pt x="0" y="52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1371600" y="43434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533400" y="5311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</a:p>
          </p:txBody>
        </p:sp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3352800" y="54641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>
              <a:off x="4572000" y="4549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</a:p>
          </p:txBody>
        </p:sp>
        <p:sp>
          <p:nvSpPr>
            <p:cNvPr id="31754" name="Text Box 11"/>
            <p:cNvSpPr txBox="1">
              <a:spLocks noChangeArrowheads="1"/>
            </p:cNvSpPr>
            <p:nvPr/>
          </p:nvSpPr>
          <p:spPr bwMode="auto">
            <a:xfrm>
              <a:off x="381000" y="25685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1447800" y="15017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31756" name="Text Box 13"/>
            <p:cNvSpPr txBox="1">
              <a:spLocks noChangeArrowheads="1"/>
            </p:cNvSpPr>
            <p:nvPr/>
          </p:nvSpPr>
          <p:spPr bwMode="auto">
            <a:xfrm>
              <a:off x="4343400" y="17303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31757" name="AutoShape 14"/>
            <p:cNvSpPr>
              <a:spLocks noChangeArrowheads="1"/>
            </p:cNvSpPr>
            <p:nvPr/>
          </p:nvSpPr>
          <p:spPr bwMode="auto">
            <a:xfrm>
              <a:off x="838200" y="1958975"/>
              <a:ext cx="3581400" cy="346075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31758" name="Text Box 23"/>
            <p:cNvSpPr txBox="1">
              <a:spLocks noChangeArrowheads="1"/>
            </p:cNvSpPr>
            <p:nvPr/>
          </p:nvSpPr>
          <p:spPr bwMode="auto">
            <a:xfrm>
              <a:off x="3581400" y="2720975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626731" name="Rectangle 43"/>
            <p:cNvSpPr>
              <a:spLocks noChangeArrowheads="1"/>
            </p:cNvSpPr>
            <p:nvPr/>
          </p:nvSpPr>
          <p:spPr bwMode="auto">
            <a:xfrm>
              <a:off x="1828800" y="53340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6732" name="Rectangle 44"/>
            <p:cNvSpPr>
              <a:spLocks noChangeArrowheads="1"/>
            </p:cNvSpPr>
            <p:nvPr/>
          </p:nvSpPr>
          <p:spPr bwMode="auto">
            <a:xfrm>
              <a:off x="3505200" y="36576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6733" name="Rectangle 45"/>
            <p:cNvSpPr>
              <a:spLocks noChangeArrowheads="1"/>
            </p:cNvSpPr>
            <p:nvPr/>
          </p:nvSpPr>
          <p:spPr bwMode="auto">
            <a:xfrm>
              <a:off x="3962400" y="48768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33" name="Group 42"/>
          <p:cNvGrpSpPr>
            <a:grpSpLocks/>
          </p:cNvGrpSpPr>
          <p:nvPr/>
        </p:nvGrpSpPr>
        <p:grpSpPr bwMode="auto">
          <a:xfrm>
            <a:off x="5286380" y="5572140"/>
            <a:ext cx="3357586" cy="536575"/>
            <a:chOff x="3840" y="3120"/>
            <a:chExt cx="960" cy="338"/>
          </a:xfrm>
        </p:grpSpPr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840" y="3128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Ответ: </a:t>
              </a:r>
              <a:r>
                <a:rPr lang="en-US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4488" y="3120"/>
              <a:ext cx="128" cy="296"/>
            </a:xfrm>
            <a:custGeom>
              <a:avLst/>
              <a:gdLst>
                <a:gd name="T0" fmla="*/ 0 w 320"/>
                <a:gd name="T1" fmla="*/ 104 h 296"/>
                <a:gd name="T2" fmla="*/ 38 w 320"/>
                <a:gd name="T3" fmla="*/ 296 h 296"/>
                <a:gd name="T4" fmla="*/ 77 w 320"/>
                <a:gd name="T5" fmla="*/ 8 h 296"/>
                <a:gd name="T6" fmla="*/ 320 w 320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0" h="296">
                  <a:moveTo>
                    <a:pt x="0" y="104"/>
                  </a:moveTo>
                  <a:lnTo>
                    <a:pt x="38" y="296"/>
                  </a:lnTo>
                  <a:lnTo>
                    <a:pt x="77" y="8"/>
                  </a:lnTo>
                  <a:lnTo>
                    <a:pt x="32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14282" y="642918"/>
            <a:ext cx="2714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13" grpId="0"/>
      <p:bldP spid="6267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643050"/>
            <a:ext cx="3529532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Задача </a:t>
            </a:r>
          </a:p>
          <a:p>
            <a:pPr>
              <a:buNone/>
            </a:pPr>
            <a:r>
              <a:rPr lang="ru-RU" sz="4000" dirty="0" smtClean="0"/>
              <a:t> Длина ребра равна 4см. Найдите длину диагонали. </a:t>
            </a:r>
          </a:p>
          <a:p>
            <a:pPr>
              <a:buNone/>
            </a:pPr>
            <a:endParaRPr lang="ru-RU" sz="4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071934" y="1571612"/>
            <a:ext cx="4800600" cy="4419600"/>
            <a:chOff x="4071934" y="1571612"/>
            <a:chExt cx="4800600" cy="4419600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262934" y="46196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418134" y="2041512"/>
              <a:ext cx="2717800" cy="2641600"/>
            </a:xfrm>
            <a:custGeom>
              <a:avLst/>
              <a:gdLst>
                <a:gd name="T0" fmla="*/ 0 w 1712"/>
                <a:gd name="T1" fmla="*/ 0 h 1664"/>
                <a:gd name="T2" fmla="*/ 50800 w 1712"/>
                <a:gd name="T3" fmla="*/ 2641600 h 1664"/>
                <a:gd name="T4" fmla="*/ 2717800 w 1712"/>
                <a:gd name="T5" fmla="*/ 2590800 h 1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2" h="1664">
                  <a:moveTo>
                    <a:pt x="0" y="0"/>
                  </a:moveTo>
                  <a:lnTo>
                    <a:pt x="32" y="1664"/>
                  </a:lnTo>
                  <a:lnTo>
                    <a:pt x="1712" y="163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516434" y="4657712"/>
              <a:ext cx="977900" cy="838200"/>
            </a:xfrm>
            <a:custGeom>
              <a:avLst/>
              <a:gdLst>
                <a:gd name="T0" fmla="*/ 977900 w 616"/>
                <a:gd name="T1" fmla="*/ 0 h 528"/>
                <a:gd name="T2" fmla="*/ 0 w 616"/>
                <a:gd name="T3" fmla="*/ 838200 h 5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6" h="528">
                  <a:moveTo>
                    <a:pt x="616" y="0"/>
                  </a:moveTo>
                  <a:lnTo>
                    <a:pt x="0" y="52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062534" y="4413237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224334" y="53816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043734" y="55340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071934" y="26384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А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138734" y="15716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>
                  <a:solidFill>
                    <a:schemeClr val="tx2"/>
                  </a:solidFill>
                </a:rPr>
                <a:t>D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034334" y="18002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С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4529134" y="2028812"/>
              <a:ext cx="3581400" cy="346075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7272334" y="2790812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В</a:t>
              </a:r>
              <a:r>
                <a:rPr lang="en-US" altLang="ru-RU" sz="2400" b="1" baseline="-25000">
                  <a:solidFill>
                    <a:schemeClr val="tx2"/>
                  </a:solidFill>
                </a:rPr>
                <a:t>1</a:t>
              </a:r>
              <a:endParaRPr lang="ru-RU" altLang="ru-RU" sz="2400" b="1">
                <a:solidFill>
                  <a:schemeClr val="tx2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5544280" y="5429264"/>
              <a:ext cx="385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7286644" y="3727437"/>
              <a:ext cx="385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7653334" y="4946637"/>
              <a:ext cx="385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9383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ПРИМЕНЕНИЕ КУБА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Рубика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механическая головоломка, изобретенная в 1974 г. венгерским скульптором и преподавателем архитектуры Эрнё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Рубиком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Головоломка представляет собой пластмассовый куб, составленный из 26 кубиков меньшего размера, способных вращаться вокруг невидимых снаружи осей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у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786190"/>
            <a:ext cx="4244624" cy="2780229"/>
          </a:xfrm>
          <a:prstGeom prst="rect">
            <a:avLst/>
          </a:prstGeom>
        </p:spPr>
      </p:pic>
      <p:pic>
        <p:nvPicPr>
          <p:cNvPr id="6" name="Рисунок 5" descr="к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2929508" cy="2929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ПРИМЕНЕНИЕ КУБА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«Квадратный арбуз».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Японские ученые научились выращивать арбузы в форме куба, поэтому его легко перевозить и резать. Делается это очень просто: пока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арбузик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еще маленький, его помещают в специальный кубический каркас. А пока арбуз растет, он заполняет собой весь объем каркаса и приобретает кубическую форму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рб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209440" cy="2832767"/>
          </a:xfrm>
          <a:prstGeom prst="rect">
            <a:avLst/>
          </a:prstGeom>
        </p:spPr>
      </p:pic>
      <p:pic>
        <p:nvPicPr>
          <p:cNvPr id="5" name="Рисунок 4" descr="арбуз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746102" cy="2612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ПРИМЕНЕНИЕ КУБА</a:t>
            </a:r>
            <a:endParaRPr lang="ru-RU" b="1" dirty="0"/>
          </a:p>
        </p:txBody>
      </p:sp>
      <p:pic>
        <p:nvPicPr>
          <p:cNvPr id="3" name="Рисунок 2" descr="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400600" cy="4050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6093296"/>
            <a:ext cx="45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Голова – Куб во Франции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КУБ В АРХИТЕКТУРЕ</a:t>
            </a:r>
            <a:endParaRPr lang="ru-RU" b="1" dirty="0"/>
          </a:p>
        </p:txBody>
      </p:sp>
      <p:pic>
        <p:nvPicPr>
          <p:cNvPr id="3" name="Рисунок 2" descr="House-in-Normandy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048672" cy="4034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«Черный дом» во Франции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5834928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60932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CUBE TUBE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Китае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КУБ В АРХИТЕКТУРЕ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0932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Офис – куб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Научном парке Гонконга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616624" cy="39491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357166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КУБ В АРХИТЕКТУРЕ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068" y="1988840"/>
            <a:ext cx="6490518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Кубические дома Пита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357166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КУБ В АРХИТЕКТУРЕ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ПРИМЕНЕНИЕ КУБА</a:t>
            </a:r>
            <a:endParaRPr lang="ru-RU" b="1" dirty="0"/>
          </a:p>
        </p:txBody>
      </p:sp>
      <p:pic>
        <p:nvPicPr>
          <p:cNvPr id="4" name="Рисунок 3" descr="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2808312" cy="1872208"/>
          </a:xfrm>
          <a:prstGeom prst="rect">
            <a:avLst/>
          </a:prstGeom>
        </p:spPr>
      </p:pic>
      <p:pic>
        <p:nvPicPr>
          <p:cNvPr id="5" name="Рисунок 4" descr="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643050"/>
            <a:ext cx="2952328" cy="2155200"/>
          </a:xfrm>
          <a:prstGeom prst="rect">
            <a:avLst/>
          </a:prstGeom>
        </p:spPr>
      </p:pic>
      <p:pic>
        <p:nvPicPr>
          <p:cNvPr id="6" name="Рисунок 5" descr="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5782" y="3929066"/>
            <a:ext cx="1968218" cy="2685678"/>
          </a:xfrm>
          <a:prstGeom prst="rect">
            <a:avLst/>
          </a:prstGeom>
        </p:spPr>
      </p:pic>
      <p:pic>
        <p:nvPicPr>
          <p:cNvPr id="7" name="Рисунок 6" descr="к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9552" y="4948780"/>
            <a:ext cx="1944216" cy="1909220"/>
          </a:xfrm>
          <a:prstGeom prst="rect">
            <a:avLst/>
          </a:prstGeom>
        </p:spPr>
      </p:pic>
      <p:pic>
        <p:nvPicPr>
          <p:cNvPr id="8" name="Рисунок 7" descr="к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643050"/>
            <a:ext cx="2808311" cy="2019823"/>
          </a:xfrm>
          <a:prstGeom prst="rect">
            <a:avLst/>
          </a:prstGeom>
        </p:spPr>
      </p:pic>
      <p:pic>
        <p:nvPicPr>
          <p:cNvPr id="9" name="Рисунок 8" descr="к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5072074"/>
            <a:ext cx="1872208" cy="1561422"/>
          </a:xfrm>
          <a:prstGeom prst="rect">
            <a:avLst/>
          </a:prstGeom>
        </p:spPr>
      </p:pic>
      <p:pic>
        <p:nvPicPr>
          <p:cNvPr id="10" name="Рисунок 9" descr="к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643050"/>
            <a:ext cx="2571768" cy="1928826"/>
          </a:xfrm>
          <a:prstGeom prst="rect">
            <a:avLst/>
          </a:prstGeom>
        </p:spPr>
      </p:pic>
      <p:pic>
        <p:nvPicPr>
          <p:cNvPr id="11" name="Рисунок 10" descr="к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3571876"/>
            <a:ext cx="1656184" cy="1301287"/>
          </a:xfrm>
          <a:prstGeom prst="rect">
            <a:avLst/>
          </a:prstGeom>
        </p:spPr>
      </p:pic>
      <p:pic>
        <p:nvPicPr>
          <p:cNvPr id="12" name="Рисунок 11" descr="к10.jpg"/>
          <p:cNvPicPr>
            <a:picLocks noChangeAspect="1"/>
          </p:cNvPicPr>
          <p:nvPr/>
        </p:nvPicPr>
        <p:blipFill>
          <a:blip r:embed="rId10" cstate="print"/>
          <a:srcRect l="9524" t="16748" r="4762" b="13847"/>
          <a:stretch>
            <a:fillRect/>
          </a:stretch>
        </p:blipFill>
        <p:spPr>
          <a:xfrm>
            <a:off x="3214678" y="3786190"/>
            <a:ext cx="1296144" cy="1080120"/>
          </a:xfrm>
          <a:prstGeom prst="rect">
            <a:avLst/>
          </a:prstGeom>
        </p:spPr>
      </p:pic>
      <p:pic>
        <p:nvPicPr>
          <p:cNvPr id="13" name="Рисунок 12" descr="к1.jpg"/>
          <p:cNvPicPr>
            <a:picLocks noChangeAspect="1"/>
          </p:cNvPicPr>
          <p:nvPr/>
        </p:nvPicPr>
        <p:blipFill>
          <a:blip r:embed="rId11" cstate="print"/>
          <a:srcRect l="11952" r="11552"/>
          <a:stretch>
            <a:fillRect/>
          </a:stretch>
        </p:blipFill>
        <p:spPr>
          <a:xfrm>
            <a:off x="4786314" y="3571876"/>
            <a:ext cx="2286016" cy="13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0" y="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Прямоугольный параллелепипед         </a:t>
            </a:r>
            <a:endParaRPr lang="ru-RU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altLang="ru-RU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Параллелепипед называется прямоугольным, если его боковые ребра перпендикулярны к основанию, а основания представляют собой прямоугольники.</a:t>
            </a:r>
            <a:endParaRPr lang="ru-RU" altLang="ru-RU" sz="2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1869848">
            <a:off x="722199" y="2509651"/>
            <a:ext cx="3842380" cy="2758413"/>
            <a:chOff x="1248" y="717"/>
            <a:chExt cx="2160" cy="1635"/>
          </a:xfrm>
        </p:grpSpPr>
        <p:sp>
          <p:nvSpPr>
            <p:cNvPr id="25632" name="Freeform 6"/>
            <p:cNvSpPr>
              <a:spLocks/>
            </p:cNvSpPr>
            <p:nvPr/>
          </p:nvSpPr>
          <p:spPr bwMode="auto">
            <a:xfrm>
              <a:off x="1251" y="717"/>
              <a:ext cx="1512" cy="426"/>
            </a:xfrm>
            <a:custGeom>
              <a:avLst/>
              <a:gdLst>
                <a:gd name="T0" fmla="*/ 0 w 1512"/>
                <a:gd name="T1" fmla="*/ 420 h 426"/>
                <a:gd name="T2" fmla="*/ 1026 w 1512"/>
                <a:gd name="T3" fmla="*/ 426 h 426"/>
                <a:gd name="T4" fmla="*/ 1512 w 1512"/>
                <a:gd name="T5" fmla="*/ 3 h 426"/>
                <a:gd name="T6" fmla="*/ 474 w 1512"/>
                <a:gd name="T7" fmla="*/ 0 h 426"/>
                <a:gd name="T8" fmla="*/ 0 w 1512"/>
                <a:gd name="T9" fmla="*/ 42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2" h="426">
                  <a:moveTo>
                    <a:pt x="0" y="420"/>
                  </a:moveTo>
                  <a:lnTo>
                    <a:pt x="1026" y="426"/>
                  </a:lnTo>
                  <a:lnTo>
                    <a:pt x="1512" y="3"/>
                  </a:lnTo>
                  <a:lnTo>
                    <a:pt x="474" y="0"/>
                  </a:lnTo>
                  <a:lnTo>
                    <a:pt x="0" y="42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7"/>
            <p:cNvSpPr>
              <a:spLocks/>
            </p:cNvSpPr>
            <p:nvPr/>
          </p:nvSpPr>
          <p:spPr bwMode="auto">
            <a:xfrm>
              <a:off x="2283" y="720"/>
              <a:ext cx="1125" cy="1629"/>
            </a:xfrm>
            <a:custGeom>
              <a:avLst/>
              <a:gdLst>
                <a:gd name="T0" fmla="*/ 648 w 1125"/>
                <a:gd name="T1" fmla="*/ 1629 h 1629"/>
                <a:gd name="T2" fmla="*/ 1125 w 1125"/>
                <a:gd name="T3" fmla="*/ 1215 h 1629"/>
                <a:gd name="T4" fmla="*/ 480 w 1125"/>
                <a:gd name="T5" fmla="*/ 0 h 1629"/>
                <a:gd name="T6" fmla="*/ 0 w 1125"/>
                <a:gd name="T7" fmla="*/ 417 h 1629"/>
                <a:gd name="T8" fmla="*/ 648 w 1125"/>
                <a:gd name="T9" fmla="*/ 1629 h 1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" h="1629">
                  <a:moveTo>
                    <a:pt x="648" y="1629"/>
                  </a:moveTo>
                  <a:lnTo>
                    <a:pt x="1125" y="1215"/>
                  </a:lnTo>
                  <a:lnTo>
                    <a:pt x="480" y="0"/>
                  </a:lnTo>
                  <a:lnTo>
                    <a:pt x="0" y="417"/>
                  </a:lnTo>
                  <a:lnTo>
                    <a:pt x="648" y="162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8"/>
            <p:cNvSpPr>
              <a:spLocks/>
            </p:cNvSpPr>
            <p:nvPr/>
          </p:nvSpPr>
          <p:spPr bwMode="auto">
            <a:xfrm>
              <a:off x="1248" y="1137"/>
              <a:ext cx="1680" cy="1215"/>
            </a:xfrm>
            <a:custGeom>
              <a:avLst/>
              <a:gdLst>
                <a:gd name="T0" fmla="*/ 639 w 1680"/>
                <a:gd name="T1" fmla="*/ 1212 h 1215"/>
                <a:gd name="T2" fmla="*/ 1680 w 1680"/>
                <a:gd name="T3" fmla="*/ 1215 h 1215"/>
                <a:gd name="T4" fmla="*/ 1035 w 1680"/>
                <a:gd name="T5" fmla="*/ 0 h 1215"/>
                <a:gd name="T6" fmla="*/ 0 w 1680"/>
                <a:gd name="T7" fmla="*/ 15 h 1215"/>
                <a:gd name="T8" fmla="*/ 639 w 1680"/>
                <a:gd name="T9" fmla="*/ 1212 h 1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215">
                  <a:moveTo>
                    <a:pt x="639" y="1212"/>
                  </a:moveTo>
                  <a:lnTo>
                    <a:pt x="1680" y="1215"/>
                  </a:lnTo>
                  <a:lnTo>
                    <a:pt x="1035" y="0"/>
                  </a:lnTo>
                  <a:lnTo>
                    <a:pt x="0" y="15"/>
                  </a:lnTo>
                  <a:lnTo>
                    <a:pt x="639" y="12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48" y="720"/>
              <a:ext cx="2160" cy="1632"/>
              <a:chOff x="1248" y="720"/>
              <a:chExt cx="3408" cy="2784"/>
            </a:xfrm>
          </p:grpSpPr>
          <p:sp>
            <p:nvSpPr>
              <p:cNvPr id="25636" name="Line 10"/>
              <p:cNvSpPr>
                <a:spLocks noChangeShapeType="1"/>
              </p:cNvSpPr>
              <p:nvPr/>
            </p:nvSpPr>
            <p:spPr bwMode="auto">
              <a:xfrm flipV="1">
                <a:off x="2256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7" name="Freeform 11"/>
              <p:cNvSpPr>
                <a:spLocks/>
              </p:cNvSpPr>
              <p:nvPr/>
            </p:nvSpPr>
            <p:spPr bwMode="auto">
              <a:xfrm>
                <a:off x="3024" y="2784"/>
                <a:ext cx="1632" cy="1"/>
              </a:xfrm>
              <a:custGeom>
                <a:avLst/>
                <a:gdLst>
                  <a:gd name="T0" fmla="*/ 0 w 1632"/>
                  <a:gd name="T1" fmla="*/ 0 h 1"/>
                  <a:gd name="T2" fmla="*/ 1632 w 16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32" h="1">
                    <a:moveTo>
                      <a:pt x="0" y="0"/>
                    </a:moveTo>
                    <a:lnTo>
                      <a:pt x="163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8" name="Line 12"/>
              <p:cNvSpPr>
                <a:spLocks noChangeShapeType="1"/>
              </p:cNvSpPr>
              <p:nvPr/>
            </p:nvSpPr>
            <p:spPr bwMode="auto">
              <a:xfrm flipH="1">
                <a:off x="3888" y="2784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248" y="720"/>
                <a:ext cx="2400" cy="720"/>
                <a:chOff x="720" y="3168"/>
                <a:chExt cx="2400" cy="720"/>
              </a:xfrm>
            </p:grpSpPr>
            <p:sp>
              <p:nvSpPr>
                <p:cNvPr id="25646" name="Line 14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16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352" y="3168"/>
                  <a:ext cx="768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20" y="3168"/>
                  <a:ext cx="768" cy="7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9" name="Line 17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16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40" name="Line 18"/>
              <p:cNvSpPr>
                <a:spLocks noChangeShapeType="1"/>
              </p:cNvSpPr>
              <p:nvPr/>
            </p:nvSpPr>
            <p:spPr bwMode="auto">
              <a:xfrm>
                <a:off x="2256" y="3504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1248" y="720"/>
                <a:ext cx="3408" cy="2784"/>
                <a:chOff x="-288" y="1152"/>
                <a:chExt cx="3408" cy="2736"/>
              </a:xfrm>
            </p:grpSpPr>
            <p:sp>
              <p:nvSpPr>
                <p:cNvPr id="2564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1152"/>
                  <a:ext cx="1008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1152"/>
                  <a:ext cx="1008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1872"/>
                  <a:ext cx="1008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-288" y="1872"/>
                  <a:ext cx="1008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94988" name="Freeform 44"/>
          <p:cNvSpPr>
            <a:spLocks/>
          </p:cNvSpPr>
          <p:nvPr/>
        </p:nvSpPr>
        <p:spPr bwMode="auto">
          <a:xfrm>
            <a:off x="5270500" y="1943100"/>
            <a:ext cx="3175000" cy="4191000"/>
          </a:xfrm>
          <a:custGeom>
            <a:avLst/>
            <a:gdLst>
              <a:gd name="T0" fmla="*/ 3175000 w 2000"/>
              <a:gd name="T1" fmla="*/ 3403600 h 2640"/>
              <a:gd name="T2" fmla="*/ 787400 w 2000"/>
              <a:gd name="T3" fmla="*/ 3403600 h 2640"/>
              <a:gd name="T4" fmla="*/ 0 w 2000"/>
              <a:gd name="T5" fmla="*/ 4191000 h 2640"/>
              <a:gd name="T6" fmla="*/ 812800 w 2000"/>
              <a:gd name="T7" fmla="*/ 3403600 h 2640"/>
              <a:gd name="T8" fmla="*/ 787400 w 2000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" h="2640">
                <a:moveTo>
                  <a:pt x="2000" y="2144"/>
                </a:moveTo>
                <a:lnTo>
                  <a:pt x="496" y="2144"/>
                </a:lnTo>
                <a:lnTo>
                  <a:pt x="0" y="2640"/>
                </a:lnTo>
                <a:lnTo>
                  <a:pt x="512" y="2144"/>
                </a:lnTo>
                <a:lnTo>
                  <a:pt x="496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989" name="Freeform 45"/>
          <p:cNvSpPr>
            <a:spLocks/>
          </p:cNvSpPr>
          <p:nvPr/>
        </p:nvSpPr>
        <p:spPr bwMode="auto">
          <a:xfrm>
            <a:off x="5253038" y="5353050"/>
            <a:ext cx="3209925" cy="809625"/>
          </a:xfrm>
          <a:custGeom>
            <a:avLst/>
            <a:gdLst>
              <a:gd name="T0" fmla="*/ 0 w 2022"/>
              <a:gd name="T1" fmla="*/ 809625 h 510"/>
              <a:gd name="T2" fmla="*/ 2405063 w 2022"/>
              <a:gd name="T3" fmla="*/ 806450 h 510"/>
              <a:gd name="T4" fmla="*/ 3209925 w 2022"/>
              <a:gd name="T5" fmla="*/ 0 h 510"/>
              <a:gd name="T6" fmla="*/ 819150 w 2022"/>
              <a:gd name="T7" fmla="*/ 0 h 510"/>
              <a:gd name="T8" fmla="*/ 0 w 2022"/>
              <a:gd name="T9" fmla="*/ 809625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2" h="510">
                <a:moveTo>
                  <a:pt x="0" y="510"/>
                </a:moveTo>
                <a:lnTo>
                  <a:pt x="1515" y="508"/>
                </a:lnTo>
                <a:lnTo>
                  <a:pt x="2022" y="0"/>
                </a:lnTo>
                <a:lnTo>
                  <a:pt x="516" y="0"/>
                </a:lnTo>
                <a:lnTo>
                  <a:pt x="0" y="510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257800" y="1879600"/>
            <a:ext cx="3201988" cy="4292600"/>
            <a:chOff x="3312" y="1184"/>
            <a:chExt cx="2017" cy="2704"/>
          </a:xfrm>
        </p:grpSpPr>
        <p:sp>
          <p:nvSpPr>
            <p:cNvPr id="25610" name="Line 47"/>
            <p:cNvSpPr>
              <a:spLocks noChangeShapeType="1"/>
            </p:cNvSpPr>
            <p:nvPr/>
          </p:nvSpPr>
          <p:spPr bwMode="auto">
            <a:xfrm>
              <a:off x="3312" y="1728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48"/>
            <p:cNvSpPr>
              <a:spLocks/>
            </p:cNvSpPr>
            <p:nvPr/>
          </p:nvSpPr>
          <p:spPr bwMode="auto">
            <a:xfrm>
              <a:off x="4824" y="1712"/>
              <a:ext cx="1" cy="2160"/>
            </a:xfrm>
            <a:custGeom>
              <a:avLst/>
              <a:gdLst>
                <a:gd name="T0" fmla="*/ 0 w 1"/>
                <a:gd name="T1" fmla="*/ 0 h 2160"/>
                <a:gd name="T2" fmla="*/ 0 w 1"/>
                <a:gd name="T3" fmla="*/ 2160 h 2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60">
                  <a:moveTo>
                    <a:pt x="0" y="0"/>
                  </a:moveTo>
                  <a:lnTo>
                    <a:pt x="0" y="2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49"/>
            <p:cNvSpPr>
              <a:spLocks/>
            </p:cNvSpPr>
            <p:nvPr/>
          </p:nvSpPr>
          <p:spPr bwMode="auto">
            <a:xfrm>
              <a:off x="5328" y="1200"/>
              <a:ext cx="1" cy="2160"/>
            </a:xfrm>
            <a:custGeom>
              <a:avLst/>
              <a:gdLst>
                <a:gd name="T0" fmla="*/ 0 w 1"/>
                <a:gd name="T1" fmla="*/ 0 h 2160"/>
                <a:gd name="T2" fmla="*/ 0 w 1"/>
                <a:gd name="T3" fmla="*/ 2160 h 2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60">
                  <a:moveTo>
                    <a:pt x="0" y="0"/>
                  </a:moveTo>
                  <a:lnTo>
                    <a:pt x="0" y="2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50"/>
            <p:cNvSpPr>
              <a:spLocks/>
            </p:cNvSpPr>
            <p:nvPr/>
          </p:nvSpPr>
          <p:spPr bwMode="auto">
            <a:xfrm>
              <a:off x="3832" y="1184"/>
              <a:ext cx="1" cy="2144"/>
            </a:xfrm>
            <a:custGeom>
              <a:avLst/>
              <a:gdLst>
                <a:gd name="T0" fmla="*/ 0 w 1"/>
                <a:gd name="T1" fmla="*/ 0 h 2144"/>
                <a:gd name="T2" fmla="*/ 0 w 1"/>
                <a:gd name="T3" fmla="*/ 2144 h 2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144">
                  <a:moveTo>
                    <a:pt x="0" y="0"/>
                  </a:moveTo>
                  <a:lnTo>
                    <a:pt x="0" y="214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987" name="AutoShape 43"/>
          <p:cNvSpPr>
            <a:spLocks noChangeArrowheads="1"/>
          </p:cNvSpPr>
          <p:nvPr/>
        </p:nvSpPr>
        <p:spPr bwMode="auto">
          <a:xfrm>
            <a:off x="5257800" y="1905000"/>
            <a:ext cx="3200400" cy="4267200"/>
          </a:xfrm>
          <a:prstGeom prst="cube">
            <a:avLst>
              <a:gd name="adj" fmla="val 25000"/>
            </a:avLst>
          </a:prstGeom>
          <a:solidFill>
            <a:srgbClr val="FF6699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990" name="Freeform 46"/>
          <p:cNvSpPr>
            <a:spLocks/>
          </p:cNvSpPr>
          <p:nvPr/>
        </p:nvSpPr>
        <p:spPr bwMode="auto">
          <a:xfrm>
            <a:off x="5272088" y="1905000"/>
            <a:ext cx="3171825" cy="790575"/>
          </a:xfrm>
          <a:custGeom>
            <a:avLst/>
            <a:gdLst>
              <a:gd name="T0" fmla="*/ 0 w 1998"/>
              <a:gd name="T1" fmla="*/ 790575 h 498"/>
              <a:gd name="T2" fmla="*/ 2381250 w 1998"/>
              <a:gd name="T3" fmla="*/ 790575 h 498"/>
              <a:gd name="T4" fmla="*/ 3171825 w 1998"/>
              <a:gd name="T5" fmla="*/ 9525 h 498"/>
              <a:gd name="T6" fmla="*/ 790575 w 1998"/>
              <a:gd name="T7" fmla="*/ 0 h 498"/>
              <a:gd name="T8" fmla="*/ 0 w 1998"/>
              <a:gd name="T9" fmla="*/ 790575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8" h="498">
                <a:moveTo>
                  <a:pt x="0" y="498"/>
                </a:moveTo>
                <a:lnTo>
                  <a:pt x="1500" y="498"/>
                </a:lnTo>
                <a:lnTo>
                  <a:pt x="1998" y="6"/>
                </a:lnTo>
                <a:lnTo>
                  <a:pt x="498" y="0"/>
                </a:lnTo>
                <a:lnTo>
                  <a:pt x="0" y="498"/>
                </a:lnTo>
                <a:close/>
              </a:path>
            </a:pathLst>
          </a:custGeom>
          <a:solidFill>
            <a:srgbClr val="FF6699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9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88" grpId="0" animBg="1"/>
      <p:bldP spid="594989" grpId="0" animBg="1"/>
      <p:bldP spid="594987" grpId="0" animBg="1"/>
      <p:bldP spid="5949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07181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Bef>
                <a:spcPct val="50000"/>
              </a:spcBef>
            </a:pPr>
            <a:r>
              <a:rPr lang="ru-RU" sz="4800" b="1" dirty="0" smtClean="0">
                <a:ea typeface="MS Gothic" pitchFamily="49" charset="-128"/>
                <a:cs typeface="Arial" charset="0"/>
              </a:rPr>
              <a:t>1) Сколько 	ребер у 	куба?</a:t>
            </a:r>
            <a:endParaRPr lang="ru-RU" sz="4800" b="1" dirty="0">
              <a:ea typeface="MS Gothic" pitchFamily="49" charset="-128"/>
              <a:cs typeface="Arial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14606" cy="15716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ПО ТЕМЕ: «КУБ»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49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Bef>
                <a:spcPct val="50000"/>
              </a:spcBef>
            </a:pPr>
            <a:r>
              <a:rPr lang="ru-RU" sz="4800" b="1" dirty="0" smtClean="0">
                <a:ea typeface="MS Gothic" pitchFamily="49" charset="-128"/>
                <a:cs typeface="Arial" charset="0"/>
              </a:rPr>
              <a:t>2) Сколько 		вершин у 	куба?</a:t>
            </a:r>
            <a:endParaRPr lang="ru-RU" sz="4800" b="1" dirty="0">
              <a:ea typeface="MS Gothic" pitchFamily="49" charset="-128"/>
              <a:cs typeface="Arial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14606" cy="15716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ПО ТЕМЕ: «КУБ»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571744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defTabSz="449263">
              <a:spcBef>
                <a:spcPct val="50000"/>
              </a:spcBef>
              <a:buFont typeface="+mj-lt"/>
              <a:buAutoNum type="arabicParenR" startAt="3"/>
            </a:pPr>
            <a:r>
              <a:rPr lang="ru-RU" sz="4000" b="1" dirty="0" smtClean="0">
                <a:ea typeface="MS Gothic" pitchFamily="49" charset="-128"/>
                <a:cs typeface="Arial" charset="0"/>
              </a:rPr>
              <a:t>Сторона куба равна 6см. Чему равна площадь </a:t>
            </a:r>
            <a:r>
              <a:rPr lang="en-US" sz="4000" b="1" dirty="0" smtClean="0">
                <a:ea typeface="MS Gothic" pitchFamily="49" charset="-128"/>
                <a:cs typeface="Arial" charset="0"/>
              </a:rPr>
              <a:t/>
            </a:r>
            <a:br>
              <a:rPr lang="en-US" sz="4000" b="1" dirty="0" smtClean="0">
                <a:ea typeface="MS Gothic" pitchFamily="49" charset="-128"/>
                <a:cs typeface="Arial" charset="0"/>
              </a:rPr>
            </a:br>
            <a:r>
              <a:rPr lang="ru-RU" sz="4000" b="1" dirty="0" smtClean="0">
                <a:ea typeface="MS Gothic" pitchFamily="49" charset="-128"/>
                <a:cs typeface="Arial" charset="0"/>
              </a:rPr>
              <a:t>поверхности куба?</a:t>
            </a:r>
            <a:endParaRPr lang="ru-RU" sz="4800" b="1" dirty="0">
              <a:ea typeface="MS Gothic" pitchFamily="49" charset="-128"/>
              <a:cs typeface="Arial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14606" cy="15716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ПО ТЕМЕ: «КУБ»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toni-stark_9823685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96" y="-1764"/>
            <a:ext cx="10010296" cy="6877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0445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0" y="21429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Свойства прямоугольного параллелепипеда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altLang="ru-RU" sz="2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Text Box 51"/>
          <p:cNvSpPr txBox="1">
            <a:spLocks noChangeArrowheads="1"/>
          </p:cNvSpPr>
          <p:nvPr/>
        </p:nvSpPr>
        <p:spPr bwMode="auto">
          <a:xfrm>
            <a:off x="357159" y="4786322"/>
            <a:ext cx="4572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2400" b="1" dirty="0"/>
              <a:t>Длины трех ребер</a:t>
            </a:r>
            <a:r>
              <a:rPr lang="ru-RU" altLang="ru-RU" sz="2400" dirty="0"/>
              <a:t>, имеющих общую вершину, называются </a:t>
            </a:r>
            <a:r>
              <a:rPr lang="ru-RU" altLang="ru-RU" sz="2400" b="1" u="sng" dirty="0"/>
              <a:t>измерениями</a:t>
            </a:r>
            <a:r>
              <a:rPr lang="ru-RU" altLang="ru-RU" sz="2400" dirty="0"/>
              <a:t> прямоугольного параллелепипеда.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429256" y="1357298"/>
            <a:ext cx="3200400" cy="4268788"/>
            <a:chOff x="5410200" y="1905000"/>
            <a:chExt cx="3200400" cy="4268788"/>
          </a:xfrm>
        </p:grpSpPr>
        <p:sp>
          <p:nvSpPr>
            <p:cNvPr id="27650" name="Freeform 41"/>
            <p:cNvSpPr>
              <a:spLocks/>
            </p:cNvSpPr>
            <p:nvPr/>
          </p:nvSpPr>
          <p:spPr bwMode="auto">
            <a:xfrm>
              <a:off x="6210300" y="1905000"/>
              <a:ext cx="2387600" cy="3479800"/>
            </a:xfrm>
            <a:custGeom>
              <a:avLst/>
              <a:gdLst>
                <a:gd name="T0" fmla="*/ 2387600 w 1504"/>
                <a:gd name="T1" fmla="*/ 3454400 h 2192"/>
                <a:gd name="T2" fmla="*/ 25400 w 1504"/>
                <a:gd name="T3" fmla="*/ 3479800 h 2192"/>
                <a:gd name="T4" fmla="*/ 25400 w 1504"/>
                <a:gd name="T5" fmla="*/ 3403600 h 2192"/>
                <a:gd name="T6" fmla="*/ 25400 w 1504"/>
                <a:gd name="T7" fmla="*/ 3429000 h 2192"/>
                <a:gd name="T8" fmla="*/ 25400 w 1504"/>
                <a:gd name="T9" fmla="*/ 3403600 h 2192"/>
                <a:gd name="T10" fmla="*/ 0 w 1504"/>
                <a:gd name="T11" fmla="*/ 0 h 2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4" h="2192">
                  <a:moveTo>
                    <a:pt x="1504" y="2176"/>
                  </a:moveTo>
                  <a:lnTo>
                    <a:pt x="16" y="2192"/>
                  </a:lnTo>
                  <a:lnTo>
                    <a:pt x="16" y="2144"/>
                  </a:lnTo>
                  <a:lnTo>
                    <a:pt x="16" y="2160"/>
                  </a:lnTo>
                  <a:lnTo>
                    <a:pt x="16" y="2144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1" name="Line 50"/>
            <p:cNvSpPr>
              <a:spLocks noChangeShapeType="1"/>
            </p:cNvSpPr>
            <p:nvPr/>
          </p:nvSpPr>
          <p:spPr bwMode="auto">
            <a:xfrm flipH="1">
              <a:off x="5410200" y="5334000"/>
              <a:ext cx="83820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AutoShape 49"/>
            <p:cNvSpPr>
              <a:spLocks noChangeArrowheads="1"/>
            </p:cNvSpPr>
            <p:nvPr/>
          </p:nvSpPr>
          <p:spPr bwMode="auto">
            <a:xfrm>
              <a:off x="5410200" y="1905000"/>
              <a:ext cx="3200400" cy="4267200"/>
            </a:xfrm>
            <a:prstGeom prst="cube">
              <a:avLst>
                <a:gd name="adj" fmla="val 25000"/>
              </a:avLst>
            </a:prstGeom>
            <a:solidFill>
              <a:srgbClr val="FF6699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97044" name="Freeform 52"/>
            <p:cNvSpPr>
              <a:spLocks/>
            </p:cNvSpPr>
            <p:nvPr/>
          </p:nvSpPr>
          <p:spPr bwMode="auto">
            <a:xfrm>
              <a:off x="5410200" y="6172200"/>
              <a:ext cx="2400300" cy="1588"/>
            </a:xfrm>
            <a:custGeom>
              <a:avLst/>
              <a:gdLst>
                <a:gd name="T0" fmla="*/ 0 w 1512"/>
                <a:gd name="T1" fmla="*/ 0 h 1"/>
                <a:gd name="T2" fmla="*/ 2400300 w 151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12" h="1">
                  <a:moveTo>
                    <a:pt x="0" y="0"/>
                  </a:moveTo>
                  <a:lnTo>
                    <a:pt x="1512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7045" name="Freeform 53"/>
            <p:cNvSpPr>
              <a:spLocks/>
            </p:cNvSpPr>
            <p:nvPr/>
          </p:nvSpPr>
          <p:spPr bwMode="auto">
            <a:xfrm>
              <a:off x="7810500" y="2678332"/>
              <a:ext cx="12700" cy="3479800"/>
            </a:xfrm>
            <a:custGeom>
              <a:avLst/>
              <a:gdLst>
                <a:gd name="T0" fmla="*/ 0 w 8"/>
                <a:gd name="T1" fmla="*/ 0 h 2192"/>
                <a:gd name="T2" fmla="*/ 12700 w 8"/>
                <a:gd name="T3" fmla="*/ 3479800 h 2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192">
                  <a:moveTo>
                    <a:pt x="0" y="0"/>
                  </a:moveTo>
                  <a:lnTo>
                    <a:pt x="8" y="2192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7046" name="Freeform 54"/>
            <p:cNvSpPr>
              <a:spLocks/>
            </p:cNvSpPr>
            <p:nvPr/>
          </p:nvSpPr>
          <p:spPr bwMode="auto">
            <a:xfrm>
              <a:off x="7785100" y="5384800"/>
              <a:ext cx="812800" cy="787400"/>
            </a:xfrm>
            <a:custGeom>
              <a:avLst/>
              <a:gdLst>
                <a:gd name="T0" fmla="*/ 812800 w 512"/>
                <a:gd name="T1" fmla="*/ 0 h 496"/>
                <a:gd name="T2" fmla="*/ 0 w 512"/>
                <a:gd name="T3" fmla="*/ 787400 h 496"/>
                <a:gd name="T4" fmla="*/ 30163 w 512"/>
                <a:gd name="T5" fmla="*/ 782638 h 4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2" h="496">
                  <a:moveTo>
                    <a:pt x="512" y="0"/>
                  </a:moveTo>
                  <a:lnTo>
                    <a:pt x="0" y="496"/>
                  </a:lnTo>
                  <a:lnTo>
                    <a:pt x="19" y="493"/>
                  </a:ln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7158" y="1071546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800" b="1" baseline="30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В прямоугольном параллелепипеде все шесть граней – прямоугольники. 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Все двугранные углы прямоугольного параллелепипеда – прямые.</a:t>
            </a:r>
            <a:endParaRPr lang="ru-RU" alt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81000" y="381000"/>
            <a:ext cx="8458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8023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Планиметрия</a:t>
            </a:r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5257800" y="457200"/>
            <a:ext cx="2728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Стереометрия</a:t>
            </a:r>
          </a:p>
        </p:txBody>
      </p:sp>
      <p:sp>
        <p:nvSpPr>
          <p:cNvPr id="28677" name="Freeform 9"/>
          <p:cNvSpPr>
            <a:spLocks/>
          </p:cNvSpPr>
          <p:nvPr/>
        </p:nvSpPr>
        <p:spPr bwMode="auto">
          <a:xfrm>
            <a:off x="4445000" y="393700"/>
            <a:ext cx="25400" cy="6197600"/>
          </a:xfrm>
          <a:custGeom>
            <a:avLst/>
            <a:gdLst>
              <a:gd name="T0" fmla="*/ 0 w 16"/>
              <a:gd name="T1" fmla="*/ 0 h 3904"/>
              <a:gd name="T2" fmla="*/ 25400 w 16"/>
              <a:gd name="T3" fmla="*/ 6197600 h 3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" h="3904">
                <a:moveTo>
                  <a:pt x="0" y="0"/>
                </a:moveTo>
                <a:lnTo>
                  <a:pt x="16" y="39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Freeform 10"/>
          <p:cNvSpPr>
            <a:spLocks/>
          </p:cNvSpPr>
          <p:nvPr/>
        </p:nvSpPr>
        <p:spPr bwMode="auto">
          <a:xfrm>
            <a:off x="381000" y="1054100"/>
            <a:ext cx="8458200" cy="25400"/>
          </a:xfrm>
          <a:custGeom>
            <a:avLst/>
            <a:gdLst>
              <a:gd name="T0" fmla="*/ 8458200 w 5328"/>
              <a:gd name="T1" fmla="*/ 0 h 16"/>
              <a:gd name="T2" fmla="*/ 0 w 5328"/>
              <a:gd name="T3" fmla="*/ 25400 h 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28" h="16">
                <a:moveTo>
                  <a:pt x="5328" y="0"/>
                </a:moveTo>
                <a:lnTo>
                  <a:pt x="0" y="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457200" y="12192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прямоугольнике квадрат диагонали равен сумме квадратов двух его измерений.</a:t>
            </a:r>
          </a:p>
        </p:txBody>
      </p:sp>
      <p:sp>
        <p:nvSpPr>
          <p:cNvPr id="598038" name="Text Box 22"/>
          <p:cNvSpPr txBox="1">
            <a:spLocks noChangeArrowheads="1"/>
          </p:cNvSpPr>
          <p:nvPr/>
        </p:nvSpPr>
        <p:spPr bwMode="auto">
          <a:xfrm>
            <a:off x="5334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609600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598040" name="Text Box 24"/>
          <p:cNvSpPr txBox="1">
            <a:spLocks noChangeArrowheads="1"/>
          </p:cNvSpPr>
          <p:nvPr/>
        </p:nvSpPr>
        <p:spPr bwMode="auto">
          <a:xfrm>
            <a:off x="3886200" y="2819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8683" name="Rectangle 27"/>
          <p:cNvSpPr>
            <a:spLocks noChangeArrowheads="1"/>
          </p:cNvSpPr>
          <p:nvPr/>
        </p:nvSpPr>
        <p:spPr bwMode="auto">
          <a:xfrm>
            <a:off x="838200" y="3276600"/>
            <a:ext cx="3124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8684" name="Line 28"/>
          <p:cNvSpPr>
            <a:spLocks noChangeShapeType="1"/>
          </p:cNvSpPr>
          <p:nvPr/>
        </p:nvSpPr>
        <p:spPr bwMode="auto">
          <a:xfrm flipV="1">
            <a:off x="838200" y="3276600"/>
            <a:ext cx="3124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8045" name="Text Box 29"/>
          <p:cNvSpPr txBox="1">
            <a:spLocks noChangeArrowheads="1"/>
          </p:cNvSpPr>
          <p:nvPr/>
        </p:nvSpPr>
        <p:spPr bwMode="auto">
          <a:xfrm>
            <a:off x="39624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046" name="Text Box 30"/>
          <p:cNvSpPr txBox="1">
            <a:spLocks noChangeArrowheads="1"/>
          </p:cNvSpPr>
          <p:nvPr/>
        </p:nvSpPr>
        <p:spPr bwMode="auto">
          <a:xfrm>
            <a:off x="2133600" y="4114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047" name="Text Box 31"/>
          <p:cNvSpPr txBox="1">
            <a:spLocks noChangeArrowheads="1"/>
          </p:cNvSpPr>
          <p:nvPr/>
        </p:nvSpPr>
        <p:spPr bwMode="auto">
          <a:xfrm>
            <a:off x="457200" y="3886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048" name="Text Box 32"/>
          <p:cNvSpPr txBox="1">
            <a:spLocks noChangeArrowheads="1"/>
          </p:cNvSpPr>
          <p:nvPr/>
        </p:nvSpPr>
        <p:spPr bwMode="auto">
          <a:xfrm>
            <a:off x="2057400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049" name="Text Box 33"/>
          <p:cNvSpPr txBox="1">
            <a:spLocks noChangeArrowheads="1"/>
          </p:cNvSpPr>
          <p:nvPr/>
        </p:nvSpPr>
        <p:spPr bwMode="auto">
          <a:xfrm>
            <a:off x="609600" y="5791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 a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050" name="Freeform 34"/>
          <p:cNvSpPr>
            <a:spLocks/>
          </p:cNvSpPr>
          <p:nvPr/>
        </p:nvSpPr>
        <p:spPr bwMode="auto">
          <a:xfrm>
            <a:off x="838200" y="3276600"/>
            <a:ext cx="3124200" cy="1752600"/>
          </a:xfrm>
          <a:custGeom>
            <a:avLst/>
            <a:gdLst>
              <a:gd name="T0" fmla="*/ 0 w 1968"/>
              <a:gd name="T1" fmla="*/ 1752600 h 1104"/>
              <a:gd name="T2" fmla="*/ 0 w 1968"/>
              <a:gd name="T3" fmla="*/ 0 h 1104"/>
              <a:gd name="T4" fmla="*/ 3124200 w 1968"/>
              <a:gd name="T5" fmla="*/ 0 h 1104"/>
              <a:gd name="T6" fmla="*/ 0 w 1968"/>
              <a:gd name="T7" fmla="*/ 175260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8" h="1104">
                <a:moveTo>
                  <a:pt x="0" y="1104"/>
                </a:moveTo>
                <a:lnTo>
                  <a:pt x="0" y="0"/>
                </a:lnTo>
                <a:lnTo>
                  <a:pt x="1968" y="0"/>
                </a:lnTo>
                <a:lnTo>
                  <a:pt x="0" y="110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8051" name="Text Box 35"/>
          <p:cNvSpPr txBox="1">
            <a:spLocks noChangeArrowheads="1"/>
          </p:cNvSpPr>
          <p:nvPr/>
        </p:nvSpPr>
        <p:spPr bwMode="auto">
          <a:xfrm>
            <a:off x="4419600" y="1143000"/>
            <a:ext cx="4114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 диагонали прямоугольного параллелепипеда равен сумме квадратов </a:t>
            </a:r>
          </a:p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трех его </a:t>
            </a:r>
          </a:p>
          <a:p>
            <a:pPr eaLnBrk="1" hangingPunct="1"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измерений.</a:t>
            </a:r>
          </a:p>
        </p:txBody>
      </p:sp>
      <p:sp>
        <p:nvSpPr>
          <p:cNvPr id="598052" name="Text Box 36"/>
          <p:cNvSpPr txBox="1">
            <a:spLocks noChangeArrowheads="1"/>
          </p:cNvSpPr>
          <p:nvPr/>
        </p:nvSpPr>
        <p:spPr bwMode="auto">
          <a:xfrm>
            <a:off x="4648200" y="6019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 a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n-US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с</a:t>
            </a:r>
            <a:r>
              <a:rPr lang="ru-RU" alt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477000" y="2819400"/>
            <a:ext cx="2362200" cy="3262313"/>
            <a:chOff x="4080" y="1776"/>
            <a:chExt cx="1488" cy="2055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080" y="1776"/>
              <a:ext cx="1344" cy="1776"/>
              <a:chOff x="3408" y="1200"/>
              <a:chExt cx="2016" cy="2689"/>
            </a:xfrm>
          </p:grpSpPr>
          <p:sp>
            <p:nvSpPr>
              <p:cNvPr id="28701" name="Freeform 38"/>
              <p:cNvSpPr>
                <a:spLocks/>
              </p:cNvSpPr>
              <p:nvPr/>
            </p:nvSpPr>
            <p:spPr bwMode="auto">
              <a:xfrm>
                <a:off x="3912" y="1200"/>
                <a:ext cx="1504" cy="2192"/>
              </a:xfrm>
              <a:custGeom>
                <a:avLst/>
                <a:gdLst>
                  <a:gd name="T0" fmla="*/ 1504 w 1504"/>
                  <a:gd name="T1" fmla="*/ 2176 h 2192"/>
                  <a:gd name="T2" fmla="*/ 16 w 1504"/>
                  <a:gd name="T3" fmla="*/ 2192 h 2192"/>
                  <a:gd name="T4" fmla="*/ 16 w 1504"/>
                  <a:gd name="T5" fmla="*/ 2144 h 2192"/>
                  <a:gd name="T6" fmla="*/ 16 w 1504"/>
                  <a:gd name="T7" fmla="*/ 2160 h 2192"/>
                  <a:gd name="T8" fmla="*/ 16 w 1504"/>
                  <a:gd name="T9" fmla="*/ 2144 h 2192"/>
                  <a:gd name="T10" fmla="*/ 0 w 1504"/>
                  <a:gd name="T11" fmla="*/ 0 h 2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04" h="2192">
                    <a:moveTo>
                      <a:pt x="1504" y="2176"/>
                    </a:moveTo>
                    <a:lnTo>
                      <a:pt x="16" y="2192"/>
                    </a:lnTo>
                    <a:lnTo>
                      <a:pt x="16" y="2144"/>
                    </a:lnTo>
                    <a:lnTo>
                      <a:pt x="16" y="2160"/>
                    </a:lnTo>
                    <a:lnTo>
                      <a:pt x="16" y="2144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Line 39"/>
              <p:cNvSpPr>
                <a:spLocks noChangeShapeType="1"/>
              </p:cNvSpPr>
              <p:nvPr/>
            </p:nvSpPr>
            <p:spPr bwMode="auto">
              <a:xfrm flipH="1">
                <a:off x="3408" y="3360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AutoShape 40"/>
              <p:cNvSpPr>
                <a:spLocks noChangeArrowheads="1"/>
              </p:cNvSpPr>
              <p:nvPr/>
            </p:nvSpPr>
            <p:spPr bwMode="auto">
              <a:xfrm>
                <a:off x="3408" y="1200"/>
                <a:ext cx="2016" cy="2688"/>
              </a:xfrm>
              <a:prstGeom prst="cube">
                <a:avLst>
                  <a:gd name="adj" fmla="val 25000"/>
                </a:avLst>
              </a:prstGeom>
              <a:solidFill>
                <a:srgbClr val="FF6699">
                  <a:alpha val="549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8704" name="Freeform 41"/>
              <p:cNvSpPr>
                <a:spLocks/>
              </p:cNvSpPr>
              <p:nvPr/>
            </p:nvSpPr>
            <p:spPr bwMode="auto">
              <a:xfrm>
                <a:off x="3408" y="3888"/>
                <a:ext cx="1512" cy="1"/>
              </a:xfrm>
              <a:custGeom>
                <a:avLst/>
                <a:gdLst>
                  <a:gd name="T0" fmla="*/ 0 w 1512"/>
                  <a:gd name="T1" fmla="*/ 0 h 1"/>
                  <a:gd name="T2" fmla="*/ 1512 w 151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2" h="1">
                    <a:moveTo>
                      <a:pt x="0" y="0"/>
                    </a:moveTo>
                    <a:lnTo>
                      <a:pt x="1512" y="0"/>
                    </a:ln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5" name="Freeform 42"/>
              <p:cNvSpPr>
                <a:spLocks/>
              </p:cNvSpPr>
              <p:nvPr/>
            </p:nvSpPr>
            <p:spPr bwMode="auto">
              <a:xfrm>
                <a:off x="4920" y="1696"/>
                <a:ext cx="8" cy="2192"/>
              </a:xfrm>
              <a:custGeom>
                <a:avLst/>
                <a:gdLst>
                  <a:gd name="T0" fmla="*/ 0 w 8"/>
                  <a:gd name="T1" fmla="*/ 0 h 2192"/>
                  <a:gd name="T2" fmla="*/ 8 w 8"/>
                  <a:gd name="T3" fmla="*/ 2192 h 2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192">
                    <a:moveTo>
                      <a:pt x="0" y="0"/>
                    </a:moveTo>
                    <a:lnTo>
                      <a:pt x="8" y="2192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6" name="Freeform 43"/>
              <p:cNvSpPr>
                <a:spLocks/>
              </p:cNvSpPr>
              <p:nvPr/>
            </p:nvSpPr>
            <p:spPr bwMode="auto">
              <a:xfrm>
                <a:off x="4904" y="3392"/>
                <a:ext cx="512" cy="496"/>
              </a:xfrm>
              <a:custGeom>
                <a:avLst/>
                <a:gdLst>
                  <a:gd name="T0" fmla="*/ 512 w 512"/>
                  <a:gd name="T1" fmla="*/ 0 h 496"/>
                  <a:gd name="T2" fmla="*/ 0 w 512"/>
                  <a:gd name="T3" fmla="*/ 496 h 496"/>
                  <a:gd name="T4" fmla="*/ 19 w 512"/>
                  <a:gd name="T5" fmla="*/ 493 h 4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2" h="496">
                    <a:moveTo>
                      <a:pt x="512" y="0"/>
                    </a:moveTo>
                    <a:lnTo>
                      <a:pt x="0" y="496"/>
                    </a:lnTo>
                    <a:lnTo>
                      <a:pt x="19" y="493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8060" name="Text Box 44"/>
            <p:cNvSpPr txBox="1">
              <a:spLocks noChangeArrowheads="1"/>
            </p:cNvSpPr>
            <p:nvPr/>
          </p:nvSpPr>
          <p:spPr bwMode="auto">
            <a:xfrm>
              <a:off x="5184" y="331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alt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061" name="Text Box 45"/>
            <p:cNvSpPr txBox="1">
              <a:spLocks noChangeArrowheads="1"/>
            </p:cNvSpPr>
            <p:nvPr/>
          </p:nvSpPr>
          <p:spPr bwMode="auto">
            <a:xfrm>
              <a:off x="4464" y="350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alt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062" name="Text Box 46"/>
            <p:cNvSpPr txBox="1">
              <a:spLocks noChangeArrowheads="1"/>
            </p:cNvSpPr>
            <p:nvPr/>
          </p:nvSpPr>
          <p:spPr bwMode="auto">
            <a:xfrm>
              <a:off x="5040" y="254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010400" y="2819400"/>
            <a:ext cx="1066800" cy="2819400"/>
            <a:chOff x="4416" y="1776"/>
            <a:chExt cx="672" cy="1776"/>
          </a:xfrm>
        </p:grpSpPr>
        <p:sp>
          <p:nvSpPr>
            <p:cNvPr id="28695" name="Line 48"/>
            <p:cNvSpPr>
              <a:spLocks noChangeShapeType="1"/>
            </p:cNvSpPr>
            <p:nvPr/>
          </p:nvSpPr>
          <p:spPr bwMode="auto">
            <a:xfrm flipH="1" flipV="1">
              <a:off x="4416" y="1776"/>
              <a:ext cx="672" cy="1776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8065" name="Text Box 49"/>
            <p:cNvSpPr txBox="1">
              <a:spLocks noChangeArrowheads="1"/>
            </p:cNvSpPr>
            <p:nvPr/>
          </p:nvSpPr>
          <p:spPr bwMode="auto">
            <a:xfrm>
              <a:off x="4512" y="24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ru-RU" sz="2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alt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50" grpId="0" animBg="1"/>
      <p:bldP spid="598051" grpId="0"/>
      <p:bldP spid="598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это п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рямоугольный параллелепипед, все три измерения которого равны между собой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КУБА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" y="1340768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87919149"/>
              </p:ext>
            </p:extLst>
          </p:nvPr>
        </p:nvGraphicFramePr>
        <p:xfrm>
          <a:off x="107504" y="908719"/>
          <a:ext cx="8785101" cy="547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268"/>
                <a:gridCol w="3960440"/>
                <a:gridCol w="3528393"/>
              </a:tblGrid>
              <a:tr h="781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ВЕРШИНЫ;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СТОРОНЫ;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СТОРОНЫ ОДИНАКОВЫЕ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ВЕРШИН,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УГЛОВ,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3055" y="2302024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80022" y="4509120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14282" y="0"/>
            <a:ext cx="817186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Сходства и отличия квадрата и куба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5" cy="648071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 квадрата и куба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3972326"/>
              </p:ext>
            </p:extLst>
          </p:nvPr>
        </p:nvGraphicFramePr>
        <p:xfrm>
          <a:off x="149140" y="1196752"/>
          <a:ext cx="8707844" cy="5402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887"/>
                <a:gridCol w="2141150"/>
                <a:gridCol w="5281807"/>
              </a:tblGrid>
              <a:tr h="525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291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 укладывается на одной какой-либо плоскости.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ее точки принадлежат этой плоскости.</a:t>
                      </a:r>
                    </a:p>
                  </a:txBody>
                  <a:tcPr/>
                </a:tc>
              </a:tr>
              <a:tr h="255388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Объёмная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Объемная фигура не располагается на одной плоскости.</a:t>
                      </a:r>
                    </a:p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фигуры “возвышаются” над листом бумаги.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5536" y="215800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05846" y="4437112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это геометрическое тело, каждая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грань которого представляет собой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 (из словаря)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4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КУБА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4002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950</TotalTime>
  <Words>661</Words>
  <Application>Microsoft Office PowerPoint</Application>
  <PresentationFormat>Экран (4:3)</PresentationFormat>
  <Paragraphs>165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ОПРЕДЕЛЕНИЕ КУБА</vt:lpstr>
      <vt:lpstr>Слайд 7</vt:lpstr>
      <vt:lpstr>Сходства и отличия квадрата и куба</vt:lpstr>
      <vt:lpstr>ОПРЕДЕЛЕНИЕ КУБА</vt:lpstr>
      <vt:lpstr>ОПРЕДЕЛЕНИЕ КУБА</vt:lpstr>
      <vt:lpstr>   ЭЛЕМЕНТЫ КУБА </vt:lpstr>
      <vt:lpstr>Слайд 12</vt:lpstr>
      <vt:lpstr>ЭЛЕМЕНТЫ КУБА</vt:lpstr>
      <vt:lpstr>ДИАГОНАЛЬ  КУБА</vt:lpstr>
      <vt:lpstr>СВОЙСТВА  КУБА</vt:lpstr>
      <vt:lpstr>СВОЙСТВА  КУБА</vt:lpstr>
      <vt:lpstr>Слайд 17</vt:lpstr>
      <vt:lpstr>Слайд 18</vt:lpstr>
      <vt:lpstr>Слайд 19</vt:lpstr>
      <vt:lpstr>Слайд 20</vt:lpstr>
      <vt:lpstr>Слайд 21</vt:lpstr>
      <vt:lpstr>ПРИМЕНЕНИЕ КУБА</vt:lpstr>
      <vt:lpstr>ПРИМЕНЕНИЕ КУБА</vt:lpstr>
      <vt:lpstr>ПРИМЕНЕНИЕ КУБА</vt:lpstr>
      <vt:lpstr>КУБ В АРХИТЕКТУРЕ</vt:lpstr>
      <vt:lpstr>Слайд 26</vt:lpstr>
      <vt:lpstr>Слайд 27</vt:lpstr>
      <vt:lpstr>Слайд 28</vt:lpstr>
      <vt:lpstr>ПРИМЕНЕНИЕ КУБА</vt:lpstr>
      <vt:lpstr>ВОПРОСЫ ПО ТЕМЕ: «КУБ»</vt:lpstr>
      <vt:lpstr>ВОПРОСЫ ПО ТЕМЕ: «КУБ»</vt:lpstr>
      <vt:lpstr>ВОПРОСЫ ПО ТЕМЕ: «КУБ»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Похващева</cp:lastModifiedBy>
  <cp:revision>101</cp:revision>
  <cp:lastPrinted>2011-10-22T18:37:32Z</cp:lastPrinted>
  <dcterms:created xsi:type="dcterms:W3CDTF">2011-10-22T08:22:05Z</dcterms:created>
  <dcterms:modified xsi:type="dcterms:W3CDTF">2020-04-13T10:37:32Z</dcterms:modified>
</cp:coreProperties>
</file>