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6" autoAdjust="0"/>
    <p:restoredTop sz="94671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15" name="chimes.wav"/>
          </p:stSnd>
        </p:sndAc>
      </p:transition>
    </mc:Choice>
    <mc:Fallback>
      <p:transition spd="slow">
        <p:fade/>
        <p:sndAc>
          <p:stSnd>
            <p:snd r:embed="rId13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1.wav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1.wav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1.wav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-pp26.info/photo/56b6dfa606dd5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528900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>В здоровом теле – </a:t>
            </a:r>
            <a:br>
              <a:rPr lang="ru-RU" sz="5300" dirty="0" smtClean="0"/>
            </a:br>
            <a:r>
              <a:rPr lang="ru-RU" sz="5300" dirty="0" smtClean="0"/>
              <a:t>здоровый дух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effectLst/>
              </a:rPr>
              <a:t>(интерактивный тест для </a:t>
            </a:r>
            <a:r>
              <a:rPr lang="ru-RU" sz="3200" dirty="0" smtClean="0">
                <a:effectLst/>
              </a:rPr>
              <a:t>студентов</a:t>
            </a:r>
            <a:r>
              <a:rPr lang="ru-RU" sz="3200" dirty="0" smtClean="0">
                <a:effectLst/>
              </a:rPr>
              <a:t>)</a:t>
            </a:r>
            <a:endParaRPr lang="ru-RU" dirty="0"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728" y="485776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757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9845"/>
            <a:ext cx="8229600" cy="452596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 smtClean="0"/>
              <a:t>Это неверно. </a:t>
            </a:r>
            <a:r>
              <a:rPr lang="ru-RU" b="1" dirty="0" smtClean="0"/>
              <a:t>Хотя делать зарядку даже несколько минут в неделю лучше, чем не делать вообще. Для того, чтобы быть в хорошей форме, вам необходимо заниматься спортом как минимум по 30 минут три раза в неделю.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709845"/>
            <a:ext cx="8229600" cy="4525963"/>
          </a:xfrm>
          <a:prstGeom prst="roundRect">
            <a:avLst/>
          </a:prstGeom>
          <a:ln w="762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/>
              <a:t>Можно приобрести хорошую форму и поддерживать её, занимаясь спортом всего лишь несколько минут в неделю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709845"/>
            <a:ext cx="8229600" cy="4525963"/>
          </a:xfrm>
          <a:prstGeom prst="roundRect">
            <a:avLst/>
          </a:prstGeom>
          <a:solidFill>
            <a:schemeClr val="lt1">
              <a:alpha val="0"/>
            </a:schemeClr>
          </a:solidFill>
          <a:ln w="762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84176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 smtClean="0"/>
              <a:t>Это неверно. </a:t>
            </a:r>
            <a:r>
              <a:rPr lang="ru-RU" b="1" dirty="0" smtClean="0"/>
              <a:t>В качестве </a:t>
            </a:r>
            <a:r>
              <a:rPr lang="ru-RU" b="1" dirty="0"/>
              <a:t>разогрева </a:t>
            </a:r>
            <a:r>
              <a:rPr lang="ru-RU" b="1" dirty="0" smtClean="0"/>
              <a:t>ритмическая гимнастика – пустая трата времени. Лучше вместо этого позанимайтесь минут 10 упражнениями на растяжку.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700808"/>
            <a:ext cx="8229600" cy="4525963"/>
          </a:xfrm>
          <a:prstGeom prst="roundRect">
            <a:avLst/>
          </a:prstGeom>
          <a:ln w="762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/>
              <a:t>Ритмическая гимнастика – самое лучшее упражнение для разогрева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700808"/>
            <a:ext cx="8229600" cy="4525963"/>
          </a:xfrm>
          <a:prstGeom prst="roundRect">
            <a:avLst/>
          </a:prstGeom>
          <a:solidFill>
            <a:schemeClr val="lt1">
              <a:alpha val="0"/>
            </a:schemeClr>
          </a:solidFill>
          <a:ln w="762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2716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64804"/>
            <a:ext cx="8229600" cy="452596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 smtClean="0"/>
              <a:t>Это неверно. </a:t>
            </a:r>
            <a:r>
              <a:rPr lang="ru-RU" b="1" dirty="0" smtClean="0"/>
              <a:t>Только упражнения на поднятие тяжестей (штанга, гантели и т.п.) способствуют тому, чтобы вы превратились в звезду бодибилдинга. Остальные упражнения просто укрепляют мышцы.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64804"/>
            <a:ext cx="8229600" cy="4525963"/>
          </a:xfrm>
          <a:prstGeom prst="roundRect">
            <a:avLst/>
          </a:prstGeom>
          <a:ln w="762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/>
              <a:t>Если вы будете интенсивно и постоянно заниматься спортом, то у вас будут сильные мышцы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664804"/>
            <a:ext cx="8229600" cy="4525963"/>
          </a:xfrm>
          <a:prstGeom prst="roundRect">
            <a:avLst/>
          </a:prstGeom>
          <a:solidFill>
            <a:schemeClr val="lt1">
              <a:alpha val="0"/>
            </a:schemeClr>
          </a:solidFill>
          <a:ln w="762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13886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64804"/>
            <a:ext cx="8229600" cy="452596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 smtClean="0"/>
              <a:t>Это верно. </a:t>
            </a:r>
            <a:r>
              <a:rPr lang="ru-RU" b="1" dirty="0" smtClean="0"/>
              <a:t>Да, это известный метод тренировки. Для того, чтобы вы становились сильнее и выносливее, нужно увеличивать нагрузки на тело, иначе оно привыкнет к предыдущей программе, которую всё легче и легче со временем станет выполнять.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64804"/>
            <a:ext cx="8229600" cy="4525963"/>
          </a:xfrm>
          <a:prstGeom prst="roundRect">
            <a:avLst/>
          </a:prstGeom>
          <a:ln w="762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/>
              <a:t>Для того, чтобы окрепнуть, необходимо, делая зарядку, постоянно увеличивать нагрузку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664804"/>
            <a:ext cx="8229600" cy="4525963"/>
          </a:xfrm>
          <a:prstGeom prst="roundRect">
            <a:avLst/>
          </a:prstGeom>
          <a:solidFill>
            <a:schemeClr val="lt1">
              <a:alpha val="0"/>
            </a:schemeClr>
          </a:solidFill>
          <a:ln w="762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6844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 smtClean="0"/>
              <a:t>Это верно. </a:t>
            </a:r>
            <a:r>
              <a:rPr lang="ru-RU" b="1" dirty="0" smtClean="0"/>
              <a:t>Прислушивайтесь к своему телу и поддерживайте себя в форме, выполняя упражнения, которые не повредят травмированным местам.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556792"/>
            <a:ext cx="8229600" cy="4525963"/>
          </a:xfrm>
          <a:prstGeom prst="roundRect">
            <a:avLst/>
          </a:prstGeom>
          <a:ln w="762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/>
              <a:t>Вы не должны отказаться от вашего обычного комплекса упражнений, если не зажила травма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556792"/>
            <a:ext cx="8229600" cy="4525963"/>
          </a:xfrm>
          <a:prstGeom prst="roundRect">
            <a:avLst/>
          </a:prstGeom>
          <a:solidFill>
            <a:schemeClr val="lt1">
              <a:alpha val="0"/>
            </a:schemeClr>
          </a:solidFill>
          <a:ln w="762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952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0632"/>
            <a:ext cx="8229600" cy="452596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 smtClean="0"/>
              <a:t>Это верно. </a:t>
            </a:r>
            <a:r>
              <a:rPr lang="ru-RU" b="1" dirty="0" smtClean="0"/>
              <a:t>Когда вы занимаетесь всего раз в неделю, у вас больше шансов навредить себе. Для того, чтобы быть в достаточно хорошей форме и никак не навредить себе, вы должны заниматься   3 - 5 раз в неделю.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40632"/>
            <a:ext cx="8229600" cy="4525963"/>
          </a:xfrm>
          <a:prstGeom prst="roundRect">
            <a:avLst/>
          </a:prstGeom>
          <a:ln w="762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/>
              <a:t>От зарядки только по выходным больше вреда, чем пользы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640632"/>
            <a:ext cx="8229600" cy="4525963"/>
          </a:xfrm>
          <a:prstGeom prst="roundRect">
            <a:avLst/>
          </a:prstGeom>
          <a:solidFill>
            <a:schemeClr val="lt1">
              <a:alpha val="0"/>
            </a:schemeClr>
          </a:solidFill>
          <a:ln w="762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143852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Ваш результат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3425858"/>
            <a:ext cx="3580953" cy="3441270"/>
          </a:xfrm>
        </p:spPr>
      </p:pic>
      <p:sp>
        <p:nvSpPr>
          <p:cNvPr id="5" name="TextBox 4"/>
          <p:cNvSpPr txBox="1"/>
          <p:nvPr/>
        </p:nvSpPr>
        <p:spPr>
          <a:xfrm>
            <a:off x="539552" y="1700808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/>
              <a:t>Если вы набрали 0 – 4 балла: </a:t>
            </a:r>
            <a:r>
              <a:rPr lang="ru-RU" sz="3200" b="1" dirty="0" smtClean="0"/>
              <a:t>занимаясь спортом самостоятельно, вы можете себе навредить, получить травму. Найдите тренера!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845445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5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Ваш результат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3425858"/>
            <a:ext cx="3580953" cy="3441270"/>
          </a:xfrm>
        </p:spPr>
      </p:pic>
      <p:sp>
        <p:nvSpPr>
          <p:cNvPr id="5" name="TextBox 4"/>
          <p:cNvSpPr txBox="1"/>
          <p:nvPr/>
        </p:nvSpPr>
        <p:spPr>
          <a:xfrm>
            <a:off x="539552" y="1700808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/>
              <a:t>Если вы набрали 5 – 8 баллов: </a:t>
            </a:r>
            <a:r>
              <a:rPr lang="ru-RU" sz="3200" b="1" dirty="0" smtClean="0"/>
              <a:t>вы можете заниматься спортом самостоятельно. При регулярных тренировках вы принесёте пользу своему здоровью!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4020011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5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Ваш результат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3425858"/>
            <a:ext cx="3580953" cy="3441270"/>
          </a:xfrm>
        </p:spPr>
      </p:pic>
      <p:sp>
        <p:nvSpPr>
          <p:cNvPr id="5" name="TextBox 4"/>
          <p:cNvSpPr txBox="1"/>
          <p:nvPr/>
        </p:nvSpPr>
        <p:spPr>
          <a:xfrm>
            <a:off x="539552" y="1700808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/>
              <a:t>Если вы набрали 9 – 11 баллов: </a:t>
            </a:r>
            <a:r>
              <a:rPr lang="ru-RU" sz="3200" b="1" dirty="0" smtClean="0"/>
              <a:t>вы много знаете о том, как правильно заниматься спортом. А не стать ли вам тренером?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428888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5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/>
          <a:lstStyle/>
          <a:p>
            <a:pPr algn="ctr"/>
            <a:r>
              <a:rPr lang="ru-RU" dirty="0"/>
              <a:t>иллюстраций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1368152"/>
          </a:xfrm>
        </p:spPr>
        <p:txBody>
          <a:bodyPr/>
          <a:lstStyle/>
          <a:p>
            <a:pPr algn="ctr"/>
            <a:r>
              <a:rPr lang="ru-RU" sz="1600" dirty="0" smtClean="0"/>
              <a:t>Фон: </a:t>
            </a:r>
            <a:r>
              <a:rPr lang="ru-RU" sz="1600" u="sng" dirty="0">
                <a:hlinkClick r:id="rId3"/>
              </a:rPr>
              <a:t>http://de-pp26.info/photo/56b6dfa606dd5.jpg</a:t>
            </a:r>
            <a:endParaRPr lang="ru-RU" sz="16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988840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текста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708921"/>
            <a:ext cx="4041775" cy="1440160"/>
          </a:xfrm>
        </p:spPr>
        <p:txBody>
          <a:bodyPr>
            <a:normAutofit/>
          </a:bodyPr>
          <a:lstStyle/>
          <a:p>
            <a:pPr algn="ctr"/>
            <a:r>
              <a:rPr lang="ru-RU" sz="1600" dirty="0" err="1" smtClean="0"/>
              <a:t>Я.В.Соколов</a:t>
            </a:r>
            <a:r>
              <a:rPr lang="ru-RU" sz="1600" dirty="0" smtClean="0"/>
              <a:t>. Учебник «</a:t>
            </a:r>
            <a:r>
              <a:rPr lang="ru-RU" sz="1600" dirty="0" err="1" smtClean="0"/>
              <a:t>Граждановедение</a:t>
            </a:r>
            <a:r>
              <a:rPr lang="ru-RU" sz="1600" dirty="0" smtClean="0"/>
              <a:t>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23837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44216"/>
          </a:xfrm>
          <a:prstGeom prst="cloud">
            <a:avLst/>
          </a:prstGeom>
          <a:solidFill>
            <a:schemeClr val="bg1">
              <a:alpha val="60000"/>
            </a:schemeClr>
          </a:solidFill>
        </p:spPr>
        <p:txBody>
          <a:bodyPr anchor="t">
            <a:normAutofit fontScale="90000"/>
          </a:bodyPr>
          <a:lstStyle/>
          <a:p>
            <a:r>
              <a:rPr lang="ru-RU" dirty="0"/>
              <a:t>Слово «спорт» имеет два значения: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28800"/>
            <a:ext cx="4320480" cy="3816424"/>
          </a:xfrm>
          <a:prstGeom prst="cloud">
            <a:avLst/>
          </a:prstGeom>
          <a:solidFill>
            <a:srgbClr val="FFFF00">
              <a:alpha val="70000"/>
            </a:srgbClr>
          </a:solidFill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Физические упражнения с целью укрепления организма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2420888"/>
            <a:ext cx="4532312" cy="4032448"/>
          </a:xfrm>
          <a:prstGeom prst="cloud">
            <a:avLst/>
          </a:prstGeom>
          <a:solidFill>
            <a:srgbClr val="00B050">
              <a:alpha val="70000"/>
            </a:srgbClr>
          </a:solidFill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Атлетическая деятельность, требующая специальной подготовки и физической </a:t>
            </a:r>
            <a:r>
              <a:rPr lang="ru-RU" b="1" dirty="0" smtClean="0"/>
              <a:t>силы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26033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  <a:prstGeom prst="cloud">
            <a:avLst/>
          </a:prstGeom>
          <a:solidFill>
            <a:schemeClr val="bg1">
              <a:alpha val="60000"/>
            </a:schemeClr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000" b="1" dirty="0"/>
              <a:t>Спорт играет важную роль в жизни общества и в формировании личности и характера </a:t>
            </a:r>
            <a:r>
              <a:rPr lang="ru-RU" sz="4000" b="1" dirty="0" smtClean="0"/>
              <a:t>подростка. </a:t>
            </a:r>
          </a:p>
          <a:p>
            <a:pPr algn="ctr"/>
            <a:r>
              <a:rPr lang="ru-RU" sz="4000" b="1" dirty="0" smtClean="0"/>
              <a:t>Но заниматься спортом тоже надо уметь, иначе вместо пользы он принесёт вред здоровью.</a:t>
            </a:r>
          </a:p>
          <a:p>
            <a:pPr algn="ctr"/>
            <a:r>
              <a:rPr lang="ru-RU" sz="4000" b="1" dirty="0" smtClean="0"/>
              <a:t>А вы знаете, как правильно заниматься спортом?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38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Инструкция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  <a:solidFill>
            <a:schemeClr val="bg1">
              <a:alpha val="6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Внимательно прочитайте утверждение на карточке</a:t>
            </a:r>
          </a:p>
          <a:p>
            <a:pPr algn="just"/>
            <a:r>
              <a:rPr lang="ru-RU" b="1" dirty="0" smtClean="0"/>
              <a:t>Ответьте, верно ли это утверждение (ДА/НЕТ)</a:t>
            </a:r>
          </a:p>
          <a:p>
            <a:pPr algn="just"/>
            <a:r>
              <a:rPr lang="ru-RU" b="1" dirty="0" smtClean="0"/>
              <a:t>Сравните свой ответ с рекомендациями специалистов (на другой стороне </a:t>
            </a:r>
            <a:r>
              <a:rPr lang="ru-RU" b="1" dirty="0" smtClean="0"/>
              <a:t>карточки -  щелчком по карте мышкой)</a:t>
            </a:r>
            <a:endParaRPr lang="ru-RU" b="1" dirty="0" smtClean="0"/>
          </a:p>
          <a:p>
            <a:pPr algn="just"/>
            <a:r>
              <a:rPr lang="ru-RU" b="1" dirty="0" smtClean="0"/>
              <a:t>При совпадении ставите себе 1 балл, иначе 0 баллов</a:t>
            </a:r>
            <a:endParaRPr lang="ru-RU" b="1" dirty="0"/>
          </a:p>
          <a:p>
            <a:pPr algn="just"/>
            <a:r>
              <a:rPr lang="ru-RU" b="1" dirty="0" smtClean="0"/>
              <a:t>Подсчитайте количество набранных баллов за 11 вопросов и узнайте свой результат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86769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66" y="1729051"/>
            <a:ext cx="8229600" cy="452596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 smtClean="0"/>
              <a:t>Это неверно. </a:t>
            </a:r>
            <a:r>
              <a:rPr lang="ru-RU" b="1" dirty="0" smtClean="0"/>
              <a:t>Вашим мышцам необходимо время, чтобы отдохнуть от большой нагрузки. Лучше всего менять программу: в один день делать лёгкую программу, а в другой увеличивать нагрузку.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700808"/>
            <a:ext cx="8229600" cy="4525963"/>
          </a:xfrm>
          <a:prstGeom prst="roundRect">
            <a:avLst/>
          </a:prstGeom>
          <a:ln w="762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smtClean="0"/>
              <a:t>Самый лучший способ быть в хорошей форме – каждый день делать зарядку с большой нагрузкой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700808"/>
            <a:ext cx="8229600" cy="4525963"/>
          </a:xfrm>
          <a:prstGeom prst="roundRect">
            <a:avLst/>
          </a:prstGeom>
          <a:solidFill>
            <a:schemeClr val="lt1">
              <a:alpha val="0"/>
            </a:schemeClr>
          </a:solidFill>
          <a:ln w="762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23890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 smtClean="0"/>
              <a:t>Это неверно. </a:t>
            </a:r>
            <a:r>
              <a:rPr lang="ru-RU" b="1" dirty="0" smtClean="0"/>
              <a:t>Если вы постоянно разрабатываете мышцы, это идёт им только на пользу. Многое из того, что мы считаем старением, на самом деле вызвано не перенапряжением мышц, а недостатком нагрузки на них.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700808"/>
            <a:ext cx="8229600" cy="4525963"/>
          </a:xfrm>
          <a:prstGeom prst="roundRect">
            <a:avLst/>
          </a:prstGeom>
          <a:ln w="762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/>
              <a:t>Чем больше разрабатывать мышцы, тем они слабее становятся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700808"/>
            <a:ext cx="8229600" cy="4525963"/>
          </a:xfrm>
          <a:prstGeom prst="roundRect">
            <a:avLst/>
          </a:prstGeom>
          <a:solidFill>
            <a:schemeClr val="lt1">
              <a:alpha val="0"/>
            </a:schemeClr>
          </a:solidFill>
          <a:ln w="762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98174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52596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 smtClean="0"/>
              <a:t>Это неверно. </a:t>
            </a:r>
            <a:r>
              <a:rPr lang="ru-RU" b="1" dirty="0" smtClean="0"/>
              <a:t>Если вы слишком переусердствуете в упражнениях, то это может привести к различным травмам. Занимайтесь спортом не чаще 3-4 раз в неделю.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700808"/>
            <a:ext cx="8229600" cy="4525963"/>
          </a:xfrm>
          <a:prstGeom prst="roundRect">
            <a:avLst/>
          </a:prstGeom>
          <a:ln w="762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/>
              <a:t>Вы не можете переусердствовать в занятиях спортом: чем больше вы занимаетесь, тем лучше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700808"/>
            <a:ext cx="8229600" cy="4525963"/>
          </a:xfrm>
          <a:prstGeom prst="roundRect">
            <a:avLst/>
          </a:prstGeom>
          <a:solidFill>
            <a:schemeClr val="lt1">
              <a:alpha val="0"/>
            </a:schemeClr>
          </a:solidFill>
          <a:ln w="762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08648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 smtClean="0"/>
              <a:t>Это неверно. </a:t>
            </a:r>
            <a:r>
              <a:rPr lang="ru-RU" b="1" dirty="0" smtClean="0"/>
              <a:t>Никогда не доводите себя до такого состояния, когда не будет хватать воздуха. Это может повредить здоровью.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772816"/>
            <a:ext cx="8229600" cy="4525963"/>
          </a:xfrm>
          <a:prstGeom prst="roundRect">
            <a:avLst/>
          </a:prstGeom>
          <a:ln w="762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/>
              <a:t>Эффект от спортивных упражнений наступает тогда, когда вы начинаете задыхаться, выполняя их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772816"/>
            <a:ext cx="8229600" cy="4525963"/>
          </a:xfrm>
          <a:prstGeom prst="roundRect">
            <a:avLst/>
          </a:prstGeom>
          <a:solidFill>
            <a:schemeClr val="lt1">
              <a:alpha val="0"/>
            </a:schemeClr>
          </a:solidFill>
          <a:ln w="762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00084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323" y="1787388"/>
            <a:ext cx="8229600" cy="4525963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i="1" dirty="0" smtClean="0"/>
              <a:t>Это неверно. </a:t>
            </a:r>
            <a:r>
              <a:rPr lang="ru-RU" b="1" dirty="0" smtClean="0"/>
              <a:t>При жаркой погоде вы быстрее теряете силы и ослабеваете: увеличивается нагрузка на сердце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07323" y="1787388"/>
            <a:ext cx="8229600" cy="4525963"/>
          </a:xfrm>
          <a:prstGeom prst="roundRect">
            <a:avLst/>
          </a:prstGeom>
          <a:ln w="762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/>
              <a:t>Заниматься упражнениями одинаково хорошо и в тепле, и на холоде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07323" y="1772816"/>
            <a:ext cx="8229600" cy="4525963"/>
          </a:xfrm>
          <a:prstGeom prst="roundRect">
            <a:avLst/>
          </a:prstGeom>
          <a:solidFill>
            <a:schemeClr val="lt1">
              <a:alpha val="0"/>
            </a:schemeClr>
          </a:solidFill>
          <a:ln w="762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8409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ntr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714</Words>
  <Application>Microsoft Office PowerPoint</Application>
  <PresentationFormat>Экран (4:3)</PresentationFormat>
  <Paragraphs>57</Paragraphs>
  <Slides>19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В здоровом теле –  здоровый дух (интерактивный тест для студентов)</vt:lpstr>
      <vt:lpstr>Слово «спорт» имеет два значения: </vt:lpstr>
      <vt:lpstr>Слайд 3</vt:lpstr>
      <vt:lpstr>Инструкция 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Ваш результат</vt:lpstr>
      <vt:lpstr>Ваш результат</vt:lpstr>
      <vt:lpstr>Ваш результат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здоровом теле – здоровый дух</dc:title>
  <dc:creator>DELL</dc:creator>
  <cp:lastModifiedBy>Татьяна Похващева</cp:lastModifiedBy>
  <cp:revision>22</cp:revision>
  <dcterms:created xsi:type="dcterms:W3CDTF">2016-07-20T04:55:17Z</dcterms:created>
  <dcterms:modified xsi:type="dcterms:W3CDTF">2020-04-03T21:11:17Z</dcterms:modified>
</cp:coreProperties>
</file>