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3"/>
  </p:notesMasterIdLst>
  <p:sldIdLst>
    <p:sldId id="256" r:id="rId2"/>
    <p:sldId id="282" r:id="rId3"/>
    <p:sldId id="283" r:id="rId4"/>
    <p:sldId id="261" r:id="rId5"/>
    <p:sldId id="262" r:id="rId6"/>
    <p:sldId id="263" r:id="rId7"/>
    <p:sldId id="260" r:id="rId8"/>
    <p:sldId id="270" r:id="rId9"/>
    <p:sldId id="275" r:id="rId10"/>
    <p:sldId id="276" r:id="rId11"/>
    <p:sldId id="277" r:id="rId12"/>
    <p:sldId id="281" r:id="rId13"/>
    <p:sldId id="264" r:id="rId14"/>
    <p:sldId id="269" r:id="rId15"/>
    <p:sldId id="279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66" r:id="rId24"/>
    <p:sldId id="285" r:id="rId25"/>
    <p:sldId id="268" r:id="rId26"/>
    <p:sldId id="271" r:id="rId27"/>
    <p:sldId id="272" r:id="rId28"/>
    <p:sldId id="273" r:id="rId29"/>
    <p:sldId id="274" r:id="rId30"/>
    <p:sldId id="278" r:id="rId31"/>
    <p:sldId id="28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00CC66"/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5349" autoAdjust="0"/>
  </p:normalViewPr>
  <p:slideViewPr>
    <p:cSldViewPr>
      <p:cViewPr>
        <p:scale>
          <a:sx n="71" d="100"/>
          <a:sy n="71" d="100"/>
        </p:scale>
        <p:origin x="-6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E4040-9387-49F8-BF99-D81506191EFA}" type="datetimeFigureOut">
              <a:rPr lang="ru-RU" smtClean="0"/>
              <a:pPr/>
              <a:t>30.10.2021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514D5-7A05-45EF-B81B-3992975E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591-1D6B-4EF6-B599-1E2CBB77E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14ED-BA70-4CF0-A0EF-FE3EAFE8C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60AF-EEAC-4B28-BA7E-23B7BB950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DDFB-4ADF-4981-AEB4-4E41956D9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6AFA-15D4-452D-BB04-E74A5632D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0D49-326A-4DD8-918A-CA6795CE8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017-E328-4877-850D-63D61CAB7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CE1-777D-4D31-8280-D309B4EAC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C7C-848F-4BED-AA74-A22C344CA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6304-B319-4EF8-A431-B0D288A60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CA58-BF50-420C-9A45-FB813393B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7A167D-A0AF-4203-97E1-452B12DA3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188" y="836613"/>
            <a:ext cx="83534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5400" dirty="0"/>
              <a:t>Проекция фигуры на плоскость</a:t>
            </a:r>
            <a:endParaRPr lang="ru-RU" sz="5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Примечание </a:t>
            </a:r>
            <a:r>
              <a:rPr lang="en-US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Если направление параллельного проектирования перпендикулярно плоскости проекций, то такое параллельное проектирование называется 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ортогональным </a:t>
            </a:r>
            <a:r>
              <a:rPr lang="ru-RU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(прямоугольным)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проектированием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291" name="Группа 31"/>
          <p:cNvGrpSpPr>
            <a:grpSpLocks/>
          </p:cNvGrpSpPr>
          <p:nvPr/>
        </p:nvGrpSpPr>
        <p:grpSpPr bwMode="auto">
          <a:xfrm>
            <a:off x="2627313" y="1444625"/>
            <a:ext cx="5689600" cy="5297488"/>
            <a:chOff x="2627313" y="981075"/>
            <a:chExt cx="5689600" cy="5297488"/>
          </a:xfrm>
        </p:grpSpPr>
        <p:sp>
          <p:nvSpPr>
            <p:cNvPr id="12292" name="AutoShape 2"/>
            <p:cNvSpPr>
              <a:spLocks noChangeArrowheads="1"/>
            </p:cNvSpPr>
            <p:nvPr/>
          </p:nvSpPr>
          <p:spPr bwMode="auto">
            <a:xfrm>
              <a:off x="2627313" y="4292600"/>
              <a:ext cx="5689600" cy="1728788"/>
            </a:xfrm>
            <a:prstGeom prst="parallelogram">
              <a:avLst>
                <a:gd name="adj" fmla="val 82277"/>
              </a:avLst>
            </a:prstGeom>
            <a:solidFill>
              <a:schemeClr val="hlink">
                <a:alpha val="30196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auto">
            <a:xfrm>
              <a:off x="4356100" y="1628775"/>
              <a:ext cx="1511300" cy="1800225"/>
            </a:xfrm>
            <a:custGeom>
              <a:avLst/>
              <a:gdLst>
                <a:gd name="T0" fmla="*/ 0 w 952"/>
                <a:gd name="T1" fmla="*/ 2147483647 h 1134"/>
                <a:gd name="T2" fmla="*/ 2147483647 w 952"/>
                <a:gd name="T3" fmla="*/ 0 h 1134"/>
                <a:gd name="T4" fmla="*/ 2147483647 w 952"/>
                <a:gd name="T5" fmla="*/ 2147483647 h 1134"/>
                <a:gd name="T6" fmla="*/ 0 w 952"/>
                <a:gd name="T7" fmla="*/ 2147483647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2"/>
                <a:gd name="T13" fmla="*/ 0 h 1134"/>
                <a:gd name="T14" fmla="*/ 952 w 952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2" h="1134">
                  <a:moveTo>
                    <a:pt x="0" y="998"/>
                  </a:moveTo>
                  <a:lnTo>
                    <a:pt x="816" y="0"/>
                  </a:lnTo>
                  <a:lnTo>
                    <a:pt x="952" y="1134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Text Box 7"/>
            <p:cNvSpPr txBox="1">
              <a:spLocks noChangeArrowheads="1"/>
            </p:cNvSpPr>
            <p:nvPr/>
          </p:nvSpPr>
          <p:spPr bwMode="auto">
            <a:xfrm>
              <a:off x="3779838" y="29972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А</a:t>
              </a:r>
            </a:p>
          </p:txBody>
        </p:sp>
        <p:sp>
          <p:nvSpPr>
            <p:cNvPr id="12295" name="Text Box 8"/>
            <p:cNvSpPr txBox="1">
              <a:spLocks noChangeArrowheads="1"/>
            </p:cNvSpPr>
            <p:nvPr/>
          </p:nvSpPr>
          <p:spPr bwMode="auto">
            <a:xfrm>
              <a:off x="7380288" y="1412875"/>
              <a:ext cx="288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2296" name="Text Box 11"/>
            <p:cNvSpPr txBox="1">
              <a:spLocks noChangeArrowheads="1"/>
            </p:cNvSpPr>
            <p:nvPr/>
          </p:nvSpPr>
          <p:spPr bwMode="auto">
            <a:xfrm rot="830980">
              <a:off x="3059113" y="5516563"/>
              <a:ext cx="374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ru-RU" sz="2000" b="1" i="1">
                  <a:sym typeface="Symbol" pitchFamily="18" charset="2"/>
                </a:rPr>
                <a:t></a:t>
              </a:r>
            </a:p>
          </p:txBody>
        </p:sp>
        <p:sp>
          <p:nvSpPr>
            <p:cNvPr id="12297" name="Line 13"/>
            <p:cNvSpPr>
              <a:spLocks noChangeShapeType="1"/>
            </p:cNvSpPr>
            <p:nvPr/>
          </p:nvSpPr>
          <p:spPr bwMode="auto">
            <a:xfrm>
              <a:off x="7235825" y="1628775"/>
              <a:ext cx="1588" cy="2952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14"/>
            <p:cNvSpPr>
              <a:spLocks noChangeShapeType="1"/>
            </p:cNvSpPr>
            <p:nvPr/>
          </p:nvSpPr>
          <p:spPr bwMode="auto">
            <a:xfrm flipH="1">
              <a:off x="7243763" y="4589463"/>
              <a:ext cx="1587" cy="963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Line 15"/>
            <p:cNvSpPr>
              <a:spLocks noChangeShapeType="1"/>
            </p:cNvSpPr>
            <p:nvPr/>
          </p:nvSpPr>
          <p:spPr bwMode="auto">
            <a:xfrm>
              <a:off x="7232650" y="5581650"/>
              <a:ext cx="1588" cy="69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Text Box 17"/>
            <p:cNvSpPr txBox="1">
              <a:spLocks noChangeArrowheads="1"/>
            </p:cNvSpPr>
            <p:nvPr/>
          </p:nvSpPr>
          <p:spPr bwMode="auto">
            <a:xfrm>
              <a:off x="5148263" y="1268413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</a:t>
              </a:r>
              <a:endParaRPr lang="ru-RU" sz="2000"/>
            </a:p>
          </p:txBody>
        </p:sp>
        <p:sp>
          <p:nvSpPr>
            <p:cNvPr id="12301" name="Text Box 18"/>
            <p:cNvSpPr txBox="1">
              <a:spLocks noChangeArrowheads="1"/>
            </p:cNvSpPr>
            <p:nvPr/>
          </p:nvSpPr>
          <p:spPr bwMode="auto">
            <a:xfrm>
              <a:off x="6084888" y="3284538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</a:t>
              </a:r>
              <a:endParaRPr lang="ru-RU" sz="2000"/>
            </a:p>
          </p:txBody>
        </p:sp>
        <p:sp>
          <p:nvSpPr>
            <p:cNvPr id="12302" name="Text Box 23"/>
            <p:cNvSpPr txBox="1">
              <a:spLocks noChangeArrowheads="1"/>
            </p:cNvSpPr>
            <p:nvPr/>
          </p:nvSpPr>
          <p:spPr bwMode="auto">
            <a:xfrm>
              <a:off x="3851275" y="4868863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А</a:t>
              </a:r>
              <a:r>
                <a:rPr lang="en-US" sz="2000"/>
                <a:t>’</a:t>
              </a:r>
              <a:endParaRPr lang="ru-RU" sz="2000"/>
            </a:p>
          </p:txBody>
        </p:sp>
        <p:sp>
          <p:nvSpPr>
            <p:cNvPr id="12303" name="Text Box 24"/>
            <p:cNvSpPr txBox="1">
              <a:spLocks noChangeArrowheads="1"/>
            </p:cNvSpPr>
            <p:nvPr/>
          </p:nvSpPr>
          <p:spPr bwMode="auto">
            <a:xfrm>
              <a:off x="5867400" y="5445125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B’</a:t>
              </a:r>
              <a:endParaRPr lang="ru-RU" sz="2000"/>
            </a:p>
          </p:txBody>
        </p:sp>
        <p:sp>
          <p:nvSpPr>
            <p:cNvPr id="12304" name="Text Box 25"/>
            <p:cNvSpPr txBox="1">
              <a:spLocks noChangeArrowheads="1"/>
            </p:cNvSpPr>
            <p:nvPr/>
          </p:nvSpPr>
          <p:spPr bwMode="auto">
            <a:xfrm>
              <a:off x="5940425" y="4868863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C’</a:t>
              </a:r>
              <a:endParaRPr lang="ru-RU" sz="2000"/>
            </a:p>
          </p:txBody>
        </p:sp>
        <p:sp>
          <p:nvSpPr>
            <p:cNvPr id="12305" name="Line 26"/>
            <p:cNvSpPr>
              <a:spLocks noChangeShapeType="1"/>
            </p:cNvSpPr>
            <p:nvPr/>
          </p:nvSpPr>
          <p:spPr bwMode="auto">
            <a:xfrm flipV="1">
              <a:off x="7019925" y="4365625"/>
              <a:ext cx="1008063" cy="274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27"/>
            <p:cNvSpPr>
              <a:spLocks noChangeShapeType="1"/>
            </p:cNvSpPr>
            <p:nvPr/>
          </p:nvSpPr>
          <p:spPr bwMode="auto">
            <a:xfrm flipH="1" flipV="1">
              <a:off x="6659563" y="4437063"/>
              <a:ext cx="936625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28"/>
            <p:cNvSpPr>
              <a:spLocks noChangeShapeType="1"/>
            </p:cNvSpPr>
            <p:nvPr/>
          </p:nvSpPr>
          <p:spPr bwMode="auto">
            <a:xfrm>
              <a:off x="6948488" y="4149725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9"/>
            <p:cNvSpPr>
              <a:spLocks noChangeShapeType="1"/>
            </p:cNvSpPr>
            <p:nvPr/>
          </p:nvSpPr>
          <p:spPr bwMode="auto">
            <a:xfrm>
              <a:off x="7558088" y="4135438"/>
              <a:ext cx="0" cy="352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30"/>
            <p:cNvSpPr>
              <a:spLocks noChangeShapeType="1"/>
            </p:cNvSpPr>
            <p:nvPr/>
          </p:nvSpPr>
          <p:spPr bwMode="auto">
            <a:xfrm flipV="1">
              <a:off x="7235825" y="4132263"/>
              <a:ext cx="317500" cy="88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31"/>
            <p:cNvSpPr>
              <a:spLocks noChangeShapeType="1"/>
            </p:cNvSpPr>
            <p:nvPr/>
          </p:nvSpPr>
          <p:spPr bwMode="auto">
            <a:xfrm flipH="1" flipV="1">
              <a:off x="6948488" y="4149725"/>
              <a:ext cx="287337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Freeform 32"/>
            <p:cNvSpPr>
              <a:spLocks/>
            </p:cNvSpPr>
            <p:nvPr/>
          </p:nvSpPr>
          <p:spPr bwMode="auto">
            <a:xfrm>
              <a:off x="4356100" y="5084763"/>
              <a:ext cx="1511300" cy="576262"/>
            </a:xfrm>
            <a:custGeom>
              <a:avLst/>
              <a:gdLst>
                <a:gd name="T0" fmla="*/ 0 w 952"/>
                <a:gd name="T1" fmla="*/ 0 h 363"/>
                <a:gd name="T2" fmla="*/ 2147483647 w 952"/>
                <a:gd name="T3" fmla="*/ 0 h 363"/>
                <a:gd name="T4" fmla="*/ 2147483647 w 952"/>
                <a:gd name="T5" fmla="*/ 2147483647 h 363"/>
                <a:gd name="T6" fmla="*/ 0 w 952"/>
                <a:gd name="T7" fmla="*/ 0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2"/>
                <a:gd name="T13" fmla="*/ 0 h 363"/>
                <a:gd name="T14" fmla="*/ 952 w 952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2" h="363">
                  <a:moveTo>
                    <a:pt x="0" y="0"/>
                  </a:moveTo>
                  <a:lnTo>
                    <a:pt x="952" y="0"/>
                  </a:lnTo>
                  <a:lnTo>
                    <a:pt x="816" y="3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4"/>
            <p:cNvSpPr>
              <a:spLocks noChangeShapeType="1"/>
            </p:cNvSpPr>
            <p:nvPr/>
          </p:nvSpPr>
          <p:spPr bwMode="auto">
            <a:xfrm>
              <a:off x="5651500" y="981075"/>
              <a:ext cx="0" cy="4679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19"/>
            <p:cNvSpPr>
              <a:spLocks noChangeShapeType="1"/>
            </p:cNvSpPr>
            <p:nvPr/>
          </p:nvSpPr>
          <p:spPr bwMode="auto">
            <a:xfrm flipH="1">
              <a:off x="5867400" y="2060575"/>
              <a:ext cx="0" cy="3024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9"/>
            <p:cNvSpPr>
              <a:spLocks noChangeShapeType="1"/>
            </p:cNvSpPr>
            <p:nvPr/>
          </p:nvSpPr>
          <p:spPr bwMode="auto">
            <a:xfrm>
              <a:off x="4356100" y="1412875"/>
              <a:ext cx="7938" cy="3671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Oval 12"/>
            <p:cNvSpPr>
              <a:spLocks noChangeArrowheads="1"/>
            </p:cNvSpPr>
            <p:nvPr/>
          </p:nvSpPr>
          <p:spPr bwMode="auto">
            <a:xfrm>
              <a:off x="4303713" y="3157538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Oval 10"/>
            <p:cNvSpPr>
              <a:spLocks noChangeArrowheads="1"/>
            </p:cNvSpPr>
            <p:nvPr/>
          </p:nvSpPr>
          <p:spPr bwMode="auto">
            <a:xfrm>
              <a:off x="4305300" y="315753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Oval 20"/>
            <p:cNvSpPr>
              <a:spLocks noChangeArrowheads="1"/>
            </p:cNvSpPr>
            <p:nvPr/>
          </p:nvSpPr>
          <p:spPr bwMode="auto">
            <a:xfrm>
              <a:off x="5815013" y="3371850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Oval 21"/>
            <p:cNvSpPr>
              <a:spLocks noChangeArrowheads="1"/>
            </p:cNvSpPr>
            <p:nvPr/>
          </p:nvSpPr>
          <p:spPr bwMode="auto">
            <a:xfrm>
              <a:off x="5818188" y="3367088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Oval 16"/>
            <p:cNvSpPr>
              <a:spLocks noChangeArrowheads="1"/>
            </p:cNvSpPr>
            <p:nvPr/>
          </p:nvSpPr>
          <p:spPr bwMode="auto">
            <a:xfrm>
              <a:off x="5599113" y="1585913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Oval 22"/>
            <p:cNvSpPr>
              <a:spLocks noChangeArrowheads="1"/>
            </p:cNvSpPr>
            <p:nvPr/>
          </p:nvSpPr>
          <p:spPr bwMode="auto">
            <a:xfrm>
              <a:off x="5591175" y="1581150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4140200" y="1484313"/>
            <a:ext cx="2141538" cy="301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Freeform 5"/>
          <p:cNvSpPr>
            <a:spLocks/>
          </p:cNvSpPr>
          <p:nvPr/>
        </p:nvSpPr>
        <p:spPr bwMode="auto">
          <a:xfrm>
            <a:off x="2578100" y="1844675"/>
            <a:ext cx="1849438" cy="974725"/>
          </a:xfrm>
          <a:custGeom>
            <a:avLst/>
            <a:gdLst>
              <a:gd name="T0" fmla="*/ 0 w 1165"/>
              <a:gd name="T1" fmla="*/ 2147483647 h 614"/>
              <a:gd name="T2" fmla="*/ 2147483647 w 1165"/>
              <a:gd name="T3" fmla="*/ 0 h 614"/>
              <a:gd name="T4" fmla="*/ 2147483647 w 1165"/>
              <a:gd name="T5" fmla="*/ 2147483647 h 614"/>
              <a:gd name="T6" fmla="*/ 0 w 1165"/>
              <a:gd name="T7" fmla="*/ 2147483647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165"/>
              <a:gd name="T13" fmla="*/ 0 h 614"/>
              <a:gd name="T14" fmla="*/ 1165 w 1165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5" h="614">
                <a:moveTo>
                  <a:pt x="0" y="518"/>
                </a:moveTo>
                <a:lnTo>
                  <a:pt x="1165" y="0"/>
                </a:lnTo>
                <a:lnTo>
                  <a:pt x="1120" y="614"/>
                </a:lnTo>
                <a:lnTo>
                  <a:pt x="0" y="51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Примечание 4.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Если плоскость проекций и плоскость, в которой лежит данная фигура параллельны (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(АВС)), то получающееся при этом изображение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равно прообразу! 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124075" y="25654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148263" y="119697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051050" y="1916113"/>
            <a:ext cx="242570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 rot="830980">
            <a:off x="3059113" y="55165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2528888" y="261461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>
            <a:off x="4932363" y="1341438"/>
            <a:ext cx="230505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>
            <a:off x="7245350" y="4589463"/>
            <a:ext cx="404813" cy="568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>
            <a:off x="7596188" y="5084763"/>
            <a:ext cx="2571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Oval 16"/>
          <p:cNvSpPr>
            <a:spLocks noChangeArrowheads="1"/>
          </p:cNvSpPr>
          <p:nvPr/>
        </p:nvSpPr>
        <p:spPr bwMode="auto">
          <a:xfrm>
            <a:off x="4370388" y="181292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284663" y="14128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</a:t>
            </a:r>
            <a:endParaRPr lang="ru-RU" sz="2000"/>
          </a:p>
        </p:txBody>
      </p:sp>
      <p:sp>
        <p:nvSpPr>
          <p:cNvPr id="13328" name="Text Box 18"/>
          <p:cNvSpPr txBox="1">
            <a:spLocks noChangeArrowheads="1"/>
          </p:cNvSpPr>
          <p:nvPr/>
        </p:nvSpPr>
        <p:spPr bwMode="auto">
          <a:xfrm>
            <a:off x="3851275" y="29241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</a:t>
            </a:r>
            <a:endParaRPr lang="ru-RU" sz="2000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051300" y="52673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  <a:r>
              <a:rPr lang="en-US" sz="2000"/>
              <a:t>’</a:t>
            </a:r>
            <a:endParaRPr lang="ru-RU" sz="2000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372225" y="4292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B’</a:t>
            </a:r>
            <a:endParaRPr lang="ru-RU" sz="2000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372225" y="53736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C’</a:t>
            </a:r>
            <a:endParaRPr lang="ru-RU" sz="2000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4443413" y="4495800"/>
            <a:ext cx="1849437" cy="974725"/>
          </a:xfrm>
          <a:custGeom>
            <a:avLst/>
            <a:gdLst>
              <a:gd name="T0" fmla="*/ 0 w 1165"/>
              <a:gd name="T1" fmla="*/ 2147483647 h 614"/>
              <a:gd name="T2" fmla="*/ 2147483647 w 1165"/>
              <a:gd name="T3" fmla="*/ 0 h 614"/>
              <a:gd name="T4" fmla="*/ 2147483647 w 1165"/>
              <a:gd name="T5" fmla="*/ 2147483647 h 614"/>
              <a:gd name="T6" fmla="*/ 0 w 1165"/>
              <a:gd name="T7" fmla="*/ 2147483647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165"/>
              <a:gd name="T13" fmla="*/ 0 h 614"/>
              <a:gd name="T14" fmla="*/ 1165 w 1165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5" h="614">
                <a:moveTo>
                  <a:pt x="0" y="518"/>
                </a:moveTo>
                <a:lnTo>
                  <a:pt x="1165" y="0"/>
                </a:lnTo>
                <a:lnTo>
                  <a:pt x="1120" y="614"/>
                </a:lnTo>
                <a:lnTo>
                  <a:pt x="0" y="51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594100" y="1773238"/>
            <a:ext cx="262890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Oval 20"/>
          <p:cNvSpPr>
            <a:spLocks noChangeArrowheads="1"/>
          </p:cNvSpPr>
          <p:nvPr/>
        </p:nvSpPr>
        <p:spPr bwMode="auto">
          <a:xfrm>
            <a:off x="4294188" y="27860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4294188" y="278130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524125" y="26130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4370388" y="181292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20642 0.38357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9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20538 0.38078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9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0348 0.38542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5" grpId="0" animBg="1"/>
      <p:bldP spid="24599" grpId="0"/>
      <p:bldP spid="24600" grpId="0"/>
      <p:bldP spid="24601" grpId="0"/>
      <p:bldP spid="24603" grpId="0" animBg="1"/>
      <p:bldP spid="24595" grpId="0" animBg="1"/>
      <p:bldP spid="24597" grpId="0" animBg="1"/>
      <p:bldP spid="24597" grpId="1" animBg="1"/>
      <p:bldP spid="24586" grpId="0" animBg="1"/>
      <p:bldP spid="24586" grpId="1" animBg="1"/>
      <p:bldP spid="24598" grpId="0" animBg="1"/>
      <p:bldP spid="2459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Свойства ортогонального</a:t>
            </a:r>
            <a:br>
              <a:rPr lang="ru-RU" dirty="0" smtClean="0"/>
            </a:br>
            <a:r>
              <a:rPr lang="ru-RU" dirty="0" smtClean="0"/>
              <a:t>проектирования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905000"/>
            <a:ext cx="8820150" cy="4191000"/>
          </a:xfrm>
        </p:spPr>
        <p:txBody>
          <a:bodyPr/>
          <a:lstStyle/>
          <a:p>
            <a:pPr algn="just"/>
            <a:r>
              <a:rPr lang="ru-RU" sz="4000" b="1" smtClean="0"/>
              <a:t>Проекцией прямой является прямая</a:t>
            </a:r>
          </a:p>
          <a:p>
            <a:pPr algn="just"/>
            <a:r>
              <a:rPr lang="ru-RU" sz="4000" b="1" smtClean="0"/>
              <a:t>Проекцией параллельных прямых </a:t>
            </a:r>
          </a:p>
          <a:p>
            <a:pPr algn="just">
              <a:buFont typeface="Wingdings" pitchFamily="2" charset="2"/>
              <a:buNone/>
            </a:pPr>
            <a:r>
              <a:rPr lang="ru-RU" sz="4000" b="1" smtClean="0"/>
              <a:t>    являются параллельные прямые</a:t>
            </a:r>
          </a:p>
          <a:p>
            <a:pPr algn="just"/>
            <a:r>
              <a:rPr lang="ru-RU" sz="4000" b="1" smtClean="0"/>
              <a:t>Сохраняется отношение отрезков, лежащих на параллельных прямых</a:t>
            </a:r>
            <a:endParaRPr 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Параллельное проектирование обладает свойствами: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1) параллельность прямых (отрезков, лучей) </a:t>
            </a:r>
            <a:r>
              <a:rPr lang="ru-RU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сохраняется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2251075" y="1484313"/>
            <a:ext cx="20161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3708400" y="2781300"/>
            <a:ext cx="1008063" cy="900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5219700" y="1557338"/>
            <a:ext cx="221615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1978025" y="2936875"/>
            <a:ext cx="1627188" cy="222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2701925" y="2352675"/>
            <a:ext cx="2160588" cy="294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4113213" y="1268413"/>
            <a:ext cx="237490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>
            <a:off x="4173538" y="2060575"/>
            <a:ext cx="2163762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 flipV="1">
            <a:off x="3589338" y="4543425"/>
            <a:ext cx="292735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 flipV="1">
            <a:off x="4859338" y="5013325"/>
            <a:ext cx="1474787" cy="290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>
            <a:off x="3606800" y="5167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4876800" y="5332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18"/>
          <p:cNvSpPr>
            <a:spLocks noChangeShapeType="1"/>
          </p:cNvSpPr>
          <p:nvPr/>
        </p:nvSpPr>
        <p:spPr bwMode="auto">
          <a:xfrm>
            <a:off x="6337300" y="5040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19"/>
          <p:cNvSpPr>
            <a:spLocks noChangeShapeType="1"/>
          </p:cNvSpPr>
          <p:nvPr/>
        </p:nvSpPr>
        <p:spPr bwMode="auto">
          <a:xfrm>
            <a:off x="6527800" y="4570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5435600" y="13414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183515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4572000" y="2349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15381" name="Text Box 23"/>
          <p:cNvSpPr txBox="1">
            <a:spLocks noChangeArrowheads="1"/>
          </p:cNvSpPr>
          <p:nvPr/>
        </p:nvSpPr>
        <p:spPr bwMode="auto">
          <a:xfrm>
            <a:off x="3276600" y="35004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5382" name="Text Box 24"/>
          <p:cNvSpPr txBox="1">
            <a:spLocks noChangeArrowheads="1"/>
          </p:cNvSpPr>
          <p:nvPr/>
        </p:nvSpPr>
        <p:spPr bwMode="auto">
          <a:xfrm>
            <a:off x="4284663" y="10525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5383" name="Text Box 25"/>
          <p:cNvSpPr txBox="1">
            <a:spLocks noChangeArrowheads="1"/>
          </p:cNvSpPr>
          <p:nvPr/>
        </p:nvSpPr>
        <p:spPr bwMode="auto">
          <a:xfrm>
            <a:off x="3267075" y="51323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A’</a:t>
            </a:r>
            <a:endParaRPr lang="ru-RU"/>
          </a:p>
        </p:txBody>
      </p:sp>
      <p:sp>
        <p:nvSpPr>
          <p:cNvPr id="15384" name="Text Box 26"/>
          <p:cNvSpPr txBox="1">
            <a:spLocks noChangeArrowheads="1"/>
          </p:cNvSpPr>
          <p:nvPr/>
        </p:nvSpPr>
        <p:spPr bwMode="auto">
          <a:xfrm>
            <a:off x="6402388" y="4856163"/>
            <a:ext cx="477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D’</a:t>
            </a:r>
            <a:endParaRPr lang="ru-RU"/>
          </a:p>
        </p:txBody>
      </p:sp>
      <p:sp>
        <p:nvSpPr>
          <p:cNvPr id="15385" name="Text Box 27"/>
          <p:cNvSpPr txBox="1">
            <a:spLocks noChangeArrowheads="1"/>
          </p:cNvSpPr>
          <p:nvPr/>
        </p:nvSpPr>
        <p:spPr bwMode="auto">
          <a:xfrm>
            <a:off x="4518025" y="5284788"/>
            <a:ext cx="44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C’</a:t>
            </a:r>
            <a:endParaRPr lang="ru-RU"/>
          </a:p>
        </p:txBody>
      </p:sp>
      <p:sp>
        <p:nvSpPr>
          <p:cNvPr id="15386" name="Text Box 28"/>
          <p:cNvSpPr txBox="1">
            <a:spLocks noChangeArrowheads="1"/>
          </p:cNvSpPr>
          <p:nvPr/>
        </p:nvSpPr>
        <p:spPr bwMode="auto">
          <a:xfrm>
            <a:off x="6516688" y="42926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B’</a:t>
            </a:r>
            <a:endParaRPr lang="ru-RU"/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7454900" y="4621213"/>
            <a:ext cx="234950" cy="320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88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63" y="6165850"/>
            <a:ext cx="3328987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-36513" y="908050"/>
            <a:ext cx="9217026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2) отношение длин отрезков, лежащих на параллельных или на одной прямой </a:t>
            </a:r>
            <a:r>
              <a:rPr lang="ru-RU" sz="2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сохраняется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Параллельное проектирование обладает свойствами: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параллельность прямых (отрезков, лучей) </a:t>
            </a:r>
            <a:r>
              <a:rPr lang="ru-RU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сохраняется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3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 flipV="1">
            <a:off x="2251075" y="1484313"/>
            <a:ext cx="20161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 flipV="1">
            <a:off x="3708400" y="2781300"/>
            <a:ext cx="1008063" cy="900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>
            <a:off x="5219700" y="1557338"/>
            <a:ext cx="221615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8"/>
          <p:cNvSpPr>
            <a:spLocks noChangeShapeType="1"/>
          </p:cNvSpPr>
          <p:nvPr/>
        </p:nvSpPr>
        <p:spPr bwMode="auto">
          <a:xfrm>
            <a:off x="1978025" y="2936875"/>
            <a:ext cx="1627188" cy="222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" name="Line 9"/>
          <p:cNvSpPr>
            <a:spLocks noChangeShapeType="1"/>
          </p:cNvSpPr>
          <p:nvPr/>
        </p:nvSpPr>
        <p:spPr bwMode="auto">
          <a:xfrm>
            <a:off x="2701925" y="2352675"/>
            <a:ext cx="2160588" cy="294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6" name="Line 10"/>
          <p:cNvSpPr>
            <a:spLocks noChangeShapeType="1"/>
          </p:cNvSpPr>
          <p:nvPr/>
        </p:nvSpPr>
        <p:spPr bwMode="auto">
          <a:xfrm>
            <a:off x="4113213" y="1268413"/>
            <a:ext cx="237490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>
            <a:off x="4173538" y="2060575"/>
            <a:ext cx="2163762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12"/>
          <p:cNvSpPr>
            <a:spLocks noChangeShapeType="1"/>
          </p:cNvSpPr>
          <p:nvPr/>
        </p:nvSpPr>
        <p:spPr bwMode="auto">
          <a:xfrm flipV="1">
            <a:off x="3589338" y="4543425"/>
            <a:ext cx="292735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V="1">
            <a:off x="4859338" y="5013325"/>
            <a:ext cx="1474787" cy="290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>
            <a:off x="3606800" y="5167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1" name="Line 15"/>
          <p:cNvSpPr>
            <a:spLocks noChangeShapeType="1"/>
          </p:cNvSpPr>
          <p:nvPr/>
        </p:nvSpPr>
        <p:spPr bwMode="auto">
          <a:xfrm>
            <a:off x="4876800" y="5332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>
            <a:off x="6337300" y="5040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6527800" y="45704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5435600" y="13414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183515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046" name="Text Box 20"/>
          <p:cNvSpPr txBox="1">
            <a:spLocks noChangeArrowheads="1"/>
          </p:cNvSpPr>
          <p:nvPr/>
        </p:nvSpPr>
        <p:spPr bwMode="auto">
          <a:xfrm>
            <a:off x="4572000" y="2349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1047" name="Text Box 21"/>
          <p:cNvSpPr txBox="1">
            <a:spLocks noChangeArrowheads="1"/>
          </p:cNvSpPr>
          <p:nvPr/>
        </p:nvSpPr>
        <p:spPr bwMode="auto">
          <a:xfrm>
            <a:off x="3276600" y="35004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048" name="Text Box 22"/>
          <p:cNvSpPr txBox="1">
            <a:spLocks noChangeArrowheads="1"/>
          </p:cNvSpPr>
          <p:nvPr/>
        </p:nvSpPr>
        <p:spPr bwMode="auto">
          <a:xfrm>
            <a:off x="4356100" y="1268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049" name="Text Box 23"/>
          <p:cNvSpPr txBox="1">
            <a:spLocks noChangeArrowheads="1"/>
          </p:cNvSpPr>
          <p:nvPr/>
        </p:nvSpPr>
        <p:spPr bwMode="auto">
          <a:xfrm>
            <a:off x="3267075" y="51323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A’</a:t>
            </a:r>
            <a:endParaRPr lang="ru-RU"/>
          </a:p>
        </p:txBody>
      </p:sp>
      <p:sp>
        <p:nvSpPr>
          <p:cNvPr id="1050" name="Text Box 24"/>
          <p:cNvSpPr txBox="1">
            <a:spLocks noChangeArrowheads="1"/>
          </p:cNvSpPr>
          <p:nvPr/>
        </p:nvSpPr>
        <p:spPr bwMode="auto">
          <a:xfrm>
            <a:off x="6402388" y="4856163"/>
            <a:ext cx="477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D’</a:t>
            </a:r>
            <a:endParaRPr lang="ru-RU"/>
          </a:p>
        </p:txBody>
      </p:sp>
      <p:sp>
        <p:nvSpPr>
          <p:cNvPr id="1051" name="Text Box 25"/>
          <p:cNvSpPr txBox="1">
            <a:spLocks noChangeArrowheads="1"/>
          </p:cNvSpPr>
          <p:nvPr/>
        </p:nvSpPr>
        <p:spPr bwMode="auto">
          <a:xfrm>
            <a:off x="4518025" y="5284788"/>
            <a:ext cx="44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C’</a:t>
            </a:r>
            <a:endParaRPr lang="ru-RU"/>
          </a:p>
        </p:txBody>
      </p:sp>
      <p:sp>
        <p:nvSpPr>
          <p:cNvPr id="1052" name="Text Box 26"/>
          <p:cNvSpPr txBox="1">
            <a:spLocks noChangeArrowheads="1"/>
          </p:cNvSpPr>
          <p:nvPr/>
        </p:nvSpPr>
        <p:spPr bwMode="auto">
          <a:xfrm>
            <a:off x="6516688" y="42926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B’</a:t>
            </a:r>
            <a:endParaRPr lang="ru-RU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7454900" y="4621213"/>
            <a:ext cx="234950" cy="320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" name="Text Box 29"/>
          <p:cNvSpPr txBox="1">
            <a:spLocks noChangeArrowheads="1"/>
          </p:cNvSpPr>
          <p:nvPr/>
        </p:nvSpPr>
        <p:spPr bwMode="auto">
          <a:xfrm>
            <a:off x="0" y="6092825"/>
            <a:ext cx="5300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Если, например,  АВ=2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то 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C’D’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или</a:t>
            </a: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2771775" y="20605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3070225" y="1989138"/>
            <a:ext cx="2049463" cy="279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5121275" y="4795838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8" name="Oval 30"/>
          <p:cNvSpPr>
            <a:spLocks noChangeArrowheads="1"/>
          </p:cNvSpPr>
          <p:nvPr/>
        </p:nvSpPr>
        <p:spPr bwMode="auto">
          <a:xfrm>
            <a:off x="3276600" y="2276475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9" name="Oval 34"/>
          <p:cNvSpPr>
            <a:spLocks noChangeArrowheads="1"/>
          </p:cNvSpPr>
          <p:nvPr/>
        </p:nvSpPr>
        <p:spPr bwMode="auto">
          <a:xfrm>
            <a:off x="5076825" y="47529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0" name="Text Box 35"/>
          <p:cNvSpPr txBox="1">
            <a:spLocks noChangeArrowheads="1"/>
          </p:cNvSpPr>
          <p:nvPr/>
        </p:nvSpPr>
        <p:spPr bwMode="auto">
          <a:xfrm>
            <a:off x="5076825" y="43656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  <a:r>
              <a:rPr lang="en-US"/>
              <a:t>’</a:t>
            </a:r>
            <a:endParaRPr lang="ru-RU"/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5332413" y="6086475"/>
          <a:ext cx="1230312" cy="582613"/>
        </p:xfrm>
        <a:graphic>
          <a:graphicData uri="http://schemas.openxmlformats.org/presentationml/2006/ole">
            <p:oleObj spid="_x0000_s1026" name="Equation" r:id="rId3" imgW="875920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Параллельное проектирование обладает свойствами: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параллельность прямых (отрезков, лучей) 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сохраняется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627313" y="4652963"/>
            <a:ext cx="5689600" cy="1728787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830980">
            <a:off x="6516688" y="594995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2251075" y="2276475"/>
            <a:ext cx="1312863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3459163" y="2133600"/>
            <a:ext cx="2690812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1978025" y="3297238"/>
            <a:ext cx="1627188" cy="2220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5435600" y="2420938"/>
            <a:ext cx="168910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2"/>
          <p:cNvSpPr>
            <a:spLocks noChangeShapeType="1"/>
          </p:cNvSpPr>
          <p:nvPr/>
        </p:nvSpPr>
        <p:spPr bwMode="auto">
          <a:xfrm>
            <a:off x="3589338" y="5480050"/>
            <a:ext cx="2566987" cy="325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7"/>
          <p:cNvSpPr>
            <a:spLocks noChangeShapeType="1"/>
          </p:cNvSpPr>
          <p:nvPr/>
        </p:nvSpPr>
        <p:spPr bwMode="auto">
          <a:xfrm>
            <a:off x="7164388" y="4786313"/>
            <a:ext cx="4222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5784850" y="220503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835150" y="35020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3708400" y="22050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16398" name="Text Box 23"/>
          <p:cNvSpPr txBox="1">
            <a:spLocks noChangeArrowheads="1"/>
          </p:cNvSpPr>
          <p:nvPr/>
        </p:nvSpPr>
        <p:spPr bwMode="auto">
          <a:xfrm>
            <a:off x="3348038" y="55181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A’</a:t>
            </a:r>
            <a:endParaRPr lang="ru-RU"/>
          </a:p>
        </p:txBody>
      </p:sp>
      <p:sp>
        <p:nvSpPr>
          <p:cNvPr id="16399" name="Text Box 26"/>
          <p:cNvSpPr txBox="1">
            <a:spLocks noChangeArrowheads="1"/>
          </p:cNvSpPr>
          <p:nvPr/>
        </p:nvSpPr>
        <p:spPr bwMode="auto">
          <a:xfrm>
            <a:off x="6084888" y="58054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B’</a:t>
            </a:r>
            <a:endParaRPr lang="ru-RU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4925" y="1484313"/>
            <a:ext cx="794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3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Линейные размеры плоских фигур(длины отрезков, величины углов)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сохраняются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(исключение – см. примечание 4).</a:t>
            </a:r>
            <a:endParaRPr lang="ru-RU" sz="20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Text Box 37"/>
          <p:cNvSpPr txBox="1">
            <a:spLocks noChangeArrowheads="1"/>
          </p:cNvSpPr>
          <p:nvPr/>
        </p:nvSpPr>
        <p:spPr bwMode="auto">
          <a:xfrm>
            <a:off x="-36513" y="908050"/>
            <a:ext cx="9217026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2) отношение длин отрезков, лежащих на параллельных или на одной прямой </a:t>
            </a:r>
            <a:r>
              <a:rPr lang="ru-RU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сохраняется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6402" name="Line 38"/>
          <p:cNvSpPr>
            <a:spLocks noChangeShapeType="1"/>
          </p:cNvSpPr>
          <p:nvPr/>
        </p:nvSpPr>
        <p:spPr bwMode="auto">
          <a:xfrm flipV="1">
            <a:off x="2268538" y="2997200"/>
            <a:ext cx="2519362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39"/>
          <p:cNvSpPr>
            <a:spLocks noChangeShapeType="1"/>
          </p:cNvSpPr>
          <p:nvPr/>
        </p:nvSpPr>
        <p:spPr bwMode="auto">
          <a:xfrm>
            <a:off x="4787900" y="2997200"/>
            <a:ext cx="17954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40"/>
          <p:cNvSpPr>
            <a:spLocks noChangeShapeType="1"/>
          </p:cNvSpPr>
          <p:nvPr/>
        </p:nvSpPr>
        <p:spPr bwMode="auto">
          <a:xfrm flipV="1">
            <a:off x="3576638" y="5445125"/>
            <a:ext cx="301148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Freeform 41"/>
          <p:cNvSpPr>
            <a:spLocks/>
          </p:cNvSpPr>
          <p:nvPr/>
        </p:nvSpPr>
        <p:spPr bwMode="auto">
          <a:xfrm>
            <a:off x="2700338" y="3189288"/>
            <a:ext cx="263525" cy="265112"/>
          </a:xfrm>
          <a:custGeom>
            <a:avLst/>
            <a:gdLst>
              <a:gd name="T0" fmla="*/ 0 w 166"/>
              <a:gd name="T1" fmla="*/ 0 h 167"/>
              <a:gd name="T2" fmla="*/ 2147483647 w 166"/>
              <a:gd name="T3" fmla="*/ 2147483647 h 167"/>
              <a:gd name="T4" fmla="*/ 2147483647 w 166"/>
              <a:gd name="T5" fmla="*/ 2147483647 h 167"/>
              <a:gd name="T6" fmla="*/ 2147483647 w 166"/>
              <a:gd name="T7" fmla="*/ 2147483647 h 167"/>
              <a:gd name="T8" fmla="*/ 0 60000 65536"/>
              <a:gd name="T9" fmla="*/ 0 60000 65536"/>
              <a:gd name="T10" fmla="*/ 0 60000 65536"/>
              <a:gd name="T11" fmla="*/ 0 60000 65536"/>
              <a:gd name="T12" fmla="*/ 0 w 166"/>
              <a:gd name="T13" fmla="*/ 0 h 167"/>
              <a:gd name="T14" fmla="*/ 166 w 166"/>
              <a:gd name="T15" fmla="*/ 167 h 1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" h="167">
                <a:moveTo>
                  <a:pt x="0" y="0"/>
                </a:moveTo>
                <a:cubicBezTo>
                  <a:pt x="16" y="2"/>
                  <a:pt x="73" y="2"/>
                  <a:pt x="99" y="15"/>
                </a:cubicBezTo>
                <a:cubicBezTo>
                  <a:pt x="125" y="28"/>
                  <a:pt x="144" y="54"/>
                  <a:pt x="155" y="79"/>
                </a:cubicBezTo>
                <a:cubicBezTo>
                  <a:pt x="166" y="104"/>
                  <a:pt x="163" y="149"/>
                  <a:pt x="165" y="16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Text Box 42"/>
          <p:cNvSpPr txBox="1">
            <a:spLocks noChangeArrowheads="1"/>
          </p:cNvSpPr>
          <p:nvPr/>
        </p:nvSpPr>
        <p:spPr bwMode="auto">
          <a:xfrm rot="-1526510">
            <a:off x="2903538" y="29813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16407" name="Text Box 43"/>
          <p:cNvSpPr txBox="1">
            <a:spLocks noChangeArrowheads="1"/>
          </p:cNvSpPr>
          <p:nvPr/>
        </p:nvSpPr>
        <p:spPr bwMode="auto">
          <a:xfrm rot="848287">
            <a:off x="5448300" y="5407025"/>
            <a:ext cx="58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el-GR" sz="2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Freeform 44"/>
          <p:cNvSpPr>
            <a:spLocks/>
          </p:cNvSpPr>
          <p:nvPr/>
        </p:nvSpPr>
        <p:spPr bwMode="auto">
          <a:xfrm>
            <a:off x="5003800" y="5445125"/>
            <a:ext cx="188913" cy="206375"/>
          </a:xfrm>
          <a:custGeom>
            <a:avLst/>
            <a:gdLst>
              <a:gd name="T0" fmla="*/ 2147483647 w 119"/>
              <a:gd name="T1" fmla="*/ 0 h 130"/>
              <a:gd name="T2" fmla="*/ 2147483647 w 119"/>
              <a:gd name="T3" fmla="*/ 2147483647 h 130"/>
              <a:gd name="T4" fmla="*/ 0 w 119"/>
              <a:gd name="T5" fmla="*/ 2147483647 h 130"/>
              <a:gd name="T6" fmla="*/ 0 60000 65536"/>
              <a:gd name="T7" fmla="*/ 0 60000 65536"/>
              <a:gd name="T8" fmla="*/ 0 60000 65536"/>
              <a:gd name="T9" fmla="*/ 0 w 119"/>
              <a:gd name="T10" fmla="*/ 0 h 130"/>
              <a:gd name="T11" fmla="*/ 119 w 119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9" h="130">
                <a:moveTo>
                  <a:pt x="91" y="0"/>
                </a:moveTo>
                <a:cubicBezTo>
                  <a:pt x="105" y="22"/>
                  <a:pt x="119" y="44"/>
                  <a:pt x="104" y="66"/>
                </a:cubicBezTo>
                <a:cubicBezTo>
                  <a:pt x="89" y="88"/>
                  <a:pt x="44" y="109"/>
                  <a:pt x="0" y="13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Text Box 45"/>
          <p:cNvSpPr txBox="1">
            <a:spLocks noChangeArrowheads="1"/>
          </p:cNvSpPr>
          <p:nvPr/>
        </p:nvSpPr>
        <p:spPr bwMode="auto">
          <a:xfrm>
            <a:off x="4787900" y="26368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16410" name="Text Box 46"/>
          <p:cNvSpPr txBox="1">
            <a:spLocks noChangeArrowheads="1"/>
          </p:cNvSpPr>
          <p:nvPr/>
        </p:nvSpPr>
        <p:spPr bwMode="auto">
          <a:xfrm>
            <a:off x="6659563" y="5229225"/>
            <a:ext cx="449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C’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115888"/>
            <a:ext cx="896461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CC0000"/>
                </a:solidFill>
                <a:latin typeface="Georgia" pitchFamily="18" charset="0"/>
              </a:rPr>
              <a:t>Ортогональная проекция фигуры </a:t>
            </a:r>
          </a:p>
          <a:p>
            <a:pPr algn="ctr"/>
            <a:r>
              <a:rPr lang="ru-RU" sz="3600" b="1" i="1" u="sng">
                <a:solidFill>
                  <a:srgbClr val="CC0000"/>
                </a:solidFill>
                <a:latin typeface="Georgia" pitchFamily="18" charset="0"/>
              </a:rPr>
              <a:t>на плоскость: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468313" y="3429000"/>
            <a:ext cx="3527425" cy="6477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2988" y="2205038"/>
            <a:ext cx="2089150" cy="5032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11638" y="1916113"/>
            <a:ext cx="0" cy="183673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1638" y="1809750"/>
            <a:ext cx="2936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l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2138" y="1809750"/>
            <a:ext cx="419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B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213" y="2373313"/>
            <a:ext cx="4175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A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5688" y="3752850"/>
            <a:ext cx="379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sym typeface="Symbol"/>
              </a:rPr>
              <a:t>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132138" y="2205038"/>
            <a:ext cx="0" cy="154781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42988" y="2708275"/>
            <a:ext cx="0" cy="104457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2988" y="3752850"/>
            <a:ext cx="208915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81338" y="3429000"/>
            <a:ext cx="5191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B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1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7688" y="3429000"/>
            <a:ext cx="5191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A</a:t>
            </a: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1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234" name="TextBox 20"/>
          <p:cNvSpPr txBox="1">
            <a:spLocks noChangeArrowheads="1"/>
          </p:cNvSpPr>
          <p:nvPr/>
        </p:nvSpPr>
        <p:spPr bwMode="auto">
          <a:xfrm>
            <a:off x="4981575" y="2505075"/>
            <a:ext cx="38735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A</a:t>
            </a:r>
            <a:r>
              <a:rPr lang="en-US" sz="1600" b="1" i="1">
                <a:latin typeface="Georgia" pitchFamily="18" charset="0"/>
              </a:rPr>
              <a:t>1 </a:t>
            </a:r>
            <a:r>
              <a:rPr lang="en-US" sz="2800" b="1" i="1">
                <a:latin typeface="Georgia" pitchFamily="18" charset="0"/>
              </a:rPr>
              <a:t>B</a:t>
            </a:r>
            <a:r>
              <a:rPr lang="en-US" sz="1600" b="1" i="1">
                <a:latin typeface="Georgia" pitchFamily="18" charset="0"/>
              </a:rPr>
              <a:t>1 </a:t>
            </a:r>
            <a:r>
              <a:rPr lang="en-US" sz="2800" b="1" i="1">
                <a:latin typeface="Georgia" pitchFamily="18" charset="0"/>
              </a:rPr>
              <a:t>– </a:t>
            </a:r>
            <a:endParaRPr lang="ru-RU" sz="2800" b="1" i="1">
              <a:latin typeface="Georgia" pitchFamily="18" charset="0"/>
            </a:endParaRPr>
          </a:p>
          <a:p>
            <a:r>
              <a:rPr lang="ru-RU" sz="2800" b="1" i="1">
                <a:latin typeface="Georgia" pitchFamily="18" charset="0"/>
              </a:rPr>
              <a:t>ортогональная проекция АВ на </a:t>
            </a:r>
            <a:r>
              <a:rPr lang="ru-RU" sz="2800" b="1" i="1">
                <a:latin typeface="Georgia" pitchFamily="18" charset="0"/>
                <a:sym typeface="Symbol" pitchFamily="18" charset="2"/>
              </a:rPr>
              <a:t></a:t>
            </a:r>
            <a:endParaRPr lang="ru-RU" sz="28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9" grpId="0"/>
      <p:bldP spid="20" grpId="0"/>
      <p:bldP spid="92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388" y="188913"/>
            <a:ext cx="89646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Ортогональная проекция фигуры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 плоскость: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298450" y="3933825"/>
            <a:ext cx="6192838" cy="10795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71550" y="2303463"/>
            <a:ext cx="4464050" cy="503237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732588" y="1916113"/>
            <a:ext cx="0" cy="223361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32588" y="1800225"/>
            <a:ext cx="311150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l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188" y="2554288"/>
            <a:ext cx="4191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A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4525" y="1841500"/>
            <a:ext cx="419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B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8138" y="2554288"/>
            <a:ext cx="4032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C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5821363" y="3994150"/>
            <a:ext cx="4111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2060"/>
                </a:solidFill>
                <a:latin typeface="Georgia" pitchFamily="18" charset="0"/>
                <a:sym typeface="Symbol" pitchFamily="18" charset="2"/>
              </a:rPr>
              <a:t></a:t>
            </a:r>
            <a:endParaRPr lang="ru-RU" sz="2800" b="1" i="1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5" idx="0"/>
          </p:cNvCxnSpPr>
          <p:nvPr/>
        </p:nvCxnSpPr>
        <p:spPr>
          <a:xfrm>
            <a:off x="3203575" y="2303463"/>
            <a:ext cx="0" cy="206216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4"/>
          </p:cNvCxnSpPr>
          <p:nvPr/>
        </p:nvCxnSpPr>
        <p:spPr>
          <a:xfrm>
            <a:off x="5435600" y="2806700"/>
            <a:ext cx="0" cy="1774825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71550" y="2795588"/>
            <a:ext cx="0" cy="179546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71550" y="4365625"/>
            <a:ext cx="2212975" cy="22542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03575" y="4365625"/>
            <a:ext cx="2214563" cy="2159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971550" y="4591050"/>
            <a:ext cx="4446588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6575" y="4448175"/>
            <a:ext cx="5207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A</a:t>
            </a: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1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52775" y="3986213"/>
            <a:ext cx="519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B</a:t>
            </a: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1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6538" y="4256088"/>
            <a:ext cx="5048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C</a:t>
            </a: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1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262" name="TextBox 30"/>
          <p:cNvSpPr txBox="1">
            <a:spLocks noChangeArrowheads="1"/>
          </p:cNvSpPr>
          <p:nvPr/>
        </p:nvSpPr>
        <p:spPr bwMode="auto">
          <a:xfrm>
            <a:off x="1030288" y="5472113"/>
            <a:ext cx="6507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663300"/>
                </a:solidFill>
                <a:latin typeface="Georgia" pitchFamily="18" charset="0"/>
                <a:sym typeface="Symbol" pitchFamily="18" charset="2"/>
              </a:rPr>
              <a:t></a:t>
            </a:r>
            <a:r>
              <a:rPr lang="ru-RU" sz="2800" b="1" i="1">
                <a:latin typeface="Georgia" pitchFamily="18" charset="0"/>
                <a:sym typeface="Symbol" pitchFamily="18" charset="2"/>
              </a:rPr>
              <a:t> </a:t>
            </a:r>
            <a:r>
              <a:rPr lang="ru-RU" sz="2800" b="1" i="1">
                <a:solidFill>
                  <a:srgbClr val="663300"/>
                </a:solidFill>
                <a:latin typeface="Georgia" pitchFamily="18" charset="0"/>
              </a:rPr>
              <a:t>А</a:t>
            </a:r>
            <a:r>
              <a:rPr lang="ru-RU" sz="1600" b="1" i="1">
                <a:solidFill>
                  <a:srgbClr val="663300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rgbClr val="663300"/>
                </a:solidFill>
                <a:latin typeface="Georgia" pitchFamily="18" charset="0"/>
              </a:rPr>
              <a:t> В</a:t>
            </a:r>
            <a:r>
              <a:rPr lang="ru-RU" sz="1600" b="1" i="1">
                <a:solidFill>
                  <a:srgbClr val="663300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rgbClr val="663300"/>
                </a:solidFill>
                <a:latin typeface="Georgia" pitchFamily="18" charset="0"/>
              </a:rPr>
              <a:t> С</a:t>
            </a:r>
            <a:r>
              <a:rPr lang="ru-RU" sz="1600" b="1" i="1">
                <a:solidFill>
                  <a:srgbClr val="663300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rgbClr val="663300"/>
                </a:solidFill>
                <a:latin typeface="Georgia" pitchFamily="18" charset="0"/>
              </a:rPr>
              <a:t> – ортогональная проекция </a:t>
            </a:r>
            <a:r>
              <a:rPr lang="ru-RU" sz="2800" b="1" i="1">
                <a:solidFill>
                  <a:srgbClr val="663300"/>
                </a:solidFill>
                <a:latin typeface="Georgia" pitchFamily="18" charset="0"/>
                <a:sym typeface="Symbol" pitchFamily="18" charset="2"/>
              </a:rPr>
              <a:t> АВС на плоскость</a:t>
            </a:r>
            <a:endParaRPr lang="ru-RU" sz="2800" b="1" i="1">
              <a:solidFill>
                <a:srgbClr val="6633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/>
      <p:bldP spid="9" grpId="0"/>
      <p:bldP spid="10" grpId="0"/>
      <p:bldP spid="11" grpId="0"/>
      <p:bldP spid="10252" grpId="0"/>
      <p:bldP spid="28" grpId="0"/>
      <p:bldP spid="29" grpId="0"/>
      <p:bldP spid="30" grpId="0"/>
      <p:bldP spid="102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276475"/>
            <a:ext cx="86963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latin typeface="Georgia" pitchFamily="18" charset="0"/>
                <a:sym typeface="Symbol" pitchFamily="18" charset="2"/>
              </a:rPr>
              <a:t>АВС и А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3200" b="1" i="1">
                <a:latin typeface="Georgia" pitchFamily="18" charset="0"/>
                <a:sym typeface="Symbol" pitchFamily="18" charset="2"/>
              </a:rPr>
              <a:t> В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3200" b="1" i="1">
                <a:latin typeface="Georgia" pitchFamily="18" charset="0"/>
                <a:sym typeface="Symbol" pitchFamily="18" charset="2"/>
              </a:rPr>
              <a:t> С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 </a:t>
            </a:r>
            <a:r>
              <a:rPr lang="ru-RU" sz="3200" b="1" i="1">
                <a:latin typeface="Georgia" pitchFamily="18" charset="0"/>
                <a:sym typeface="Symbol" pitchFamily="18" charset="2"/>
              </a:rPr>
              <a:t> могут быть равны,</a:t>
            </a:r>
          </a:p>
          <a:p>
            <a:pPr algn="just"/>
            <a:r>
              <a:rPr lang="ru-RU" sz="3200" b="1" i="1">
                <a:latin typeface="Georgia" pitchFamily="18" charset="0"/>
                <a:sym typeface="Symbol" pitchFamily="18" charset="2"/>
              </a:rPr>
              <a:t>а могут быть и не равны.</a:t>
            </a:r>
          </a:p>
          <a:p>
            <a:pPr algn="just"/>
            <a:endParaRPr lang="ru-RU" sz="3200" b="1" i="1">
              <a:latin typeface="Georgia" pitchFamily="18" charset="0"/>
              <a:sym typeface="Symbol" pitchFamily="18" charset="2"/>
            </a:endParaRPr>
          </a:p>
          <a:p>
            <a:pPr algn="just"/>
            <a:r>
              <a:rPr lang="ru-RU" sz="3200" b="1" i="1">
                <a:solidFill>
                  <a:srgbClr val="C00000"/>
                </a:solidFill>
                <a:latin typeface="Georgia" pitchFamily="18" charset="0"/>
                <a:sym typeface="Symbol" pitchFamily="18" charset="2"/>
              </a:rPr>
              <a:t>РАВНЫ:   </a:t>
            </a:r>
            <a:r>
              <a:rPr lang="ru-RU" sz="3200" b="1" i="1">
                <a:solidFill>
                  <a:srgbClr val="10253F"/>
                </a:solidFill>
                <a:latin typeface="Georgia" pitchFamily="18" charset="0"/>
                <a:sym typeface="Symbol" pitchFamily="18" charset="2"/>
              </a:rPr>
              <a:t>если (АВС) .</a:t>
            </a:r>
          </a:p>
          <a:p>
            <a:pPr algn="just"/>
            <a:endParaRPr lang="ru-RU" sz="3200" b="1" i="1">
              <a:latin typeface="Georgia" pitchFamily="18" charset="0"/>
              <a:sym typeface="Symbol" pitchFamily="18" charset="2"/>
            </a:endParaRPr>
          </a:p>
          <a:p>
            <a:pPr algn="just"/>
            <a:r>
              <a:rPr lang="ru-RU" sz="3200" b="1" i="1">
                <a:solidFill>
                  <a:srgbClr val="C00000"/>
                </a:solidFill>
                <a:latin typeface="Georgia" pitchFamily="18" charset="0"/>
                <a:sym typeface="Symbol" pitchFamily="18" charset="2"/>
              </a:rPr>
              <a:t>НЕ РАВНЫ:   </a:t>
            </a:r>
            <a:r>
              <a:rPr lang="ru-RU" sz="3200" b="1" i="1">
                <a:solidFill>
                  <a:srgbClr val="10253F"/>
                </a:solidFill>
                <a:latin typeface="Georgia" pitchFamily="18" charset="0"/>
                <a:sym typeface="Symbol" pitchFamily="18" charset="2"/>
              </a:rPr>
              <a:t>если угол между их </a:t>
            </a:r>
          </a:p>
          <a:p>
            <a:pPr algn="just"/>
            <a:r>
              <a:rPr lang="ru-RU" sz="3200" b="1" i="1">
                <a:solidFill>
                  <a:srgbClr val="10253F"/>
                </a:solidFill>
                <a:latin typeface="Georgia" pitchFamily="18" charset="0"/>
                <a:sym typeface="Symbol" pitchFamily="18" charset="2"/>
              </a:rPr>
              <a:t>плоскостями  0   90.</a:t>
            </a:r>
            <a:endParaRPr lang="ru-RU" sz="3200" b="1" i="1">
              <a:solidFill>
                <a:srgbClr val="10253F"/>
              </a:solidFill>
              <a:latin typeface="Georgia" pitchFamily="18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95288" y="260350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CC0000"/>
                </a:solidFill>
              </a:rPr>
              <a:t>Ортогональная проекция фигуры </a:t>
            </a:r>
          </a:p>
          <a:p>
            <a:pPr algn="ctr"/>
            <a:r>
              <a:rPr lang="ru-RU" sz="3600" b="1" i="1" u="sng">
                <a:solidFill>
                  <a:srgbClr val="CC0000"/>
                </a:solidFill>
              </a:rPr>
              <a:t>на плоскость: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68313" y="260350"/>
            <a:ext cx="8675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CC0000"/>
                </a:solidFill>
              </a:rPr>
              <a:t>Ортогональная проекция фигуры </a:t>
            </a:r>
          </a:p>
          <a:p>
            <a:pPr algn="ctr"/>
            <a:r>
              <a:rPr lang="ru-RU" sz="3600" b="1" i="1" u="sng">
                <a:solidFill>
                  <a:srgbClr val="CC0000"/>
                </a:solidFill>
              </a:rPr>
              <a:t>на плоскость: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446088" y="4314825"/>
            <a:ext cx="6769100" cy="13684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712746">
            <a:off x="1922463" y="4600575"/>
            <a:ext cx="3930650" cy="461963"/>
          </a:xfrm>
          <a:prstGeom prst="triangl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flipV="1">
            <a:off x="1916113" y="2205038"/>
            <a:ext cx="2079625" cy="244792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738" y="2205038"/>
            <a:ext cx="1800225" cy="325755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0"/>
          </p:cNvCxnSpPr>
          <p:nvPr/>
        </p:nvCxnSpPr>
        <p:spPr>
          <a:xfrm flipH="1">
            <a:off x="3935413" y="2205038"/>
            <a:ext cx="60325" cy="2400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3995738" y="18145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1498600" y="4422775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</a:t>
            </a: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5795963" y="5230813"/>
            <a:ext cx="40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</a:t>
            </a: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3965575" y="4200525"/>
            <a:ext cx="51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  <a:r>
              <a:rPr lang="ru-RU" sz="1600" b="1" i="1">
                <a:latin typeface="Georgia" pitchFamily="18" charset="0"/>
              </a:rPr>
              <a:t>1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6467475" y="4522788"/>
            <a:ext cx="379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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3059113" y="4983163"/>
            <a:ext cx="46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419475" y="2205038"/>
            <a:ext cx="546100" cy="27781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19475" y="49831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" idx="0"/>
          </p:cNvCxnSpPr>
          <p:nvPr/>
        </p:nvCxnSpPr>
        <p:spPr>
          <a:xfrm flipV="1">
            <a:off x="3419475" y="4605338"/>
            <a:ext cx="515938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0"/>
          </p:cNvCxnSpPr>
          <p:nvPr/>
        </p:nvCxnSpPr>
        <p:spPr>
          <a:xfrm flipH="1">
            <a:off x="3419475" y="4605338"/>
            <a:ext cx="515938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0"/>
          </p:cNvCxnSpPr>
          <p:nvPr/>
        </p:nvCxnSpPr>
        <p:spPr>
          <a:xfrm flipH="1">
            <a:off x="3419475" y="4605338"/>
            <a:ext cx="515938" cy="3778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>
            <a:off x="3227388" y="4422775"/>
            <a:ext cx="595312" cy="361950"/>
          </a:xfrm>
          <a:prstGeom prst="arc">
            <a:avLst>
              <a:gd name="adj1" fmla="val 16200000"/>
              <a:gd name="adj2" fmla="val 59993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10" name="TextBox 32"/>
          <p:cNvSpPr txBox="1">
            <a:spLocks noChangeArrowheads="1"/>
          </p:cNvSpPr>
          <p:nvPr/>
        </p:nvSpPr>
        <p:spPr bwMode="auto">
          <a:xfrm>
            <a:off x="3708400" y="4149725"/>
            <a:ext cx="31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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2311" name="TextBox 33"/>
          <p:cNvSpPr txBox="1">
            <a:spLocks noChangeArrowheads="1"/>
          </p:cNvSpPr>
          <p:nvPr/>
        </p:nvSpPr>
        <p:spPr bwMode="auto">
          <a:xfrm>
            <a:off x="4805363" y="1824038"/>
            <a:ext cx="42306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АВ</a:t>
            </a:r>
            <a:r>
              <a:rPr lang="ru-RU" sz="1600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С</a:t>
            </a:r>
            <a:r>
              <a:rPr lang="ru-RU" sz="1600" b="1" i="1">
                <a:latin typeface="Georgia" pitchFamily="18" charset="0"/>
                <a:sym typeface="Symbol" pitchFamily="18" charset="2"/>
              </a:rPr>
              <a:t> – 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ортогональная </a:t>
            </a:r>
          </a:p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проекция АВС на </a:t>
            </a:r>
          </a:p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плоскость </a:t>
            </a:r>
            <a:r>
              <a:rPr lang="ru-RU" sz="2800" b="1" i="1"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.</a:t>
            </a:r>
          </a:p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(ВВ</a:t>
            </a:r>
            <a:r>
              <a:rPr lang="ru-RU" sz="1600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</a:t>
            </a:r>
            <a:r>
              <a:rPr lang="ru-RU" sz="2800" b="1" i="1">
                <a:latin typeface="Georgia" pitchFamily="18" charset="0"/>
                <a:sym typeface="Symbol" pitchFamily="18" charset="2"/>
              </a:rPr>
              <a:t>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; ВН АС;</a:t>
            </a:r>
            <a:r>
              <a:rPr lang="ru-RU" sz="2400" b="1" i="1">
                <a:sym typeface="Symbol" pitchFamily="18" charset="2"/>
              </a:rPr>
              <a:t> 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В</a:t>
            </a:r>
            <a:r>
              <a:rPr lang="ru-RU" sz="2400" b="1" i="1" baseline="-25000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Н АС)</a:t>
            </a:r>
          </a:p>
        </p:txBody>
      </p:sp>
      <p:sp>
        <p:nvSpPr>
          <p:cNvPr id="12312" name="Прямоугольник 34"/>
          <p:cNvSpPr>
            <a:spLocks noChangeArrowheads="1"/>
          </p:cNvSpPr>
          <p:nvPr/>
        </p:nvSpPr>
        <p:spPr bwMode="auto">
          <a:xfrm>
            <a:off x="250825" y="587692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((АВС);) =((АВС);(А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В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С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))=ВНВ</a:t>
            </a:r>
            <a:r>
              <a:rPr lang="ru-RU" b="1" i="1">
                <a:latin typeface="Georgia" pitchFamily="18" charset="0"/>
                <a:sym typeface="Symbol" pitchFamily="18" charset="2"/>
              </a:rPr>
              <a:t>1</a:t>
            </a:r>
            <a:r>
              <a:rPr lang="ru-RU" sz="2400" b="1" i="1">
                <a:latin typeface="Georgia" pitchFamily="18" charset="0"/>
                <a:sym typeface="Symbol" pitchFamily="18" charset="2"/>
              </a:rPr>
              <a:t> =</a:t>
            </a:r>
            <a:r>
              <a:rPr lang="ru-RU" sz="2800" b="1" i="1">
                <a:latin typeface="Georgia" pitchFamily="18" charset="0"/>
                <a:sym typeface="Symbol" pitchFamily="18" charset="2"/>
              </a:rPr>
              <a:t></a:t>
            </a:r>
            <a:endParaRPr lang="ru-RU" sz="2800" b="1" i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298" grpId="0"/>
      <p:bldP spid="12299" grpId="0"/>
      <p:bldP spid="12300" grpId="0"/>
      <p:bldP spid="12301" grpId="0"/>
      <p:bldP spid="12302" grpId="0"/>
      <p:bldP spid="12303" grpId="0"/>
      <p:bldP spid="12310" grpId="0"/>
      <p:bldP spid="12311" grpId="0"/>
      <p:bldP spid="123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Виды проектирования: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088" y="1916113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центральное </a:t>
            </a:r>
            <a:r>
              <a:rPr lang="ru-RU" smtClean="0"/>
              <a:t>       </a:t>
            </a:r>
            <a:r>
              <a:rPr lang="ru-RU" b="1" smtClean="0"/>
              <a:t>параллельное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268538" y="1412875"/>
            <a:ext cx="1295400" cy="11493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787900" y="1341438"/>
            <a:ext cx="1008063" cy="1079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843213" y="3284538"/>
            <a:ext cx="4889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5435600" y="4437063"/>
            <a:ext cx="3167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Прямоугольное</a:t>
            </a:r>
          </a:p>
          <a:p>
            <a:r>
              <a:rPr lang="ru-RU" sz="2800" b="1"/>
              <a:t>(ортогональное)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1908175" y="4365625"/>
            <a:ext cx="2808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косоугольное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 flipH="1">
            <a:off x="3563938" y="3141663"/>
            <a:ext cx="1944687" cy="12239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6300788" y="3068638"/>
            <a:ext cx="1079500" cy="14398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81025" y="2236788"/>
            <a:ext cx="397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S </a:t>
            </a:r>
            <a:r>
              <a:rPr lang="en-US" b="1" i="1">
                <a:latin typeface="Georgia" pitchFamily="18" charset="0"/>
                <a:sym typeface="Symbol" pitchFamily="18" charset="2"/>
              </a:rPr>
              <a:t>AB</a:t>
            </a:r>
            <a:r>
              <a:rPr lang="en-US" sz="1600" b="1" i="1">
                <a:latin typeface="Georgia" pitchFamily="18" charset="0"/>
                <a:sym typeface="Symbol" pitchFamily="18" charset="2"/>
              </a:rPr>
              <a:t>1</a:t>
            </a:r>
            <a:r>
              <a:rPr lang="en-US" b="1" i="1">
                <a:latin typeface="Georgia" pitchFamily="18" charset="0"/>
                <a:sym typeface="Symbol" pitchFamily="18" charset="2"/>
              </a:rPr>
              <a:t>C </a:t>
            </a:r>
            <a:r>
              <a:rPr lang="en-US" sz="3200" b="1" i="1">
                <a:latin typeface="Georgia" pitchFamily="18" charset="0"/>
                <a:sym typeface="Symbol" pitchFamily="18" charset="2"/>
              </a:rPr>
              <a:t>=S </a:t>
            </a:r>
            <a:r>
              <a:rPr lang="en-US" b="1" i="1">
                <a:latin typeface="Georgia" pitchFamily="18" charset="0"/>
                <a:sym typeface="Symbol" pitchFamily="18" charset="2"/>
              </a:rPr>
              <a:t>ABC </a:t>
            </a:r>
            <a:r>
              <a:rPr lang="en-US" sz="3200" b="1" i="1">
                <a:latin typeface="Georgia" pitchFamily="18" charset="0"/>
                <a:sym typeface="Symbol" pitchFamily="18" charset="2"/>
              </a:rPr>
              <a:t>  cos</a:t>
            </a:r>
            <a:endParaRPr lang="ru-RU" sz="3200" b="1" i="1"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1625" y="2060575"/>
            <a:ext cx="441483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16463" y="2060575"/>
            <a:ext cx="0" cy="93662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1625" y="2060575"/>
            <a:ext cx="22225" cy="9366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850" y="2997200"/>
            <a:ext cx="439261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15"/>
          <p:cNvSpPr txBox="1">
            <a:spLocks noChangeArrowheads="1"/>
          </p:cNvSpPr>
          <p:nvPr/>
        </p:nvSpPr>
        <p:spPr bwMode="auto">
          <a:xfrm>
            <a:off x="50800" y="3644900"/>
            <a:ext cx="9080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>
                <a:latin typeface="Georgia" pitchFamily="18" charset="0"/>
              </a:rPr>
              <a:t>Площадь ортогональной проекции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треугольника равна произведению площади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треугольника на косинус угла между их 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плоскостями.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58750" y="3500438"/>
            <a:ext cx="8985250" cy="2016125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21" grpId="0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684213" y="188913"/>
            <a:ext cx="1015206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Через сторону АС = 10 см равностороннего </a:t>
            </a:r>
          </a:p>
          <a:p>
            <a:r>
              <a:rPr lang="ru-RU" sz="2800" b="1"/>
              <a:t>треугольника АВС проведена плоскость </a:t>
            </a:r>
            <a:r>
              <a:rPr lang="el-GR" sz="2800" b="1"/>
              <a:t>α</a:t>
            </a:r>
            <a:r>
              <a:rPr lang="ru-RU" sz="2800" b="1"/>
              <a:t>, </a:t>
            </a:r>
          </a:p>
          <a:p>
            <a:r>
              <a:rPr lang="ru-RU" sz="2800" b="1"/>
              <a:t>образующая с плоскостью треугольника </a:t>
            </a:r>
          </a:p>
          <a:p>
            <a:r>
              <a:rPr lang="ru-RU" sz="2800" b="1"/>
              <a:t>угол 60</a:t>
            </a:r>
            <a:r>
              <a:rPr lang="en-US" sz="2800" b="1"/>
              <a:t>°</a:t>
            </a:r>
            <a:r>
              <a:rPr lang="ru-RU" sz="2800" b="1"/>
              <a:t>. Найти площадь проекции </a:t>
            </a:r>
            <a:r>
              <a:rPr lang="ru-RU" sz="2800" b="1" i="1">
                <a:solidFill>
                  <a:schemeClr val="tx2"/>
                </a:solidFill>
                <a:sym typeface="Symbol" pitchFamily="18" charset="2"/>
              </a:rPr>
              <a:t>АВС</a:t>
            </a:r>
            <a:r>
              <a:rPr lang="ru-RU" sz="2800" b="1">
                <a:sym typeface="Symbol" pitchFamily="18" charset="2"/>
              </a:rPr>
              <a:t>  </a:t>
            </a:r>
          </a:p>
          <a:p>
            <a:r>
              <a:rPr lang="ru-RU" sz="2800" b="1">
                <a:sym typeface="Symbol" pitchFamily="18" charset="2"/>
              </a:rPr>
              <a:t>на </a:t>
            </a:r>
            <a:r>
              <a:rPr lang="el-GR" sz="2800" b="1">
                <a:sym typeface="Symbol" pitchFamily="18" charset="2"/>
              </a:rPr>
              <a:t>α</a:t>
            </a:r>
            <a:r>
              <a:rPr lang="ru-RU" sz="2800" b="1">
                <a:sym typeface="Symbol" pitchFamily="18" charset="2"/>
              </a:rPr>
              <a:t>.</a:t>
            </a:r>
            <a:endParaRPr lang="el-GR" sz="2800" b="1">
              <a:sym typeface="Symbol" pitchFamily="18" charset="2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46088" y="4314825"/>
            <a:ext cx="6769100" cy="13684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712746">
            <a:off x="1908175" y="4581525"/>
            <a:ext cx="3930650" cy="461963"/>
          </a:xfrm>
          <a:prstGeom prst="triangl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flipV="1">
            <a:off x="1898650" y="2200275"/>
            <a:ext cx="2079625" cy="244792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738" y="2205038"/>
            <a:ext cx="1800225" cy="325755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0"/>
          </p:cNvCxnSpPr>
          <p:nvPr/>
        </p:nvCxnSpPr>
        <p:spPr>
          <a:xfrm flipH="1">
            <a:off x="3924300" y="2205038"/>
            <a:ext cx="60325" cy="2400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11"/>
          <p:cNvSpPr txBox="1">
            <a:spLocks noChangeArrowheads="1"/>
          </p:cNvSpPr>
          <p:nvPr/>
        </p:nvSpPr>
        <p:spPr bwMode="auto">
          <a:xfrm flipV="1">
            <a:off x="4427538" y="2273300"/>
            <a:ext cx="48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14350" name="TextBox 12"/>
          <p:cNvSpPr txBox="1">
            <a:spLocks noChangeArrowheads="1"/>
          </p:cNvSpPr>
          <p:nvPr/>
        </p:nvSpPr>
        <p:spPr bwMode="auto">
          <a:xfrm>
            <a:off x="1498600" y="4422775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</a:t>
            </a:r>
          </a:p>
        </p:txBody>
      </p:sp>
      <p:sp>
        <p:nvSpPr>
          <p:cNvPr id="14351" name="TextBox 13"/>
          <p:cNvSpPr txBox="1">
            <a:spLocks noChangeArrowheads="1"/>
          </p:cNvSpPr>
          <p:nvPr/>
        </p:nvSpPr>
        <p:spPr bwMode="auto">
          <a:xfrm>
            <a:off x="5795963" y="5230813"/>
            <a:ext cx="404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</a:t>
            </a:r>
          </a:p>
        </p:txBody>
      </p:sp>
      <p:sp>
        <p:nvSpPr>
          <p:cNvPr id="14352" name="TextBox 14"/>
          <p:cNvSpPr txBox="1">
            <a:spLocks noChangeArrowheads="1"/>
          </p:cNvSpPr>
          <p:nvPr/>
        </p:nvSpPr>
        <p:spPr bwMode="auto">
          <a:xfrm>
            <a:off x="3965575" y="4200525"/>
            <a:ext cx="51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  <a:r>
              <a:rPr lang="ru-RU" sz="1600" b="1" i="1">
                <a:latin typeface="Georgia" pitchFamily="18" charset="0"/>
              </a:rPr>
              <a:t>1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4353" name="TextBox 15"/>
          <p:cNvSpPr txBox="1">
            <a:spLocks noChangeArrowheads="1"/>
          </p:cNvSpPr>
          <p:nvPr/>
        </p:nvSpPr>
        <p:spPr bwMode="auto">
          <a:xfrm>
            <a:off x="6467475" y="4522788"/>
            <a:ext cx="379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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14354" name="TextBox 16"/>
          <p:cNvSpPr txBox="1">
            <a:spLocks noChangeArrowheads="1"/>
          </p:cNvSpPr>
          <p:nvPr/>
        </p:nvSpPr>
        <p:spPr bwMode="auto">
          <a:xfrm>
            <a:off x="3059113" y="4983163"/>
            <a:ext cx="46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Н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3419475" y="2205038"/>
            <a:ext cx="546100" cy="27781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19475" y="49831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5" idx="0"/>
          </p:cNvCxnSpPr>
          <p:nvPr/>
        </p:nvCxnSpPr>
        <p:spPr>
          <a:xfrm flipV="1">
            <a:off x="3408363" y="4572000"/>
            <a:ext cx="515937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0"/>
          </p:cNvCxnSpPr>
          <p:nvPr/>
        </p:nvCxnSpPr>
        <p:spPr>
          <a:xfrm flipH="1">
            <a:off x="3408363" y="4572000"/>
            <a:ext cx="515937" cy="37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0"/>
          </p:cNvCxnSpPr>
          <p:nvPr/>
        </p:nvCxnSpPr>
        <p:spPr>
          <a:xfrm flipH="1">
            <a:off x="3408363" y="4572000"/>
            <a:ext cx="515937" cy="3778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>
            <a:off x="3227388" y="4422775"/>
            <a:ext cx="595312" cy="361950"/>
          </a:xfrm>
          <a:prstGeom prst="arc">
            <a:avLst>
              <a:gd name="adj1" fmla="val 16200000"/>
              <a:gd name="adj2" fmla="val 59993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61" name="TextBox 32"/>
          <p:cNvSpPr txBox="1">
            <a:spLocks noChangeArrowheads="1"/>
          </p:cNvSpPr>
          <p:nvPr/>
        </p:nvSpPr>
        <p:spPr bwMode="auto">
          <a:xfrm>
            <a:off x="3521075" y="4019550"/>
            <a:ext cx="31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  <a:sym typeface="Symbol" pitchFamily="18" charset="2"/>
              </a:rPr>
              <a:t>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22549" name="Text Box 26"/>
          <p:cNvSpPr txBox="1">
            <a:spLocks noChangeArrowheads="1"/>
          </p:cNvSpPr>
          <p:nvPr/>
        </p:nvSpPr>
        <p:spPr bwMode="auto">
          <a:xfrm>
            <a:off x="4140200" y="198913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349" grpId="0"/>
      <p:bldP spid="14350" grpId="0"/>
      <p:bldP spid="14351" grpId="0"/>
      <p:bldP spid="14352" grpId="0"/>
      <p:bldP spid="14353" grpId="0"/>
      <p:bldP spid="14354" grpId="0"/>
      <p:bldP spid="143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07963" y="-36513"/>
            <a:ext cx="87217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dist"/>
            <a:r>
              <a:rPr lang="ru-RU" sz="3200" b="1"/>
              <a:t>Ортогональной проекцией треугольника, </a:t>
            </a:r>
          </a:p>
          <a:p>
            <a:pPr algn="dist"/>
            <a:r>
              <a:rPr lang="ru-RU" sz="3200" b="1"/>
              <a:t>площадь которого 420  является </a:t>
            </a:r>
          </a:p>
          <a:p>
            <a:pPr algn="dist"/>
            <a:r>
              <a:rPr lang="ru-RU" sz="3200" b="1"/>
              <a:t>треугольник со сторонами 39; 17; 28 см.</a:t>
            </a:r>
          </a:p>
          <a:p>
            <a:pPr algn="dist"/>
            <a:r>
              <a:rPr lang="ru-RU" sz="3200" b="1"/>
              <a:t>Найдите угол между плоскостями.</a:t>
            </a:r>
          </a:p>
          <a:p>
            <a:pPr algn="dist"/>
            <a:endParaRPr lang="ru-RU" sz="3200" b="1"/>
          </a:p>
          <a:p>
            <a:pPr algn="dist"/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5" name="Line 99"/>
          <p:cNvSpPr>
            <a:spLocks noChangeShapeType="1"/>
          </p:cNvSpPr>
          <p:nvPr/>
        </p:nvSpPr>
        <p:spPr bwMode="auto">
          <a:xfrm>
            <a:off x="1049338" y="1058863"/>
            <a:ext cx="923925" cy="592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1042988" y="2205038"/>
            <a:ext cx="576262" cy="365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AutoShape 17"/>
          <p:cNvSpPr>
            <a:spLocks noChangeArrowheads="1"/>
          </p:cNvSpPr>
          <p:nvPr/>
        </p:nvSpPr>
        <p:spPr bwMode="auto">
          <a:xfrm>
            <a:off x="2590800" y="3068638"/>
            <a:ext cx="6553200" cy="3024187"/>
          </a:xfrm>
          <a:prstGeom prst="parallelogram">
            <a:avLst>
              <a:gd name="adj" fmla="val 54173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Line 69"/>
          <p:cNvSpPr>
            <a:spLocks noChangeShapeType="1"/>
          </p:cNvSpPr>
          <p:nvPr/>
        </p:nvSpPr>
        <p:spPr bwMode="auto">
          <a:xfrm>
            <a:off x="1042988" y="1052513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70"/>
          <p:cNvSpPr>
            <a:spLocks noChangeShapeType="1"/>
          </p:cNvSpPr>
          <p:nvPr/>
        </p:nvSpPr>
        <p:spPr bwMode="auto">
          <a:xfrm>
            <a:off x="1042988" y="2205038"/>
            <a:ext cx="10810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3" name="Line 71"/>
          <p:cNvSpPr>
            <a:spLocks noChangeShapeType="1"/>
          </p:cNvSpPr>
          <p:nvPr/>
        </p:nvSpPr>
        <p:spPr bwMode="auto">
          <a:xfrm flipH="1">
            <a:off x="684213" y="2205038"/>
            <a:ext cx="358775" cy="3603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5727700" y="4468813"/>
            <a:ext cx="288925" cy="784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5216525" y="5243513"/>
            <a:ext cx="795338" cy="192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2124075" y="1047750"/>
            <a:ext cx="3600450" cy="227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AutoShape 68"/>
          <p:cNvSpPr>
            <a:spLocks noChangeArrowheads="1"/>
          </p:cNvSpPr>
          <p:nvPr/>
        </p:nvSpPr>
        <p:spPr bwMode="auto">
          <a:xfrm>
            <a:off x="684213" y="1052513"/>
            <a:ext cx="1439862" cy="1512887"/>
          </a:xfrm>
          <a:prstGeom prst="cube">
            <a:avLst>
              <a:gd name="adj" fmla="val 25000"/>
            </a:avLst>
          </a:pr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2124075" y="2203450"/>
            <a:ext cx="3600450" cy="227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1763713" y="1417638"/>
            <a:ext cx="4248150" cy="26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1979613" y="1652588"/>
            <a:ext cx="2952750" cy="186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1619250" y="2574925"/>
            <a:ext cx="3313113" cy="209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>
            <a:off x="1763713" y="2563813"/>
            <a:ext cx="4248150" cy="26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684213" y="2565400"/>
            <a:ext cx="4535487" cy="286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684213" y="1398588"/>
            <a:ext cx="4535487" cy="2868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6010275" y="4102100"/>
            <a:ext cx="0" cy="1158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 flipH="1" flipV="1">
            <a:off x="5724525" y="3313113"/>
            <a:ext cx="284163" cy="785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>
            <a:off x="5219700" y="4292600"/>
            <a:ext cx="0" cy="1158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4932363" y="3500438"/>
            <a:ext cx="0" cy="1158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 flipV="1">
            <a:off x="4929188" y="4475163"/>
            <a:ext cx="798512" cy="1905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 flipV="1">
            <a:off x="5219700" y="4098925"/>
            <a:ext cx="792163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4932363" y="4652963"/>
            <a:ext cx="284162" cy="77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 flipV="1">
            <a:off x="4929188" y="3319463"/>
            <a:ext cx="801687" cy="19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>
            <a:off x="4932363" y="3500438"/>
            <a:ext cx="284162" cy="766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>
            <a:off x="5724525" y="3316288"/>
            <a:ext cx="0" cy="11271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1" name="Text Box 95"/>
          <p:cNvSpPr txBox="1">
            <a:spLocks noChangeArrowheads="1"/>
          </p:cNvSpPr>
          <p:nvPr/>
        </p:nvSpPr>
        <p:spPr bwMode="auto">
          <a:xfrm rot="1407708">
            <a:off x="71643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24606" name="Text Box 96"/>
          <p:cNvSpPr txBox="1">
            <a:spLocks noChangeArrowheads="1"/>
          </p:cNvSpPr>
          <p:nvPr/>
        </p:nvSpPr>
        <p:spPr bwMode="auto">
          <a:xfrm>
            <a:off x="34925" y="44450"/>
            <a:ext cx="907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Итак, построим изображение куба:</a:t>
            </a:r>
          </a:p>
        </p:txBody>
      </p:sp>
      <p:sp>
        <p:nvSpPr>
          <p:cNvPr id="14433" name="Text Box 97"/>
          <p:cNvSpPr txBox="1">
            <a:spLocks noChangeArrowheads="1"/>
          </p:cNvSpPr>
          <p:nvPr/>
        </p:nvSpPr>
        <p:spPr bwMode="auto">
          <a:xfrm>
            <a:off x="34925" y="6165850"/>
            <a:ext cx="9145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Далее разберем примеры изображения некоторых плоских фигур…</a:t>
            </a:r>
          </a:p>
        </p:txBody>
      </p:sp>
      <p:sp>
        <p:nvSpPr>
          <p:cNvPr id="14436" name="Line 100"/>
          <p:cNvSpPr>
            <a:spLocks noChangeShapeType="1"/>
          </p:cNvSpPr>
          <p:nvPr/>
        </p:nvSpPr>
        <p:spPr bwMode="auto">
          <a:xfrm flipV="1">
            <a:off x="5245100" y="5195888"/>
            <a:ext cx="1905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>
            <a:off x="5435600" y="5197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8" name="Line 102"/>
          <p:cNvSpPr>
            <a:spLocks noChangeShapeType="1"/>
          </p:cNvSpPr>
          <p:nvPr/>
        </p:nvSpPr>
        <p:spPr bwMode="auto">
          <a:xfrm>
            <a:off x="5156200" y="5054600"/>
            <a:ext cx="635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>
            <a:off x="5149850" y="50641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0" name="Line 104"/>
          <p:cNvSpPr>
            <a:spLocks noChangeShapeType="1"/>
          </p:cNvSpPr>
          <p:nvPr/>
        </p:nvSpPr>
        <p:spPr bwMode="auto">
          <a:xfrm flipV="1">
            <a:off x="5156200" y="4040188"/>
            <a:ext cx="1905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1" name="Line 105"/>
          <p:cNvSpPr>
            <a:spLocks noChangeShapeType="1"/>
          </p:cNvSpPr>
          <p:nvPr/>
        </p:nvSpPr>
        <p:spPr bwMode="auto">
          <a:xfrm>
            <a:off x="5346700" y="4038600"/>
            <a:ext cx="6350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2" name="Line 106"/>
          <p:cNvSpPr>
            <a:spLocks noChangeShapeType="1"/>
          </p:cNvSpPr>
          <p:nvPr/>
        </p:nvSpPr>
        <p:spPr bwMode="auto">
          <a:xfrm flipH="1">
            <a:off x="4984750" y="4954588"/>
            <a:ext cx="144463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3" name="Line 107"/>
          <p:cNvSpPr>
            <a:spLocks noChangeShapeType="1"/>
          </p:cNvSpPr>
          <p:nvPr/>
        </p:nvSpPr>
        <p:spPr bwMode="auto">
          <a:xfrm>
            <a:off x="5605463" y="5248275"/>
            <a:ext cx="523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44" name="Line 108"/>
          <p:cNvSpPr>
            <a:spLocks noChangeShapeType="1"/>
          </p:cNvSpPr>
          <p:nvPr/>
        </p:nvSpPr>
        <p:spPr bwMode="auto">
          <a:xfrm>
            <a:off x="5937250" y="4597400"/>
            <a:ext cx="139700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5" grpId="0" animBg="1"/>
      <p:bldP spid="14434" grpId="0" animBg="1"/>
      <p:bldP spid="14346" grpId="0" animBg="1"/>
      <p:bldP spid="14347" grpId="0" animBg="1"/>
      <p:bldP spid="14400" grpId="0" animBg="1"/>
      <p:bldP spid="14412" grpId="0" animBg="1"/>
      <p:bldP spid="14413" grpId="0" animBg="1"/>
      <p:bldP spid="14414" grpId="0" animBg="1"/>
      <p:bldP spid="14415" grpId="0" animBg="1"/>
      <p:bldP spid="14416" grpId="0" animBg="1"/>
      <p:bldP spid="14417" grpId="0" animBg="1"/>
      <p:bldP spid="14418" grpId="0" animBg="1"/>
      <p:bldP spid="14420" grpId="0" animBg="1"/>
      <p:bldP spid="14422" grpId="0" animBg="1"/>
      <p:bldP spid="14423" grpId="0" animBg="1"/>
      <p:bldP spid="14424" grpId="0" animBg="1"/>
      <p:bldP spid="14425" grpId="0" animBg="1"/>
      <p:bldP spid="14426" grpId="0" animBg="1"/>
      <p:bldP spid="14427" grpId="0" animBg="1"/>
      <p:bldP spid="14428" grpId="0" animBg="1"/>
      <p:bldP spid="14429" grpId="0" animBg="1"/>
      <p:bldP spid="14430" grpId="0" animBg="1"/>
      <p:bldP spid="14431" grpId="0"/>
      <p:bldP spid="14433" grpId="0"/>
      <p:bldP spid="14436" grpId="0" animBg="1"/>
      <p:bldP spid="14437" grpId="0" animBg="1"/>
      <p:bldP spid="14438" grpId="0" animBg="1"/>
      <p:bldP spid="14439" grpId="0" animBg="1"/>
      <p:bldP spid="14440" grpId="0" animBg="1"/>
      <p:bldP spid="14441" grpId="0" animBg="1"/>
      <p:bldP spid="14442" grpId="0" animBg="1"/>
      <p:bldP spid="14443" grpId="0" animBg="1"/>
      <p:bldP spid="144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35100" y="341313"/>
            <a:ext cx="7499350" cy="11430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Изображение плоских фигур</a:t>
            </a:r>
          </a:p>
        </p:txBody>
      </p:sp>
      <p:sp>
        <p:nvSpPr>
          <p:cNvPr id="25603" name="Объект 3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5259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25604" name="Объект 4"/>
          <p:cNvSpPr>
            <a:spLocks noGrp="1"/>
          </p:cNvSpPr>
          <p:nvPr>
            <p:ph sz="half" idx="2"/>
          </p:nvPr>
        </p:nvSpPr>
        <p:spPr>
          <a:xfrm>
            <a:off x="5286375" y="1862138"/>
            <a:ext cx="3657600" cy="4662487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25605" name="Line 2"/>
          <p:cNvSpPr>
            <a:spLocks noChangeShapeType="1"/>
          </p:cNvSpPr>
          <p:nvPr/>
        </p:nvSpPr>
        <p:spPr bwMode="auto">
          <a:xfrm>
            <a:off x="4643438" y="1700213"/>
            <a:ext cx="46037" cy="445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Freeform 7"/>
          <p:cNvSpPr>
            <a:spLocks/>
          </p:cNvSpPr>
          <p:nvPr/>
        </p:nvSpPr>
        <p:spPr bwMode="auto">
          <a:xfrm>
            <a:off x="5429250" y="3357563"/>
            <a:ext cx="3095625" cy="1079500"/>
          </a:xfrm>
          <a:custGeom>
            <a:avLst/>
            <a:gdLst>
              <a:gd name="T0" fmla="*/ 0 w 1950"/>
              <a:gd name="T1" fmla="*/ 680 h 680"/>
              <a:gd name="T2" fmla="*/ 680 w 1950"/>
              <a:gd name="T3" fmla="*/ 0 h 680"/>
              <a:gd name="T4" fmla="*/ 1950 w 1950"/>
              <a:gd name="T5" fmla="*/ 408 h 680"/>
              <a:gd name="T6" fmla="*/ 0 w 1950"/>
              <a:gd name="T7" fmla="*/ 680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Freeform 6"/>
          <p:cNvSpPr>
            <a:spLocks/>
          </p:cNvSpPr>
          <p:nvPr/>
        </p:nvSpPr>
        <p:spPr bwMode="auto">
          <a:xfrm>
            <a:off x="1428750" y="3135313"/>
            <a:ext cx="2360613" cy="1301750"/>
          </a:xfrm>
          <a:custGeom>
            <a:avLst/>
            <a:gdLst>
              <a:gd name="T0" fmla="*/ 0 w 1487"/>
              <a:gd name="T1" fmla="*/ 820 h 820"/>
              <a:gd name="T2" fmla="*/ 1306 w 1487"/>
              <a:gd name="T3" fmla="*/ 0 h 820"/>
              <a:gd name="T4" fmla="*/ 1487 w 1487"/>
              <a:gd name="T5" fmla="*/ 817 h 820"/>
              <a:gd name="T6" fmla="*/ 0 w 1487"/>
              <a:gd name="T7" fmla="*/ 820 h 820"/>
              <a:gd name="T8" fmla="*/ 0 60000 65536"/>
              <a:gd name="T9" fmla="*/ 0 60000 65536"/>
              <a:gd name="T10" fmla="*/ 0 60000 65536"/>
              <a:gd name="T11" fmla="*/ 0 60000 65536"/>
              <a:gd name="T12" fmla="*/ 0 w 1487"/>
              <a:gd name="T13" fmla="*/ 0 h 820"/>
              <a:gd name="T14" fmla="*/ 1487 w 1487"/>
              <a:gd name="T15" fmla="*/ 820 h 8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7" h="820">
                <a:moveTo>
                  <a:pt x="0" y="820"/>
                </a:moveTo>
                <a:lnTo>
                  <a:pt x="1306" y="0"/>
                </a:lnTo>
                <a:lnTo>
                  <a:pt x="1487" y="817"/>
                </a:lnTo>
                <a:lnTo>
                  <a:pt x="0" y="82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Прямоугольник 17"/>
          <p:cNvSpPr>
            <a:spLocks noChangeArrowheads="1"/>
          </p:cNvSpPr>
          <p:nvPr/>
        </p:nvSpPr>
        <p:spPr bwMode="auto">
          <a:xfrm>
            <a:off x="1357313" y="4787900"/>
            <a:ext cx="2979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треугольник</a:t>
            </a: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5143500" y="47910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Произвольный треугольник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288" y="157163"/>
            <a:ext cx="3600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859338" y="182563"/>
            <a:ext cx="410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26629" name="Freeform 6"/>
          <p:cNvSpPr>
            <a:spLocks/>
          </p:cNvSpPr>
          <p:nvPr/>
        </p:nvSpPr>
        <p:spPr bwMode="auto">
          <a:xfrm>
            <a:off x="698500" y="692150"/>
            <a:ext cx="2360613" cy="1301750"/>
          </a:xfrm>
          <a:custGeom>
            <a:avLst/>
            <a:gdLst>
              <a:gd name="T0" fmla="*/ 0 w 1487"/>
              <a:gd name="T1" fmla="*/ 2147483647 h 820"/>
              <a:gd name="T2" fmla="*/ 2147483647 w 1487"/>
              <a:gd name="T3" fmla="*/ 0 h 820"/>
              <a:gd name="T4" fmla="*/ 2147483647 w 1487"/>
              <a:gd name="T5" fmla="*/ 2147483647 h 820"/>
              <a:gd name="T6" fmla="*/ 0 w 1487"/>
              <a:gd name="T7" fmla="*/ 2147483647 h 820"/>
              <a:gd name="T8" fmla="*/ 0 60000 65536"/>
              <a:gd name="T9" fmla="*/ 0 60000 65536"/>
              <a:gd name="T10" fmla="*/ 0 60000 65536"/>
              <a:gd name="T11" fmla="*/ 0 60000 65536"/>
              <a:gd name="T12" fmla="*/ 0 w 1487"/>
              <a:gd name="T13" fmla="*/ 0 h 820"/>
              <a:gd name="T14" fmla="*/ 1487 w 1487"/>
              <a:gd name="T15" fmla="*/ 820 h 8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7" h="820">
                <a:moveTo>
                  <a:pt x="0" y="820"/>
                </a:moveTo>
                <a:lnTo>
                  <a:pt x="1306" y="0"/>
                </a:lnTo>
                <a:lnTo>
                  <a:pt x="1487" y="817"/>
                </a:lnTo>
                <a:lnTo>
                  <a:pt x="0" y="82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5148263" y="981075"/>
            <a:ext cx="3095625" cy="1079500"/>
          </a:xfrm>
          <a:custGeom>
            <a:avLst/>
            <a:gdLst>
              <a:gd name="T0" fmla="*/ 0 w 1950"/>
              <a:gd name="T1" fmla="*/ 2147483647 h 680"/>
              <a:gd name="T2" fmla="*/ 2147483647 w 1950"/>
              <a:gd name="T3" fmla="*/ 0 h 680"/>
              <a:gd name="T4" fmla="*/ 2147483647 w 1950"/>
              <a:gd name="T5" fmla="*/ 2147483647 h 680"/>
              <a:gd name="T6" fmla="*/ 0 w 1950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1950"/>
              <a:gd name="T13" fmla="*/ 0 h 680"/>
              <a:gd name="T14" fmla="*/ 1950 w 1950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0" h="680">
                <a:moveTo>
                  <a:pt x="0" y="680"/>
                </a:moveTo>
                <a:lnTo>
                  <a:pt x="680" y="0"/>
                </a:lnTo>
                <a:lnTo>
                  <a:pt x="1950" y="408"/>
                </a:lnTo>
                <a:lnTo>
                  <a:pt x="0" y="6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971550" y="2708275"/>
            <a:ext cx="2663825" cy="144145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5364163" y="2852738"/>
            <a:ext cx="2879725" cy="1296987"/>
          </a:xfrm>
          <a:custGeom>
            <a:avLst/>
            <a:gdLst>
              <a:gd name="T0" fmla="*/ 0 w 1814"/>
              <a:gd name="T1" fmla="*/ 2147483647 h 817"/>
              <a:gd name="T2" fmla="*/ 2147483647 w 1814"/>
              <a:gd name="T3" fmla="*/ 0 h 817"/>
              <a:gd name="T4" fmla="*/ 2147483647 w 1814"/>
              <a:gd name="T5" fmla="*/ 2147483647 h 817"/>
              <a:gd name="T6" fmla="*/ 0 w 1814"/>
              <a:gd name="T7" fmla="*/ 2147483647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817"/>
              <a:gd name="T14" fmla="*/ 1814 w 1814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817">
                <a:moveTo>
                  <a:pt x="0" y="817"/>
                </a:moveTo>
                <a:lnTo>
                  <a:pt x="272" y="0"/>
                </a:lnTo>
                <a:lnTo>
                  <a:pt x="1814" y="590"/>
                </a:lnTo>
                <a:lnTo>
                  <a:pt x="0" y="817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67350" y="3833813"/>
            <a:ext cx="28098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661025" y="3833813"/>
            <a:ext cx="857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179388" y="2133600"/>
            <a:ext cx="403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треугольник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824413" y="2133600"/>
            <a:ext cx="3959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треугольник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179388" y="4292600"/>
            <a:ext cx="403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Прямоугольный треугольник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824413" y="4292600"/>
            <a:ext cx="3959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треугольник</a:t>
            </a:r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5143500" y="5016500"/>
            <a:ext cx="3200400" cy="1041400"/>
          </a:xfrm>
          <a:custGeom>
            <a:avLst/>
            <a:gdLst>
              <a:gd name="T0" fmla="*/ 0 w 2016"/>
              <a:gd name="T1" fmla="*/ 2147483647 h 656"/>
              <a:gd name="T2" fmla="*/ 2147483647 w 2016"/>
              <a:gd name="T3" fmla="*/ 0 h 656"/>
              <a:gd name="T4" fmla="*/ 2147483647 w 2016"/>
              <a:gd name="T5" fmla="*/ 2147483647 h 656"/>
              <a:gd name="T6" fmla="*/ 0 w 2016"/>
              <a:gd name="T7" fmla="*/ 2147483647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2016"/>
              <a:gd name="T13" fmla="*/ 0 h 656"/>
              <a:gd name="T14" fmla="*/ 2016 w 2016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6" h="656">
                <a:moveTo>
                  <a:pt x="0" y="560"/>
                </a:moveTo>
                <a:lnTo>
                  <a:pt x="1480" y="0"/>
                </a:lnTo>
                <a:lnTo>
                  <a:pt x="2016" y="656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AutoShape 18"/>
          <p:cNvSpPr>
            <a:spLocks noChangeArrowheads="1"/>
          </p:cNvSpPr>
          <p:nvPr/>
        </p:nvSpPr>
        <p:spPr bwMode="auto">
          <a:xfrm>
            <a:off x="179388" y="5084763"/>
            <a:ext cx="4176712" cy="9366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9"/>
          <p:cNvSpPr>
            <a:spLocks noChangeShapeType="1"/>
          </p:cNvSpPr>
          <p:nvPr/>
        </p:nvSpPr>
        <p:spPr bwMode="auto">
          <a:xfrm>
            <a:off x="1238250" y="5411788"/>
            <a:ext cx="144463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 flipV="1">
            <a:off x="3109913" y="5424488"/>
            <a:ext cx="144462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3" name="Text Box 22"/>
          <p:cNvSpPr txBox="1">
            <a:spLocks noChangeArrowheads="1"/>
          </p:cNvSpPr>
          <p:nvPr/>
        </p:nvSpPr>
        <p:spPr bwMode="auto">
          <a:xfrm>
            <a:off x="88900" y="6167438"/>
            <a:ext cx="4429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Равнобедренный треугольник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859338" y="6165850"/>
            <a:ext cx="3924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треугольник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537325" y="5254625"/>
            <a:ext cx="14287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7743825" y="5360988"/>
            <a:ext cx="152400" cy="122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Line 26"/>
          <p:cNvSpPr>
            <a:spLocks noChangeShapeType="1"/>
          </p:cNvSpPr>
          <p:nvPr/>
        </p:nvSpPr>
        <p:spPr bwMode="auto">
          <a:xfrm>
            <a:off x="971550" y="3860800"/>
            <a:ext cx="2873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48" name="Line 27"/>
          <p:cNvSpPr>
            <a:spLocks noChangeShapeType="1"/>
          </p:cNvSpPr>
          <p:nvPr/>
        </p:nvSpPr>
        <p:spPr bwMode="auto">
          <a:xfrm>
            <a:off x="1258888" y="3860800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7" grpId="0" animBg="1"/>
      <p:bldP spid="12298" grpId="0" animBg="1"/>
      <p:bldP spid="12299" grpId="0" animBg="1"/>
      <p:bldP spid="12302" grpId="0"/>
      <p:bldP spid="12304" grpId="0"/>
      <p:bldP spid="12305" grpId="0" animBg="1"/>
      <p:bldP spid="12311" grpId="0"/>
      <p:bldP spid="12312" grpId="0" animBg="1"/>
      <p:bldP spid="123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431800" y="136525"/>
            <a:ext cx="3600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787900" y="136525"/>
            <a:ext cx="4105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1331913" y="549275"/>
            <a:ext cx="1800225" cy="14398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>
            <a:off x="1743075" y="1125538"/>
            <a:ext cx="142875" cy="142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 flipV="1">
            <a:off x="2555875" y="1125538"/>
            <a:ext cx="144463" cy="1428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>
            <a:off x="2217738" y="1903413"/>
            <a:ext cx="0" cy="2079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250825" y="2060575"/>
            <a:ext cx="4105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Равносторонний треугольник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787900" y="2060575"/>
            <a:ext cx="4105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треугольник</a:t>
            </a:r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5076825" y="549275"/>
            <a:ext cx="3089275" cy="1266825"/>
          </a:xfrm>
          <a:custGeom>
            <a:avLst/>
            <a:gdLst>
              <a:gd name="T0" fmla="*/ 0 w 1946"/>
              <a:gd name="T1" fmla="*/ 2147483647 h 798"/>
              <a:gd name="T2" fmla="*/ 2147483647 w 1946"/>
              <a:gd name="T3" fmla="*/ 0 h 798"/>
              <a:gd name="T4" fmla="*/ 2147483647 w 1946"/>
              <a:gd name="T5" fmla="*/ 2147483647 h 798"/>
              <a:gd name="T6" fmla="*/ 0 w 1946"/>
              <a:gd name="T7" fmla="*/ 2147483647 h 798"/>
              <a:gd name="T8" fmla="*/ 0 60000 65536"/>
              <a:gd name="T9" fmla="*/ 0 60000 65536"/>
              <a:gd name="T10" fmla="*/ 0 60000 65536"/>
              <a:gd name="T11" fmla="*/ 0 60000 65536"/>
              <a:gd name="T12" fmla="*/ 0 w 1946"/>
              <a:gd name="T13" fmla="*/ 0 h 798"/>
              <a:gd name="T14" fmla="*/ 1946 w 1946"/>
              <a:gd name="T15" fmla="*/ 798 h 7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6" h="798">
                <a:moveTo>
                  <a:pt x="0" y="560"/>
                </a:moveTo>
                <a:lnTo>
                  <a:pt x="1480" y="0"/>
                </a:lnTo>
                <a:lnTo>
                  <a:pt x="1946" y="798"/>
                </a:lnTo>
                <a:lnTo>
                  <a:pt x="0" y="56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443663" y="811213"/>
            <a:ext cx="73025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7667625" y="1125538"/>
            <a:ext cx="21748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6659563" y="1557338"/>
            <a:ext cx="144462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AutoShape 17"/>
          <p:cNvSpPr>
            <a:spLocks noChangeArrowheads="1"/>
          </p:cNvSpPr>
          <p:nvPr/>
        </p:nvSpPr>
        <p:spPr bwMode="auto">
          <a:xfrm>
            <a:off x="971550" y="2781300"/>
            <a:ext cx="2736850" cy="1079500"/>
          </a:xfrm>
          <a:prstGeom prst="parallelogram">
            <a:avLst>
              <a:gd name="adj" fmla="val 6338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5292725" y="2852738"/>
            <a:ext cx="3095625" cy="720725"/>
          </a:xfrm>
          <a:prstGeom prst="parallelogram">
            <a:avLst>
              <a:gd name="adj" fmla="val 10737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Rectangle 19"/>
          <p:cNvSpPr>
            <a:spLocks noChangeArrowheads="1"/>
          </p:cNvSpPr>
          <p:nvPr/>
        </p:nvSpPr>
        <p:spPr bwMode="auto">
          <a:xfrm>
            <a:off x="900113" y="4797425"/>
            <a:ext cx="2808287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4787900" y="4868863"/>
            <a:ext cx="3744913" cy="720725"/>
          </a:xfrm>
          <a:prstGeom prst="parallelogram">
            <a:avLst>
              <a:gd name="adj" fmla="val 12990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>
            <a:off x="900113" y="5516563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1116013" y="5516563"/>
            <a:ext cx="0" cy="2174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076825" y="53736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5148263" y="537368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Text Box 25"/>
          <p:cNvSpPr txBox="1">
            <a:spLocks noChangeArrowheads="1"/>
          </p:cNvSpPr>
          <p:nvPr/>
        </p:nvSpPr>
        <p:spPr bwMode="auto">
          <a:xfrm>
            <a:off x="950913" y="4149725"/>
            <a:ext cx="275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Параллелограмм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643438" y="4149725"/>
            <a:ext cx="432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параллелограмм</a:t>
            </a:r>
          </a:p>
        </p:txBody>
      </p:sp>
      <p:sp>
        <p:nvSpPr>
          <p:cNvPr id="27673" name="Text Box 27"/>
          <p:cNvSpPr txBox="1">
            <a:spLocks noChangeArrowheads="1"/>
          </p:cNvSpPr>
          <p:nvPr/>
        </p:nvSpPr>
        <p:spPr bwMode="auto">
          <a:xfrm>
            <a:off x="1025525" y="60642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Прямоугольник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643438" y="6003925"/>
            <a:ext cx="4321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параллелограмм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 animBg="1"/>
      <p:bldP spid="17422" grpId="0" animBg="1"/>
      <p:bldP spid="17423" grpId="0" animBg="1"/>
      <p:bldP spid="17424" grpId="0" animBg="1"/>
      <p:bldP spid="17426" grpId="0" animBg="1"/>
      <p:bldP spid="17428" grpId="0" animBg="1"/>
      <p:bldP spid="17431" grpId="0" animBg="1"/>
      <p:bldP spid="17432" grpId="0" animBg="1"/>
      <p:bldP spid="17434" grpId="0"/>
      <p:bldP spid="174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288" y="0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716463" y="95250"/>
            <a:ext cx="423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71550" y="549275"/>
            <a:ext cx="1439863" cy="14398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867400" y="549275"/>
            <a:ext cx="2089150" cy="1295400"/>
          </a:xfrm>
          <a:prstGeom prst="parallelogram">
            <a:avLst>
              <a:gd name="adj" fmla="val 4031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971550" y="1773238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187450" y="1773238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849313" y="1247775"/>
            <a:ext cx="255587" cy="428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82750" y="1878013"/>
            <a:ext cx="9525" cy="1952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946775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6084888" y="1628775"/>
            <a:ext cx="90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084888" y="1052513"/>
            <a:ext cx="14287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6608763" y="1738313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468313" y="4868863"/>
            <a:ext cx="3600450" cy="1441450"/>
          </a:xfrm>
          <a:custGeom>
            <a:avLst/>
            <a:gdLst>
              <a:gd name="T0" fmla="*/ 0 w 2268"/>
              <a:gd name="T1" fmla="*/ 2147483647 h 908"/>
              <a:gd name="T2" fmla="*/ 2147483647 w 2268"/>
              <a:gd name="T3" fmla="*/ 0 h 908"/>
              <a:gd name="T4" fmla="*/ 2147483647 w 2268"/>
              <a:gd name="T5" fmla="*/ 0 h 908"/>
              <a:gd name="T6" fmla="*/ 2147483647 w 2268"/>
              <a:gd name="T7" fmla="*/ 2147483647 h 908"/>
              <a:gd name="T8" fmla="*/ 0 w 2268"/>
              <a:gd name="T9" fmla="*/ 2147483647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908"/>
              <a:gd name="T17" fmla="*/ 2268 w 2268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908">
                <a:moveTo>
                  <a:pt x="0" y="908"/>
                </a:moveTo>
                <a:lnTo>
                  <a:pt x="454" y="0"/>
                </a:lnTo>
                <a:lnTo>
                  <a:pt x="1316" y="0"/>
                </a:lnTo>
                <a:lnTo>
                  <a:pt x="226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5148263" y="4868863"/>
            <a:ext cx="2663825" cy="1441450"/>
          </a:xfrm>
          <a:custGeom>
            <a:avLst/>
            <a:gdLst>
              <a:gd name="T0" fmla="*/ 0 w 1678"/>
              <a:gd name="T1" fmla="*/ 2147483647 h 908"/>
              <a:gd name="T2" fmla="*/ 2147483647 w 1678"/>
              <a:gd name="T3" fmla="*/ 0 h 908"/>
              <a:gd name="T4" fmla="*/ 2147483647 w 1678"/>
              <a:gd name="T5" fmla="*/ 0 h 908"/>
              <a:gd name="T6" fmla="*/ 2147483647 w 1678"/>
              <a:gd name="T7" fmla="*/ 2147483647 h 908"/>
              <a:gd name="T8" fmla="*/ 0 w 1678"/>
              <a:gd name="T9" fmla="*/ 2147483647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8"/>
              <a:gd name="T16" fmla="*/ 0 h 908"/>
              <a:gd name="T17" fmla="*/ 1678 w 1678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8" h="908">
                <a:moveTo>
                  <a:pt x="0" y="908"/>
                </a:moveTo>
                <a:lnTo>
                  <a:pt x="454" y="0"/>
                </a:lnTo>
                <a:lnTo>
                  <a:pt x="1542" y="0"/>
                </a:lnTo>
                <a:lnTo>
                  <a:pt x="1678" y="908"/>
                </a:lnTo>
                <a:lnTo>
                  <a:pt x="0" y="90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Freeform 24"/>
          <p:cNvSpPr>
            <a:spLocks/>
          </p:cNvSpPr>
          <p:nvPr/>
        </p:nvSpPr>
        <p:spPr bwMode="auto">
          <a:xfrm>
            <a:off x="971550" y="2708275"/>
            <a:ext cx="2881313" cy="1439863"/>
          </a:xfrm>
          <a:custGeom>
            <a:avLst/>
            <a:gdLst>
              <a:gd name="T0" fmla="*/ 0 w 1815"/>
              <a:gd name="T1" fmla="*/ 2147483647 h 907"/>
              <a:gd name="T2" fmla="*/ 2147483647 w 1815"/>
              <a:gd name="T3" fmla="*/ 0 h 907"/>
              <a:gd name="T4" fmla="*/ 2147483647 w 1815"/>
              <a:gd name="T5" fmla="*/ 2147483647 h 907"/>
              <a:gd name="T6" fmla="*/ 2147483647 w 1815"/>
              <a:gd name="T7" fmla="*/ 2147483647 h 907"/>
              <a:gd name="T8" fmla="*/ 0 w 1815"/>
              <a:gd name="T9" fmla="*/ 2147483647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907"/>
              <a:gd name="T17" fmla="*/ 1815 w 1815"/>
              <a:gd name="T18" fmla="*/ 907 h 9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907">
                <a:moveTo>
                  <a:pt x="0" y="454"/>
                </a:moveTo>
                <a:lnTo>
                  <a:pt x="908" y="0"/>
                </a:lnTo>
                <a:lnTo>
                  <a:pt x="1815" y="454"/>
                </a:lnTo>
                <a:lnTo>
                  <a:pt x="908" y="907"/>
                </a:lnTo>
                <a:lnTo>
                  <a:pt x="0" y="454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0" name="Line 25"/>
          <p:cNvSpPr>
            <a:spLocks noChangeShapeType="1"/>
          </p:cNvSpPr>
          <p:nvPr/>
        </p:nvSpPr>
        <p:spPr bwMode="auto">
          <a:xfrm flipH="1">
            <a:off x="1547813" y="3716338"/>
            <a:ext cx="21590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Line 26"/>
          <p:cNvSpPr>
            <a:spLocks noChangeShapeType="1"/>
          </p:cNvSpPr>
          <p:nvPr/>
        </p:nvSpPr>
        <p:spPr bwMode="auto">
          <a:xfrm>
            <a:off x="1692275" y="2924175"/>
            <a:ext cx="144463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5292725" y="2852738"/>
            <a:ext cx="2879725" cy="1150937"/>
          </a:xfrm>
          <a:custGeom>
            <a:avLst/>
            <a:gdLst>
              <a:gd name="T0" fmla="*/ 0 w 1814"/>
              <a:gd name="T1" fmla="*/ 2147483647 h 725"/>
              <a:gd name="T2" fmla="*/ 2147483647 w 1814"/>
              <a:gd name="T3" fmla="*/ 0 h 725"/>
              <a:gd name="T4" fmla="*/ 2147483647 w 1814"/>
              <a:gd name="T5" fmla="*/ 0 h 725"/>
              <a:gd name="T6" fmla="*/ 2147483647 w 1814"/>
              <a:gd name="T7" fmla="*/ 2147483647 h 725"/>
              <a:gd name="T8" fmla="*/ 0 w 1814"/>
              <a:gd name="T9" fmla="*/ 2147483647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725"/>
              <a:gd name="T17" fmla="*/ 1814 w 1814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725">
                <a:moveTo>
                  <a:pt x="0" y="725"/>
                </a:moveTo>
                <a:lnTo>
                  <a:pt x="453" y="0"/>
                </a:lnTo>
                <a:lnTo>
                  <a:pt x="1814" y="0"/>
                </a:lnTo>
                <a:lnTo>
                  <a:pt x="1360" y="725"/>
                </a:lnTo>
                <a:lnTo>
                  <a:pt x="0" y="725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567363" y="3348038"/>
            <a:ext cx="21590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373813" y="387985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5" name="Text Box 30"/>
          <p:cNvSpPr txBox="1">
            <a:spLocks noChangeArrowheads="1"/>
          </p:cNvSpPr>
          <p:nvPr/>
        </p:nvSpPr>
        <p:spPr bwMode="auto">
          <a:xfrm>
            <a:off x="1042988" y="2173288"/>
            <a:ext cx="2160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Квадрат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572000" y="1997075"/>
            <a:ext cx="4383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параллелограмм</a:t>
            </a:r>
          </a:p>
        </p:txBody>
      </p:sp>
      <p:sp>
        <p:nvSpPr>
          <p:cNvPr id="28697" name="Text Box 32"/>
          <p:cNvSpPr txBox="1">
            <a:spLocks noChangeArrowheads="1"/>
          </p:cNvSpPr>
          <p:nvPr/>
        </p:nvSpPr>
        <p:spPr bwMode="auto">
          <a:xfrm>
            <a:off x="1042988" y="6308725"/>
            <a:ext cx="2376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Трапеция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148263" y="6308725"/>
            <a:ext cx="345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Произвольная трапеция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4572000" y="4149725"/>
            <a:ext cx="4383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Произвольный параллелограмм</a:t>
            </a:r>
          </a:p>
        </p:txBody>
      </p:sp>
      <p:sp>
        <p:nvSpPr>
          <p:cNvPr id="28700" name="Text Box 35"/>
          <p:cNvSpPr txBox="1">
            <a:spLocks noChangeArrowheads="1"/>
          </p:cNvSpPr>
          <p:nvPr/>
        </p:nvSpPr>
        <p:spPr bwMode="auto">
          <a:xfrm>
            <a:off x="1104900" y="4292600"/>
            <a:ext cx="2098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Ромб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3" grpId="0" animBg="1"/>
      <p:bldP spid="18444" grpId="0" animBg="1"/>
      <p:bldP spid="18445" grpId="0" animBg="1"/>
      <p:bldP spid="18446" grpId="0" animBg="1"/>
      <p:bldP spid="18449" grpId="0" animBg="1"/>
      <p:bldP spid="18459" grpId="0" animBg="1"/>
      <p:bldP spid="18460" grpId="0" animBg="1"/>
      <p:bldP spid="18461" grpId="0" animBg="1"/>
      <p:bldP spid="18463" grpId="0"/>
      <p:bldP spid="18465" grpId="0"/>
      <p:bldP spid="184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95288" y="0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Фигура в пространстве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787900" y="0"/>
            <a:ext cx="417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Её изображение на плоскости</a:t>
            </a:r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468313" y="549275"/>
            <a:ext cx="2881312" cy="1439863"/>
          </a:xfrm>
          <a:custGeom>
            <a:avLst/>
            <a:gdLst>
              <a:gd name="T0" fmla="*/ 0 w 1815"/>
              <a:gd name="T1" fmla="*/ 2147483647 h 907"/>
              <a:gd name="T2" fmla="*/ 2147483647 w 1815"/>
              <a:gd name="T3" fmla="*/ 0 h 907"/>
              <a:gd name="T4" fmla="*/ 2147483647 w 1815"/>
              <a:gd name="T5" fmla="*/ 0 h 907"/>
              <a:gd name="T6" fmla="*/ 2147483647 w 1815"/>
              <a:gd name="T7" fmla="*/ 2147483647 h 907"/>
              <a:gd name="T8" fmla="*/ 0 w 1815"/>
              <a:gd name="T9" fmla="*/ 2147483647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5"/>
              <a:gd name="T16" fmla="*/ 0 h 907"/>
              <a:gd name="T17" fmla="*/ 1815 w 1815"/>
              <a:gd name="T18" fmla="*/ 907 h 9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5" h="907">
                <a:moveTo>
                  <a:pt x="0" y="907"/>
                </a:moveTo>
                <a:lnTo>
                  <a:pt x="454" y="0"/>
                </a:lnTo>
                <a:lnTo>
                  <a:pt x="1361" y="0"/>
                </a:lnTo>
                <a:lnTo>
                  <a:pt x="1815" y="907"/>
                </a:lnTo>
                <a:lnTo>
                  <a:pt x="0" y="907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5119688" y="549275"/>
            <a:ext cx="3054350" cy="1439863"/>
          </a:xfrm>
          <a:custGeom>
            <a:avLst/>
            <a:gdLst>
              <a:gd name="T0" fmla="*/ 0 w 1924"/>
              <a:gd name="T1" fmla="*/ 2147483647 h 907"/>
              <a:gd name="T2" fmla="*/ 2147483647 w 1924"/>
              <a:gd name="T3" fmla="*/ 2147483647 h 907"/>
              <a:gd name="T4" fmla="*/ 2147483647 w 1924"/>
              <a:gd name="T5" fmla="*/ 2147483647 h 907"/>
              <a:gd name="T6" fmla="*/ 2147483647 w 1924"/>
              <a:gd name="T7" fmla="*/ 0 h 907"/>
              <a:gd name="T8" fmla="*/ 2147483647 w 1924"/>
              <a:gd name="T9" fmla="*/ 0 h 907"/>
              <a:gd name="T10" fmla="*/ 2147483647 w 1924"/>
              <a:gd name="T11" fmla="*/ 2147483647 h 907"/>
              <a:gd name="T12" fmla="*/ 0 w 1924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4"/>
              <a:gd name="T22" fmla="*/ 0 h 907"/>
              <a:gd name="T23" fmla="*/ 1924 w 1924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4" h="907">
                <a:moveTo>
                  <a:pt x="0" y="901"/>
                </a:moveTo>
                <a:cubicBezTo>
                  <a:pt x="11" y="890"/>
                  <a:pt x="21" y="879"/>
                  <a:pt x="32" y="869"/>
                </a:cubicBezTo>
                <a:cubicBezTo>
                  <a:pt x="39" y="863"/>
                  <a:pt x="56" y="853"/>
                  <a:pt x="56" y="853"/>
                </a:cubicBezTo>
                <a:lnTo>
                  <a:pt x="835" y="0"/>
                </a:lnTo>
                <a:lnTo>
                  <a:pt x="1470" y="0"/>
                </a:lnTo>
                <a:lnTo>
                  <a:pt x="1924" y="907"/>
                </a:lnTo>
                <a:lnTo>
                  <a:pt x="0" y="901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755650" y="1125538"/>
            <a:ext cx="21590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2843213" y="1125538"/>
            <a:ext cx="21590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795963" y="1125538"/>
            <a:ext cx="1444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7667625" y="1125538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7" name="Freeform 11"/>
          <p:cNvSpPr>
            <a:spLocks/>
          </p:cNvSpPr>
          <p:nvPr/>
        </p:nvSpPr>
        <p:spPr bwMode="auto">
          <a:xfrm>
            <a:off x="539750" y="2708275"/>
            <a:ext cx="2592388" cy="1441450"/>
          </a:xfrm>
          <a:custGeom>
            <a:avLst/>
            <a:gdLst>
              <a:gd name="T0" fmla="*/ 0 w 1633"/>
              <a:gd name="T1" fmla="*/ 0 h 908"/>
              <a:gd name="T2" fmla="*/ 0 w 1633"/>
              <a:gd name="T3" fmla="*/ 2147483647 h 908"/>
              <a:gd name="T4" fmla="*/ 2147483647 w 1633"/>
              <a:gd name="T5" fmla="*/ 2147483647 h 908"/>
              <a:gd name="T6" fmla="*/ 2147483647 w 1633"/>
              <a:gd name="T7" fmla="*/ 0 h 908"/>
              <a:gd name="T8" fmla="*/ 0 w 1633"/>
              <a:gd name="T9" fmla="*/ 0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3"/>
              <a:gd name="T16" fmla="*/ 0 h 908"/>
              <a:gd name="T17" fmla="*/ 1633 w 1633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3" h="908">
                <a:moveTo>
                  <a:pt x="0" y="0"/>
                </a:moveTo>
                <a:lnTo>
                  <a:pt x="0" y="908"/>
                </a:lnTo>
                <a:lnTo>
                  <a:pt x="1633" y="908"/>
                </a:lnTo>
                <a:lnTo>
                  <a:pt x="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5292725" y="2708275"/>
            <a:ext cx="2879725" cy="1441450"/>
          </a:xfrm>
          <a:custGeom>
            <a:avLst/>
            <a:gdLst>
              <a:gd name="T0" fmla="*/ 2147483647 w 1814"/>
              <a:gd name="T1" fmla="*/ 0 h 908"/>
              <a:gd name="T2" fmla="*/ 0 w 1814"/>
              <a:gd name="T3" fmla="*/ 2147483647 h 908"/>
              <a:gd name="T4" fmla="*/ 2147483647 w 1814"/>
              <a:gd name="T5" fmla="*/ 2147483647 h 908"/>
              <a:gd name="T6" fmla="*/ 2147483647 w 1814"/>
              <a:gd name="T7" fmla="*/ 0 h 908"/>
              <a:gd name="T8" fmla="*/ 2147483647 w 1814"/>
              <a:gd name="T9" fmla="*/ 0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908"/>
              <a:gd name="T17" fmla="*/ 1814 w 1814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908">
                <a:moveTo>
                  <a:pt x="453" y="0"/>
                </a:moveTo>
                <a:lnTo>
                  <a:pt x="0" y="908"/>
                </a:lnTo>
                <a:lnTo>
                  <a:pt x="1814" y="908"/>
                </a:lnTo>
                <a:lnTo>
                  <a:pt x="952" y="0"/>
                </a:lnTo>
                <a:lnTo>
                  <a:pt x="453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539750" y="3860800"/>
            <a:ext cx="2873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827088" y="3860800"/>
            <a:ext cx="0" cy="2889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435600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651500" y="3860800"/>
            <a:ext cx="1444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1187450" y="4797425"/>
            <a:ext cx="1439863" cy="14398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651500" y="5229225"/>
            <a:ext cx="2160588" cy="71913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8313" y="2060575"/>
            <a:ext cx="3382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Равнобокая трапеция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003800" y="2060575"/>
            <a:ext cx="338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Произвольная трапеция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95288" y="4221163"/>
            <a:ext cx="4105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Прямоугольная трапеция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076825" y="4292600"/>
            <a:ext cx="338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Произвольная трапеция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187450" y="6207125"/>
            <a:ext cx="331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Круг (окружность)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5963" y="6092825"/>
            <a:ext cx="273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Овал (эллипс)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5" grpId="0" animBg="1"/>
      <p:bldP spid="19466" grpId="0" animBg="1"/>
      <p:bldP spid="19468" grpId="0" animBg="1"/>
      <p:bldP spid="19471" grpId="0" animBg="1"/>
      <p:bldP spid="19472" grpId="0" animBg="1"/>
      <p:bldP spid="19474" grpId="0" animBg="1"/>
      <p:bldP spid="19476" grpId="0"/>
      <p:bldP spid="19478" grpId="0"/>
      <p:bldP spid="1948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" name="Freeform 61"/>
          <p:cNvSpPr>
            <a:spLocks/>
          </p:cNvSpPr>
          <p:nvPr/>
        </p:nvSpPr>
        <p:spPr bwMode="auto">
          <a:xfrm>
            <a:off x="3851275" y="836613"/>
            <a:ext cx="4321175" cy="1439862"/>
          </a:xfrm>
          <a:custGeom>
            <a:avLst/>
            <a:gdLst>
              <a:gd name="T0" fmla="*/ 0 w 2722"/>
              <a:gd name="T1" fmla="*/ 2147483647 h 907"/>
              <a:gd name="T2" fmla="*/ 2147483647 w 2722"/>
              <a:gd name="T3" fmla="*/ 0 h 907"/>
              <a:gd name="T4" fmla="*/ 2147483647 w 2722"/>
              <a:gd name="T5" fmla="*/ 0 h 907"/>
              <a:gd name="T6" fmla="*/ 2147483647 w 2722"/>
              <a:gd name="T7" fmla="*/ 2147483647 h 907"/>
              <a:gd name="T8" fmla="*/ 2147483647 w 2722"/>
              <a:gd name="T9" fmla="*/ 2147483647 h 907"/>
              <a:gd name="T10" fmla="*/ 2147483647 w 2722"/>
              <a:gd name="T11" fmla="*/ 2147483647 h 907"/>
              <a:gd name="T12" fmla="*/ 0 w 2722"/>
              <a:gd name="T13" fmla="*/ 2147483647 h 9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2"/>
              <a:gd name="T22" fmla="*/ 0 h 907"/>
              <a:gd name="T23" fmla="*/ 2722 w 2722"/>
              <a:gd name="T24" fmla="*/ 907 h 9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2" h="907">
                <a:moveTo>
                  <a:pt x="0" y="454"/>
                </a:moveTo>
                <a:lnTo>
                  <a:pt x="908" y="0"/>
                </a:lnTo>
                <a:lnTo>
                  <a:pt x="2268" y="0"/>
                </a:lnTo>
                <a:lnTo>
                  <a:pt x="2722" y="454"/>
                </a:lnTo>
                <a:lnTo>
                  <a:pt x="1815" y="907"/>
                </a:lnTo>
                <a:lnTo>
                  <a:pt x="454" y="907"/>
                </a:lnTo>
                <a:lnTo>
                  <a:pt x="0" y="454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3" name="AutoShape 5"/>
          <p:cNvSpPr>
            <a:spLocks noChangeArrowheads="1"/>
          </p:cNvSpPr>
          <p:nvPr/>
        </p:nvSpPr>
        <p:spPr bwMode="auto">
          <a:xfrm>
            <a:off x="682625" y="622300"/>
            <a:ext cx="2016125" cy="1800225"/>
          </a:xfrm>
          <a:prstGeom prst="hexagon">
            <a:avLst>
              <a:gd name="adj" fmla="val 27998"/>
              <a:gd name="vf" fmla="val 115470"/>
            </a:avLst>
          </a:prstGeom>
          <a:solidFill>
            <a:srgbClr val="0000FF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187450" y="622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95513" y="622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395288" y="14843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682625" y="4064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2338388" y="4064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2700338" y="11969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266950" y="2349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754063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323850" y="152082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1187450" y="622300"/>
            <a:ext cx="10080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87450" y="622300"/>
            <a:ext cx="1008063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514475" y="15763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30736" name="Line 18"/>
          <p:cNvSpPr>
            <a:spLocks noChangeShapeType="1"/>
          </p:cNvSpPr>
          <p:nvPr/>
        </p:nvSpPr>
        <p:spPr bwMode="auto">
          <a:xfrm>
            <a:off x="898525" y="982663"/>
            <a:ext cx="109538" cy="104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7" name="Line 19"/>
          <p:cNvSpPr>
            <a:spLocks noChangeShapeType="1"/>
          </p:cNvSpPr>
          <p:nvPr/>
        </p:nvSpPr>
        <p:spPr bwMode="auto">
          <a:xfrm flipH="1">
            <a:off x="827088" y="1917700"/>
            <a:ext cx="142875" cy="730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8" name="Line 20"/>
          <p:cNvSpPr>
            <a:spLocks noChangeShapeType="1"/>
          </p:cNvSpPr>
          <p:nvPr/>
        </p:nvSpPr>
        <p:spPr bwMode="auto">
          <a:xfrm>
            <a:off x="1690688" y="2349500"/>
            <a:ext cx="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4572000" y="836613"/>
            <a:ext cx="2879725" cy="1441450"/>
          </a:xfrm>
          <a:prstGeom prst="parallelogram">
            <a:avLst>
              <a:gd name="adj" fmla="val 4994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5292725" y="836613"/>
            <a:ext cx="14398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4572000" y="836613"/>
            <a:ext cx="2879725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348038" y="1557338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3" name="Text Box 29"/>
          <p:cNvSpPr txBox="1">
            <a:spLocks noChangeArrowheads="1"/>
          </p:cNvSpPr>
          <p:nvPr/>
        </p:nvSpPr>
        <p:spPr bwMode="auto">
          <a:xfrm>
            <a:off x="-36513" y="0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Разберемся, как построить изображение правильного шестиугольника.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4356100" y="22764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3635375" y="11969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003800" y="4762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7235825" y="4762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8101013" y="11969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516688" y="22764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0" y="270827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Разобьем правильный шестиугольник на три части: прямоугольник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FBCE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два равнобедренных треугольника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FAB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CDE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Построим вначале изображение прямоугольника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FBCE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– произвольный параллелограмм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FBCE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Осталось найти местоположение двух оставшихся вершин – точек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1931988" y="1455738"/>
            <a:ext cx="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0" y="38608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Вспомнив свойства правильного шестиугольника, заметим, что: 1) эти вершины лежат на прямой, проходящей через центр прямоугольника и параллельной сторонам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; 2)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OK=KD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ON=NA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2381250" y="1447800"/>
            <a:ext cx="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2449513" y="1444625"/>
            <a:ext cx="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2003425" y="1455738"/>
            <a:ext cx="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2124075" y="11255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900113" y="11969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 flipH="1">
            <a:off x="890588" y="1457325"/>
            <a:ext cx="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 flipH="1">
            <a:off x="1339850" y="1449388"/>
            <a:ext cx="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H="1">
            <a:off x="1408113" y="1446213"/>
            <a:ext cx="0" cy="1444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962025" y="1457325"/>
            <a:ext cx="0" cy="1444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0" y="491331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Значит, 1) находим на изображении точку О и проводим через неё прямую, 		параллельную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получив при этом точки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5822950" y="15859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643438" y="11969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endParaRPr lang="ru-RU"/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164388" y="11969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endParaRPr lang="ru-RU"/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855663" y="5573713"/>
            <a:ext cx="81724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2) откладываем от точек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от центра О на прямой такие же отрезки – в итоге получаем две оставшиеся вершины правильного шестиугольника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6011863" y="1557338"/>
            <a:ext cx="10810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4932363" y="1557338"/>
            <a:ext cx="10810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7092950" y="1557338"/>
            <a:ext cx="10810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3851275" y="1557338"/>
            <a:ext cx="1081088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7" name="Freeform 57"/>
          <p:cNvSpPr>
            <a:spLocks/>
          </p:cNvSpPr>
          <p:nvPr/>
        </p:nvSpPr>
        <p:spPr bwMode="auto">
          <a:xfrm>
            <a:off x="6372225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8" name="Freeform 58"/>
          <p:cNvSpPr>
            <a:spLocks/>
          </p:cNvSpPr>
          <p:nvPr/>
        </p:nvSpPr>
        <p:spPr bwMode="auto">
          <a:xfrm>
            <a:off x="7451725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9" name="Freeform 59"/>
          <p:cNvSpPr>
            <a:spLocks/>
          </p:cNvSpPr>
          <p:nvPr/>
        </p:nvSpPr>
        <p:spPr bwMode="auto">
          <a:xfrm>
            <a:off x="5219700" y="14843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0" name="Freeform 60"/>
          <p:cNvSpPr>
            <a:spLocks/>
          </p:cNvSpPr>
          <p:nvPr/>
        </p:nvSpPr>
        <p:spPr bwMode="auto">
          <a:xfrm>
            <a:off x="4284663" y="1484313"/>
            <a:ext cx="287337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2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1" grpId="0" animBg="1"/>
      <p:bldP spid="20486" grpId="0" animBg="1"/>
      <p:bldP spid="20487" grpId="0" animBg="1"/>
      <p:bldP spid="20494" grpId="0" animBg="1"/>
      <p:bldP spid="20495" grpId="0" animBg="1"/>
      <p:bldP spid="20496" grpId="0" animBg="1"/>
      <p:bldP spid="20497" grpId="0"/>
      <p:bldP spid="20501" grpId="0" animBg="1"/>
      <p:bldP spid="20502" grpId="0" animBg="1"/>
      <p:bldP spid="20503" grpId="0" animBg="1"/>
      <p:bldP spid="20504" grpId="0" animBg="1"/>
      <p:bldP spid="20510" grpId="0"/>
      <p:bldP spid="20511" grpId="0"/>
      <p:bldP spid="20512" grpId="0"/>
      <p:bldP spid="20513" grpId="0"/>
      <p:bldP spid="20514" grpId="0"/>
      <p:bldP spid="20515" grpId="0"/>
      <p:bldP spid="20516" grpId="0"/>
      <p:bldP spid="20517" grpId="0" animBg="1"/>
      <p:bldP spid="20518" grpId="0"/>
      <p:bldP spid="20519" grpId="0" animBg="1"/>
      <p:bldP spid="20520" grpId="0" animBg="1"/>
      <p:bldP spid="20521" grpId="0" animBg="1"/>
      <p:bldP spid="20522" grpId="0"/>
      <p:bldP spid="20523" grpId="0"/>
      <p:bldP spid="20524" grpId="0" animBg="1"/>
      <p:bldP spid="20525" grpId="0" animBg="1"/>
      <p:bldP spid="20526" grpId="0" animBg="1"/>
      <p:bldP spid="20527" grpId="0" animBg="1"/>
      <p:bldP spid="20528" grpId="0"/>
      <p:bldP spid="20529" grpId="0"/>
      <p:bldP spid="20530" grpId="0"/>
      <p:bldP spid="20531" grpId="0"/>
      <p:bldP spid="20532" grpId="0"/>
      <p:bldP spid="20533" grpId="0" animBg="1"/>
      <p:bldP spid="20533" grpId="1" animBg="1"/>
      <p:bldP spid="20534" grpId="0" animBg="1"/>
      <p:bldP spid="20534" grpId="1" animBg="1"/>
      <p:bldP spid="20535" grpId="0" animBg="1"/>
      <p:bldP spid="20535" grpId="1" animBg="1"/>
      <p:bldP spid="20536" grpId="0" animBg="1"/>
      <p:bldP spid="20536" grpId="1" animBg="1"/>
      <p:bldP spid="20537" grpId="0" animBg="1"/>
      <p:bldP spid="20538" grpId="0" animBg="1"/>
      <p:bldP spid="20539" grpId="0" animBg="1"/>
      <p:bldP spid="205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250825" y="187325"/>
            <a:ext cx="8655050" cy="6121400"/>
          </a:xfrm>
        </p:spPr>
        <p:txBody>
          <a:bodyPr/>
          <a:lstStyle/>
          <a:p>
            <a:pPr algn="just"/>
            <a:r>
              <a:rPr lang="ru-RU" sz="4000" smtClean="0">
                <a:cs typeface="Calibri" pitchFamily="34" charset="0"/>
              </a:rPr>
              <a:t>Чертеж - хорошее средство для получения и запоминания информации поскольку ~ 80 % информации человек получает с помощью зрения. В современном техническом чертеже передается информация, необходимая для производства, поэтому чертеж является одним из основных производственных документов.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6" name="Freeform 46"/>
          <p:cNvSpPr>
            <a:spLocks/>
          </p:cNvSpPr>
          <p:nvPr/>
        </p:nvSpPr>
        <p:spPr bwMode="auto">
          <a:xfrm>
            <a:off x="5005388" y="836613"/>
            <a:ext cx="2446337" cy="1655762"/>
          </a:xfrm>
          <a:custGeom>
            <a:avLst/>
            <a:gdLst>
              <a:gd name="T0" fmla="*/ 0 w 1541"/>
              <a:gd name="T1" fmla="*/ 2147483647 h 1043"/>
              <a:gd name="T2" fmla="*/ 2147483647 w 1541"/>
              <a:gd name="T3" fmla="*/ 0 h 1043"/>
              <a:gd name="T4" fmla="*/ 2147483647 w 1541"/>
              <a:gd name="T5" fmla="*/ 2147483647 h 1043"/>
              <a:gd name="T6" fmla="*/ 2147483647 w 1541"/>
              <a:gd name="T7" fmla="*/ 2147483647 h 1043"/>
              <a:gd name="T8" fmla="*/ 2147483647 w 1541"/>
              <a:gd name="T9" fmla="*/ 2147483647 h 1043"/>
              <a:gd name="T10" fmla="*/ 0 w 1541"/>
              <a:gd name="T11" fmla="*/ 2147483647 h 10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1"/>
              <a:gd name="T19" fmla="*/ 0 h 1043"/>
              <a:gd name="T20" fmla="*/ 1541 w 1541"/>
              <a:gd name="T21" fmla="*/ 1043 h 10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1" h="1043">
                <a:moveTo>
                  <a:pt x="0" y="400"/>
                </a:moveTo>
                <a:lnTo>
                  <a:pt x="861" y="0"/>
                </a:lnTo>
                <a:lnTo>
                  <a:pt x="1541" y="408"/>
                </a:lnTo>
                <a:lnTo>
                  <a:pt x="1088" y="1043"/>
                </a:lnTo>
                <a:lnTo>
                  <a:pt x="181" y="1043"/>
                </a:lnTo>
                <a:lnTo>
                  <a:pt x="0" y="400"/>
                </a:lnTo>
                <a:close/>
              </a:path>
            </a:pathLst>
          </a:custGeom>
          <a:solidFill>
            <a:srgbClr val="00FF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971550" y="549275"/>
            <a:ext cx="2160588" cy="1943100"/>
          </a:xfrm>
          <a:prstGeom prst="pentagon">
            <a:avLst/>
          </a:prstGeom>
          <a:solidFill>
            <a:srgbClr val="0000FF">
              <a:alpha val="59999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11188" y="10779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763713" y="1889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203575" y="10525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2700338" y="242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1042988" y="242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1344613" y="850900"/>
            <a:ext cx="168275" cy="1619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1058863" y="1846263"/>
            <a:ext cx="200025" cy="101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2195513" y="2349500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2836863" y="1814513"/>
            <a:ext cx="196850" cy="1333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H="1">
            <a:off x="2527300" y="865188"/>
            <a:ext cx="185738" cy="1825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8" name="Text Box 16"/>
          <p:cNvSpPr txBox="1">
            <a:spLocks noChangeArrowheads="1"/>
          </p:cNvSpPr>
          <p:nvPr/>
        </p:nvSpPr>
        <p:spPr bwMode="auto">
          <a:xfrm>
            <a:off x="0" y="2852738"/>
            <a:ext cx="914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Попробуйте самостоятельно построить изображение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правильного пятиугольника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ru-RU" sz="2400" i="1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Подсказка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разбейте фигуру на две части – равнобокую трапецию и равнобедренный треугольник, а затем воспользуйтесь некоторыми свойствами этих фигур и ,конечно же, свойствами параллельного проектирования.</a:t>
            </a:r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5003800" y="1484313"/>
            <a:ext cx="2447925" cy="1008062"/>
          </a:xfrm>
          <a:custGeom>
            <a:avLst/>
            <a:gdLst>
              <a:gd name="T0" fmla="*/ 2147483647 w 1542"/>
              <a:gd name="T1" fmla="*/ 2147483647 h 635"/>
              <a:gd name="T2" fmla="*/ 2147483647 w 1542"/>
              <a:gd name="T3" fmla="*/ 2147483647 h 635"/>
              <a:gd name="T4" fmla="*/ 2147483647 w 1542"/>
              <a:gd name="T5" fmla="*/ 0 h 635"/>
              <a:gd name="T6" fmla="*/ 0 w 1542"/>
              <a:gd name="T7" fmla="*/ 0 h 635"/>
              <a:gd name="T8" fmla="*/ 2147483647 w 1542"/>
              <a:gd name="T9" fmla="*/ 2147483647 h 6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2"/>
              <a:gd name="T16" fmla="*/ 0 h 635"/>
              <a:gd name="T17" fmla="*/ 1542 w 1542"/>
              <a:gd name="T18" fmla="*/ 635 h 6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2" h="635">
                <a:moveTo>
                  <a:pt x="182" y="635"/>
                </a:moveTo>
                <a:lnTo>
                  <a:pt x="1089" y="635"/>
                </a:lnTo>
                <a:lnTo>
                  <a:pt x="1542" y="0"/>
                </a:lnTo>
                <a:lnTo>
                  <a:pt x="0" y="0"/>
                </a:lnTo>
                <a:lnTo>
                  <a:pt x="182" y="635"/>
                </a:lnTo>
                <a:close/>
              </a:path>
            </a:pathLst>
          </a:cu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971550" y="1296988"/>
            <a:ext cx="21605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051050" y="40481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1403350" y="1282700"/>
            <a:ext cx="1743075" cy="120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5965825" y="404813"/>
            <a:ext cx="493713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5292725" y="1484313"/>
            <a:ext cx="21590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5003800" y="461963"/>
            <a:ext cx="21590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5" name="Freeform 25"/>
          <p:cNvSpPr>
            <a:spLocks/>
          </p:cNvSpPr>
          <p:nvPr/>
        </p:nvSpPr>
        <p:spPr bwMode="auto">
          <a:xfrm>
            <a:off x="1422400" y="12176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6" name="Freeform 26"/>
          <p:cNvSpPr>
            <a:spLocks/>
          </p:cNvSpPr>
          <p:nvPr/>
        </p:nvSpPr>
        <p:spPr bwMode="auto">
          <a:xfrm>
            <a:off x="2311400" y="1217613"/>
            <a:ext cx="287338" cy="144462"/>
          </a:xfrm>
          <a:custGeom>
            <a:avLst/>
            <a:gdLst>
              <a:gd name="T0" fmla="*/ 0 w 181"/>
              <a:gd name="T1" fmla="*/ 2147483647 h 91"/>
              <a:gd name="T2" fmla="*/ 2147483647 w 181"/>
              <a:gd name="T3" fmla="*/ 0 h 91"/>
              <a:gd name="T4" fmla="*/ 2147483647 w 181"/>
              <a:gd name="T5" fmla="*/ 2147483647 h 91"/>
              <a:gd name="T6" fmla="*/ 2147483647 w 181"/>
              <a:gd name="T7" fmla="*/ 0 h 91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91"/>
              <a:gd name="T14" fmla="*/ 181 w 181"/>
              <a:gd name="T15" fmla="*/ 91 h 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91">
                <a:moveTo>
                  <a:pt x="0" y="91"/>
                </a:moveTo>
                <a:cubicBezTo>
                  <a:pt x="11" y="45"/>
                  <a:pt x="22" y="0"/>
                  <a:pt x="45" y="0"/>
                </a:cubicBezTo>
                <a:cubicBezTo>
                  <a:pt x="68" y="0"/>
                  <a:pt x="113" y="91"/>
                  <a:pt x="136" y="91"/>
                </a:cubicBezTo>
                <a:cubicBezTo>
                  <a:pt x="159" y="91"/>
                  <a:pt x="170" y="45"/>
                  <a:pt x="181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657350" y="2395538"/>
            <a:ext cx="287338" cy="215900"/>
            <a:chOff x="1429" y="3022"/>
            <a:chExt cx="181" cy="136"/>
          </a:xfrm>
        </p:grpSpPr>
        <p:sp>
          <p:nvSpPr>
            <p:cNvPr id="31784" name="Line 28"/>
            <p:cNvSpPr>
              <a:spLocks noChangeShapeType="1"/>
            </p:cNvSpPr>
            <p:nvPr/>
          </p:nvSpPr>
          <p:spPr bwMode="auto">
            <a:xfrm>
              <a:off x="1429" y="3022"/>
              <a:ext cx="90" cy="1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5" name="Line 29"/>
            <p:cNvSpPr>
              <a:spLocks noChangeShapeType="1"/>
            </p:cNvSpPr>
            <p:nvPr/>
          </p:nvSpPr>
          <p:spPr bwMode="auto">
            <a:xfrm flipV="1">
              <a:off x="1519" y="3022"/>
              <a:ext cx="91" cy="1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293938" y="2382838"/>
            <a:ext cx="287337" cy="215900"/>
            <a:chOff x="1429" y="3022"/>
            <a:chExt cx="181" cy="136"/>
          </a:xfrm>
        </p:grpSpPr>
        <p:sp>
          <p:nvSpPr>
            <p:cNvPr id="31782" name="Line 32"/>
            <p:cNvSpPr>
              <a:spLocks noChangeShapeType="1"/>
            </p:cNvSpPr>
            <p:nvPr/>
          </p:nvSpPr>
          <p:spPr bwMode="auto">
            <a:xfrm>
              <a:off x="1429" y="3022"/>
              <a:ext cx="90" cy="1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3" name="Line 33"/>
            <p:cNvSpPr>
              <a:spLocks noChangeShapeType="1"/>
            </p:cNvSpPr>
            <p:nvPr/>
          </p:nvSpPr>
          <p:spPr bwMode="auto">
            <a:xfrm flipV="1">
              <a:off x="1519" y="3022"/>
              <a:ext cx="91" cy="1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643438" y="12684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451725" y="13414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6732588" y="24209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5003800" y="24209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8738" y="5430838"/>
            <a:ext cx="608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Просмотрите ход построения…</a:t>
            </a: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5724525" y="1412875"/>
            <a:ext cx="71438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 flipH="1">
            <a:off x="6732588" y="1412875"/>
            <a:ext cx="71437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 flipH="1">
            <a:off x="5580063" y="2420938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5651500" y="2420938"/>
            <a:ext cx="714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6229350" y="2420938"/>
            <a:ext cx="714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 flipH="1">
            <a:off x="6300788" y="2420938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6011863" y="4762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5" grpId="0" animBg="1"/>
      <p:bldP spid="25626" grpId="0" animBg="1"/>
      <p:bldP spid="25634" grpId="0"/>
      <p:bldP spid="25635" grpId="0"/>
      <p:bldP spid="25636" grpId="0"/>
      <p:bldP spid="25637" grpId="0"/>
      <p:bldP spid="25638" grpId="0"/>
      <p:bldP spid="25639" grpId="0" animBg="1"/>
      <p:bldP spid="25640" grpId="0" animBg="1"/>
      <p:bldP spid="25641" grpId="0" animBg="1"/>
      <p:bldP spid="25642" grpId="0" animBg="1"/>
      <p:bldP spid="25643" grpId="0" animBg="1"/>
      <p:bldP spid="25644" grpId="0" animBg="1"/>
      <p:bldP spid="256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8893175" cy="403225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ru-RU" sz="8800" i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029700" cy="2665412"/>
          </a:xfrm>
        </p:spPr>
        <p:txBody>
          <a:bodyPr/>
          <a:lstStyle/>
          <a:p>
            <a:pPr algn="just"/>
            <a:r>
              <a:rPr lang="ru-RU" sz="2800" b="1" smtClean="0">
                <a:cs typeface="Calibri" pitchFamily="34" charset="0"/>
              </a:rPr>
              <a:t>Мы изучаем раздел </a:t>
            </a:r>
            <a:r>
              <a:rPr lang="ru-RU" sz="2800" b="1" i="1" smtClean="0">
                <a:solidFill>
                  <a:schemeClr val="hlink"/>
                </a:solidFill>
                <a:cs typeface="Calibri" pitchFamily="34" charset="0"/>
              </a:rPr>
              <a:t>стереометрию</a:t>
            </a:r>
            <a:r>
              <a:rPr lang="ru-RU" sz="2800" b="1" smtClean="0">
                <a:cs typeface="Calibri" pitchFamily="34" charset="0"/>
              </a:rPr>
              <a:t>. Нам необходимо уметь изображать геометрические фигуры, причем все чертежи мы по-прежнему выполняем на плоскости (на странице тетради, на доске и т.д.). Каким образом пространственную фигуру (например, куб) можно «уложить» в плоскость?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4365625"/>
            <a:ext cx="896461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>
                <a:latin typeface="Calibri" pitchFamily="34" charset="0"/>
                <a:cs typeface="Calibri" pitchFamily="34" charset="0"/>
              </a:rPr>
              <a:t>Для решения этой задачи применяется </a:t>
            </a:r>
            <a:r>
              <a:rPr lang="ru-RU" sz="2800" i="1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метод параллельного проектирования</a:t>
            </a:r>
            <a:r>
              <a:rPr lang="ru-RU" sz="2800">
                <a:latin typeface="Calibri" pitchFamily="34" charset="0"/>
                <a:cs typeface="Calibri" pitchFamily="34" charset="0"/>
              </a:rPr>
              <a:t>. Выясним его суть на примере простейшей геометрической фигуры – точки.</a:t>
            </a:r>
          </a:p>
          <a:p>
            <a:pPr algn="just">
              <a:spcBef>
                <a:spcPct val="50000"/>
              </a:spcBef>
            </a:pPr>
            <a:r>
              <a:rPr lang="ru-RU" sz="2800">
                <a:latin typeface="Calibri" pitchFamily="34" charset="0"/>
                <a:cs typeface="Calibri" pitchFamily="34" charset="0"/>
              </a:rPr>
              <a:t>Итак, у нас есть геометрическая фигура в пространстве – точка А.</a:t>
            </a:r>
          </a:p>
          <a:p>
            <a:pPr algn="just">
              <a:spcBef>
                <a:spcPct val="50000"/>
              </a:spcBef>
            </a:pPr>
            <a:endParaRPr lang="ru-RU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59113" y="29972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>
                <a:latin typeface="Calibri" pitchFamily="34" charset="0"/>
                <a:cs typeface="Calibri" pitchFamily="34" charset="0"/>
              </a:rPr>
              <a:t>Выберем в пространстве произвольную плоскость </a:t>
            </a:r>
            <a:r>
              <a:rPr lang="ru-RU" sz="2800">
                <a:latin typeface="Calibri" pitchFamily="34" charset="0"/>
                <a:cs typeface="Calibri" pitchFamily="34" charset="0"/>
                <a:sym typeface="Symbol" pitchFamily="18" charset="2"/>
              </a:rPr>
              <a:t></a:t>
            </a:r>
            <a:r>
              <a:rPr lang="ru-RU" sz="2800">
                <a:latin typeface="Calibri" pitchFamily="34" charset="0"/>
                <a:cs typeface="Calibri" pitchFamily="34" charset="0"/>
              </a:rPr>
              <a:t> (её мы будем называть </a:t>
            </a:r>
            <a:r>
              <a:rPr lang="ru-RU" sz="2800" i="1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плоскостью проекций</a:t>
            </a:r>
            <a:r>
              <a:rPr lang="ru-RU" sz="2800">
                <a:latin typeface="Calibri" pitchFamily="34" charset="0"/>
                <a:cs typeface="Calibri" pitchFamily="34" charset="0"/>
              </a:rPr>
              <a:t>) и любую прямую </a:t>
            </a:r>
            <a:r>
              <a:rPr lang="en-US" sz="2800" i="1">
                <a:latin typeface="Calibri" pitchFamily="34" charset="0"/>
                <a:cs typeface="Calibri" pitchFamily="34" charset="0"/>
              </a:rPr>
              <a:t>a</a:t>
            </a:r>
            <a:r>
              <a:rPr lang="ru-RU" sz="2800">
                <a:latin typeface="Calibri" pitchFamily="34" charset="0"/>
                <a:cs typeface="Calibri" pitchFamily="34" charset="0"/>
                <a:sym typeface="Euclid Math One" pitchFamily="18" charset="2"/>
              </a:rPr>
              <a:t> пересекает </a:t>
            </a:r>
            <a:r>
              <a:rPr lang="ru-RU" sz="2800" b="1" i="1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 </a:t>
            </a:r>
            <a:r>
              <a:rPr lang="ru-RU" sz="2800">
                <a:solidFill>
                  <a:schemeClr val="tx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(она задает </a:t>
            </a:r>
            <a:r>
              <a:rPr lang="ru-RU" sz="2800" i="1">
                <a:solidFill>
                  <a:srgbClr val="FF0066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направление параллель</a:t>
            </a:r>
            <a:r>
              <a:rPr lang="ru-RU" sz="2800" i="1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ного проектирования</a:t>
            </a:r>
            <a:endParaRPr lang="ru-RU" sz="280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171" name="Группа 13"/>
          <p:cNvGrpSpPr>
            <a:grpSpLocks/>
          </p:cNvGrpSpPr>
          <p:nvPr/>
        </p:nvGrpSpPr>
        <p:grpSpPr bwMode="auto">
          <a:xfrm>
            <a:off x="2627313" y="1738313"/>
            <a:ext cx="5689600" cy="5003800"/>
            <a:chOff x="2627313" y="1268413"/>
            <a:chExt cx="5689600" cy="5003800"/>
          </a:xfrm>
        </p:grpSpPr>
        <p:sp>
          <p:nvSpPr>
            <p:cNvPr id="7172" name="Oval 5"/>
            <p:cNvSpPr>
              <a:spLocks noChangeArrowheads="1"/>
            </p:cNvSpPr>
            <p:nvPr/>
          </p:nvSpPr>
          <p:spPr bwMode="auto">
            <a:xfrm>
              <a:off x="3059113" y="3357563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3" name="Text Box 6"/>
            <p:cNvSpPr txBox="1">
              <a:spLocks noChangeArrowheads="1"/>
            </p:cNvSpPr>
            <p:nvPr/>
          </p:nvSpPr>
          <p:spPr bwMode="auto">
            <a:xfrm>
              <a:off x="3059113" y="29972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А</a:t>
              </a:r>
            </a:p>
          </p:txBody>
        </p:sp>
        <p:sp>
          <p:nvSpPr>
            <p:cNvPr id="7174" name="AutoShape 9"/>
            <p:cNvSpPr>
              <a:spLocks noChangeArrowheads="1"/>
            </p:cNvSpPr>
            <p:nvPr/>
          </p:nvSpPr>
          <p:spPr bwMode="auto">
            <a:xfrm>
              <a:off x="2627313" y="4292600"/>
              <a:ext cx="5689600" cy="1728788"/>
            </a:xfrm>
            <a:prstGeom prst="parallelogram">
              <a:avLst>
                <a:gd name="adj" fmla="val 82277"/>
              </a:avLst>
            </a:prstGeom>
            <a:solidFill>
              <a:schemeClr val="hlink">
                <a:alpha val="30196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5" name="Text Box 10"/>
            <p:cNvSpPr txBox="1">
              <a:spLocks noChangeArrowheads="1"/>
            </p:cNvSpPr>
            <p:nvPr/>
          </p:nvSpPr>
          <p:spPr bwMode="auto">
            <a:xfrm rot="830980">
              <a:off x="6516688" y="5589588"/>
              <a:ext cx="374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ru-RU" sz="2000" b="1" i="1">
                  <a:sym typeface="Symbol" pitchFamily="18" charset="2"/>
                </a:rPr>
                <a:t></a:t>
              </a:r>
            </a:p>
          </p:txBody>
        </p:sp>
        <p:grpSp>
          <p:nvGrpSpPr>
            <p:cNvPr id="7176" name="Group 17"/>
            <p:cNvGrpSpPr>
              <a:grpSpLocks/>
            </p:cNvGrpSpPr>
            <p:nvPr/>
          </p:nvGrpSpPr>
          <p:grpSpPr bwMode="auto">
            <a:xfrm>
              <a:off x="3851275" y="1484313"/>
              <a:ext cx="3400425" cy="4787900"/>
              <a:chOff x="2426" y="935"/>
              <a:chExt cx="2142" cy="3016"/>
            </a:xfrm>
          </p:grpSpPr>
          <p:sp>
            <p:nvSpPr>
              <p:cNvPr id="7178" name="Line 13"/>
              <p:cNvSpPr>
                <a:spLocks noChangeShapeType="1"/>
              </p:cNvSpPr>
              <p:nvPr/>
            </p:nvSpPr>
            <p:spPr bwMode="auto">
              <a:xfrm>
                <a:off x="2426" y="935"/>
                <a:ext cx="1452" cy="20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Line 14"/>
              <p:cNvSpPr>
                <a:spLocks noChangeShapeType="1"/>
              </p:cNvSpPr>
              <p:nvPr/>
            </p:nvSpPr>
            <p:spPr bwMode="auto">
              <a:xfrm>
                <a:off x="3883" y="2981"/>
                <a:ext cx="513" cy="7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Line 15"/>
              <p:cNvSpPr>
                <a:spLocks noChangeShapeType="1"/>
              </p:cNvSpPr>
              <p:nvPr/>
            </p:nvSpPr>
            <p:spPr bwMode="auto">
              <a:xfrm>
                <a:off x="4406" y="3724"/>
                <a:ext cx="162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3924300" y="1268413"/>
              <a:ext cx="288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latin typeface="Times New Roman" pitchFamily="18" charset="0"/>
                </a:rPr>
                <a:t>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059113" y="29972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 rot="830980">
            <a:off x="6516688" y="55895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grpSp>
        <p:nvGrpSpPr>
          <p:cNvPr id="8197" name="Group 9"/>
          <p:cNvGrpSpPr>
            <a:grpSpLocks/>
          </p:cNvGrpSpPr>
          <p:nvPr/>
        </p:nvGrpSpPr>
        <p:grpSpPr bwMode="auto">
          <a:xfrm>
            <a:off x="3851275" y="1484313"/>
            <a:ext cx="3400425" cy="4787900"/>
            <a:chOff x="2426" y="935"/>
            <a:chExt cx="2142" cy="3016"/>
          </a:xfrm>
        </p:grpSpPr>
        <p:sp>
          <p:nvSpPr>
            <p:cNvPr id="8209" name="Line 10"/>
            <p:cNvSpPr>
              <a:spLocks noChangeShapeType="1"/>
            </p:cNvSpPr>
            <p:nvPr/>
          </p:nvSpPr>
          <p:spPr bwMode="auto">
            <a:xfrm>
              <a:off x="2426" y="935"/>
              <a:ext cx="1452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11"/>
            <p:cNvSpPr>
              <a:spLocks noChangeShapeType="1"/>
            </p:cNvSpPr>
            <p:nvPr/>
          </p:nvSpPr>
          <p:spPr bwMode="auto">
            <a:xfrm>
              <a:off x="3883" y="2981"/>
              <a:ext cx="513" cy="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4406" y="3724"/>
              <a:ext cx="16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4519613" y="167005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Проведем через точку А прямую, параллельную прямой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763838" y="2916238"/>
            <a:ext cx="2459037" cy="3462337"/>
            <a:chOff x="1736" y="1839"/>
            <a:chExt cx="1549" cy="2181"/>
          </a:xfrm>
        </p:grpSpPr>
        <p:sp>
          <p:nvSpPr>
            <p:cNvPr id="8206" name="Line 15"/>
            <p:cNvSpPr>
              <a:spLocks noChangeShapeType="1"/>
            </p:cNvSpPr>
            <p:nvPr/>
          </p:nvSpPr>
          <p:spPr bwMode="auto">
            <a:xfrm>
              <a:off x="1736" y="1839"/>
              <a:ext cx="1035" cy="1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2782" y="3322"/>
              <a:ext cx="302" cy="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3115" y="3780"/>
              <a:ext cx="17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1" name="Oval 2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4332288" y="5172075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376738" y="4848225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  <a:r>
              <a:rPr lang="en-US" sz="2000"/>
              <a:t>’</a:t>
            </a:r>
            <a:endParaRPr lang="ru-RU" sz="2000"/>
          </a:p>
        </p:txBody>
      </p: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0" y="4048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0" y="404813"/>
            <a:ext cx="89646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Точка 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пересечения этой прямой с плоскостью и есть </a:t>
            </a:r>
            <a:r>
              <a:rPr lang="ru-RU" sz="2400" i="1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проекция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точки А на плоскость 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Точку А ещё называют </a:t>
            </a:r>
            <a:r>
              <a:rPr lang="ru-RU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прообразом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а точку 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>
                <a:solidFill>
                  <a:srgbClr val="00CC66"/>
                </a:solidFill>
                <a:latin typeface="Times New Roman" pitchFamily="18" charset="0"/>
                <a:cs typeface="Times New Roman" pitchFamily="18" charset="0"/>
              </a:rPr>
              <a:t>образом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Если А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, то А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’</a:t>
            </a:r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совпадает с 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6" grpId="0"/>
      <p:bldP spid="92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59"/>
          <p:cNvSpPr>
            <a:spLocks/>
          </p:cNvSpPr>
          <p:nvPr/>
        </p:nvSpPr>
        <p:spPr bwMode="auto">
          <a:xfrm>
            <a:off x="4572000" y="2914650"/>
            <a:ext cx="2016125" cy="361950"/>
          </a:xfrm>
          <a:custGeom>
            <a:avLst/>
            <a:gdLst>
              <a:gd name="T0" fmla="*/ 0 w 1270"/>
              <a:gd name="T1" fmla="*/ 2147483647 h 228"/>
              <a:gd name="T2" fmla="*/ 2147483647 w 1270"/>
              <a:gd name="T3" fmla="*/ 2147483647 h 228"/>
              <a:gd name="T4" fmla="*/ 2147483647 w 1270"/>
              <a:gd name="T5" fmla="*/ 2147483647 h 228"/>
              <a:gd name="T6" fmla="*/ 2147483647 w 1270"/>
              <a:gd name="T7" fmla="*/ 0 h 228"/>
              <a:gd name="T8" fmla="*/ 0 w 1270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0"/>
              <a:gd name="T16" fmla="*/ 0 h 228"/>
              <a:gd name="T17" fmla="*/ 1270 w 1270"/>
              <a:gd name="T18" fmla="*/ 228 h 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0" h="228">
                <a:moveTo>
                  <a:pt x="0" y="6"/>
                </a:moveTo>
                <a:lnTo>
                  <a:pt x="1270" y="6"/>
                </a:lnTo>
                <a:lnTo>
                  <a:pt x="846" y="228"/>
                </a:lnTo>
                <a:lnTo>
                  <a:pt x="21" y="0"/>
                </a:lnTo>
                <a:lnTo>
                  <a:pt x="0" y="6"/>
                </a:lnTo>
                <a:close/>
              </a:path>
            </a:pathLst>
          </a:custGeom>
          <a:solidFill>
            <a:srgbClr val="00CC66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Freeform 57"/>
          <p:cNvSpPr>
            <a:spLocks/>
          </p:cNvSpPr>
          <p:nvPr/>
        </p:nvSpPr>
        <p:spPr bwMode="auto">
          <a:xfrm>
            <a:off x="2152650" y="1587500"/>
            <a:ext cx="1092200" cy="1257300"/>
          </a:xfrm>
          <a:custGeom>
            <a:avLst/>
            <a:gdLst>
              <a:gd name="T0" fmla="*/ 0 w 688"/>
              <a:gd name="T1" fmla="*/ 2147483647 h 792"/>
              <a:gd name="T2" fmla="*/ 2147483647 w 688"/>
              <a:gd name="T3" fmla="*/ 0 h 792"/>
              <a:gd name="T4" fmla="*/ 2147483647 w 688"/>
              <a:gd name="T5" fmla="*/ 2147483647 h 792"/>
              <a:gd name="T6" fmla="*/ 0 w 688"/>
              <a:gd name="T7" fmla="*/ 2147483647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688"/>
              <a:gd name="T13" fmla="*/ 0 h 792"/>
              <a:gd name="T14" fmla="*/ 688 w 688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" h="792">
                <a:moveTo>
                  <a:pt x="0" y="620"/>
                </a:moveTo>
                <a:lnTo>
                  <a:pt x="688" y="0"/>
                </a:lnTo>
                <a:lnTo>
                  <a:pt x="580" y="792"/>
                </a:lnTo>
                <a:lnTo>
                  <a:pt x="0" y="620"/>
                </a:lnTo>
                <a:close/>
              </a:path>
            </a:pathLst>
          </a:custGeom>
          <a:solidFill>
            <a:srgbClr val="0000FF">
              <a:alpha val="5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2452688" y="3789363"/>
            <a:ext cx="6315075" cy="1304925"/>
          </a:xfrm>
          <a:prstGeom prst="parallelogram">
            <a:avLst>
              <a:gd name="adj" fmla="val 120985"/>
            </a:avLst>
          </a:prstGeom>
          <a:solidFill>
            <a:schemeClr val="hlink">
              <a:alpha val="3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76238" y="1854200"/>
            <a:ext cx="1285875" cy="3446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>
          <a:xfrm>
            <a:off x="6350" y="180975"/>
            <a:ext cx="8958263" cy="1133475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Рассматривая любую геометрическую фигуру как множество точек, можно построить в заданной плоскости проекцию данной фигуры. Таким образом можно получить изображение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«проекцию») любой плоской или пространственной фигуры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плоскости 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501650" y="1673225"/>
            <a:ext cx="37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latin typeface="Times New Roman" pitchFamily="18" charset="0"/>
              </a:rPr>
              <a:t>а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6815138" y="464343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grpSp>
        <p:nvGrpSpPr>
          <p:cNvPr id="9225" name="Group 56"/>
          <p:cNvGrpSpPr>
            <a:grpSpLocks/>
          </p:cNvGrpSpPr>
          <p:nvPr/>
        </p:nvGrpSpPr>
        <p:grpSpPr bwMode="auto">
          <a:xfrm>
            <a:off x="2162175" y="1584325"/>
            <a:ext cx="1081088" cy="1258888"/>
            <a:chOff x="1362" y="998"/>
            <a:chExt cx="681" cy="793"/>
          </a:xfrm>
        </p:grpSpPr>
        <p:sp>
          <p:nvSpPr>
            <p:cNvPr id="9280" name="Line 8"/>
            <p:cNvSpPr>
              <a:spLocks noChangeShapeType="1"/>
            </p:cNvSpPr>
            <p:nvPr/>
          </p:nvSpPr>
          <p:spPr bwMode="auto">
            <a:xfrm flipV="1">
              <a:off x="1362" y="998"/>
              <a:ext cx="681" cy="6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Line 9"/>
            <p:cNvSpPr>
              <a:spLocks noChangeShapeType="1"/>
            </p:cNvSpPr>
            <p:nvPr/>
          </p:nvSpPr>
          <p:spPr bwMode="auto">
            <a:xfrm flipH="1">
              <a:off x="1938" y="1026"/>
              <a:ext cx="105" cy="7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10"/>
            <p:cNvSpPr>
              <a:spLocks noChangeShapeType="1"/>
            </p:cNvSpPr>
            <p:nvPr/>
          </p:nvSpPr>
          <p:spPr bwMode="auto">
            <a:xfrm>
              <a:off x="1362" y="1621"/>
              <a:ext cx="576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789113" y="1628775"/>
            <a:ext cx="1179512" cy="31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144838" y="1341438"/>
            <a:ext cx="1128712" cy="306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030663" y="1449388"/>
            <a:ext cx="1085850" cy="294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13338" y="3968750"/>
            <a:ext cx="2076450" cy="908050"/>
            <a:chOff x="3489" y="2500"/>
            <a:chExt cx="1417" cy="572"/>
          </a:xfrm>
        </p:grpSpPr>
        <p:sp>
          <p:nvSpPr>
            <p:cNvPr id="9274" name="Line 15"/>
            <p:cNvSpPr>
              <a:spLocks noChangeShapeType="1"/>
            </p:cNvSpPr>
            <p:nvPr/>
          </p:nvSpPr>
          <p:spPr bwMode="auto">
            <a:xfrm>
              <a:off x="3489" y="2755"/>
              <a:ext cx="935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16"/>
            <p:cNvSpPr>
              <a:spLocks noChangeShapeType="1"/>
            </p:cNvSpPr>
            <p:nvPr/>
          </p:nvSpPr>
          <p:spPr bwMode="auto">
            <a:xfrm flipV="1">
              <a:off x="4436" y="2873"/>
              <a:ext cx="454" cy="1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Line 17"/>
            <p:cNvSpPr>
              <a:spLocks noChangeShapeType="1"/>
            </p:cNvSpPr>
            <p:nvPr/>
          </p:nvSpPr>
          <p:spPr bwMode="auto">
            <a:xfrm>
              <a:off x="3489" y="2755"/>
              <a:ext cx="1389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Line 18"/>
            <p:cNvSpPr>
              <a:spLocks noChangeShapeType="1"/>
            </p:cNvSpPr>
            <p:nvPr/>
          </p:nvSpPr>
          <p:spPr bwMode="auto">
            <a:xfrm>
              <a:off x="4416" y="2504"/>
              <a:ext cx="16" cy="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Line 19"/>
            <p:cNvSpPr>
              <a:spLocks noChangeShapeType="1"/>
            </p:cNvSpPr>
            <p:nvPr/>
          </p:nvSpPr>
          <p:spPr bwMode="auto">
            <a:xfrm flipV="1">
              <a:off x="3489" y="2500"/>
              <a:ext cx="935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Line 20"/>
            <p:cNvSpPr>
              <a:spLocks noChangeShapeType="1"/>
            </p:cNvSpPr>
            <p:nvPr/>
          </p:nvSpPr>
          <p:spPr bwMode="auto">
            <a:xfrm flipH="1" flipV="1">
              <a:off x="4424" y="2500"/>
              <a:ext cx="482" cy="3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9100" y="4406900"/>
            <a:ext cx="13700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489200" y="1247775"/>
            <a:ext cx="1320800" cy="354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6494463" y="4005263"/>
            <a:ext cx="406400" cy="1093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970213" y="4778375"/>
            <a:ext cx="101600" cy="293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3816350" y="4779963"/>
            <a:ext cx="100013" cy="306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286250" y="4425950"/>
            <a:ext cx="254000" cy="661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540250" y="5075238"/>
            <a:ext cx="200025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3924300" y="5103813"/>
            <a:ext cx="16033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094038" y="5105400"/>
            <a:ext cx="122237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5153025" y="1268413"/>
            <a:ext cx="1333500" cy="3608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7202488" y="4587875"/>
            <a:ext cx="123825" cy="369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5113338" y="4373563"/>
            <a:ext cx="265112" cy="725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591175" y="1536700"/>
            <a:ext cx="581025" cy="1601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496050" y="4883150"/>
            <a:ext cx="66675" cy="192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7339013" y="4978400"/>
            <a:ext cx="241300" cy="67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905625" y="5108575"/>
            <a:ext cx="173038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6580188" y="5110163"/>
            <a:ext cx="17145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5384800" y="5111750"/>
            <a:ext cx="14605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5954713" y="1223963"/>
            <a:ext cx="1238250" cy="334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6181725" y="3165475"/>
            <a:ext cx="2889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5408613" y="1050925"/>
            <a:ext cx="1381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Oval 46"/>
          <p:cNvSpPr>
            <a:spLocks noChangeArrowheads="1"/>
          </p:cNvSpPr>
          <p:nvPr/>
        </p:nvSpPr>
        <p:spPr bwMode="auto">
          <a:xfrm>
            <a:off x="2120900" y="25288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2" name="Oval 47"/>
          <p:cNvSpPr>
            <a:spLocks noChangeArrowheads="1"/>
          </p:cNvSpPr>
          <p:nvPr/>
        </p:nvSpPr>
        <p:spPr bwMode="auto">
          <a:xfrm>
            <a:off x="3035300" y="2798763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3" name="Oval 48"/>
          <p:cNvSpPr>
            <a:spLocks noChangeArrowheads="1"/>
          </p:cNvSpPr>
          <p:nvPr/>
        </p:nvSpPr>
        <p:spPr bwMode="auto">
          <a:xfrm>
            <a:off x="3200400" y="153828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4" name="Text Box 58"/>
          <p:cNvSpPr txBox="1">
            <a:spLocks noChangeArrowheads="1"/>
          </p:cNvSpPr>
          <p:nvPr/>
        </p:nvSpPr>
        <p:spPr bwMode="auto">
          <a:xfrm>
            <a:off x="0" y="5589588"/>
            <a:ext cx="89646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Наглядным примером параллельного проектирования является отбрасываемая любым объектом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прообраз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в пространстве тень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от солнечных лучей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направление параллельного проектирования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на Земле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плоскость проекций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9255" name="Line 63"/>
          <p:cNvSpPr>
            <a:spLocks noChangeShapeType="1"/>
          </p:cNvSpPr>
          <p:nvPr/>
        </p:nvSpPr>
        <p:spPr bwMode="auto">
          <a:xfrm>
            <a:off x="5572125" y="1447800"/>
            <a:ext cx="1016000" cy="147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6" name="Line 64"/>
          <p:cNvSpPr>
            <a:spLocks noChangeShapeType="1"/>
          </p:cNvSpPr>
          <p:nvPr/>
        </p:nvSpPr>
        <p:spPr bwMode="auto">
          <a:xfrm>
            <a:off x="4572000" y="292417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7" name="Freeform 68"/>
          <p:cNvSpPr>
            <a:spLocks/>
          </p:cNvSpPr>
          <p:nvPr/>
        </p:nvSpPr>
        <p:spPr bwMode="auto">
          <a:xfrm>
            <a:off x="4572000" y="1446213"/>
            <a:ext cx="1338263" cy="1828800"/>
          </a:xfrm>
          <a:custGeom>
            <a:avLst/>
            <a:gdLst>
              <a:gd name="T0" fmla="*/ 0 w 843"/>
              <a:gd name="T1" fmla="*/ 2147483647 h 1152"/>
              <a:gd name="T2" fmla="*/ 2147483647 w 843"/>
              <a:gd name="T3" fmla="*/ 0 h 1152"/>
              <a:gd name="T4" fmla="*/ 2147483647 w 843"/>
              <a:gd name="T5" fmla="*/ 2147483647 h 1152"/>
              <a:gd name="T6" fmla="*/ 0 w 843"/>
              <a:gd name="T7" fmla="*/ 2147483647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843"/>
              <a:gd name="T13" fmla="*/ 0 h 1152"/>
              <a:gd name="T14" fmla="*/ 843 w 843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3" h="1152">
                <a:moveTo>
                  <a:pt x="0" y="933"/>
                </a:moveTo>
                <a:lnTo>
                  <a:pt x="627" y="0"/>
                </a:lnTo>
                <a:lnTo>
                  <a:pt x="843" y="1152"/>
                </a:lnTo>
                <a:lnTo>
                  <a:pt x="0" y="933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8" name="Line 62"/>
          <p:cNvSpPr>
            <a:spLocks noChangeShapeType="1"/>
          </p:cNvSpPr>
          <p:nvPr/>
        </p:nvSpPr>
        <p:spPr bwMode="auto">
          <a:xfrm flipV="1">
            <a:off x="4572000" y="1450975"/>
            <a:ext cx="989013" cy="147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9" name="Line 66"/>
          <p:cNvSpPr>
            <a:spLocks noChangeShapeType="1"/>
          </p:cNvSpPr>
          <p:nvPr/>
        </p:nvSpPr>
        <p:spPr bwMode="auto">
          <a:xfrm flipV="1">
            <a:off x="5905500" y="2924175"/>
            <a:ext cx="671513" cy="347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0" name="Line 67"/>
          <p:cNvSpPr>
            <a:spLocks noChangeShapeType="1"/>
          </p:cNvSpPr>
          <p:nvPr/>
        </p:nvSpPr>
        <p:spPr bwMode="auto">
          <a:xfrm flipH="1" flipV="1">
            <a:off x="5567363" y="1447800"/>
            <a:ext cx="338137" cy="181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1" name="Line 65"/>
          <p:cNvSpPr>
            <a:spLocks noChangeShapeType="1"/>
          </p:cNvSpPr>
          <p:nvPr/>
        </p:nvSpPr>
        <p:spPr bwMode="auto">
          <a:xfrm>
            <a:off x="4572000" y="2924175"/>
            <a:ext cx="1328738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2" name="Oval 42"/>
          <p:cNvSpPr>
            <a:spLocks noChangeArrowheads="1"/>
          </p:cNvSpPr>
          <p:nvPr/>
        </p:nvSpPr>
        <p:spPr bwMode="auto">
          <a:xfrm>
            <a:off x="4530725" y="288925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>
            <a:off x="2098675" y="252730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7" name="Oval 73"/>
          <p:cNvSpPr>
            <a:spLocks noChangeArrowheads="1"/>
          </p:cNvSpPr>
          <p:nvPr/>
        </p:nvSpPr>
        <p:spPr bwMode="auto">
          <a:xfrm>
            <a:off x="3189288" y="15319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3033713" y="2800350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0" name="Oval 76"/>
          <p:cNvSpPr>
            <a:spLocks noChangeArrowheads="1"/>
          </p:cNvSpPr>
          <p:nvPr/>
        </p:nvSpPr>
        <p:spPr bwMode="auto">
          <a:xfrm>
            <a:off x="4524375" y="28781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7" name="Freeform 71"/>
          <p:cNvSpPr>
            <a:spLocks/>
          </p:cNvSpPr>
          <p:nvPr/>
        </p:nvSpPr>
        <p:spPr bwMode="auto">
          <a:xfrm>
            <a:off x="5568950" y="1443038"/>
            <a:ext cx="1014413" cy="1824037"/>
          </a:xfrm>
          <a:custGeom>
            <a:avLst/>
            <a:gdLst>
              <a:gd name="T0" fmla="*/ 2147483647 w 639"/>
              <a:gd name="T1" fmla="*/ 2147483647 h 1149"/>
              <a:gd name="T2" fmla="*/ 2147483647 w 639"/>
              <a:gd name="T3" fmla="*/ 2147483647 h 1149"/>
              <a:gd name="T4" fmla="*/ 0 w 639"/>
              <a:gd name="T5" fmla="*/ 0 h 1149"/>
              <a:gd name="T6" fmla="*/ 2147483647 w 639"/>
              <a:gd name="T7" fmla="*/ 2147483647 h 1149"/>
              <a:gd name="T8" fmla="*/ 0 60000 65536"/>
              <a:gd name="T9" fmla="*/ 0 60000 65536"/>
              <a:gd name="T10" fmla="*/ 0 60000 65536"/>
              <a:gd name="T11" fmla="*/ 0 60000 65536"/>
              <a:gd name="T12" fmla="*/ 0 w 639"/>
              <a:gd name="T13" fmla="*/ 0 h 1149"/>
              <a:gd name="T14" fmla="*/ 639 w 639"/>
              <a:gd name="T15" fmla="*/ 1149 h 11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9" h="1149">
                <a:moveTo>
                  <a:pt x="210" y="1149"/>
                </a:moveTo>
                <a:lnTo>
                  <a:pt x="639" y="927"/>
                </a:lnTo>
                <a:lnTo>
                  <a:pt x="0" y="0"/>
                </a:lnTo>
                <a:lnTo>
                  <a:pt x="210" y="1149"/>
                </a:lnTo>
                <a:close/>
              </a:path>
            </a:pathLst>
          </a:custGeom>
          <a:solidFill>
            <a:srgbClr val="3366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8" name="Oval 43"/>
          <p:cNvSpPr>
            <a:spLocks noChangeArrowheads="1"/>
          </p:cNvSpPr>
          <p:nvPr/>
        </p:nvSpPr>
        <p:spPr bwMode="auto">
          <a:xfrm>
            <a:off x="5861050" y="32210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9" name="Oval 41"/>
          <p:cNvSpPr>
            <a:spLocks noChangeArrowheads="1"/>
          </p:cNvSpPr>
          <p:nvPr/>
        </p:nvSpPr>
        <p:spPr bwMode="auto">
          <a:xfrm>
            <a:off x="6535738" y="286543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0" name="Oval 40"/>
          <p:cNvSpPr>
            <a:spLocks noChangeArrowheads="1"/>
          </p:cNvSpPr>
          <p:nvPr/>
        </p:nvSpPr>
        <p:spPr bwMode="auto">
          <a:xfrm>
            <a:off x="5527675" y="1403350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6516688" y="28527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9" name="Oval 75"/>
          <p:cNvSpPr>
            <a:spLocks noChangeArrowheads="1"/>
          </p:cNvSpPr>
          <p:nvPr/>
        </p:nvSpPr>
        <p:spPr bwMode="auto">
          <a:xfrm>
            <a:off x="5507038" y="13890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1" name="Oval 77"/>
          <p:cNvSpPr>
            <a:spLocks noChangeArrowheads="1"/>
          </p:cNvSpPr>
          <p:nvPr/>
        </p:nvSpPr>
        <p:spPr bwMode="auto">
          <a:xfrm>
            <a:off x="5848350" y="3221038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8941 0.32106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6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11371 0.41343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20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07848 0.28287 " pathEditMode="relative" rAng="0" ptsTypes="AA">
                                      <p:cBhvr>
                                        <p:cTn id="88" dur="5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9896 0.36644 " pathEditMode="relative" rAng="0" ptsTypes="AA">
                                      <p:cBhvr>
                                        <p:cTn id="92" dur="50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18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05678 0.20879 " pathEditMode="relative" rAng="0" ptsTypes="AA">
                                      <p:cBhvr>
                                        <p:cTn id="96" dur="50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104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6 L 0.06354 0.23422 " pathEditMode="relative" rAng="0" ptsTypes="AA">
                                      <p:cBhvr>
                                        <p:cTn id="100" dur="50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11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60116E-6 L 0.06666 0.24047 " pathEditMode="relative" rAng="0" ptsTypes="AA">
                                      <p:cBhvr>
                                        <p:cTn id="104" dur="50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6" grpId="0" animBg="1"/>
      <p:bldP spid="6157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  <p:bldP spid="6182" grpId="0" animBg="1"/>
      <p:bldP spid="6183" grpId="0" animBg="1"/>
      <p:bldP spid="6188" grpId="0" animBg="1"/>
      <p:bldP spid="6189" grpId="0" animBg="1"/>
      <p:bldP spid="6216" grpId="0" animBg="1"/>
      <p:bldP spid="6216" grpId="1" animBg="1"/>
      <p:bldP spid="6217" grpId="0" animBg="1"/>
      <p:bldP spid="6217" grpId="1" animBg="1"/>
      <p:bldP spid="6218" grpId="0" animBg="1"/>
      <p:bldP spid="6218" grpId="1" animBg="1"/>
      <p:bldP spid="6220" grpId="0" animBg="1"/>
      <p:bldP spid="6220" grpId="1" animBg="1"/>
      <p:bldP spid="6222" grpId="0" animBg="1"/>
      <p:bldP spid="6222" grpId="1" animBg="1"/>
      <p:bldP spid="6219" grpId="0" animBg="1"/>
      <p:bldP spid="6219" grpId="1" animBg="1"/>
      <p:bldP spid="6221" grpId="0" animBg="1"/>
      <p:bldP spid="62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6"/>
          <p:cNvSpPr>
            <a:spLocks noChangeShapeType="1"/>
          </p:cNvSpPr>
          <p:nvPr/>
        </p:nvSpPr>
        <p:spPr bwMode="auto">
          <a:xfrm>
            <a:off x="1601788" y="342423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17475" y="0"/>
            <a:ext cx="8712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Примечание 1.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При параллельном проектировании </a:t>
            </a:r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не выбирают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направление параллельного проектирования параллельно плоскости проекции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059113" y="29972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2627313" y="4292600"/>
            <a:ext cx="5689600" cy="1728788"/>
          </a:xfrm>
          <a:prstGeom prst="parallelogram">
            <a:avLst>
              <a:gd name="adj" fmla="val 82277"/>
            </a:avLst>
          </a:prstGeom>
          <a:solidFill>
            <a:schemeClr val="hlink">
              <a:alpha val="30196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258888" y="242093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2771775" y="176688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 rot="830980">
            <a:off x="3059113" y="55165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ru-RU" sz="2000" b="1" i="1">
                <a:sym typeface="Symbol" pitchFamily="18" charset="2"/>
              </a:rPr>
              <a:t></a:t>
            </a:r>
          </a:p>
        </p:txBody>
      </p:sp>
      <p:sp>
        <p:nvSpPr>
          <p:cNvPr id="10250" name="Oval 15"/>
          <p:cNvSpPr>
            <a:spLocks noChangeArrowheads="1"/>
          </p:cNvSpPr>
          <p:nvPr/>
        </p:nvSpPr>
        <p:spPr bwMode="auto">
          <a:xfrm>
            <a:off x="3059113" y="3357563"/>
            <a:ext cx="107950" cy="1079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0.72101 0.00093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8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Примечание 2.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При параллельном проектировании плоских фигур </a:t>
            </a:r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не выбирают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направление параллельного проектирования параллельно плоскости, которой принадлежит эта плоская фигура, т.к. получающаяся при этом проекция не отражает свойства данной плоской фигуры.</a:t>
            </a:r>
          </a:p>
        </p:txBody>
      </p:sp>
      <p:grpSp>
        <p:nvGrpSpPr>
          <p:cNvPr id="11267" name="Группа 26"/>
          <p:cNvGrpSpPr>
            <a:grpSpLocks/>
          </p:cNvGrpSpPr>
          <p:nvPr/>
        </p:nvGrpSpPr>
        <p:grpSpPr bwMode="auto">
          <a:xfrm>
            <a:off x="2051050" y="2060575"/>
            <a:ext cx="6265863" cy="4608513"/>
            <a:chOff x="2051050" y="1412875"/>
            <a:chExt cx="6265863" cy="4608513"/>
          </a:xfrm>
        </p:grpSpPr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2627313" y="4292600"/>
              <a:ext cx="5689600" cy="1728788"/>
            </a:xfrm>
            <a:prstGeom prst="parallelogram">
              <a:avLst>
                <a:gd name="adj" fmla="val 82277"/>
              </a:avLst>
            </a:prstGeom>
            <a:solidFill>
              <a:schemeClr val="hlink">
                <a:alpha val="30196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Line 23"/>
            <p:cNvSpPr>
              <a:spLocks noChangeShapeType="1"/>
            </p:cNvSpPr>
            <p:nvPr/>
          </p:nvSpPr>
          <p:spPr bwMode="auto">
            <a:xfrm flipV="1">
              <a:off x="4572000" y="4724400"/>
              <a:ext cx="1871663" cy="720725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21"/>
            <p:cNvSpPr>
              <a:spLocks noChangeShapeType="1"/>
            </p:cNvSpPr>
            <p:nvPr/>
          </p:nvSpPr>
          <p:spPr bwMode="auto">
            <a:xfrm>
              <a:off x="4140200" y="1484313"/>
              <a:ext cx="2320925" cy="3240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18"/>
            <p:cNvSpPr>
              <a:spLocks/>
            </p:cNvSpPr>
            <p:nvPr/>
          </p:nvSpPr>
          <p:spPr bwMode="auto">
            <a:xfrm>
              <a:off x="3132138" y="1844675"/>
              <a:ext cx="1511300" cy="1800225"/>
            </a:xfrm>
            <a:custGeom>
              <a:avLst/>
              <a:gdLst>
                <a:gd name="T0" fmla="*/ 0 w 952"/>
                <a:gd name="T1" fmla="*/ 2147483647 h 1134"/>
                <a:gd name="T2" fmla="*/ 2147483647 w 952"/>
                <a:gd name="T3" fmla="*/ 0 h 1134"/>
                <a:gd name="T4" fmla="*/ 2147483647 w 952"/>
                <a:gd name="T5" fmla="*/ 2147483647 h 1134"/>
                <a:gd name="T6" fmla="*/ 0 w 952"/>
                <a:gd name="T7" fmla="*/ 2147483647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2"/>
                <a:gd name="T13" fmla="*/ 0 h 1134"/>
                <a:gd name="T14" fmla="*/ 952 w 952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2" h="1134">
                  <a:moveTo>
                    <a:pt x="0" y="998"/>
                  </a:moveTo>
                  <a:lnTo>
                    <a:pt x="816" y="0"/>
                  </a:lnTo>
                  <a:lnTo>
                    <a:pt x="952" y="1134"/>
                  </a:lnTo>
                  <a:lnTo>
                    <a:pt x="0" y="99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Text Box 3"/>
            <p:cNvSpPr txBox="1">
              <a:spLocks noChangeArrowheads="1"/>
            </p:cNvSpPr>
            <p:nvPr/>
          </p:nvSpPr>
          <p:spPr bwMode="auto">
            <a:xfrm>
              <a:off x="2555875" y="3284538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А</a:t>
              </a:r>
            </a:p>
          </p:txBody>
        </p:sp>
        <p:sp>
          <p:nvSpPr>
            <p:cNvPr id="11273" name="Text Box 6"/>
            <p:cNvSpPr txBox="1">
              <a:spLocks noChangeArrowheads="1"/>
            </p:cNvSpPr>
            <p:nvPr/>
          </p:nvSpPr>
          <p:spPr bwMode="auto">
            <a:xfrm>
              <a:off x="5148263" y="1412875"/>
              <a:ext cx="2889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>
              <a:off x="2051050" y="1916113"/>
              <a:ext cx="2528888" cy="35290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Oval 8"/>
            <p:cNvSpPr>
              <a:spLocks noChangeArrowheads="1"/>
            </p:cNvSpPr>
            <p:nvPr/>
          </p:nvSpPr>
          <p:spPr bwMode="auto">
            <a:xfrm>
              <a:off x="3059113" y="3357563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Text Box 9"/>
            <p:cNvSpPr txBox="1">
              <a:spLocks noChangeArrowheads="1"/>
            </p:cNvSpPr>
            <p:nvPr/>
          </p:nvSpPr>
          <p:spPr bwMode="auto">
            <a:xfrm rot="830980">
              <a:off x="3059113" y="5516563"/>
              <a:ext cx="3746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ru-RU" sz="2000" b="1" i="1">
                  <a:sym typeface="Symbol" pitchFamily="18" charset="2"/>
                </a:rPr>
                <a:t></a:t>
              </a:r>
            </a:p>
          </p:txBody>
        </p:sp>
        <p:sp>
          <p:nvSpPr>
            <p:cNvPr id="11277" name="Oval 10"/>
            <p:cNvSpPr>
              <a:spLocks noChangeArrowheads="1"/>
            </p:cNvSpPr>
            <p:nvPr/>
          </p:nvSpPr>
          <p:spPr bwMode="auto">
            <a:xfrm>
              <a:off x="3073400" y="3370263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5003800" y="1700213"/>
              <a:ext cx="2305050" cy="3240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>
              <a:off x="7308850" y="4941888"/>
              <a:ext cx="255588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>
              <a:off x="7531100" y="5257800"/>
              <a:ext cx="257175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Oval 16"/>
            <p:cNvSpPr>
              <a:spLocks noChangeArrowheads="1"/>
            </p:cNvSpPr>
            <p:nvPr/>
          </p:nvSpPr>
          <p:spPr bwMode="auto">
            <a:xfrm>
              <a:off x="4370388" y="1812925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Text Box 19"/>
            <p:cNvSpPr txBox="1">
              <a:spLocks noChangeArrowheads="1"/>
            </p:cNvSpPr>
            <p:nvPr/>
          </p:nvSpPr>
          <p:spPr bwMode="auto">
            <a:xfrm>
              <a:off x="4284663" y="1412875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</a:t>
              </a:r>
              <a:endParaRPr lang="ru-RU" sz="2000"/>
            </a:p>
          </p:txBody>
        </p:sp>
        <p:sp>
          <p:nvSpPr>
            <p:cNvPr id="11283" name="Text Box 20"/>
            <p:cNvSpPr txBox="1">
              <a:spLocks noChangeArrowheads="1"/>
            </p:cNvSpPr>
            <p:nvPr/>
          </p:nvSpPr>
          <p:spPr bwMode="auto">
            <a:xfrm>
              <a:off x="4284663" y="3644900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</a:t>
              </a:r>
              <a:endParaRPr lang="ru-RU" sz="2000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>
              <a:off x="3203575" y="1628775"/>
              <a:ext cx="2438400" cy="340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Oval 15"/>
            <p:cNvSpPr>
              <a:spLocks noChangeArrowheads="1"/>
            </p:cNvSpPr>
            <p:nvPr/>
          </p:nvSpPr>
          <p:spPr bwMode="auto">
            <a:xfrm>
              <a:off x="4572000" y="3573463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Oval 25"/>
            <p:cNvSpPr>
              <a:spLocks noChangeArrowheads="1"/>
            </p:cNvSpPr>
            <p:nvPr/>
          </p:nvSpPr>
          <p:spPr bwMode="auto">
            <a:xfrm>
              <a:off x="4572000" y="3573463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Oval 26"/>
            <p:cNvSpPr>
              <a:spLocks noChangeArrowheads="1"/>
            </p:cNvSpPr>
            <p:nvPr/>
          </p:nvSpPr>
          <p:spPr bwMode="auto">
            <a:xfrm>
              <a:off x="4370388" y="1812925"/>
              <a:ext cx="107950" cy="1079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Text Box 27"/>
            <p:cNvSpPr txBox="1">
              <a:spLocks noChangeArrowheads="1"/>
            </p:cNvSpPr>
            <p:nvPr/>
          </p:nvSpPr>
          <p:spPr bwMode="auto">
            <a:xfrm>
              <a:off x="4267200" y="5457825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А</a:t>
              </a:r>
              <a:r>
                <a:rPr lang="en-US" sz="2000"/>
                <a:t>’</a:t>
              </a:r>
              <a:endParaRPr lang="ru-RU" sz="2000"/>
            </a:p>
          </p:txBody>
        </p:sp>
        <p:sp>
          <p:nvSpPr>
            <p:cNvPr id="11289" name="Text Box 28"/>
            <p:cNvSpPr txBox="1">
              <a:spLocks noChangeArrowheads="1"/>
            </p:cNvSpPr>
            <p:nvPr/>
          </p:nvSpPr>
          <p:spPr bwMode="auto">
            <a:xfrm>
              <a:off x="6516688" y="4652963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B’</a:t>
              </a:r>
              <a:endParaRPr lang="ru-RU" sz="2000"/>
            </a:p>
          </p:txBody>
        </p:sp>
        <p:sp>
          <p:nvSpPr>
            <p:cNvPr id="11290" name="Text Box 29"/>
            <p:cNvSpPr txBox="1">
              <a:spLocks noChangeArrowheads="1"/>
            </p:cNvSpPr>
            <p:nvPr/>
          </p:nvSpPr>
          <p:spPr bwMode="auto">
            <a:xfrm>
              <a:off x="5580063" y="5013325"/>
              <a:ext cx="431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C’</a:t>
              </a:r>
              <a:endParaRPr lang="ru-RU" sz="2000"/>
            </a:p>
          </p:txBody>
        </p:sp>
        <p:sp>
          <p:nvSpPr>
            <p:cNvPr id="11291" name="Oval 30"/>
            <p:cNvSpPr>
              <a:spLocks noChangeArrowheads="1"/>
            </p:cNvSpPr>
            <p:nvPr/>
          </p:nvSpPr>
          <p:spPr bwMode="auto">
            <a:xfrm>
              <a:off x="3806825" y="2497138"/>
              <a:ext cx="107950" cy="10795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1140</Words>
  <Application>Microsoft Office PowerPoint</Application>
  <PresentationFormat>Экран (4:3)</PresentationFormat>
  <Paragraphs>246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Equation</vt:lpstr>
      <vt:lpstr>Слайд 1</vt:lpstr>
      <vt:lpstr>    Виды проектирования:</vt:lpstr>
      <vt:lpstr>Слайд 3</vt:lpstr>
      <vt:lpstr>Мы изучаем раздел стереометрию. Нам необходимо уметь изображать геометрические фигуры, причем все чертежи мы по-прежнему выполняем на плоскости (на странице тетради, на доске и т.д.). Каким образом пространственную фигуру (например, куб) можно «уложить» в плоскость?</vt:lpstr>
      <vt:lpstr>Слайд 5</vt:lpstr>
      <vt:lpstr>Слайд 6</vt:lpstr>
      <vt:lpstr>Рассматривая любую геометрическую фигуру как множество точек, можно построить в заданной плоскости проекцию данной фигуры. Таким образом можно получить изображение (или «проекцию») любой плоской или пространственной фигуры на плоскости </vt:lpstr>
      <vt:lpstr>Слайд 8</vt:lpstr>
      <vt:lpstr>Слайд 9</vt:lpstr>
      <vt:lpstr>Слайд 10</vt:lpstr>
      <vt:lpstr>Слайд 11</vt:lpstr>
      <vt:lpstr>Свойства ортогонального проектирования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Изображение плоских фигур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параллельного проектирования</dc:title>
  <dc:creator>V</dc:creator>
  <cp:lastModifiedBy>Татьяна Похващева</cp:lastModifiedBy>
  <cp:revision>156</cp:revision>
  <dcterms:created xsi:type="dcterms:W3CDTF">2006-06-30T11:11:52Z</dcterms:created>
  <dcterms:modified xsi:type="dcterms:W3CDTF">2021-10-30T11:45:09Z</dcterms:modified>
</cp:coreProperties>
</file>