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7" r:id="rId1"/>
  </p:sldMasterIdLst>
  <p:notesMasterIdLst>
    <p:notesMasterId r:id="rId56"/>
  </p:notesMasterIdLst>
  <p:sldIdLst>
    <p:sldId id="273" r:id="rId2"/>
    <p:sldId id="304" r:id="rId3"/>
    <p:sldId id="300" r:id="rId4"/>
    <p:sldId id="302" r:id="rId5"/>
    <p:sldId id="305" r:id="rId6"/>
    <p:sldId id="311" r:id="rId7"/>
    <p:sldId id="314" r:id="rId8"/>
    <p:sldId id="319" r:id="rId9"/>
    <p:sldId id="360" r:id="rId10"/>
    <p:sldId id="361" r:id="rId11"/>
    <p:sldId id="362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20" r:id="rId39"/>
    <p:sldId id="352" r:id="rId40"/>
    <p:sldId id="353" r:id="rId41"/>
    <p:sldId id="321" r:id="rId42"/>
    <p:sldId id="354" r:id="rId43"/>
    <p:sldId id="283" r:id="rId44"/>
    <p:sldId id="355" r:id="rId45"/>
    <p:sldId id="313" r:id="rId46"/>
    <p:sldId id="366" r:id="rId47"/>
    <p:sldId id="263" r:id="rId48"/>
    <p:sldId id="308" r:id="rId49"/>
    <p:sldId id="364" r:id="rId50"/>
    <p:sldId id="363" r:id="rId51"/>
    <p:sldId id="365" r:id="rId52"/>
    <p:sldId id="298" r:id="rId53"/>
    <p:sldId id="310" r:id="rId54"/>
    <p:sldId id="367" r:id="rId5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99"/>
    <a:srgbClr val="FF6600"/>
    <a:srgbClr val="FF9933"/>
    <a:srgbClr val="FFFFCC"/>
    <a:srgbClr val="00D661"/>
    <a:srgbClr val="0000FF"/>
    <a:srgbClr val="00C459"/>
    <a:srgbClr val="00AC4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251" autoAdjust="0"/>
    <p:restoredTop sz="94660"/>
  </p:normalViewPr>
  <p:slideViewPr>
    <p:cSldViewPr>
      <p:cViewPr varScale="1">
        <p:scale>
          <a:sx n="68" d="100"/>
          <a:sy n="68" d="100"/>
        </p:scale>
        <p:origin x="-16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5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62F30CD-A916-4A9B-BFA1-5FD67C5234AE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7DEA36BC-3902-4559-AB1F-F2B6271B0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B1091D-DCE9-42B8-8541-32ABFF45ED6C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26EE7-EFF3-4EA3-842A-0A557C09B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01554-1FA1-40D2-A967-D02F1E8A0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4B48D-11EE-4B65-BCD1-864E6D12F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38862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09600" y="3886200"/>
            <a:ext cx="38862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886200"/>
            <a:ext cx="38862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35EF3-14B3-4D35-B33D-B6A356C81E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4B8FE-4C0D-49FA-B202-AF48570EC4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31A7B-00DD-4705-869D-F4E302AF4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AED80-DCAB-4C6A-86B8-B6EED2F71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6335F-4EFD-4CB7-9E82-443B51C7E1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47D6C-23BE-4318-99D9-A01D7B5D1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48AFD-8582-4722-BD3D-AD4EA2EE5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7A5F2-3A3A-4520-BCFA-A261D1330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E03F3-63EC-4B49-B3E8-ECA0271FF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9D117-CA20-4452-9F2D-CA83CFD82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154F4B-C284-42A4-B833-1406EF8E5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0" r:id="rId2"/>
    <p:sldLayoutId id="2147484069" r:id="rId3"/>
    <p:sldLayoutId id="2147484068" r:id="rId4"/>
    <p:sldLayoutId id="2147484067" r:id="rId5"/>
    <p:sldLayoutId id="2147484066" r:id="rId6"/>
    <p:sldLayoutId id="2147484065" r:id="rId7"/>
    <p:sldLayoutId id="2147484064" r:id="rId8"/>
    <p:sldLayoutId id="2147484063" r:id="rId9"/>
    <p:sldLayoutId id="2147484062" r:id="rId10"/>
    <p:sldLayoutId id="2147484061" r:id="rId11"/>
    <p:sldLayoutId id="2147484074" r:id="rId12"/>
    <p:sldLayoutId id="2147484075" r:id="rId13"/>
  </p:sldLayoutIdLst>
  <p:transition>
    <p:cut thruBlk="1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../../Local%20Settings/Temp/Rar$DI28.906/&#1084;&#1085;&#1086;&#1075;&#1086;&#1075;&#1088;&#1072;&#1085;&#1085;&#1080;&#1082;&#1080;_67.1/index.htm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4"/>
          <p:cNvSpPr>
            <a:spLocks noGrp="1"/>
          </p:cNvSpPr>
          <p:nvPr>
            <p:ph type="title"/>
          </p:nvPr>
        </p:nvSpPr>
        <p:spPr>
          <a:xfrm>
            <a:off x="381000" y="838200"/>
            <a:ext cx="8458200" cy="472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</a:t>
            </a:r>
            <a:r>
              <a:rPr lang="ru-RU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«Правильная пирамида»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C00000"/>
                </a:solidFill>
              </a:rPr>
              <a:t>Четырехугольная   правильная  пирамида</a:t>
            </a:r>
          </a:p>
        </p:txBody>
      </p:sp>
      <p:pic>
        <p:nvPicPr>
          <p:cNvPr id="3891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18670" y="2171421"/>
            <a:ext cx="2715660" cy="3383521"/>
          </a:xfrm>
        </p:spPr>
      </p:pic>
      <p:sp>
        <p:nvSpPr>
          <p:cNvPr id="10244" name="Содержимое 3"/>
          <p:cNvSpPr>
            <a:spLocks noGrp="1"/>
          </p:cNvSpPr>
          <p:nvPr>
            <p:ph sz="half" idx="2"/>
          </p:nvPr>
        </p:nvSpPr>
        <p:spPr>
          <a:xfrm>
            <a:off x="5562600" y="2362200"/>
            <a:ext cx="3124200" cy="3768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ABCD –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квадрат;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– точка пересечения диагоналей.</a:t>
            </a:r>
          </a:p>
          <a:p>
            <a:pPr eaLnBrk="1" hangingPunct="1">
              <a:defRPr/>
            </a:pPr>
            <a:endParaRPr lang="ru-RU" b="1" dirty="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5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C00000"/>
                </a:solidFill>
              </a:rPr>
              <a:t>Шестиугольная   правильная  пирамида</a:t>
            </a:r>
          </a:p>
        </p:txBody>
      </p:sp>
      <p:pic>
        <p:nvPicPr>
          <p:cNvPr id="39939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67909" y="2050581"/>
            <a:ext cx="2817181" cy="3625201"/>
          </a:xfrm>
        </p:spPr>
      </p:pic>
      <p:sp>
        <p:nvSpPr>
          <p:cNvPr id="11268" name="Содержимое 7"/>
          <p:cNvSpPr>
            <a:spLocks noGrp="1"/>
          </p:cNvSpPr>
          <p:nvPr>
            <p:ph sz="half" idx="2"/>
          </p:nvPr>
        </p:nvSpPr>
        <p:spPr>
          <a:xfrm>
            <a:off x="4191000" y="2438400"/>
            <a:ext cx="4572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ABCD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F–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шестиугольник;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– точка пересечения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диагоналей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2663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300413" y="3733800"/>
            <a:ext cx="2543175" cy="257175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41987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90838" y="3328988"/>
            <a:ext cx="3362325" cy="10668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4301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90838" y="3328988"/>
            <a:ext cx="3362325" cy="10668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4403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90838" y="3328988"/>
            <a:ext cx="3362325" cy="10668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4505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90838" y="3328988"/>
            <a:ext cx="3362325" cy="10668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4608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90838" y="3328988"/>
            <a:ext cx="3362325" cy="10668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4710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90838" y="3328988"/>
            <a:ext cx="3362325" cy="10668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4813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90838" y="1957388"/>
            <a:ext cx="3362325" cy="38100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3" descr="египе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cap="none" dirty="0" smtClean="0">
                <a:solidFill>
                  <a:srgbClr val="FFFF00"/>
                </a:solidFill>
              </a:rPr>
              <a:t>Тема урока:</a:t>
            </a:r>
            <a:br>
              <a:rPr lang="ru-RU" sz="5400" cap="none" dirty="0" smtClean="0">
                <a:solidFill>
                  <a:srgbClr val="FFFF00"/>
                </a:solidFill>
              </a:rPr>
            </a:br>
            <a:r>
              <a:rPr lang="ru-RU" sz="4600" cap="none" dirty="0" smtClean="0">
                <a:solidFill>
                  <a:srgbClr val="FFFF00"/>
                </a:solidFill>
              </a:rPr>
              <a:t> </a:t>
            </a:r>
            <a:r>
              <a:rPr lang="ru-RU" sz="6200" cap="none" dirty="0" smtClean="0">
                <a:solidFill>
                  <a:srgbClr val="FFFF00"/>
                </a:solidFill>
              </a:rPr>
              <a:t>«</a:t>
            </a:r>
            <a:r>
              <a:rPr lang="ru-RU" sz="6600" cap="none" dirty="0" smtClean="0">
                <a:solidFill>
                  <a:srgbClr val="FFFF00"/>
                </a:solidFill>
              </a:rPr>
              <a:t>Правильная  пирамида</a:t>
            </a:r>
            <a:r>
              <a:rPr lang="ru-RU" sz="6200" cap="none" dirty="0" smtClean="0">
                <a:solidFill>
                  <a:srgbClr val="FFFF00"/>
                </a:solidFill>
              </a:rPr>
              <a:t>»</a:t>
            </a:r>
            <a:r>
              <a:rPr lang="ru-RU" cap="none" dirty="0" smtClean="0"/>
              <a:t> 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4915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90838" y="1957388"/>
            <a:ext cx="3362325" cy="38100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5017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90838" y="1957388"/>
            <a:ext cx="3362325" cy="38100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5120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90838" y="1957388"/>
            <a:ext cx="3362325" cy="38100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5222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90838" y="1957388"/>
            <a:ext cx="3362325" cy="38100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четырёхугольной пирамиды</a:t>
            </a:r>
          </a:p>
        </p:txBody>
      </p:sp>
      <p:pic>
        <p:nvPicPr>
          <p:cNvPr id="5325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28913" y="1700213"/>
            <a:ext cx="3686175" cy="432435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553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29050" y="3352800"/>
            <a:ext cx="1485900" cy="1019175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4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5529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09875" y="3352800"/>
            <a:ext cx="3524250" cy="1019175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5632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09875" y="3352800"/>
            <a:ext cx="3524250" cy="1019175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57347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09875" y="3352800"/>
            <a:ext cx="3524250" cy="1019175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5837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09875" y="3352800"/>
            <a:ext cx="3524250" cy="1019175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C00000"/>
                </a:solidFill>
              </a:rPr>
              <a:t>Цели урока: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Познакомиться с понятием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«правильная пирамида» и ее основными элементами.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Рассмотреть виды пирамид.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Научиться применять формулы для вычисления площадей поверхностей правильных пирамид при решении задач.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3200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5939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09875" y="3352800"/>
            <a:ext cx="3524250" cy="1019175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6041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09875" y="3352800"/>
            <a:ext cx="3524250" cy="1019175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6144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09875" y="3352800"/>
            <a:ext cx="3524250" cy="1019175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6246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09875" y="1924050"/>
            <a:ext cx="3524250" cy="3876675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6349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09875" y="1919288"/>
            <a:ext cx="3524250" cy="38862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6451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09875" y="1919288"/>
            <a:ext cx="3524250" cy="38862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6553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09875" y="1919288"/>
            <a:ext cx="3524250" cy="388620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i="1" smtClean="0"/>
              <a:t>Построение изображения правильной треугольной пирамиды</a:t>
            </a:r>
          </a:p>
        </p:txBody>
      </p:sp>
      <p:pic>
        <p:nvPicPr>
          <p:cNvPr id="6656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47950" y="1662113"/>
            <a:ext cx="3848100" cy="4400550"/>
          </a:xfr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i="1"/>
              <a:t>Свойства боковых ребер и боковых граней правильной пирамиды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2133600"/>
            <a:ext cx="4038600" cy="3382963"/>
          </a:xfrm>
        </p:spPr>
        <p:txBody>
          <a:bodyPr/>
          <a:lstStyle/>
          <a:p>
            <a:pPr>
              <a:buFontTx/>
              <a:buNone/>
            </a:pPr>
            <a:r>
              <a:rPr lang="ru-RU" i="1" smtClean="0">
                <a:solidFill>
                  <a:schemeClr val="accent2"/>
                </a:solidFill>
              </a:rPr>
              <a:t>	</a:t>
            </a:r>
            <a:r>
              <a:rPr lang="ru-RU" i="1" smtClean="0"/>
              <a:t>Все боковые ребра правильной пирамиды равны, а боковые грани являются равными равнобедренными треугольниками</a:t>
            </a:r>
          </a:p>
        </p:txBody>
      </p:sp>
      <p:pic>
        <p:nvPicPr>
          <p:cNvPr id="66565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628775"/>
            <a:ext cx="4373563" cy="47529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sz="3600" dirty="0" smtClean="0">
                <a:solidFill>
                  <a:schemeClr val="accent2"/>
                </a:solidFill>
                <a:latin typeface="Monotype Corsiva" pitchFamily="66" charset="0"/>
              </a:rPr>
              <a:t>Все боковые ребра правильной пирамиды равны, а боковые грани являются равными равнобедренными треугольниками</a:t>
            </a:r>
          </a:p>
        </p:txBody>
      </p:sp>
      <p:pic>
        <p:nvPicPr>
          <p:cNvPr id="68611" name="Picture 27" descr="BD1459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3700" y="260350"/>
            <a:ext cx="7850188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8612" name="Group 28"/>
          <p:cNvGrpSpPr>
            <a:grpSpLocks/>
          </p:cNvGrpSpPr>
          <p:nvPr/>
        </p:nvGrpSpPr>
        <p:grpSpPr bwMode="auto">
          <a:xfrm>
            <a:off x="8280400" y="5921375"/>
            <a:ext cx="863600" cy="936625"/>
            <a:chOff x="5216" y="3730"/>
            <a:chExt cx="544" cy="590"/>
          </a:xfrm>
        </p:grpSpPr>
        <p:sp>
          <p:nvSpPr>
            <p:cNvPr id="68638" name="AutoShape 29" descr="Точечная сетка"/>
            <p:cNvSpPr>
              <a:spLocks noChangeArrowheads="1"/>
            </p:cNvSpPr>
            <p:nvPr/>
          </p:nvSpPr>
          <p:spPr bwMode="auto">
            <a:xfrm rot="5400000">
              <a:off x="5193" y="3753"/>
              <a:ext cx="590" cy="544"/>
            </a:xfrm>
            <a:prstGeom prst="rtTriangle">
              <a:avLst/>
            </a:prstGeom>
            <a:pattFill prst="dotGrid">
              <a:fgClr>
                <a:srgbClr val="BDA4FA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39" name="AutoShape 31"/>
            <p:cNvSpPr>
              <a:spLocks noChangeArrowheads="1"/>
            </p:cNvSpPr>
            <p:nvPr/>
          </p:nvSpPr>
          <p:spPr bwMode="auto">
            <a:xfrm rot="-5400000">
              <a:off x="5193" y="3753"/>
              <a:ext cx="590" cy="544"/>
            </a:xfrm>
            <a:prstGeom prst="rtTriangl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250825" y="2349500"/>
            <a:ext cx="540067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u="sng">
                <a:solidFill>
                  <a:schemeClr val="accent2"/>
                </a:solidFill>
                <a:latin typeface="Monotype Corsiva" pitchFamily="66" charset="0"/>
              </a:rPr>
              <a:t>Дано:</a:t>
            </a:r>
          </a:p>
          <a:p>
            <a:r>
              <a:rPr lang="en-US" sz="2800" b="1">
                <a:solidFill>
                  <a:schemeClr val="accent2"/>
                </a:solidFill>
                <a:latin typeface="Monotype Corsiva" pitchFamily="66" charset="0"/>
              </a:rPr>
              <a:t>PA</a:t>
            </a:r>
            <a:r>
              <a:rPr lang="en-US" sz="2800" b="1" baseline="-25000">
                <a:solidFill>
                  <a:schemeClr val="accent2"/>
                </a:solidFill>
                <a:latin typeface="Monotype Corsiva" pitchFamily="66" charset="0"/>
              </a:rPr>
              <a:t>1</a:t>
            </a:r>
            <a:r>
              <a:rPr lang="en-US" sz="2800" b="1">
                <a:solidFill>
                  <a:schemeClr val="accent2"/>
                </a:solidFill>
                <a:latin typeface="Monotype Corsiva" pitchFamily="66" charset="0"/>
              </a:rPr>
              <a:t>A</a:t>
            </a:r>
            <a:r>
              <a:rPr lang="en-US" sz="2800" b="1" baseline="-25000">
                <a:solidFill>
                  <a:schemeClr val="accent2"/>
                </a:solidFill>
                <a:latin typeface="Monotype Corsiva" pitchFamily="66" charset="0"/>
              </a:rPr>
              <a:t>2</a:t>
            </a:r>
            <a:r>
              <a:rPr lang="en-US" sz="2800" b="1">
                <a:solidFill>
                  <a:schemeClr val="accent2"/>
                </a:solidFill>
                <a:latin typeface="Monotype Corsiva" pitchFamily="66" charset="0"/>
              </a:rPr>
              <a:t>…A</a:t>
            </a:r>
            <a:r>
              <a:rPr lang="en-US" sz="2800" b="1" baseline="-25000">
                <a:solidFill>
                  <a:schemeClr val="accent2"/>
                </a:solidFill>
                <a:latin typeface="Monotype Corsiva" pitchFamily="66" charset="0"/>
              </a:rPr>
              <a:t>n</a:t>
            </a:r>
            <a:r>
              <a:rPr lang="ru-RU" sz="2800" b="1">
                <a:solidFill>
                  <a:schemeClr val="accent2"/>
                </a:solidFill>
                <a:latin typeface="Monotype Corsiva" pitchFamily="66" charset="0"/>
              </a:rPr>
              <a:t> – правильная пирамида</a:t>
            </a:r>
          </a:p>
          <a:p>
            <a:r>
              <a:rPr lang="ru-RU" sz="2800" b="1">
                <a:solidFill>
                  <a:schemeClr val="accent2"/>
                </a:solidFill>
                <a:latin typeface="Monotype Corsiva" pitchFamily="66" charset="0"/>
              </a:rPr>
              <a:t>Док - ть: </a:t>
            </a:r>
          </a:p>
          <a:p>
            <a:r>
              <a:rPr lang="ru-RU" sz="2800" b="1">
                <a:solidFill>
                  <a:schemeClr val="accent2"/>
                </a:solidFill>
                <a:latin typeface="Monotype Corsiva" pitchFamily="66" charset="0"/>
              </a:rPr>
              <a:t>1) А</a:t>
            </a:r>
            <a:r>
              <a:rPr lang="ru-RU" sz="2800" b="1" baseline="-25000">
                <a:solidFill>
                  <a:schemeClr val="accent2"/>
                </a:solidFill>
                <a:latin typeface="Monotype Corsiva" pitchFamily="66" charset="0"/>
              </a:rPr>
              <a:t>1</a:t>
            </a:r>
            <a:r>
              <a:rPr lang="ru-RU" sz="2800" b="1">
                <a:solidFill>
                  <a:schemeClr val="accent2"/>
                </a:solidFill>
                <a:latin typeface="Monotype Corsiva" pitchFamily="66" charset="0"/>
              </a:rPr>
              <a:t>Р = А</a:t>
            </a:r>
            <a:r>
              <a:rPr lang="ru-RU" sz="2800" b="1" baseline="-25000">
                <a:solidFill>
                  <a:schemeClr val="accent2"/>
                </a:solidFill>
                <a:latin typeface="Monotype Corsiva" pitchFamily="66" charset="0"/>
              </a:rPr>
              <a:t>2</a:t>
            </a:r>
            <a:r>
              <a:rPr lang="ru-RU" sz="2800" b="1">
                <a:solidFill>
                  <a:schemeClr val="accent2"/>
                </a:solidFill>
                <a:latin typeface="Monotype Corsiva" pitchFamily="66" charset="0"/>
              </a:rPr>
              <a:t>Р = … = А</a:t>
            </a:r>
            <a:r>
              <a:rPr lang="en-US" sz="2800" b="1" baseline="-25000">
                <a:solidFill>
                  <a:schemeClr val="accent2"/>
                </a:solidFill>
                <a:latin typeface="Monotype Corsiva" pitchFamily="66" charset="0"/>
              </a:rPr>
              <a:t>n</a:t>
            </a:r>
            <a:r>
              <a:rPr lang="ru-RU" sz="2800" b="1">
                <a:solidFill>
                  <a:schemeClr val="accent2"/>
                </a:solidFill>
                <a:latin typeface="Monotype Corsiva" pitchFamily="66" charset="0"/>
              </a:rPr>
              <a:t>Р </a:t>
            </a:r>
          </a:p>
          <a:p>
            <a:r>
              <a:rPr lang="ru-RU" sz="2800" b="1">
                <a:solidFill>
                  <a:schemeClr val="accent2"/>
                </a:solidFill>
                <a:latin typeface="Monotype Corsiva" pitchFamily="66" charset="0"/>
              </a:rPr>
              <a:t>2) </a:t>
            </a:r>
            <a:r>
              <a:rPr lang="ru-RU" sz="2000" b="1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</a:t>
            </a:r>
            <a:r>
              <a:rPr lang="ru-RU" sz="2800" b="1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А</a:t>
            </a:r>
            <a:r>
              <a:rPr lang="ru-RU" sz="2800" b="1" baseline="-2500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1</a:t>
            </a:r>
            <a:r>
              <a:rPr lang="ru-RU" sz="2800" b="1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А</a:t>
            </a:r>
            <a:r>
              <a:rPr lang="ru-RU" sz="2800" b="1" baseline="-2500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2</a:t>
            </a:r>
            <a:r>
              <a:rPr lang="ru-RU" sz="2800" b="1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Р = </a:t>
            </a:r>
            <a:r>
              <a:rPr lang="ru-RU" sz="2000" b="1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</a:t>
            </a:r>
            <a:r>
              <a:rPr lang="ru-RU" sz="2800" b="1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А</a:t>
            </a:r>
            <a:r>
              <a:rPr lang="ru-RU" sz="2800" b="1" baseline="-2500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2</a:t>
            </a:r>
            <a:r>
              <a:rPr lang="ru-RU" sz="2800" b="1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А</a:t>
            </a:r>
            <a:r>
              <a:rPr lang="ru-RU" sz="2800" b="1" baseline="-2500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3</a:t>
            </a:r>
            <a:r>
              <a:rPr lang="ru-RU" sz="2800" b="1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Р = … = </a:t>
            </a:r>
          </a:p>
          <a:p>
            <a:r>
              <a:rPr lang="ru-RU" sz="2800" b="1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= </a:t>
            </a:r>
            <a:r>
              <a:rPr lang="ru-RU" sz="2000" b="1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</a:t>
            </a:r>
            <a:r>
              <a:rPr lang="ru-RU" sz="2800" b="1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А</a:t>
            </a:r>
            <a:r>
              <a:rPr lang="en-US" sz="2800" b="1" baseline="-2500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n</a:t>
            </a:r>
            <a:r>
              <a:rPr lang="ru-RU" sz="2800" b="1" baseline="-2500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-1</a:t>
            </a:r>
            <a:r>
              <a:rPr lang="ru-RU" sz="2800" b="1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А</a:t>
            </a:r>
            <a:r>
              <a:rPr lang="en-US" sz="2800" b="1" baseline="-2500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n</a:t>
            </a:r>
            <a:r>
              <a:rPr lang="ru-RU" sz="2800" b="1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Р – р/б</a:t>
            </a:r>
          </a:p>
        </p:txBody>
      </p:sp>
      <p:sp>
        <p:nvSpPr>
          <p:cNvPr id="68614" name="AutoShape 39" descr="Точечная сетка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611188" cy="360363"/>
          </a:xfrm>
          <a:prstGeom prst="actionButtonBackPrevious">
            <a:avLst/>
          </a:prstGeom>
          <a:pattFill prst="dotGrid">
            <a:fgClr>
              <a:srgbClr val="00800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4167188" y="2033588"/>
            <a:ext cx="4835525" cy="4714875"/>
            <a:chOff x="2625" y="1281"/>
            <a:chExt cx="3046" cy="2970"/>
          </a:xfrm>
        </p:grpSpPr>
        <p:grpSp>
          <p:nvGrpSpPr>
            <p:cNvPr id="68616" name="Group 38"/>
            <p:cNvGrpSpPr>
              <a:grpSpLocks/>
            </p:cNvGrpSpPr>
            <p:nvPr/>
          </p:nvGrpSpPr>
          <p:grpSpPr bwMode="auto">
            <a:xfrm>
              <a:off x="2625" y="1281"/>
              <a:ext cx="2704" cy="2970"/>
              <a:chOff x="2625" y="1281"/>
              <a:chExt cx="2704" cy="2970"/>
            </a:xfrm>
          </p:grpSpPr>
          <p:grpSp>
            <p:nvGrpSpPr>
              <p:cNvPr id="68618" name="Group 4"/>
              <p:cNvGrpSpPr>
                <a:grpSpLocks/>
              </p:cNvGrpSpPr>
              <p:nvPr/>
            </p:nvGrpSpPr>
            <p:grpSpPr bwMode="auto">
              <a:xfrm>
                <a:off x="2970" y="1593"/>
                <a:ext cx="2359" cy="2426"/>
                <a:chOff x="2562" y="1684"/>
                <a:chExt cx="2359" cy="2426"/>
              </a:xfrm>
            </p:grpSpPr>
            <p:grpSp>
              <p:nvGrpSpPr>
                <p:cNvPr id="68624" name="Group 5"/>
                <p:cNvGrpSpPr>
                  <a:grpSpLocks/>
                </p:cNvGrpSpPr>
                <p:nvPr/>
              </p:nvGrpSpPr>
              <p:grpSpPr bwMode="auto">
                <a:xfrm>
                  <a:off x="2562" y="1684"/>
                  <a:ext cx="2359" cy="2336"/>
                  <a:chOff x="657" y="1049"/>
                  <a:chExt cx="2359" cy="2336"/>
                </a:xfrm>
              </p:grpSpPr>
              <p:grpSp>
                <p:nvGrpSpPr>
                  <p:cNvPr id="68630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657" y="1049"/>
                    <a:ext cx="2358" cy="2335"/>
                    <a:chOff x="567" y="1367"/>
                    <a:chExt cx="2358" cy="2335"/>
                  </a:xfrm>
                </p:grpSpPr>
                <p:sp>
                  <p:nvSpPr>
                    <p:cNvPr id="68635" name="Freeform 7"/>
                    <p:cNvSpPr>
                      <a:spLocks/>
                    </p:cNvSpPr>
                    <p:nvPr/>
                  </p:nvSpPr>
                  <p:spPr bwMode="auto">
                    <a:xfrm>
                      <a:off x="1156" y="1389"/>
                      <a:ext cx="1180" cy="2313"/>
                    </a:xfrm>
                    <a:custGeom>
                      <a:avLst/>
                      <a:gdLst>
                        <a:gd name="T0" fmla="*/ 0 w 1180"/>
                        <a:gd name="T1" fmla="*/ 2313 h 2313"/>
                        <a:gd name="T2" fmla="*/ 1180 w 1180"/>
                        <a:gd name="T3" fmla="*/ 2313 h 2313"/>
                        <a:gd name="T4" fmla="*/ 590 w 1180"/>
                        <a:gd name="T5" fmla="*/ 0 h 2313"/>
                        <a:gd name="T6" fmla="*/ 0 w 1180"/>
                        <a:gd name="T7" fmla="*/ 2313 h 2313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180"/>
                        <a:gd name="T13" fmla="*/ 0 h 2313"/>
                        <a:gd name="T14" fmla="*/ 1180 w 1180"/>
                        <a:gd name="T15" fmla="*/ 2313 h 2313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180" h="2313">
                          <a:moveTo>
                            <a:pt x="0" y="2313"/>
                          </a:moveTo>
                          <a:lnTo>
                            <a:pt x="1180" y="2313"/>
                          </a:lnTo>
                          <a:lnTo>
                            <a:pt x="590" y="0"/>
                          </a:lnTo>
                          <a:lnTo>
                            <a:pt x="0" y="2313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66FFFF"/>
                        </a:gs>
                        <a:gs pos="100000">
                          <a:srgbClr val="99FF99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8636" name="Freeform 8"/>
                    <p:cNvSpPr>
                      <a:spLocks/>
                    </p:cNvSpPr>
                    <p:nvPr/>
                  </p:nvSpPr>
                  <p:spPr bwMode="auto">
                    <a:xfrm>
                      <a:off x="1746" y="1367"/>
                      <a:ext cx="1179" cy="2335"/>
                    </a:xfrm>
                    <a:custGeom>
                      <a:avLst/>
                      <a:gdLst>
                        <a:gd name="T0" fmla="*/ 590 w 1179"/>
                        <a:gd name="T1" fmla="*/ 2289 h 2358"/>
                        <a:gd name="T2" fmla="*/ 0 w 1179"/>
                        <a:gd name="T3" fmla="*/ 0 h 2358"/>
                        <a:gd name="T4" fmla="*/ 1179 w 1179"/>
                        <a:gd name="T5" fmla="*/ 1850 h 2358"/>
                        <a:gd name="T6" fmla="*/ 590 w 1179"/>
                        <a:gd name="T7" fmla="*/ 2289 h 235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179"/>
                        <a:gd name="T13" fmla="*/ 0 h 2358"/>
                        <a:gd name="T14" fmla="*/ 1179 w 1179"/>
                        <a:gd name="T15" fmla="*/ 2358 h 2358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179" h="2358">
                          <a:moveTo>
                            <a:pt x="590" y="2358"/>
                          </a:moveTo>
                          <a:lnTo>
                            <a:pt x="0" y="0"/>
                          </a:lnTo>
                          <a:lnTo>
                            <a:pt x="1179" y="1905"/>
                          </a:lnTo>
                          <a:lnTo>
                            <a:pt x="590" y="2358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66FFFF"/>
                        </a:gs>
                        <a:gs pos="100000">
                          <a:srgbClr val="99FF99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8637" name="Freeform 9"/>
                    <p:cNvSpPr>
                      <a:spLocks/>
                    </p:cNvSpPr>
                    <p:nvPr/>
                  </p:nvSpPr>
                  <p:spPr bwMode="auto">
                    <a:xfrm>
                      <a:off x="567" y="1367"/>
                      <a:ext cx="1179" cy="2335"/>
                    </a:xfrm>
                    <a:custGeom>
                      <a:avLst/>
                      <a:gdLst>
                        <a:gd name="T0" fmla="*/ 589 w 1179"/>
                        <a:gd name="T1" fmla="*/ 2289 h 2358"/>
                        <a:gd name="T2" fmla="*/ 1179 w 1179"/>
                        <a:gd name="T3" fmla="*/ 0 h 2358"/>
                        <a:gd name="T4" fmla="*/ 0 w 1179"/>
                        <a:gd name="T5" fmla="*/ 1850 h 2358"/>
                        <a:gd name="T6" fmla="*/ 589 w 1179"/>
                        <a:gd name="T7" fmla="*/ 2289 h 235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179"/>
                        <a:gd name="T13" fmla="*/ 0 h 2358"/>
                        <a:gd name="T14" fmla="*/ 1179 w 1179"/>
                        <a:gd name="T15" fmla="*/ 2358 h 2358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179" h="2358">
                          <a:moveTo>
                            <a:pt x="589" y="2358"/>
                          </a:moveTo>
                          <a:lnTo>
                            <a:pt x="1179" y="0"/>
                          </a:lnTo>
                          <a:lnTo>
                            <a:pt x="0" y="1905"/>
                          </a:lnTo>
                          <a:lnTo>
                            <a:pt x="589" y="2358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66FFFF"/>
                        </a:gs>
                        <a:gs pos="100000">
                          <a:srgbClr val="99FF99"/>
                        </a:gs>
                      </a:gsLst>
                      <a:lin ang="2700000" scaled="1"/>
                    </a:gra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8631" name="Freeform 10"/>
                  <p:cNvSpPr>
                    <a:spLocks/>
                  </p:cNvSpPr>
                  <p:nvPr/>
                </p:nvSpPr>
                <p:spPr bwMode="auto">
                  <a:xfrm>
                    <a:off x="657" y="2931"/>
                    <a:ext cx="2359" cy="454"/>
                  </a:xfrm>
                  <a:custGeom>
                    <a:avLst/>
                    <a:gdLst>
                      <a:gd name="T0" fmla="*/ 0 w 2359"/>
                      <a:gd name="T1" fmla="*/ 0 h 454"/>
                      <a:gd name="T2" fmla="*/ 590 w 2359"/>
                      <a:gd name="T3" fmla="*/ 454 h 454"/>
                      <a:gd name="T4" fmla="*/ 1769 w 2359"/>
                      <a:gd name="T5" fmla="*/ 454 h 454"/>
                      <a:gd name="T6" fmla="*/ 2359 w 2359"/>
                      <a:gd name="T7" fmla="*/ 0 h 45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359"/>
                      <a:gd name="T13" fmla="*/ 0 h 454"/>
                      <a:gd name="T14" fmla="*/ 2359 w 2359"/>
                      <a:gd name="T15" fmla="*/ 454 h 45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359" h="454">
                        <a:moveTo>
                          <a:pt x="0" y="0"/>
                        </a:moveTo>
                        <a:lnTo>
                          <a:pt x="590" y="454"/>
                        </a:lnTo>
                        <a:lnTo>
                          <a:pt x="1769" y="454"/>
                        </a:lnTo>
                        <a:lnTo>
                          <a:pt x="2359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8632" name="Freeform 11"/>
                  <p:cNvSpPr>
                    <a:spLocks/>
                  </p:cNvSpPr>
                  <p:nvPr/>
                </p:nvSpPr>
                <p:spPr bwMode="auto">
                  <a:xfrm flipV="1">
                    <a:off x="657" y="2478"/>
                    <a:ext cx="2359" cy="453"/>
                  </a:xfrm>
                  <a:custGeom>
                    <a:avLst/>
                    <a:gdLst>
                      <a:gd name="T0" fmla="*/ 0 w 2359"/>
                      <a:gd name="T1" fmla="*/ 0 h 454"/>
                      <a:gd name="T2" fmla="*/ 590 w 2359"/>
                      <a:gd name="T3" fmla="*/ 451 h 454"/>
                      <a:gd name="T4" fmla="*/ 1769 w 2359"/>
                      <a:gd name="T5" fmla="*/ 451 h 454"/>
                      <a:gd name="T6" fmla="*/ 2359 w 2359"/>
                      <a:gd name="T7" fmla="*/ 0 h 45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359"/>
                      <a:gd name="T13" fmla="*/ 0 h 454"/>
                      <a:gd name="T14" fmla="*/ 2359 w 2359"/>
                      <a:gd name="T15" fmla="*/ 454 h 454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359" h="454">
                        <a:moveTo>
                          <a:pt x="0" y="0"/>
                        </a:moveTo>
                        <a:lnTo>
                          <a:pt x="590" y="454"/>
                        </a:lnTo>
                        <a:lnTo>
                          <a:pt x="1769" y="454"/>
                        </a:lnTo>
                        <a:lnTo>
                          <a:pt x="2359" y="0"/>
                        </a:lnTo>
                      </a:path>
                    </a:pathLst>
                  </a:custGeom>
                  <a:noFill/>
                  <a:ln w="19050" cap="flat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8633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47" y="1071"/>
                    <a:ext cx="590" cy="1407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8634" name="Line 1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837" y="1071"/>
                    <a:ext cx="589" cy="1407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68625" name="Oval 14"/>
                <p:cNvSpPr>
                  <a:spLocks noChangeArrowheads="1"/>
                </p:cNvSpPr>
                <p:nvPr/>
              </p:nvSpPr>
              <p:spPr bwMode="auto">
                <a:xfrm>
                  <a:off x="2563" y="3021"/>
                  <a:ext cx="2358" cy="1089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626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3742" y="1684"/>
                  <a:ext cx="6" cy="183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8627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3152" y="3521"/>
                  <a:ext cx="590" cy="49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8628" name="Oval 17"/>
                <p:cNvSpPr>
                  <a:spLocks noChangeArrowheads="1"/>
                </p:cNvSpPr>
                <p:nvPr/>
              </p:nvSpPr>
              <p:spPr bwMode="auto">
                <a:xfrm>
                  <a:off x="3717" y="3482"/>
                  <a:ext cx="45" cy="46"/>
                </a:xfrm>
                <a:prstGeom prst="ellipse">
                  <a:avLst/>
                </a:prstGeom>
                <a:solidFill>
                  <a:srgbClr val="FFCC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629" name="Freeform 18"/>
                <p:cNvSpPr>
                  <a:spLocks/>
                </p:cNvSpPr>
                <p:nvPr/>
              </p:nvSpPr>
              <p:spPr bwMode="auto">
                <a:xfrm>
                  <a:off x="3651" y="3327"/>
                  <a:ext cx="91" cy="273"/>
                </a:xfrm>
                <a:custGeom>
                  <a:avLst/>
                  <a:gdLst>
                    <a:gd name="T0" fmla="*/ 0 w 91"/>
                    <a:gd name="T1" fmla="*/ 273 h 273"/>
                    <a:gd name="T2" fmla="*/ 0 w 91"/>
                    <a:gd name="T3" fmla="*/ 91 h 273"/>
                    <a:gd name="T4" fmla="*/ 91 w 91"/>
                    <a:gd name="T5" fmla="*/ 0 h 273"/>
                    <a:gd name="T6" fmla="*/ 0 60000 65536"/>
                    <a:gd name="T7" fmla="*/ 0 60000 65536"/>
                    <a:gd name="T8" fmla="*/ 0 60000 65536"/>
                    <a:gd name="T9" fmla="*/ 0 w 91"/>
                    <a:gd name="T10" fmla="*/ 0 h 273"/>
                    <a:gd name="T11" fmla="*/ 91 w 91"/>
                    <a:gd name="T12" fmla="*/ 273 h 273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1" h="273">
                      <a:moveTo>
                        <a:pt x="0" y="273"/>
                      </a:moveTo>
                      <a:lnTo>
                        <a:pt x="0" y="91"/>
                      </a:lnTo>
                      <a:lnTo>
                        <a:pt x="91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8619" name="Text Box 19"/>
              <p:cNvSpPr txBox="1">
                <a:spLocks noChangeArrowheads="1"/>
              </p:cNvSpPr>
              <p:nvPr/>
            </p:nvSpPr>
            <p:spPr bwMode="auto">
              <a:xfrm>
                <a:off x="3220" y="3874"/>
                <a:ext cx="353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3200" b="1">
                    <a:solidFill>
                      <a:schemeClr val="accent2"/>
                    </a:solidFill>
                    <a:latin typeface="Monotype Corsiva" pitchFamily="66" charset="0"/>
                  </a:rPr>
                  <a:t>А</a:t>
                </a:r>
                <a:r>
                  <a:rPr lang="ru-RU" sz="3200" b="1" baseline="-25000">
                    <a:solidFill>
                      <a:schemeClr val="accent2"/>
                    </a:solidFill>
                    <a:latin typeface="Monotype Corsiva" pitchFamily="66" charset="0"/>
                  </a:rPr>
                  <a:t>1</a:t>
                </a:r>
              </a:p>
            </p:txBody>
          </p:sp>
          <p:sp>
            <p:nvSpPr>
              <p:cNvPr id="68620" name="Text Box 20"/>
              <p:cNvSpPr txBox="1">
                <a:spLocks noChangeArrowheads="1"/>
              </p:cNvSpPr>
              <p:nvPr/>
            </p:nvSpPr>
            <p:spPr bwMode="auto">
              <a:xfrm>
                <a:off x="4581" y="3883"/>
                <a:ext cx="353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3200" b="1">
                    <a:solidFill>
                      <a:schemeClr val="accent2"/>
                    </a:solidFill>
                    <a:latin typeface="Monotype Corsiva" pitchFamily="66" charset="0"/>
                  </a:rPr>
                  <a:t>А</a:t>
                </a:r>
                <a:r>
                  <a:rPr lang="ru-RU" sz="3200" b="1" baseline="-25000">
                    <a:solidFill>
                      <a:schemeClr val="accent2"/>
                    </a:solidFill>
                    <a:latin typeface="Monotype Corsiva" pitchFamily="66" charset="0"/>
                  </a:rPr>
                  <a:t>2</a:t>
                </a:r>
              </a:p>
            </p:txBody>
          </p:sp>
          <p:sp>
            <p:nvSpPr>
              <p:cNvPr id="68621" name="Text Box 21"/>
              <p:cNvSpPr txBox="1">
                <a:spLocks noChangeArrowheads="1"/>
              </p:cNvSpPr>
              <p:nvPr/>
            </p:nvSpPr>
            <p:spPr bwMode="auto">
              <a:xfrm>
                <a:off x="2625" y="3294"/>
                <a:ext cx="357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3200" b="1">
                    <a:solidFill>
                      <a:schemeClr val="accent2"/>
                    </a:solidFill>
                    <a:latin typeface="Monotype Corsiva" pitchFamily="66" charset="0"/>
                  </a:rPr>
                  <a:t>А</a:t>
                </a:r>
                <a:r>
                  <a:rPr lang="en-US" sz="3200" b="1" baseline="-25000">
                    <a:solidFill>
                      <a:schemeClr val="accent2"/>
                    </a:solidFill>
                    <a:latin typeface="Monotype Corsiva" pitchFamily="66" charset="0"/>
                  </a:rPr>
                  <a:t>n</a:t>
                </a:r>
                <a:endParaRPr lang="ru-RU" sz="3200" b="1" baseline="-25000">
                  <a:solidFill>
                    <a:schemeClr val="accent2"/>
                  </a:solidFill>
                  <a:latin typeface="Monotype Corsiva" pitchFamily="66" charset="0"/>
                </a:endParaRPr>
              </a:p>
            </p:txBody>
          </p:sp>
          <p:sp>
            <p:nvSpPr>
              <p:cNvPr id="68622" name="Text Box 22"/>
              <p:cNvSpPr txBox="1">
                <a:spLocks noChangeArrowheads="1"/>
              </p:cNvSpPr>
              <p:nvPr/>
            </p:nvSpPr>
            <p:spPr bwMode="auto">
              <a:xfrm>
                <a:off x="4014" y="1281"/>
                <a:ext cx="256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3200" b="1">
                    <a:solidFill>
                      <a:schemeClr val="accent2"/>
                    </a:solidFill>
                    <a:latin typeface="Monotype Corsiva" pitchFamily="66" charset="0"/>
                  </a:rPr>
                  <a:t>Р</a:t>
                </a:r>
              </a:p>
            </p:txBody>
          </p:sp>
          <p:sp>
            <p:nvSpPr>
              <p:cNvPr id="68623" name="Text Box 23"/>
              <p:cNvSpPr txBox="1">
                <a:spLocks noChangeArrowheads="1"/>
              </p:cNvSpPr>
              <p:nvPr/>
            </p:nvSpPr>
            <p:spPr bwMode="auto">
              <a:xfrm>
                <a:off x="4127" y="3237"/>
                <a:ext cx="272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3200" b="1">
                    <a:solidFill>
                      <a:schemeClr val="accent2"/>
                    </a:solidFill>
                    <a:latin typeface="Monotype Corsiva" pitchFamily="66" charset="0"/>
                  </a:rPr>
                  <a:t>О</a:t>
                </a:r>
              </a:p>
            </p:txBody>
          </p:sp>
        </p:grpSp>
        <p:sp>
          <p:nvSpPr>
            <p:cNvPr id="68617" name="Text Box 43"/>
            <p:cNvSpPr txBox="1">
              <a:spLocks noChangeArrowheads="1"/>
            </p:cNvSpPr>
            <p:nvPr/>
          </p:nvSpPr>
          <p:spPr bwMode="auto">
            <a:xfrm>
              <a:off x="5318" y="3237"/>
              <a:ext cx="35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chemeClr val="accent2"/>
                  </a:solidFill>
                  <a:latin typeface="Monotype Corsiva" pitchFamily="66" charset="0"/>
                </a:rPr>
                <a:t>А</a:t>
              </a:r>
              <a:r>
                <a:rPr lang="ru-RU" sz="3200" b="1" baseline="-25000">
                  <a:solidFill>
                    <a:schemeClr val="accent2"/>
                  </a:solidFill>
                  <a:latin typeface="Monotype Corsiva" pitchFamily="66" charset="0"/>
                </a:rPr>
                <a:t>3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44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5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smtClean="0">
                <a:solidFill>
                  <a:srgbClr val="C00000"/>
                </a:solidFill>
              </a:rPr>
              <a:t>Понятие пирамиды</a:t>
            </a:r>
            <a:endParaRPr lang="ru-RU" sz="5400" dirty="0" smtClean="0">
              <a:solidFill>
                <a:srgbClr val="C00000"/>
              </a:solidFill>
            </a:endParaRPr>
          </a:p>
        </p:txBody>
      </p:sp>
      <p:sp>
        <p:nvSpPr>
          <p:cNvPr id="6148" name="Содержимое 6"/>
          <p:cNvSpPr>
            <a:spLocks noGrp="1"/>
          </p:cNvSpPr>
          <p:nvPr>
            <p:ph sz="half" idx="2"/>
          </p:nvPr>
        </p:nvSpPr>
        <p:spPr>
          <a:xfrm>
            <a:off x="4495800" y="1447800"/>
            <a:ext cx="4648200" cy="59436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А</a:t>
            </a:r>
            <a:r>
              <a:rPr lang="ru-RU" b="1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b="1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b="1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А</a:t>
            </a:r>
            <a:r>
              <a:rPr lang="en-US" b="1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ru-RU" b="1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основание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А</a:t>
            </a:r>
            <a:r>
              <a:rPr lang="ru-RU" b="1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</a:t>
            </a:r>
            <a:r>
              <a:rPr lang="en-US" b="1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</a:t>
            </a:r>
            <a:r>
              <a:rPr lang="en-US" b="1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… А</a:t>
            </a:r>
            <a:r>
              <a:rPr lang="en-US" b="1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боковые ребра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вершина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боковые грани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 – 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высота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None/>
              <a:defRPr/>
            </a:pP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b="1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b="1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en-US" b="1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А</a:t>
            </a:r>
            <a:r>
              <a:rPr lang="en-US" b="1" baseline="-25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обозначение пирамиды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  <a:defRPr/>
            </a:pPr>
            <a:endParaRPr lang="en-US" smtClean="0"/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SzPct val="95000"/>
              <a:buFont typeface="Wingdings" pitchFamily="2" charset="2"/>
              <a:buChar char="¬"/>
              <a:defRPr/>
            </a:pPr>
            <a:endParaRPr lang="ru-RU" dirty="0" smtClean="0"/>
          </a:p>
        </p:txBody>
      </p:sp>
      <p:grpSp>
        <p:nvGrpSpPr>
          <p:cNvPr id="1028" name="Group 4"/>
          <p:cNvGrpSpPr>
            <a:grpSpLocks noChangeAspect="1"/>
          </p:cNvGrpSpPr>
          <p:nvPr/>
        </p:nvGrpSpPr>
        <p:grpSpPr bwMode="auto">
          <a:xfrm>
            <a:off x="990600" y="1905000"/>
            <a:ext cx="2981325" cy="3776663"/>
            <a:chOff x="621" y="1244"/>
            <a:chExt cx="1878" cy="2379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1" y="1244"/>
              <a:ext cx="1878" cy="2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auto">
            <a:xfrm flipH="1">
              <a:off x="1292" y="3300"/>
              <a:ext cx="613" cy="12"/>
            </a:xfrm>
            <a:prstGeom prst="line">
              <a:avLst/>
            </a:prstGeom>
            <a:noFill/>
            <a:ln w="1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Line 6"/>
            <p:cNvSpPr>
              <a:spLocks noChangeShapeType="1"/>
            </p:cNvSpPr>
            <p:nvPr/>
          </p:nvSpPr>
          <p:spPr bwMode="auto">
            <a:xfrm flipH="1">
              <a:off x="1905" y="2922"/>
              <a:ext cx="319" cy="378"/>
            </a:xfrm>
            <a:prstGeom prst="line">
              <a:avLst/>
            </a:prstGeom>
            <a:noFill/>
            <a:ln w="1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Line 7"/>
            <p:cNvSpPr>
              <a:spLocks noChangeShapeType="1"/>
            </p:cNvSpPr>
            <p:nvPr/>
          </p:nvSpPr>
          <p:spPr bwMode="auto">
            <a:xfrm>
              <a:off x="823" y="2832"/>
              <a:ext cx="469" cy="480"/>
            </a:xfrm>
            <a:prstGeom prst="line">
              <a:avLst/>
            </a:prstGeom>
            <a:noFill/>
            <a:ln w="1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2074" y="2473"/>
              <a:ext cx="150" cy="449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 flipH="1">
              <a:off x="1153" y="2473"/>
              <a:ext cx="921" cy="18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 flipH="1">
              <a:off x="823" y="2491"/>
              <a:ext cx="330" cy="341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 flipH="1">
              <a:off x="1153" y="1472"/>
              <a:ext cx="325" cy="1019"/>
            </a:xfrm>
            <a:prstGeom prst="line">
              <a:avLst/>
            </a:prstGeom>
            <a:noFill/>
            <a:ln w="0">
              <a:solidFill>
                <a:srgbClr val="FFFF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 flipH="1">
              <a:off x="823" y="1472"/>
              <a:ext cx="655" cy="1360"/>
            </a:xfrm>
            <a:prstGeom prst="line">
              <a:avLst/>
            </a:prstGeom>
            <a:noFill/>
            <a:ln w="1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1478" y="1472"/>
              <a:ext cx="596" cy="1001"/>
            </a:xfrm>
            <a:prstGeom prst="line">
              <a:avLst/>
            </a:prstGeom>
            <a:noFill/>
            <a:ln w="1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1478" y="1472"/>
              <a:ext cx="746" cy="1450"/>
            </a:xfrm>
            <a:prstGeom prst="line">
              <a:avLst/>
            </a:prstGeom>
            <a:noFill/>
            <a:ln w="1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1478" y="1472"/>
              <a:ext cx="427" cy="1828"/>
            </a:xfrm>
            <a:prstGeom prst="line">
              <a:avLst/>
            </a:prstGeom>
            <a:noFill/>
            <a:ln w="1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 flipH="1">
              <a:off x="1292" y="1472"/>
              <a:ext cx="186" cy="1840"/>
            </a:xfrm>
            <a:prstGeom prst="line">
              <a:avLst/>
            </a:prstGeom>
            <a:noFill/>
            <a:ln w="1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1478" y="1472"/>
              <a:ext cx="48" cy="1342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 flipH="1">
              <a:off x="1520" y="2689"/>
              <a:ext cx="145" cy="6"/>
            </a:xfrm>
            <a:prstGeom prst="line">
              <a:avLst/>
            </a:prstGeom>
            <a:noFill/>
            <a:ln w="6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1665" y="2689"/>
              <a:ext cx="6" cy="119"/>
            </a:xfrm>
            <a:prstGeom prst="line">
              <a:avLst/>
            </a:prstGeom>
            <a:noFill/>
            <a:ln w="6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074" y="2473"/>
              <a:ext cx="156" cy="419"/>
            </a:xfrm>
            <a:prstGeom prst="line">
              <a:avLst/>
            </a:prstGeom>
            <a:noFill/>
            <a:ln w="18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1478" y="2880"/>
              <a:ext cx="198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Bookman Old Style" pitchFamily="18" charset="0"/>
                  <a:cs typeface="Arial" pitchFamily="34" charset="0"/>
                </a:rPr>
                <a:t>Н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1448" y="1316"/>
              <a:ext cx="17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8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Bookman Old Style" pitchFamily="18" charset="0"/>
                  <a:cs typeface="Arial" pitchFamily="34" charset="0"/>
                </a:rPr>
                <a:t>S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049" name="Group 25"/>
            <p:cNvGrpSpPr>
              <a:grpSpLocks/>
            </p:cNvGrpSpPr>
            <p:nvPr/>
          </p:nvGrpSpPr>
          <p:grpSpPr bwMode="auto">
            <a:xfrm>
              <a:off x="1015" y="2365"/>
              <a:ext cx="252" cy="222"/>
              <a:chOff x="1015" y="2365"/>
              <a:chExt cx="252" cy="222"/>
            </a:xfrm>
          </p:grpSpPr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1015" y="2365"/>
                <a:ext cx="180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Bookman Old Style" pitchFamily="18" charset="0"/>
                    <a:cs typeface="Arial" pitchFamily="34" charset="0"/>
                  </a:rPr>
                  <a:t>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1117" y="2425"/>
                <a:ext cx="150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Bookman Old Style" pitchFamily="18" charset="0"/>
                    <a:cs typeface="Arial" pitchFamily="34" charset="0"/>
                  </a:rPr>
                  <a:t>n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52" name="Group 28"/>
            <p:cNvGrpSpPr>
              <a:grpSpLocks/>
            </p:cNvGrpSpPr>
            <p:nvPr/>
          </p:nvGrpSpPr>
          <p:grpSpPr bwMode="auto">
            <a:xfrm>
              <a:off x="2110" y="2371"/>
              <a:ext cx="372" cy="222"/>
              <a:chOff x="2110" y="2371"/>
              <a:chExt cx="372" cy="222"/>
            </a:xfrm>
          </p:grpSpPr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2110" y="2371"/>
                <a:ext cx="180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Bookman Old Style" pitchFamily="18" charset="0"/>
                    <a:cs typeface="Arial" pitchFamily="34" charset="0"/>
                  </a:rPr>
                  <a:t>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2212" y="2431"/>
                <a:ext cx="270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Bookman Old Style" pitchFamily="18" charset="0"/>
                    <a:cs typeface="Arial" pitchFamily="34" charset="0"/>
                  </a:rPr>
                  <a:t>n-1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55" name="Group 31"/>
            <p:cNvGrpSpPr>
              <a:grpSpLocks/>
            </p:cNvGrpSpPr>
            <p:nvPr/>
          </p:nvGrpSpPr>
          <p:grpSpPr bwMode="auto">
            <a:xfrm>
              <a:off x="2254" y="2844"/>
              <a:ext cx="246" cy="222"/>
              <a:chOff x="2254" y="2844"/>
              <a:chExt cx="246" cy="222"/>
            </a:xfrm>
          </p:grpSpPr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2254" y="2844"/>
                <a:ext cx="180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Bookman Old Style" pitchFamily="18" charset="0"/>
                    <a:cs typeface="Arial" pitchFamily="34" charset="0"/>
                  </a:rPr>
                  <a:t>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2356" y="2904"/>
                <a:ext cx="144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Bookman Old Style" pitchFamily="18" charset="0"/>
                    <a:cs typeface="Arial" pitchFamily="34" charset="0"/>
                  </a:rPr>
                  <a:t>4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58" name="Group 34"/>
            <p:cNvGrpSpPr>
              <a:grpSpLocks/>
            </p:cNvGrpSpPr>
            <p:nvPr/>
          </p:nvGrpSpPr>
          <p:grpSpPr bwMode="auto">
            <a:xfrm>
              <a:off x="1887" y="3372"/>
              <a:ext cx="246" cy="222"/>
              <a:chOff x="1887" y="3372"/>
              <a:chExt cx="246" cy="222"/>
            </a:xfrm>
          </p:grpSpPr>
          <p:sp>
            <p:nvSpPr>
              <p:cNvPr id="1056" name="Rectangle 32"/>
              <p:cNvSpPr>
                <a:spLocks noChangeArrowheads="1"/>
              </p:cNvSpPr>
              <p:nvPr/>
            </p:nvSpPr>
            <p:spPr bwMode="auto">
              <a:xfrm>
                <a:off x="1887" y="3372"/>
                <a:ext cx="180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Bookman Old Style" pitchFamily="18" charset="0"/>
                    <a:cs typeface="Arial" pitchFamily="34" charset="0"/>
                  </a:rPr>
                  <a:t>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7" name="Rectangle 33"/>
              <p:cNvSpPr>
                <a:spLocks noChangeArrowheads="1"/>
              </p:cNvSpPr>
              <p:nvPr/>
            </p:nvSpPr>
            <p:spPr bwMode="auto">
              <a:xfrm>
                <a:off x="1989" y="3432"/>
                <a:ext cx="144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Bookman Old Style" pitchFamily="18" charset="0"/>
                    <a:cs typeface="Arial" pitchFamily="34" charset="0"/>
                  </a:rPr>
                  <a:t>3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61" name="Group 37"/>
            <p:cNvGrpSpPr>
              <a:grpSpLocks/>
            </p:cNvGrpSpPr>
            <p:nvPr/>
          </p:nvGrpSpPr>
          <p:grpSpPr bwMode="auto">
            <a:xfrm>
              <a:off x="1183" y="3336"/>
              <a:ext cx="247" cy="222"/>
              <a:chOff x="1183" y="3336"/>
              <a:chExt cx="247" cy="222"/>
            </a:xfrm>
          </p:grpSpPr>
          <p:sp>
            <p:nvSpPr>
              <p:cNvPr id="1059" name="Rectangle 35"/>
              <p:cNvSpPr>
                <a:spLocks noChangeArrowheads="1"/>
              </p:cNvSpPr>
              <p:nvPr/>
            </p:nvSpPr>
            <p:spPr bwMode="auto">
              <a:xfrm>
                <a:off x="1183" y="3336"/>
                <a:ext cx="180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Bookman Old Style" pitchFamily="18" charset="0"/>
                    <a:cs typeface="Arial" pitchFamily="34" charset="0"/>
                  </a:rPr>
                  <a:t>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0" name="Rectangle 36"/>
              <p:cNvSpPr>
                <a:spLocks noChangeArrowheads="1"/>
              </p:cNvSpPr>
              <p:nvPr/>
            </p:nvSpPr>
            <p:spPr bwMode="auto">
              <a:xfrm>
                <a:off x="1286" y="3396"/>
                <a:ext cx="144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Bookman Old Style" pitchFamily="18" charset="0"/>
                    <a:cs typeface="Arial" pitchFamily="34" charset="0"/>
                  </a:rPr>
                  <a:t>2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64" name="Group 40"/>
            <p:cNvGrpSpPr>
              <a:grpSpLocks/>
            </p:cNvGrpSpPr>
            <p:nvPr/>
          </p:nvGrpSpPr>
          <p:grpSpPr bwMode="auto">
            <a:xfrm>
              <a:off x="702" y="2784"/>
              <a:ext cx="246" cy="222"/>
              <a:chOff x="702" y="2784"/>
              <a:chExt cx="246" cy="222"/>
            </a:xfrm>
          </p:grpSpPr>
          <p:sp>
            <p:nvSpPr>
              <p:cNvPr id="1062" name="Rectangle 38"/>
              <p:cNvSpPr>
                <a:spLocks noChangeArrowheads="1"/>
              </p:cNvSpPr>
              <p:nvPr/>
            </p:nvSpPr>
            <p:spPr bwMode="auto">
              <a:xfrm>
                <a:off x="702" y="2784"/>
                <a:ext cx="180" cy="2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8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Bookman Old Style" pitchFamily="18" charset="0"/>
                    <a:cs typeface="Arial" pitchFamily="34" charset="0"/>
                  </a:rPr>
                  <a:t>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3" name="Rectangle 39"/>
              <p:cNvSpPr>
                <a:spLocks noChangeArrowheads="1"/>
              </p:cNvSpPr>
              <p:nvPr/>
            </p:nvSpPr>
            <p:spPr bwMode="auto">
              <a:xfrm>
                <a:off x="804" y="2844"/>
                <a:ext cx="144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Bookman Old Style" pitchFamily="18" charset="0"/>
                    <a:cs typeface="Arial" pitchFamily="34" charset="0"/>
                  </a:rPr>
                  <a:t>1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065" name="Oval 41"/>
            <p:cNvSpPr>
              <a:spLocks noChangeArrowheads="1"/>
            </p:cNvSpPr>
            <p:nvPr/>
          </p:nvSpPr>
          <p:spPr bwMode="auto">
            <a:xfrm>
              <a:off x="1514" y="2802"/>
              <a:ext cx="24" cy="2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161925" y="638175"/>
            <a:ext cx="7634288" cy="3108325"/>
            <a:chOff x="113" y="527"/>
            <a:chExt cx="4809" cy="1958"/>
          </a:xfrm>
        </p:grpSpPr>
        <p:sp>
          <p:nvSpPr>
            <p:cNvPr id="10276" name="Text Box 36"/>
            <p:cNvSpPr txBox="1">
              <a:spLocks noChangeArrowheads="1"/>
            </p:cNvSpPr>
            <p:nvPr/>
          </p:nvSpPr>
          <p:spPr bwMode="auto">
            <a:xfrm>
              <a:off x="113" y="527"/>
              <a:ext cx="4809" cy="1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2700" dir="54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marL="342900" indent="-342900">
                <a:buFontTx/>
                <a:buAutoNum type="arabicParenR"/>
                <a:defRPr/>
              </a:pPr>
              <a:r>
                <a:rPr lang="ru-RU" sz="2800" b="1" dirty="0">
                  <a:solidFill>
                    <a:schemeClr val="accent2"/>
                  </a:solidFill>
                  <a:latin typeface="Monotype Corsiva" pitchFamily="66" charset="0"/>
                </a:rPr>
                <a:t>Рассмотрим  </a:t>
              </a:r>
              <a:r>
                <a:rPr lang="ru-RU" sz="20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</a:t>
              </a:r>
              <a:r>
                <a:rPr lang="ru-RU" sz="28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ОРА</a:t>
              </a:r>
              <a:r>
                <a:rPr lang="ru-RU" sz="2800" b="1" baseline="-25000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1</a:t>
              </a:r>
              <a:r>
                <a:rPr lang="ru-RU" sz="28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 – п/у </a:t>
              </a:r>
              <a:endParaRPr lang="en-US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endParaRPr>
            </a:p>
            <a:p>
              <a:pPr marL="342900" indent="-342900">
                <a:defRPr/>
              </a:pPr>
              <a:r>
                <a:rPr lang="ru-RU" sz="28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РО – высота </a:t>
              </a:r>
              <a:r>
                <a:rPr lang="en-US" sz="28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h, OA</a:t>
              </a:r>
              <a:r>
                <a:rPr lang="en-US" sz="2800" b="1" baseline="-25000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1</a:t>
              </a:r>
              <a:r>
                <a:rPr lang="en-US" sz="28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 – </a:t>
              </a:r>
              <a:r>
                <a:rPr lang="ru-RU" sz="28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радиус описанной окружности </a:t>
              </a:r>
              <a:r>
                <a:rPr lang="en-US" sz="28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R</a:t>
              </a:r>
              <a:endParaRPr lang="ru-RU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endParaRPr>
            </a:p>
            <a:p>
              <a:pPr marL="342900" indent="-342900">
                <a:defRPr/>
              </a:pPr>
              <a:r>
                <a:rPr lang="ru-RU" sz="28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По теореме Пифагора: </a:t>
              </a:r>
              <a:r>
                <a:rPr lang="ru-RU" sz="2800" b="1" dirty="0">
                  <a:solidFill>
                    <a:schemeClr val="accent2"/>
                  </a:solidFill>
                  <a:latin typeface="Monotype Corsiva" pitchFamily="66" charset="0"/>
                  <a:sym typeface="Symbol" pitchFamily="18" charset="2"/>
                </a:rPr>
                <a:t>        </a:t>
              </a:r>
              <a:r>
                <a:rPr lang="en-US" sz="2800" b="1" dirty="0">
                  <a:solidFill>
                    <a:schemeClr val="accent2"/>
                  </a:solidFill>
                  <a:latin typeface="Monotype Corsiva" pitchFamily="66" charset="0"/>
                  <a:sym typeface="Symbol" pitchFamily="18" charset="2"/>
                </a:rPr>
                <a:t>                          </a:t>
              </a:r>
              <a:endParaRPr lang="ru-RU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endParaRPr>
            </a:p>
            <a:p>
              <a:pPr marL="342900" indent="-342900">
                <a:defRPr/>
              </a:pPr>
              <a:r>
                <a:rPr lang="ru-RU" sz="28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        </a:t>
              </a:r>
              <a:r>
                <a:rPr lang="en-US" sz="28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A</a:t>
              </a:r>
              <a:r>
                <a:rPr lang="en-US" sz="2800" b="1" baseline="-25000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1</a:t>
              </a:r>
              <a:r>
                <a:rPr lang="en-US" sz="28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P=   </a:t>
              </a:r>
              <a:r>
                <a:rPr lang="en-US" sz="2800" b="1" dirty="0">
                  <a:solidFill>
                    <a:schemeClr val="accent2"/>
                  </a:solidFill>
                  <a:latin typeface="Monotype Corsiva" pitchFamily="66" charset="0"/>
                  <a:sym typeface="Symbol" pitchFamily="18" charset="2"/>
                </a:rPr>
                <a:t>h</a:t>
              </a:r>
              <a:r>
                <a:rPr lang="ru-RU" sz="2800" b="1" baseline="30000" dirty="0">
                  <a:solidFill>
                    <a:schemeClr val="accent2"/>
                  </a:solidFill>
                  <a:latin typeface="Monotype Corsiva" pitchFamily="66" charset="0"/>
                  <a:sym typeface="Symbol" pitchFamily="18" charset="2"/>
                </a:rPr>
                <a:t>2</a:t>
              </a:r>
              <a:r>
                <a:rPr lang="en-US" sz="2800" b="1" dirty="0">
                  <a:solidFill>
                    <a:schemeClr val="accent2"/>
                  </a:solidFill>
                  <a:latin typeface="Monotype Corsiva" pitchFamily="66" charset="0"/>
                  <a:sym typeface="Symbol" pitchFamily="18" charset="2"/>
                </a:rPr>
                <a:t> </a:t>
              </a:r>
              <a:r>
                <a:rPr lang="en-US" sz="28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+</a:t>
              </a:r>
              <a:r>
                <a:rPr lang="ru-RU" sz="28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 </a:t>
              </a:r>
              <a:r>
                <a:rPr lang="en-US" sz="28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R</a:t>
              </a:r>
              <a:r>
                <a:rPr lang="ru-RU" sz="2800" b="1" baseline="30000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2</a:t>
              </a:r>
              <a:r>
                <a:rPr lang="en-US" sz="28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 </a:t>
              </a:r>
            </a:p>
            <a:p>
              <a:pPr marL="342900" indent="-342900">
                <a:defRPr/>
              </a:pPr>
              <a:r>
                <a:rPr lang="ru-RU" sz="28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 </a:t>
              </a:r>
              <a:r>
                <a:rPr lang="en-US" sz="28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       A</a:t>
              </a:r>
              <a:r>
                <a:rPr lang="en-US" sz="2800" b="1" baseline="-25000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2</a:t>
              </a:r>
              <a:r>
                <a:rPr lang="en-US" sz="28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P=   </a:t>
              </a:r>
              <a:r>
                <a:rPr lang="en-US" sz="2800" b="1" dirty="0">
                  <a:solidFill>
                    <a:schemeClr val="accent2"/>
                  </a:solidFill>
                  <a:latin typeface="Monotype Corsiva" pitchFamily="66" charset="0"/>
                  <a:sym typeface="Symbol" pitchFamily="18" charset="2"/>
                </a:rPr>
                <a:t>h</a:t>
              </a:r>
              <a:r>
                <a:rPr lang="ru-RU" sz="2800" b="1" baseline="30000" dirty="0">
                  <a:solidFill>
                    <a:schemeClr val="accent2"/>
                  </a:solidFill>
                  <a:latin typeface="Monotype Corsiva" pitchFamily="66" charset="0"/>
                  <a:sym typeface="Symbol" pitchFamily="18" charset="2"/>
                </a:rPr>
                <a:t>2</a:t>
              </a:r>
              <a:r>
                <a:rPr lang="en-US" sz="2800" b="1" dirty="0">
                  <a:solidFill>
                    <a:schemeClr val="accent2"/>
                  </a:solidFill>
                  <a:latin typeface="Monotype Corsiva" pitchFamily="66" charset="0"/>
                  <a:sym typeface="Symbol" pitchFamily="18" charset="2"/>
                </a:rPr>
                <a:t> </a:t>
              </a:r>
              <a:r>
                <a:rPr lang="en-US" sz="28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+</a:t>
              </a:r>
              <a:r>
                <a:rPr lang="ru-RU" sz="28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 </a:t>
              </a:r>
              <a:r>
                <a:rPr lang="en-US" sz="28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R</a:t>
              </a:r>
              <a:r>
                <a:rPr lang="ru-RU" sz="2800" b="1" baseline="30000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2</a:t>
              </a:r>
              <a:r>
                <a:rPr lang="en-US" sz="28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  – </a:t>
              </a:r>
              <a:r>
                <a:rPr lang="ru-RU" sz="28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 любое боковое ребро</a:t>
              </a:r>
            </a:p>
            <a:p>
              <a:pPr marL="342900" indent="-342900">
                <a:defRPr/>
              </a:pPr>
              <a:r>
                <a:rPr lang="en-US" sz="2800" b="1" dirty="0">
                  <a:solidFill>
                    <a:schemeClr val="accent2"/>
                  </a:solidFill>
                  <a:latin typeface="Monotype Corsiva" pitchFamily="66" charset="0"/>
                  <a:sym typeface="Wingdings 3" pitchFamily="18" charset="2"/>
                </a:rPr>
                <a:t>                </a:t>
              </a:r>
            </a:p>
            <a:p>
              <a:pPr marL="342900" indent="-342900">
                <a:defRPr/>
              </a:pPr>
              <a:r>
                <a:rPr lang="en-US" sz="2800" b="1" dirty="0">
                  <a:solidFill>
                    <a:srgbClr val="008000"/>
                  </a:solidFill>
                  <a:latin typeface="Monotype Corsiva" pitchFamily="66" charset="0"/>
                  <a:sym typeface="Wingdings 3" pitchFamily="18" charset="2"/>
                </a:rPr>
                <a:t>           </a:t>
              </a:r>
              <a:r>
                <a:rPr lang="ru-RU" sz="2800" b="1" dirty="0">
                  <a:solidFill>
                    <a:srgbClr val="008000"/>
                  </a:solidFill>
                  <a:latin typeface="Monotype Corsiva" pitchFamily="66" charset="0"/>
                  <a:sym typeface="Wingdings 3" pitchFamily="18" charset="2"/>
                </a:rPr>
                <a:t> </a:t>
              </a:r>
              <a:r>
                <a:rPr lang="ru-RU" sz="2800" b="1" dirty="0">
                  <a:solidFill>
                    <a:srgbClr val="C00000"/>
                  </a:solidFill>
                  <a:latin typeface="Monotype Corsiva" pitchFamily="66" charset="0"/>
                  <a:sym typeface="Wingdings 3" pitchFamily="18" charset="2"/>
                </a:rPr>
                <a:t>РА</a:t>
              </a:r>
              <a:r>
                <a:rPr lang="ru-RU" sz="2800" b="1" baseline="-25000" dirty="0">
                  <a:solidFill>
                    <a:srgbClr val="C00000"/>
                  </a:solidFill>
                  <a:latin typeface="Monotype Corsiva" pitchFamily="66" charset="0"/>
                  <a:sym typeface="Wingdings 3" pitchFamily="18" charset="2"/>
                </a:rPr>
                <a:t>1</a:t>
              </a:r>
              <a:r>
                <a:rPr lang="en-US" sz="2800" b="1" dirty="0">
                  <a:solidFill>
                    <a:srgbClr val="C00000"/>
                  </a:solidFill>
                  <a:latin typeface="Monotype Corsiva" pitchFamily="66" charset="0"/>
                  <a:sym typeface="Wingdings 3" pitchFamily="18" charset="2"/>
                </a:rPr>
                <a:t> </a:t>
              </a:r>
              <a:r>
                <a:rPr lang="ru-RU" sz="2800" b="1" dirty="0">
                  <a:solidFill>
                    <a:srgbClr val="C00000"/>
                  </a:solidFill>
                  <a:latin typeface="Monotype Corsiva" pitchFamily="66" charset="0"/>
                  <a:sym typeface="Wingdings 3" pitchFamily="18" charset="2"/>
                </a:rPr>
                <a:t>=</a:t>
              </a:r>
              <a:r>
                <a:rPr lang="en-US" sz="2800" b="1" dirty="0">
                  <a:solidFill>
                    <a:srgbClr val="C00000"/>
                  </a:solidFill>
                  <a:latin typeface="Monotype Corsiva" pitchFamily="66" charset="0"/>
                  <a:sym typeface="Wingdings 3" pitchFamily="18" charset="2"/>
                </a:rPr>
                <a:t> </a:t>
              </a:r>
              <a:r>
                <a:rPr lang="ru-RU" sz="2800" b="1" dirty="0">
                  <a:solidFill>
                    <a:srgbClr val="C00000"/>
                  </a:solidFill>
                  <a:latin typeface="Monotype Corsiva" pitchFamily="66" charset="0"/>
                  <a:sym typeface="Wingdings 3" pitchFamily="18" charset="2"/>
                </a:rPr>
                <a:t>РА</a:t>
              </a:r>
              <a:r>
                <a:rPr lang="ru-RU" sz="2800" b="1" baseline="-25000" dirty="0">
                  <a:solidFill>
                    <a:srgbClr val="C00000"/>
                  </a:solidFill>
                  <a:latin typeface="Monotype Corsiva" pitchFamily="66" charset="0"/>
                  <a:sym typeface="Wingdings 3" pitchFamily="18" charset="2"/>
                </a:rPr>
                <a:t>2</a:t>
              </a:r>
              <a:r>
                <a:rPr lang="en-US" sz="2800" b="1" dirty="0">
                  <a:solidFill>
                    <a:srgbClr val="C00000"/>
                  </a:solidFill>
                  <a:latin typeface="Monotype Corsiva" pitchFamily="66" charset="0"/>
                  <a:sym typeface="Wingdings 3" pitchFamily="18" charset="2"/>
                </a:rPr>
                <a:t> </a:t>
              </a:r>
              <a:r>
                <a:rPr lang="ru-RU" sz="2800" b="1" dirty="0">
                  <a:solidFill>
                    <a:srgbClr val="C00000"/>
                  </a:solidFill>
                  <a:latin typeface="Monotype Corsiva" pitchFamily="66" charset="0"/>
                  <a:sym typeface="Wingdings 3" pitchFamily="18" charset="2"/>
                </a:rPr>
                <a:t>=…=</a:t>
              </a:r>
              <a:r>
                <a:rPr lang="en-US" sz="2800" b="1" dirty="0">
                  <a:solidFill>
                    <a:srgbClr val="C00000"/>
                  </a:solidFill>
                  <a:latin typeface="Monotype Corsiva" pitchFamily="66" charset="0"/>
                  <a:sym typeface="Wingdings 3" pitchFamily="18" charset="2"/>
                </a:rPr>
                <a:t> </a:t>
              </a:r>
              <a:r>
                <a:rPr lang="ru-RU" sz="2800" b="1" dirty="0">
                  <a:solidFill>
                    <a:srgbClr val="C00000"/>
                  </a:solidFill>
                  <a:latin typeface="Monotype Corsiva" pitchFamily="66" charset="0"/>
                  <a:sym typeface="Wingdings 3" pitchFamily="18" charset="2"/>
                </a:rPr>
                <a:t>РА</a:t>
              </a:r>
              <a:r>
                <a:rPr lang="en-US" sz="2800" b="1" baseline="-25000" dirty="0">
                  <a:solidFill>
                    <a:srgbClr val="C00000"/>
                  </a:solidFill>
                  <a:latin typeface="Monotype Corsiva" pitchFamily="66" charset="0"/>
                  <a:sym typeface="Wingdings 3" pitchFamily="18" charset="2"/>
                </a:rPr>
                <a:t>n</a:t>
              </a:r>
              <a:endParaRPr lang="ru-RU" sz="2800" b="1" baseline="-25000" dirty="0">
                <a:solidFill>
                  <a:srgbClr val="C00000"/>
                </a:solidFill>
                <a:latin typeface="Monotype Corsiva" pitchFamily="66" charset="0"/>
                <a:sym typeface="Wingdings 3" pitchFamily="18" charset="2"/>
              </a:endParaRPr>
            </a:p>
          </p:txBody>
        </p:sp>
        <p:sp>
          <p:nvSpPr>
            <p:cNvPr id="69676" name="Line 43"/>
            <p:cNvSpPr>
              <a:spLocks noChangeShapeType="1"/>
            </p:cNvSpPr>
            <p:nvPr/>
          </p:nvSpPr>
          <p:spPr bwMode="auto">
            <a:xfrm>
              <a:off x="1275" y="1349"/>
              <a:ext cx="65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677" name="Line 44"/>
            <p:cNvSpPr>
              <a:spLocks noChangeShapeType="1"/>
            </p:cNvSpPr>
            <p:nvPr/>
          </p:nvSpPr>
          <p:spPr bwMode="auto">
            <a:xfrm>
              <a:off x="1275" y="1633"/>
              <a:ext cx="68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9635" name="Group 31"/>
          <p:cNvGrpSpPr>
            <a:grpSpLocks/>
          </p:cNvGrpSpPr>
          <p:nvPr/>
        </p:nvGrpSpPr>
        <p:grpSpPr bwMode="auto">
          <a:xfrm>
            <a:off x="8280400" y="5921375"/>
            <a:ext cx="863600" cy="936625"/>
            <a:chOff x="5216" y="3730"/>
            <a:chExt cx="544" cy="590"/>
          </a:xfrm>
        </p:grpSpPr>
        <p:sp>
          <p:nvSpPr>
            <p:cNvPr id="69673" name="AutoShape 32" descr="Точечная сетка"/>
            <p:cNvSpPr>
              <a:spLocks noChangeArrowheads="1"/>
            </p:cNvSpPr>
            <p:nvPr/>
          </p:nvSpPr>
          <p:spPr bwMode="auto">
            <a:xfrm rot="5400000">
              <a:off x="5193" y="3753"/>
              <a:ext cx="590" cy="544"/>
            </a:xfrm>
            <a:prstGeom prst="rtTriangle">
              <a:avLst/>
            </a:prstGeom>
            <a:pattFill prst="dotGrid">
              <a:fgClr>
                <a:srgbClr val="BDA4FA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74" name="AutoShape 34"/>
            <p:cNvSpPr>
              <a:spLocks noChangeArrowheads="1"/>
            </p:cNvSpPr>
            <p:nvPr/>
          </p:nvSpPr>
          <p:spPr bwMode="auto">
            <a:xfrm rot="-5400000">
              <a:off x="5193" y="3753"/>
              <a:ext cx="590" cy="544"/>
            </a:xfrm>
            <a:prstGeom prst="rtTriangl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93725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sz="4000" smtClean="0">
                <a:solidFill>
                  <a:schemeClr val="accent2"/>
                </a:solidFill>
                <a:latin typeface="Monotype Corsiva" pitchFamily="66" charset="0"/>
              </a:rPr>
              <a:t>Док – во:</a:t>
            </a:r>
          </a:p>
        </p:txBody>
      </p:sp>
      <p:grpSp>
        <p:nvGrpSpPr>
          <p:cNvPr id="69637" name="Group 4"/>
          <p:cNvGrpSpPr>
            <a:grpSpLocks/>
          </p:cNvGrpSpPr>
          <p:nvPr/>
        </p:nvGrpSpPr>
        <p:grpSpPr bwMode="auto">
          <a:xfrm>
            <a:off x="4660900" y="1493838"/>
            <a:ext cx="4275138" cy="4632325"/>
            <a:chOff x="2228" y="1386"/>
            <a:chExt cx="2693" cy="2918"/>
          </a:xfrm>
        </p:grpSpPr>
        <p:grpSp>
          <p:nvGrpSpPr>
            <p:cNvPr id="69656" name="Group 5"/>
            <p:cNvGrpSpPr>
              <a:grpSpLocks/>
            </p:cNvGrpSpPr>
            <p:nvPr/>
          </p:nvGrpSpPr>
          <p:grpSpPr bwMode="auto">
            <a:xfrm>
              <a:off x="2562" y="1661"/>
              <a:ext cx="2359" cy="2449"/>
              <a:chOff x="2562" y="1661"/>
              <a:chExt cx="2359" cy="2449"/>
            </a:xfrm>
          </p:grpSpPr>
          <p:grpSp>
            <p:nvGrpSpPr>
              <p:cNvPr id="69662" name="Group 6"/>
              <p:cNvGrpSpPr>
                <a:grpSpLocks/>
              </p:cNvGrpSpPr>
              <p:nvPr/>
            </p:nvGrpSpPr>
            <p:grpSpPr bwMode="auto">
              <a:xfrm>
                <a:off x="2562" y="1661"/>
                <a:ext cx="2359" cy="2359"/>
                <a:chOff x="657" y="1026"/>
                <a:chExt cx="2359" cy="2359"/>
              </a:xfrm>
            </p:grpSpPr>
            <p:grpSp>
              <p:nvGrpSpPr>
                <p:cNvPr id="69665" name="Group 7"/>
                <p:cNvGrpSpPr>
                  <a:grpSpLocks/>
                </p:cNvGrpSpPr>
                <p:nvPr/>
              </p:nvGrpSpPr>
              <p:grpSpPr bwMode="auto">
                <a:xfrm>
                  <a:off x="657" y="1026"/>
                  <a:ext cx="2358" cy="2358"/>
                  <a:chOff x="567" y="1344"/>
                  <a:chExt cx="2358" cy="2358"/>
                </a:xfrm>
              </p:grpSpPr>
              <p:sp>
                <p:nvSpPr>
                  <p:cNvPr id="69670" name="Freeform 8"/>
                  <p:cNvSpPr>
                    <a:spLocks/>
                  </p:cNvSpPr>
                  <p:nvPr/>
                </p:nvSpPr>
                <p:spPr bwMode="auto">
                  <a:xfrm>
                    <a:off x="1156" y="1389"/>
                    <a:ext cx="1180" cy="2313"/>
                  </a:xfrm>
                  <a:custGeom>
                    <a:avLst/>
                    <a:gdLst>
                      <a:gd name="T0" fmla="*/ 0 w 1180"/>
                      <a:gd name="T1" fmla="*/ 2313 h 2313"/>
                      <a:gd name="T2" fmla="*/ 1180 w 1180"/>
                      <a:gd name="T3" fmla="*/ 2313 h 2313"/>
                      <a:gd name="T4" fmla="*/ 590 w 1180"/>
                      <a:gd name="T5" fmla="*/ 0 h 2313"/>
                      <a:gd name="T6" fmla="*/ 0 w 1180"/>
                      <a:gd name="T7" fmla="*/ 2313 h 231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80"/>
                      <a:gd name="T13" fmla="*/ 0 h 2313"/>
                      <a:gd name="T14" fmla="*/ 1180 w 1180"/>
                      <a:gd name="T15" fmla="*/ 2313 h 2313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80" h="2313">
                        <a:moveTo>
                          <a:pt x="0" y="2313"/>
                        </a:moveTo>
                        <a:lnTo>
                          <a:pt x="1180" y="2313"/>
                        </a:lnTo>
                        <a:lnTo>
                          <a:pt x="590" y="0"/>
                        </a:lnTo>
                        <a:lnTo>
                          <a:pt x="0" y="2313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6FFFF"/>
                      </a:gs>
                      <a:gs pos="100000">
                        <a:srgbClr val="99FF99"/>
                      </a:gs>
                    </a:gsLst>
                    <a:lin ang="2700000" scaled="1"/>
                  </a:gra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9671" name="Freeform 9"/>
                  <p:cNvSpPr>
                    <a:spLocks/>
                  </p:cNvSpPr>
                  <p:nvPr/>
                </p:nvSpPr>
                <p:spPr bwMode="auto">
                  <a:xfrm>
                    <a:off x="1746" y="1344"/>
                    <a:ext cx="1179" cy="2358"/>
                  </a:xfrm>
                  <a:custGeom>
                    <a:avLst/>
                    <a:gdLst>
                      <a:gd name="T0" fmla="*/ 590 w 1179"/>
                      <a:gd name="T1" fmla="*/ 2358 h 2358"/>
                      <a:gd name="T2" fmla="*/ 0 w 1179"/>
                      <a:gd name="T3" fmla="*/ 0 h 2358"/>
                      <a:gd name="T4" fmla="*/ 1179 w 1179"/>
                      <a:gd name="T5" fmla="*/ 1905 h 2358"/>
                      <a:gd name="T6" fmla="*/ 590 w 1179"/>
                      <a:gd name="T7" fmla="*/ 2358 h 235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79"/>
                      <a:gd name="T13" fmla="*/ 0 h 2358"/>
                      <a:gd name="T14" fmla="*/ 1179 w 1179"/>
                      <a:gd name="T15" fmla="*/ 2358 h 235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79" h="2358">
                        <a:moveTo>
                          <a:pt x="590" y="2358"/>
                        </a:moveTo>
                        <a:lnTo>
                          <a:pt x="0" y="0"/>
                        </a:lnTo>
                        <a:lnTo>
                          <a:pt x="1179" y="1905"/>
                        </a:lnTo>
                        <a:lnTo>
                          <a:pt x="590" y="235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6FFFF"/>
                      </a:gs>
                      <a:gs pos="100000">
                        <a:srgbClr val="99FF99"/>
                      </a:gs>
                    </a:gsLst>
                    <a:lin ang="2700000" scaled="1"/>
                  </a:gra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9672" name="Freeform 10"/>
                  <p:cNvSpPr>
                    <a:spLocks/>
                  </p:cNvSpPr>
                  <p:nvPr/>
                </p:nvSpPr>
                <p:spPr bwMode="auto">
                  <a:xfrm>
                    <a:off x="567" y="1344"/>
                    <a:ext cx="1179" cy="2358"/>
                  </a:xfrm>
                  <a:custGeom>
                    <a:avLst/>
                    <a:gdLst>
                      <a:gd name="T0" fmla="*/ 589 w 1179"/>
                      <a:gd name="T1" fmla="*/ 2358 h 2358"/>
                      <a:gd name="T2" fmla="*/ 1179 w 1179"/>
                      <a:gd name="T3" fmla="*/ 0 h 2358"/>
                      <a:gd name="T4" fmla="*/ 0 w 1179"/>
                      <a:gd name="T5" fmla="*/ 1905 h 2358"/>
                      <a:gd name="T6" fmla="*/ 589 w 1179"/>
                      <a:gd name="T7" fmla="*/ 2358 h 235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79"/>
                      <a:gd name="T13" fmla="*/ 0 h 2358"/>
                      <a:gd name="T14" fmla="*/ 1179 w 1179"/>
                      <a:gd name="T15" fmla="*/ 2358 h 2358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79" h="2358">
                        <a:moveTo>
                          <a:pt x="589" y="2358"/>
                        </a:moveTo>
                        <a:lnTo>
                          <a:pt x="1179" y="0"/>
                        </a:lnTo>
                        <a:lnTo>
                          <a:pt x="0" y="1905"/>
                        </a:lnTo>
                        <a:lnTo>
                          <a:pt x="589" y="2358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66FFFF"/>
                      </a:gs>
                      <a:gs pos="100000">
                        <a:srgbClr val="99FF99"/>
                      </a:gs>
                    </a:gsLst>
                    <a:lin ang="2700000" scaled="1"/>
                  </a:gra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69666" name="Freeform 11"/>
                <p:cNvSpPr>
                  <a:spLocks/>
                </p:cNvSpPr>
                <p:nvPr/>
              </p:nvSpPr>
              <p:spPr bwMode="auto">
                <a:xfrm>
                  <a:off x="657" y="2931"/>
                  <a:ext cx="2359" cy="454"/>
                </a:xfrm>
                <a:custGeom>
                  <a:avLst/>
                  <a:gdLst>
                    <a:gd name="T0" fmla="*/ 0 w 2359"/>
                    <a:gd name="T1" fmla="*/ 0 h 454"/>
                    <a:gd name="T2" fmla="*/ 590 w 2359"/>
                    <a:gd name="T3" fmla="*/ 454 h 454"/>
                    <a:gd name="T4" fmla="*/ 1769 w 2359"/>
                    <a:gd name="T5" fmla="*/ 454 h 454"/>
                    <a:gd name="T6" fmla="*/ 2359 w 2359"/>
                    <a:gd name="T7" fmla="*/ 0 h 45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359"/>
                    <a:gd name="T13" fmla="*/ 0 h 454"/>
                    <a:gd name="T14" fmla="*/ 2359 w 2359"/>
                    <a:gd name="T15" fmla="*/ 454 h 45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359" h="454">
                      <a:moveTo>
                        <a:pt x="0" y="0"/>
                      </a:moveTo>
                      <a:lnTo>
                        <a:pt x="590" y="454"/>
                      </a:lnTo>
                      <a:lnTo>
                        <a:pt x="1769" y="454"/>
                      </a:lnTo>
                      <a:lnTo>
                        <a:pt x="2359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9667" name="Freeform 12"/>
                <p:cNvSpPr>
                  <a:spLocks/>
                </p:cNvSpPr>
                <p:nvPr/>
              </p:nvSpPr>
              <p:spPr bwMode="auto">
                <a:xfrm flipV="1">
                  <a:off x="657" y="2478"/>
                  <a:ext cx="2359" cy="453"/>
                </a:xfrm>
                <a:custGeom>
                  <a:avLst/>
                  <a:gdLst>
                    <a:gd name="T0" fmla="*/ 0 w 2359"/>
                    <a:gd name="T1" fmla="*/ 0 h 454"/>
                    <a:gd name="T2" fmla="*/ 590 w 2359"/>
                    <a:gd name="T3" fmla="*/ 451 h 454"/>
                    <a:gd name="T4" fmla="*/ 1769 w 2359"/>
                    <a:gd name="T5" fmla="*/ 451 h 454"/>
                    <a:gd name="T6" fmla="*/ 2359 w 2359"/>
                    <a:gd name="T7" fmla="*/ 0 h 45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359"/>
                    <a:gd name="T13" fmla="*/ 0 h 454"/>
                    <a:gd name="T14" fmla="*/ 2359 w 2359"/>
                    <a:gd name="T15" fmla="*/ 454 h 45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359" h="454">
                      <a:moveTo>
                        <a:pt x="0" y="0"/>
                      </a:moveTo>
                      <a:lnTo>
                        <a:pt x="590" y="454"/>
                      </a:lnTo>
                      <a:lnTo>
                        <a:pt x="1769" y="454"/>
                      </a:lnTo>
                      <a:lnTo>
                        <a:pt x="2359" y="0"/>
                      </a:lnTo>
                    </a:path>
                  </a:pathLst>
                </a:custGeom>
                <a:noFill/>
                <a:ln w="19050" cap="flat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9668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247" y="1071"/>
                  <a:ext cx="590" cy="140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9669" name="Line 14"/>
                <p:cNvSpPr>
                  <a:spLocks noChangeShapeType="1"/>
                </p:cNvSpPr>
                <p:nvPr/>
              </p:nvSpPr>
              <p:spPr bwMode="auto">
                <a:xfrm flipH="1" flipV="1">
                  <a:off x="1837" y="1071"/>
                  <a:ext cx="589" cy="140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9663" name="Oval 15"/>
              <p:cNvSpPr>
                <a:spLocks noChangeArrowheads="1"/>
              </p:cNvSpPr>
              <p:nvPr/>
            </p:nvSpPr>
            <p:spPr bwMode="auto">
              <a:xfrm>
                <a:off x="2563" y="3021"/>
                <a:ext cx="2358" cy="1089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9664" name="Oval 18"/>
              <p:cNvSpPr>
                <a:spLocks noChangeArrowheads="1"/>
              </p:cNvSpPr>
              <p:nvPr/>
            </p:nvSpPr>
            <p:spPr bwMode="auto">
              <a:xfrm>
                <a:off x="3717" y="3482"/>
                <a:ext cx="45" cy="46"/>
              </a:xfrm>
              <a:prstGeom prst="ellipse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9657" name="Text Box 20"/>
            <p:cNvSpPr txBox="1">
              <a:spLocks noChangeArrowheads="1"/>
            </p:cNvSpPr>
            <p:nvPr/>
          </p:nvSpPr>
          <p:spPr bwMode="auto">
            <a:xfrm>
              <a:off x="2909" y="3966"/>
              <a:ext cx="32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chemeClr val="accent2"/>
                  </a:solidFill>
                  <a:latin typeface="Monotype Corsiva" pitchFamily="66" charset="0"/>
                </a:rPr>
                <a:t>А</a:t>
              </a:r>
              <a:r>
                <a:rPr lang="ru-RU" sz="2800" b="1" baseline="-25000">
                  <a:solidFill>
                    <a:schemeClr val="accent2"/>
                  </a:solidFill>
                  <a:latin typeface="Monotype Corsiva" pitchFamily="66" charset="0"/>
                </a:rPr>
                <a:t>1</a:t>
              </a:r>
            </a:p>
          </p:txBody>
        </p:sp>
        <p:sp>
          <p:nvSpPr>
            <p:cNvPr id="69658" name="Text Box 21"/>
            <p:cNvSpPr txBox="1">
              <a:spLocks noChangeArrowheads="1"/>
            </p:cNvSpPr>
            <p:nvPr/>
          </p:nvSpPr>
          <p:spPr bwMode="auto">
            <a:xfrm>
              <a:off x="4173" y="3974"/>
              <a:ext cx="32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chemeClr val="accent2"/>
                  </a:solidFill>
                  <a:latin typeface="Monotype Corsiva" pitchFamily="66" charset="0"/>
                </a:rPr>
                <a:t>А</a:t>
              </a:r>
              <a:r>
                <a:rPr lang="ru-RU" sz="2800" b="1" baseline="-25000">
                  <a:solidFill>
                    <a:schemeClr val="accent2"/>
                  </a:solidFill>
                  <a:latin typeface="Monotype Corsiva" pitchFamily="66" charset="0"/>
                </a:rPr>
                <a:t>2</a:t>
              </a:r>
            </a:p>
          </p:txBody>
        </p:sp>
        <p:sp>
          <p:nvSpPr>
            <p:cNvPr id="69659" name="Text Box 22"/>
            <p:cNvSpPr txBox="1">
              <a:spLocks noChangeArrowheads="1"/>
            </p:cNvSpPr>
            <p:nvPr/>
          </p:nvSpPr>
          <p:spPr bwMode="auto">
            <a:xfrm>
              <a:off x="2228" y="3342"/>
              <a:ext cx="32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chemeClr val="accent2"/>
                  </a:solidFill>
                  <a:latin typeface="Monotype Corsiva" pitchFamily="66" charset="0"/>
                </a:rPr>
                <a:t>А</a:t>
              </a:r>
              <a:r>
                <a:rPr lang="en-US" sz="2800" b="1" baseline="-25000">
                  <a:solidFill>
                    <a:schemeClr val="accent2"/>
                  </a:solidFill>
                  <a:latin typeface="Monotype Corsiva" pitchFamily="66" charset="0"/>
                </a:rPr>
                <a:t>n</a:t>
              </a:r>
              <a:endParaRPr lang="ru-RU" sz="2800" b="1" baseline="-25000">
                <a:solidFill>
                  <a:schemeClr val="accent2"/>
                </a:solidFill>
                <a:latin typeface="Monotype Corsiva" pitchFamily="66" charset="0"/>
              </a:endParaRPr>
            </a:p>
          </p:txBody>
        </p:sp>
        <p:sp>
          <p:nvSpPr>
            <p:cNvPr id="69660" name="Text Box 23"/>
            <p:cNvSpPr txBox="1">
              <a:spLocks noChangeArrowheads="1"/>
            </p:cNvSpPr>
            <p:nvPr/>
          </p:nvSpPr>
          <p:spPr bwMode="auto">
            <a:xfrm>
              <a:off x="3595" y="1386"/>
              <a:ext cx="23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chemeClr val="accent2"/>
                  </a:solidFill>
                  <a:latin typeface="Monotype Corsiva" pitchFamily="66" charset="0"/>
                </a:rPr>
                <a:t>Р</a:t>
              </a:r>
            </a:p>
          </p:txBody>
        </p:sp>
        <p:sp>
          <p:nvSpPr>
            <p:cNvPr id="69661" name="Text Box 24"/>
            <p:cNvSpPr txBox="1">
              <a:spLocks noChangeArrowheads="1"/>
            </p:cNvSpPr>
            <p:nvPr/>
          </p:nvSpPr>
          <p:spPr bwMode="auto">
            <a:xfrm>
              <a:off x="3595" y="3513"/>
              <a:ext cx="25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>
                  <a:solidFill>
                    <a:schemeClr val="accent2"/>
                  </a:solidFill>
                  <a:latin typeface="Monotype Corsiva" pitchFamily="66" charset="0"/>
                </a:rPr>
                <a:t>О</a:t>
              </a:r>
            </a:p>
          </p:txBody>
        </p:sp>
      </p:grpSp>
      <p:pic>
        <p:nvPicPr>
          <p:cNvPr id="69638" name="Picture 30" descr="BD1459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549275"/>
            <a:ext cx="7850188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250825" y="3644900"/>
            <a:ext cx="467995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2"/>
                </a:solidFill>
                <a:latin typeface="Monotype Corsiva" pitchFamily="66" charset="0"/>
              </a:rPr>
              <a:t>2) 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</a:rPr>
              <a:t>т. к. 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РА</a:t>
            </a:r>
            <a:r>
              <a:rPr lang="ru-RU" sz="2800" b="1" baseline="-25000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1</a:t>
            </a:r>
            <a:r>
              <a:rPr lang="en-US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 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=</a:t>
            </a:r>
            <a:r>
              <a:rPr lang="en-US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 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РА</a:t>
            </a:r>
            <a:r>
              <a:rPr lang="ru-RU" sz="2800" b="1" baseline="-25000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2</a:t>
            </a:r>
            <a:r>
              <a:rPr lang="en-US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 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=…=</a:t>
            </a:r>
            <a:r>
              <a:rPr lang="en-US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 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РА</a:t>
            </a:r>
            <a:r>
              <a:rPr lang="en-US" sz="2800" b="1" baseline="-25000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n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, поэтому </a:t>
            </a:r>
          </a:p>
          <a:p>
            <a:pPr>
              <a:defRPr/>
            </a:pP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Боковые грани  –  </a:t>
            </a:r>
            <a:r>
              <a:rPr lang="ru-RU" sz="2800" b="1" dirty="0" err="1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р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/б </a:t>
            </a:r>
            <a:r>
              <a:rPr lang="ru-RU" sz="20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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</a:rPr>
              <a:t> </a:t>
            </a:r>
          </a:p>
          <a:p>
            <a:pPr>
              <a:defRPr/>
            </a:pP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</a:rPr>
              <a:t>Основания э</a:t>
            </a:r>
            <a:r>
              <a:rPr lang="ru-RU" sz="2800" b="1" dirty="0">
                <a:solidFill>
                  <a:srgbClr val="333399"/>
                </a:solidFill>
                <a:latin typeface="Monotype Corsiva" pitchFamily="66" charset="0"/>
              </a:rPr>
              <a:t>ти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</a:rPr>
              <a:t>х  </a:t>
            </a:r>
            <a:r>
              <a:rPr lang="ru-RU" sz="20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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 равны: </a:t>
            </a:r>
          </a:p>
          <a:p>
            <a:pPr>
              <a:defRPr/>
            </a:pP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А</a:t>
            </a:r>
            <a:r>
              <a:rPr lang="ru-RU" sz="2800" b="1" baseline="-25000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1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А</a:t>
            </a:r>
            <a:r>
              <a:rPr lang="ru-RU" sz="2800" b="1" baseline="-25000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2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 = А</a:t>
            </a:r>
            <a:r>
              <a:rPr lang="ru-RU" sz="2800" b="1" baseline="-25000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2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А</a:t>
            </a:r>
            <a:r>
              <a:rPr lang="ru-RU" sz="2800" b="1" baseline="-25000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3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 = … = А</a:t>
            </a:r>
            <a:r>
              <a:rPr lang="ru-RU" sz="2800" b="1" baseline="-25000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1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А</a:t>
            </a:r>
            <a:r>
              <a:rPr lang="en-US" sz="2800" b="1" baseline="-25000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n</a:t>
            </a:r>
            <a:r>
              <a:rPr lang="en-US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 </a:t>
            </a:r>
            <a:endParaRPr lang="ru-RU" sz="2800" b="1" dirty="0">
              <a:solidFill>
                <a:schemeClr val="accent2"/>
              </a:solidFill>
              <a:latin typeface="Monotype Corsiva" pitchFamily="66" charset="0"/>
              <a:sym typeface="Wingdings 3" pitchFamily="18" charset="2"/>
            </a:endParaRPr>
          </a:p>
          <a:p>
            <a:pPr>
              <a:defRPr/>
            </a:pP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т. к. А</a:t>
            </a:r>
            <a:r>
              <a:rPr lang="ru-RU" sz="2800" b="1" baseline="-25000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1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А</a:t>
            </a:r>
            <a:r>
              <a:rPr lang="ru-RU" sz="2800" b="1" baseline="-25000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2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…А</a:t>
            </a:r>
            <a:r>
              <a:rPr lang="en-US" sz="2800" b="1" baseline="-25000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n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  - пра</a:t>
            </a:r>
            <a:r>
              <a:rPr lang="ru-RU" sz="2800" b="1" dirty="0">
                <a:solidFill>
                  <a:srgbClr val="333399"/>
                </a:solidFill>
                <a:latin typeface="Monotype Corsiva" pitchFamily="66" charset="0"/>
                <a:sym typeface="Wingdings 3" pitchFamily="18" charset="2"/>
              </a:rPr>
              <a:t>вильный </a:t>
            </a:r>
            <a:r>
              <a:rPr lang="ru-RU" sz="2800" b="1" dirty="0">
                <a:solidFill>
                  <a:schemeClr val="accent2"/>
                </a:solidFill>
                <a:latin typeface="Monotype Corsiva" pitchFamily="66" charset="0"/>
                <a:sym typeface="Wingdings 3" pitchFamily="18" charset="2"/>
              </a:rPr>
              <a:t>многоугольник</a:t>
            </a:r>
          </a:p>
          <a:p>
            <a:pPr>
              <a:defRPr/>
            </a:pPr>
            <a:endParaRPr lang="ru-RU" sz="2800" b="1" dirty="0">
              <a:solidFill>
                <a:schemeClr val="accent2"/>
              </a:solidFill>
              <a:latin typeface="Monotype Corsiva" pitchFamily="66" charset="0"/>
              <a:sym typeface="Wingdings 3" pitchFamily="18" charset="2"/>
            </a:endParaRPr>
          </a:p>
        </p:txBody>
      </p:sp>
      <p:sp>
        <p:nvSpPr>
          <p:cNvPr id="10311" name="Rectangle 71"/>
          <p:cNvSpPr>
            <a:spLocks noChangeArrowheads="1"/>
          </p:cNvSpPr>
          <p:nvPr/>
        </p:nvSpPr>
        <p:spPr bwMode="auto">
          <a:xfrm>
            <a:off x="3267075" y="6203950"/>
            <a:ext cx="5032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C00000"/>
                </a:solidFill>
                <a:latin typeface="Monotype Corsiva" pitchFamily="66" charset="0"/>
                <a:sym typeface="Wingdings 3" pitchFamily="18" charset="2"/>
              </a:rPr>
              <a:t></a:t>
            </a:r>
            <a:r>
              <a:rPr lang="ru-RU" sz="2800" b="1" dirty="0">
                <a:solidFill>
                  <a:srgbClr val="C00000"/>
                </a:solidFill>
                <a:latin typeface="Monotype Corsiva" pitchFamily="66" charset="0"/>
                <a:sym typeface="Wingdings 3" pitchFamily="18" charset="2"/>
              </a:rPr>
              <a:t>А</a:t>
            </a:r>
            <a:r>
              <a:rPr lang="ru-RU" sz="2800" b="1" baseline="-25000" dirty="0">
                <a:solidFill>
                  <a:srgbClr val="C00000"/>
                </a:solidFill>
                <a:latin typeface="Monotype Corsiva" pitchFamily="66" charset="0"/>
                <a:sym typeface="Wingdings 3" pitchFamily="18" charset="2"/>
              </a:rPr>
              <a:t>1</a:t>
            </a:r>
            <a:r>
              <a:rPr lang="ru-RU" sz="2800" b="1" dirty="0">
                <a:solidFill>
                  <a:srgbClr val="C00000"/>
                </a:solidFill>
                <a:latin typeface="Monotype Corsiva" pitchFamily="66" charset="0"/>
                <a:sym typeface="Wingdings 3" pitchFamily="18" charset="2"/>
              </a:rPr>
              <a:t>А</a:t>
            </a:r>
            <a:r>
              <a:rPr lang="ru-RU" sz="2800" b="1" baseline="-25000" dirty="0">
                <a:solidFill>
                  <a:srgbClr val="C00000"/>
                </a:solidFill>
                <a:latin typeface="Monotype Corsiva" pitchFamily="66" charset="0"/>
                <a:sym typeface="Wingdings 3" pitchFamily="18" charset="2"/>
              </a:rPr>
              <a:t>2</a:t>
            </a:r>
            <a:r>
              <a:rPr lang="ru-RU" sz="2800" b="1" dirty="0">
                <a:solidFill>
                  <a:srgbClr val="C00000"/>
                </a:solidFill>
                <a:latin typeface="Monotype Corsiva" pitchFamily="66" charset="0"/>
                <a:sym typeface="Wingdings 3" pitchFamily="18" charset="2"/>
              </a:rPr>
              <a:t>Р = … = </a:t>
            </a:r>
            <a:r>
              <a:rPr lang="ru-RU" sz="2000" b="1" dirty="0">
                <a:solidFill>
                  <a:srgbClr val="C00000"/>
                </a:solidFill>
                <a:latin typeface="Monotype Corsiva" pitchFamily="66" charset="0"/>
                <a:sym typeface="Wingdings 3" pitchFamily="18" charset="2"/>
              </a:rPr>
              <a:t></a:t>
            </a:r>
            <a:r>
              <a:rPr lang="ru-RU" sz="2800" b="1" dirty="0">
                <a:solidFill>
                  <a:srgbClr val="C00000"/>
                </a:solidFill>
                <a:latin typeface="Monotype Corsiva" pitchFamily="66" charset="0"/>
                <a:sym typeface="Wingdings 3" pitchFamily="18" charset="2"/>
              </a:rPr>
              <a:t>А</a:t>
            </a:r>
            <a:r>
              <a:rPr lang="en-US" sz="2800" b="1" baseline="-25000" dirty="0">
                <a:solidFill>
                  <a:srgbClr val="C00000"/>
                </a:solidFill>
                <a:latin typeface="Monotype Corsiva" pitchFamily="66" charset="0"/>
                <a:sym typeface="Wingdings 3" pitchFamily="18" charset="2"/>
              </a:rPr>
              <a:t>n</a:t>
            </a:r>
            <a:r>
              <a:rPr lang="ru-RU" sz="2800" b="1" baseline="-25000" dirty="0">
                <a:solidFill>
                  <a:srgbClr val="C00000"/>
                </a:solidFill>
                <a:latin typeface="Monotype Corsiva" pitchFamily="66" charset="0"/>
                <a:sym typeface="Wingdings 3" pitchFamily="18" charset="2"/>
              </a:rPr>
              <a:t>-1</a:t>
            </a:r>
            <a:r>
              <a:rPr lang="ru-RU" sz="2800" b="1" dirty="0">
                <a:solidFill>
                  <a:srgbClr val="C00000"/>
                </a:solidFill>
                <a:latin typeface="Monotype Corsiva" pitchFamily="66" charset="0"/>
                <a:sym typeface="Wingdings 3" pitchFamily="18" charset="2"/>
              </a:rPr>
              <a:t>А</a:t>
            </a:r>
            <a:r>
              <a:rPr lang="en-US" sz="2800" b="1" baseline="-25000" dirty="0">
                <a:solidFill>
                  <a:srgbClr val="C00000"/>
                </a:solidFill>
                <a:latin typeface="Monotype Corsiva" pitchFamily="66" charset="0"/>
                <a:sym typeface="Wingdings 3" pitchFamily="18" charset="2"/>
              </a:rPr>
              <a:t>n</a:t>
            </a:r>
            <a:r>
              <a:rPr lang="ru-RU" sz="2800" b="1" dirty="0">
                <a:solidFill>
                  <a:srgbClr val="C00000"/>
                </a:solidFill>
                <a:latin typeface="Monotype Corsiva" pitchFamily="66" charset="0"/>
                <a:sym typeface="Wingdings 3" pitchFamily="18" charset="2"/>
              </a:rPr>
              <a:t>Р  –  </a:t>
            </a:r>
            <a:r>
              <a:rPr lang="ru-RU" sz="2800" b="1" dirty="0" err="1">
                <a:solidFill>
                  <a:srgbClr val="C00000"/>
                </a:solidFill>
                <a:latin typeface="Monotype Corsiva" pitchFamily="66" charset="0"/>
                <a:sym typeface="Wingdings 3" pitchFamily="18" charset="2"/>
              </a:rPr>
              <a:t>р</a:t>
            </a:r>
            <a:r>
              <a:rPr lang="ru-RU" sz="2800" b="1" dirty="0">
                <a:solidFill>
                  <a:srgbClr val="C00000"/>
                </a:solidFill>
                <a:latin typeface="Monotype Corsiva" pitchFamily="66" charset="0"/>
                <a:sym typeface="Wingdings 3" pitchFamily="18" charset="2"/>
              </a:rPr>
              <a:t>/б</a:t>
            </a:r>
          </a:p>
        </p:txBody>
      </p:sp>
      <p:sp>
        <p:nvSpPr>
          <p:cNvPr id="59" name="Стрелка вправо 58"/>
          <p:cNvSpPr/>
          <p:nvPr/>
        </p:nvSpPr>
        <p:spPr>
          <a:xfrm>
            <a:off x="2636838" y="6354763"/>
            <a:ext cx="539750" cy="269875"/>
          </a:xfrm>
          <a:prstGeom prst="rightArrow">
            <a:avLst/>
          </a:prstGeom>
          <a:noFill/>
          <a:ln>
            <a:solidFill>
              <a:srgbClr val="33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0" name="Стрелка вправо 59"/>
          <p:cNvSpPr/>
          <p:nvPr/>
        </p:nvSpPr>
        <p:spPr>
          <a:xfrm rot="5400000">
            <a:off x="2434432" y="2821781"/>
            <a:ext cx="336550" cy="471487"/>
          </a:xfrm>
          <a:prstGeom prst="rightArrow">
            <a:avLst/>
          </a:prstGeom>
          <a:noFill/>
          <a:ln>
            <a:solidFill>
              <a:srgbClr val="33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6102350" y="1898650"/>
            <a:ext cx="1924050" cy="3802063"/>
            <a:chOff x="3844" y="1189"/>
            <a:chExt cx="1181" cy="2395"/>
          </a:xfrm>
        </p:grpSpPr>
        <p:grpSp>
          <p:nvGrpSpPr>
            <p:cNvPr id="69644" name="Group 50"/>
            <p:cNvGrpSpPr>
              <a:grpSpLocks/>
            </p:cNvGrpSpPr>
            <p:nvPr/>
          </p:nvGrpSpPr>
          <p:grpSpPr bwMode="auto">
            <a:xfrm>
              <a:off x="3844" y="1189"/>
              <a:ext cx="1181" cy="2395"/>
              <a:chOff x="3853" y="1189"/>
              <a:chExt cx="1181" cy="2395"/>
            </a:xfrm>
          </p:grpSpPr>
          <p:grpSp>
            <p:nvGrpSpPr>
              <p:cNvPr id="69649" name="Group 27"/>
              <p:cNvGrpSpPr>
                <a:grpSpLocks/>
              </p:cNvGrpSpPr>
              <p:nvPr/>
            </p:nvGrpSpPr>
            <p:grpSpPr bwMode="auto">
              <a:xfrm>
                <a:off x="3853" y="1245"/>
                <a:ext cx="595" cy="2331"/>
                <a:chOff x="3560" y="1591"/>
                <a:chExt cx="595" cy="2331"/>
              </a:xfrm>
            </p:grpSpPr>
            <p:sp>
              <p:nvSpPr>
                <p:cNvPr id="69654" name="Freeform 28"/>
                <p:cNvSpPr>
                  <a:spLocks/>
                </p:cNvSpPr>
                <p:nvPr/>
              </p:nvSpPr>
              <p:spPr bwMode="auto">
                <a:xfrm>
                  <a:off x="3560" y="1591"/>
                  <a:ext cx="595" cy="2331"/>
                </a:xfrm>
                <a:custGeom>
                  <a:avLst/>
                  <a:gdLst>
                    <a:gd name="T0" fmla="*/ 0 w 590"/>
                    <a:gd name="T1" fmla="*/ 2276 h 2359"/>
                    <a:gd name="T2" fmla="*/ 605 w 590"/>
                    <a:gd name="T3" fmla="*/ 1794 h 2359"/>
                    <a:gd name="T4" fmla="*/ 605 w 590"/>
                    <a:gd name="T5" fmla="*/ 0 h 2359"/>
                    <a:gd name="T6" fmla="*/ 0 w 590"/>
                    <a:gd name="T7" fmla="*/ 2276 h 23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90"/>
                    <a:gd name="T13" fmla="*/ 0 h 2359"/>
                    <a:gd name="T14" fmla="*/ 590 w 590"/>
                    <a:gd name="T15" fmla="*/ 2359 h 23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90" h="2359">
                      <a:moveTo>
                        <a:pt x="0" y="2359"/>
                      </a:moveTo>
                      <a:lnTo>
                        <a:pt x="590" y="1860"/>
                      </a:lnTo>
                      <a:lnTo>
                        <a:pt x="590" y="0"/>
                      </a:lnTo>
                      <a:lnTo>
                        <a:pt x="0" y="235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CCFF"/>
                    </a:gs>
                    <a:gs pos="100000">
                      <a:srgbClr val="FFFFCC">
                        <a:alpha val="37999"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n w="38100" cap="flat" cmpd="sng">
                  <a:noFill/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9655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3588" y="1591"/>
                  <a:ext cx="553" cy="2325"/>
                </a:xfrm>
                <a:prstGeom prst="line">
                  <a:avLst/>
                </a:prstGeom>
                <a:noFill/>
                <a:ln w="28575">
                  <a:solidFill>
                    <a:srgbClr val="C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9650" name="Group 37"/>
              <p:cNvGrpSpPr>
                <a:grpSpLocks/>
              </p:cNvGrpSpPr>
              <p:nvPr/>
            </p:nvGrpSpPr>
            <p:grpSpPr bwMode="auto">
              <a:xfrm flipH="1">
                <a:off x="4434" y="1189"/>
                <a:ext cx="600" cy="2395"/>
                <a:chOff x="3395" y="1505"/>
                <a:chExt cx="601" cy="2395"/>
              </a:xfrm>
            </p:grpSpPr>
            <p:sp>
              <p:nvSpPr>
                <p:cNvPr id="69652" name="Freeform 38"/>
                <p:cNvSpPr>
                  <a:spLocks/>
                </p:cNvSpPr>
                <p:nvPr/>
              </p:nvSpPr>
              <p:spPr bwMode="auto">
                <a:xfrm>
                  <a:off x="3406" y="1505"/>
                  <a:ext cx="590" cy="2359"/>
                </a:xfrm>
                <a:custGeom>
                  <a:avLst/>
                  <a:gdLst>
                    <a:gd name="T0" fmla="*/ 0 w 590"/>
                    <a:gd name="T1" fmla="*/ 2359 h 2359"/>
                    <a:gd name="T2" fmla="*/ 590 w 590"/>
                    <a:gd name="T3" fmla="*/ 1860 h 2359"/>
                    <a:gd name="T4" fmla="*/ 590 w 590"/>
                    <a:gd name="T5" fmla="*/ 0 h 2359"/>
                    <a:gd name="T6" fmla="*/ 0 w 590"/>
                    <a:gd name="T7" fmla="*/ 2359 h 23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90"/>
                    <a:gd name="T13" fmla="*/ 0 h 2359"/>
                    <a:gd name="T14" fmla="*/ 590 w 590"/>
                    <a:gd name="T15" fmla="*/ 2359 h 23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90" h="2359">
                      <a:moveTo>
                        <a:pt x="0" y="2359"/>
                      </a:moveTo>
                      <a:lnTo>
                        <a:pt x="590" y="1860"/>
                      </a:lnTo>
                      <a:lnTo>
                        <a:pt x="590" y="0"/>
                      </a:lnTo>
                      <a:lnTo>
                        <a:pt x="0" y="235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CCFF"/>
                    </a:gs>
                    <a:gs pos="100000">
                      <a:srgbClr val="FFFFCC">
                        <a:alpha val="37999"/>
                      </a:srgbClr>
                    </a:gs>
                  </a:gsLst>
                  <a:path path="rect">
                    <a:fillToRect l="50000" t="50000" r="50000" b="50000"/>
                  </a:path>
                </a:gradFill>
                <a:ln w="38100" cap="flat" cmpd="sng">
                  <a:noFill/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9653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3395" y="1541"/>
                  <a:ext cx="590" cy="2359"/>
                </a:xfrm>
                <a:prstGeom prst="line">
                  <a:avLst/>
                </a:prstGeom>
                <a:noFill/>
                <a:ln w="285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4" name="Полилиния 63"/>
              <p:cNvSpPr/>
              <p:nvPr/>
            </p:nvSpPr>
            <p:spPr>
              <a:xfrm>
                <a:off x="3881" y="3060"/>
                <a:ext cx="1130" cy="510"/>
              </a:xfrm>
              <a:custGeom>
                <a:avLst/>
                <a:gdLst>
                  <a:gd name="connsiteX0" fmla="*/ 0 w 1855433"/>
                  <a:gd name="connsiteY0" fmla="*/ 798990 h 798990"/>
                  <a:gd name="connsiteX1" fmla="*/ 932155 w 1855433"/>
                  <a:gd name="connsiteY1" fmla="*/ 0 h 798990"/>
                  <a:gd name="connsiteX2" fmla="*/ 1855433 w 1855433"/>
                  <a:gd name="connsiteY2" fmla="*/ 790112 h 798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55433" h="798990">
                    <a:moveTo>
                      <a:pt x="0" y="798990"/>
                    </a:moveTo>
                    <a:lnTo>
                      <a:pt x="932155" y="0"/>
                    </a:lnTo>
                    <a:lnTo>
                      <a:pt x="1855433" y="790112"/>
                    </a:lnTo>
                  </a:path>
                </a:pathLst>
              </a:custGeom>
              <a:ln w="28575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69645" name="Line 29"/>
            <p:cNvSpPr>
              <a:spLocks noChangeShapeType="1"/>
            </p:cNvSpPr>
            <p:nvPr/>
          </p:nvSpPr>
          <p:spPr bwMode="auto">
            <a:xfrm flipH="1" flipV="1">
              <a:off x="4425" y="1217"/>
              <a:ext cx="581" cy="2353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69646" name="Прямая соединительная линия 65"/>
            <p:cNvCxnSpPr>
              <a:cxnSpLocks noChangeShapeType="1"/>
              <a:stCxn id="69645" idx="1"/>
            </p:cNvCxnSpPr>
            <p:nvPr/>
          </p:nvCxnSpPr>
          <p:spPr bwMode="auto">
            <a:xfrm rot="16200000" flipH="1">
              <a:off x="3510" y="2132"/>
              <a:ext cx="1842" cy="11"/>
            </a:xfrm>
            <a:prstGeom prst="line">
              <a:avLst/>
            </a:prstGeom>
            <a:noFill/>
            <a:ln w="28575" algn="ctr">
              <a:solidFill>
                <a:srgbClr val="C00000"/>
              </a:solidFill>
              <a:prstDash val="dash"/>
              <a:round/>
              <a:headEnd/>
              <a:tailEnd/>
            </a:ln>
          </p:spPr>
        </p:cxnSp>
        <p:sp>
          <p:nvSpPr>
            <p:cNvPr id="69647" name="Text Box 26"/>
            <p:cNvSpPr txBox="1">
              <a:spLocks noChangeArrowheads="1"/>
            </p:cNvSpPr>
            <p:nvPr/>
          </p:nvSpPr>
          <p:spPr bwMode="auto">
            <a:xfrm rot="-1547722">
              <a:off x="3978" y="3082"/>
              <a:ext cx="25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accent2"/>
                  </a:solidFill>
                  <a:latin typeface="Monotype Corsiva" pitchFamily="66" charset="0"/>
                </a:rPr>
                <a:t>R</a:t>
              </a:r>
              <a:endParaRPr lang="ru-RU" sz="2800" b="1">
                <a:solidFill>
                  <a:schemeClr val="accent2"/>
                </a:solidFill>
                <a:latin typeface="Monotype Corsiva" pitchFamily="66" charset="0"/>
              </a:endParaRPr>
            </a:p>
          </p:txBody>
        </p:sp>
        <p:sp>
          <p:nvSpPr>
            <p:cNvPr id="69648" name="Text Box 25"/>
            <p:cNvSpPr txBox="1">
              <a:spLocks noChangeArrowheads="1"/>
            </p:cNvSpPr>
            <p:nvPr/>
          </p:nvSpPr>
          <p:spPr bwMode="auto">
            <a:xfrm>
              <a:off x="4417" y="2189"/>
              <a:ext cx="21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accent2"/>
                  </a:solidFill>
                  <a:latin typeface="Monotype Corsiva" pitchFamily="66" charset="0"/>
                </a:rPr>
                <a:t>h</a:t>
              </a:r>
              <a:endParaRPr lang="ru-RU" sz="2800" b="1">
                <a:solidFill>
                  <a:schemeClr val="accent2"/>
                </a:solidFill>
                <a:latin typeface="Monotype Corsiva" pitchFamily="66" charset="0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2" grpId="0"/>
      <p:bldP spid="10311" grpId="0"/>
      <p:bldP spid="6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8" name="Picture 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75" y="1801019"/>
            <a:ext cx="3524250" cy="4124325"/>
          </a:xfrm>
        </p:spPr>
      </p:pic>
      <p:pic>
        <p:nvPicPr>
          <p:cNvPr id="68617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81575" y="1958975"/>
            <a:ext cx="3362325" cy="4295775"/>
          </a:xfrm>
        </p:spPr>
      </p:pic>
      <p:sp>
        <p:nvSpPr>
          <p:cNvPr id="686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41413" y="188913"/>
            <a:ext cx="8002587" cy="1511300"/>
          </a:xfrm>
        </p:spPr>
        <p:txBody>
          <a:bodyPr/>
          <a:lstStyle/>
          <a:p>
            <a:pPr>
              <a:buFontTx/>
              <a:buNone/>
            </a:pPr>
            <a:r>
              <a:rPr lang="ru-RU" i="1" smtClean="0"/>
              <a:t>	Высота боковой грани правильной пирамиды, проведенная из её вершины называется </a:t>
            </a:r>
            <a:r>
              <a:rPr lang="ru-RU" i="1" smtClean="0">
                <a:solidFill>
                  <a:srgbClr val="FF0066"/>
                </a:solidFill>
              </a:rPr>
              <a:t>апофемой</a:t>
            </a:r>
            <a:r>
              <a:rPr lang="ru-RU" i="1" smtClean="0"/>
              <a:t>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16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16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36"/>
          <p:cNvGrpSpPr>
            <a:grpSpLocks/>
          </p:cNvGrpSpPr>
          <p:nvPr/>
        </p:nvGrpSpPr>
        <p:grpSpPr bwMode="auto">
          <a:xfrm>
            <a:off x="4122738" y="2889250"/>
            <a:ext cx="3600450" cy="3500438"/>
            <a:chOff x="2597" y="1840"/>
            <a:chExt cx="2268" cy="2205"/>
          </a:xfrm>
        </p:grpSpPr>
        <p:grpSp>
          <p:nvGrpSpPr>
            <p:cNvPr id="71705" name="Group 34"/>
            <p:cNvGrpSpPr>
              <a:grpSpLocks/>
            </p:cNvGrpSpPr>
            <p:nvPr/>
          </p:nvGrpSpPr>
          <p:grpSpPr bwMode="auto">
            <a:xfrm>
              <a:off x="2597" y="1840"/>
              <a:ext cx="2268" cy="2205"/>
              <a:chOff x="2597" y="1838"/>
              <a:chExt cx="2268" cy="2205"/>
            </a:xfrm>
          </p:grpSpPr>
          <p:grpSp>
            <p:nvGrpSpPr>
              <p:cNvPr id="71707" name="Group 33"/>
              <p:cNvGrpSpPr>
                <a:grpSpLocks/>
              </p:cNvGrpSpPr>
              <p:nvPr/>
            </p:nvGrpSpPr>
            <p:grpSpPr bwMode="auto">
              <a:xfrm>
                <a:off x="2597" y="1838"/>
                <a:ext cx="2268" cy="2205"/>
                <a:chOff x="2597" y="1838"/>
                <a:chExt cx="2268" cy="2205"/>
              </a:xfrm>
            </p:grpSpPr>
            <p:sp>
              <p:nvSpPr>
                <p:cNvPr id="71709" name="Freeform 24"/>
                <p:cNvSpPr>
                  <a:spLocks/>
                </p:cNvSpPr>
                <p:nvPr/>
              </p:nvSpPr>
              <p:spPr bwMode="auto">
                <a:xfrm>
                  <a:off x="2597" y="1838"/>
                  <a:ext cx="1491" cy="2205"/>
                </a:xfrm>
                <a:custGeom>
                  <a:avLst/>
                  <a:gdLst>
                    <a:gd name="T0" fmla="*/ 0 w 1043"/>
                    <a:gd name="T1" fmla="*/ 5423 h 1406"/>
                    <a:gd name="T2" fmla="*/ 3046 w 1043"/>
                    <a:gd name="T3" fmla="*/ 5423 h 1406"/>
                    <a:gd name="T4" fmla="*/ 2782 w 1043"/>
                    <a:gd name="T5" fmla="*/ 0 h 1406"/>
                    <a:gd name="T6" fmla="*/ 0 w 1043"/>
                    <a:gd name="T7" fmla="*/ 5423 h 140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043"/>
                    <a:gd name="T13" fmla="*/ 0 h 1406"/>
                    <a:gd name="T14" fmla="*/ 1043 w 1043"/>
                    <a:gd name="T15" fmla="*/ 1406 h 140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043" h="1406">
                      <a:moveTo>
                        <a:pt x="0" y="1406"/>
                      </a:moveTo>
                      <a:lnTo>
                        <a:pt x="1043" y="1406"/>
                      </a:lnTo>
                      <a:lnTo>
                        <a:pt x="952" y="0"/>
                      </a:lnTo>
                      <a:lnTo>
                        <a:pt x="0" y="140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99CC"/>
                    </a:gs>
                    <a:gs pos="50000">
                      <a:srgbClr val="FF5050"/>
                    </a:gs>
                    <a:gs pos="100000">
                      <a:srgbClr val="FF99CC"/>
                    </a:gs>
                  </a:gsLst>
                  <a:lin ang="18900000" scaled="1"/>
                </a:gradFill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710" name="Freeform 25"/>
                <p:cNvSpPr>
                  <a:spLocks/>
                </p:cNvSpPr>
                <p:nvPr/>
              </p:nvSpPr>
              <p:spPr bwMode="auto">
                <a:xfrm>
                  <a:off x="3958" y="1838"/>
                  <a:ext cx="907" cy="2205"/>
                </a:xfrm>
                <a:custGeom>
                  <a:avLst/>
                  <a:gdLst>
                    <a:gd name="T0" fmla="*/ 266 w 635"/>
                    <a:gd name="T1" fmla="*/ 5423 h 1406"/>
                    <a:gd name="T2" fmla="*/ 0 w 635"/>
                    <a:gd name="T3" fmla="*/ 0 h 1406"/>
                    <a:gd name="T4" fmla="*/ 1851 w 635"/>
                    <a:gd name="T5" fmla="*/ 3325 h 1406"/>
                    <a:gd name="T6" fmla="*/ 266 w 635"/>
                    <a:gd name="T7" fmla="*/ 5423 h 140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35"/>
                    <a:gd name="T13" fmla="*/ 0 h 1406"/>
                    <a:gd name="T14" fmla="*/ 635 w 635"/>
                    <a:gd name="T15" fmla="*/ 1406 h 140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35" h="1406">
                      <a:moveTo>
                        <a:pt x="91" y="1406"/>
                      </a:moveTo>
                      <a:lnTo>
                        <a:pt x="0" y="0"/>
                      </a:lnTo>
                      <a:lnTo>
                        <a:pt x="635" y="862"/>
                      </a:lnTo>
                      <a:lnTo>
                        <a:pt x="91" y="140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99CC"/>
                    </a:gs>
                    <a:gs pos="50000">
                      <a:srgbClr val="FF5050"/>
                    </a:gs>
                    <a:gs pos="100000">
                      <a:srgbClr val="FF99CC"/>
                    </a:gs>
                  </a:gsLst>
                  <a:lin ang="18900000" scaled="1"/>
                </a:gra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1708" name="Line 27"/>
              <p:cNvSpPr>
                <a:spLocks noChangeShapeType="1"/>
              </p:cNvSpPr>
              <p:nvPr/>
            </p:nvSpPr>
            <p:spPr bwMode="auto">
              <a:xfrm flipV="1">
                <a:off x="3390" y="1843"/>
                <a:ext cx="579" cy="13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1706" name="Freeform 29"/>
            <p:cNvSpPr>
              <a:spLocks/>
            </p:cNvSpPr>
            <p:nvPr/>
          </p:nvSpPr>
          <p:spPr bwMode="auto">
            <a:xfrm>
              <a:off x="2597" y="3191"/>
              <a:ext cx="2267" cy="850"/>
            </a:xfrm>
            <a:custGeom>
              <a:avLst/>
              <a:gdLst>
                <a:gd name="T0" fmla="*/ 0 w 2267"/>
                <a:gd name="T1" fmla="*/ 850 h 850"/>
                <a:gd name="T2" fmla="*/ 793 w 2267"/>
                <a:gd name="T3" fmla="*/ 0 h 850"/>
                <a:gd name="T4" fmla="*/ 2267 w 2267"/>
                <a:gd name="T5" fmla="*/ 0 h 850"/>
                <a:gd name="T6" fmla="*/ 1502 w 2267"/>
                <a:gd name="T7" fmla="*/ 850 h 850"/>
                <a:gd name="T8" fmla="*/ 0 w 2267"/>
                <a:gd name="T9" fmla="*/ 850 h 8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67"/>
                <a:gd name="T16" fmla="*/ 0 h 850"/>
                <a:gd name="T17" fmla="*/ 2267 w 2267"/>
                <a:gd name="T18" fmla="*/ 850 h 8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67" h="850">
                  <a:moveTo>
                    <a:pt x="0" y="850"/>
                  </a:moveTo>
                  <a:lnTo>
                    <a:pt x="793" y="0"/>
                  </a:lnTo>
                  <a:lnTo>
                    <a:pt x="2267" y="0"/>
                  </a:lnTo>
                  <a:lnTo>
                    <a:pt x="1502" y="850"/>
                  </a:lnTo>
                  <a:lnTo>
                    <a:pt x="0" y="850"/>
                  </a:ln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1683" name="Group 4"/>
          <p:cNvGrpSpPr>
            <a:grpSpLocks/>
          </p:cNvGrpSpPr>
          <p:nvPr/>
        </p:nvGrpSpPr>
        <p:grpSpPr bwMode="auto">
          <a:xfrm>
            <a:off x="8274050" y="0"/>
            <a:ext cx="869950" cy="6858000"/>
            <a:chOff x="5212" y="0"/>
            <a:chExt cx="548" cy="4320"/>
          </a:xfrm>
        </p:grpSpPr>
        <p:sp>
          <p:nvSpPr>
            <p:cNvPr id="71701" name="AutoShape 5" descr="Точечная сетка"/>
            <p:cNvSpPr>
              <a:spLocks noChangeArrowheads="1"/>
            </p:cNvSpPr>
            <p:nvPr/>
          </p:nvSpPr>
          <p:spPr bwMode="auto">
            <a:xfrm rot="5400000">
              <a:off x="5193" y="3753"/>
              <a:ext cx="590" cy="544"/>
            </a:xfrm>
            <a:prstGeom prst="rtTriangle">
              <a:avLst/>
            </a:prstGeom>
            <a:pattFill prst="dotGrid">
              <a:fgClr>
                <a:srgbClr val="BDA4FA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02" name="Line 6"/>
            <p:cNvSpPr>
              <a:spLocks noChangeShapeType="1"/>
            </p:cNvSpPr>
            <p:nvPr/>
          </p:nvSpPr>
          <p:spPr bwMode="auto">
            <a:xfrm>
              <a:off x="5375" y="0"/>
              <a:ext cx="0" cy="37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03" name="AutoShape 7"/>
            <p:cNvSpPr>
              <a:spLocks noChangeArrowheads="1"/>
            </p:cNvSpPr>
            <p:nvPr/>
          </p:nvSpPr>
          <p:spPr bwMode="auto">
            <a:xfrm rot="-5400000">
              <a:off x="5193" y="3753"/>
              <a:ext cx="590" cy="544"/>
            </a:xfrm>
            <a:prstGeom prst="rtTriangl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04" name="Line 8"/>
            <p:cNvSpPr>
              <a:spLocks noChangeShapeType="1"/>
            </p:cNvSpPr>
            <p:nvPr/>
          </p:nvSpPr>
          <p:spPr bwMode="auto">
            <a:xfrm>
              <a:off x="5212" y="4065"/>
              <a:ext cx="22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71684" name="Picture 21" descr="BD1459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549275"/>
            <a:ext cx="7850188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5364163" y="2889250"/>
            <a:ext cx="917575" cy="3500438"/>
            <a:chOff x="3379" y="1842"/>
            <a:chExt cx="590" cy="2183"/>
          </a:xfrm>
        </p:grpSpPr>
        <p:sp>
          <p:nvSpPr>
            <p:cNvPr id="71697" name="Line 28"/>
            <p:cNvSpPr>
              <a:spLocks noChangeShapeType="1"/>
            </p:cNvSpPr>
            <p:nvPr/>
          </p:nvSpPr>
          <p:spPr bwMode="auto">
            <a:xfrm flipH="1">
              <a:off x="3379" y="1842"/>
              <a:ext cx="590" cy="2178"/>
            </a:xfrm>
            <a:prstGeom prst="line">
              <a:avLst/>
            </a:prstGeom>
            <a:noFill/>
            <a:ln w="28575">
              <a:solidFill>
                <a:srgbClr val="CCEC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698" name="Group 32"/>
            <p:cNvGrpSpPr>
              <a:grpSpLocks/>
            </p:cNvGrpSpPr>
            <p:nvPr/>
          </p:nvGrpSpPr>
          <p:grpSpPr bwMode="auto">
            <a:xfrm>
              <a:off x="3419" y="3889"/>
              <a:ext cx="136" cy="136"/>
              <a:chOff x="3432" y="3884"/>
              <a:chExt cx="136" cy="136"/>
            </a:xfrm>
          </p:grpSpPr>
          <p:sp>
            <p:nvSpPr>
              <p:cNvPr id="11293" name="Line 29"/>
              <p:cNvSpPr>
                <a:spLocks noChangeShapeType="1"/>
              </p:cNvSpPr>
              <p:nvPr/>
            </p:nvSpPr>
            <p:spPr bwMode="auto">
              <a:xfrm>
                <a:off x="3432" y="3892"/>
                <a:ext cx="136" cy="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94" name="Line 30"/>
              <p:cNvSpPr>
                <a:spLocks noChangeShapeType="1"/>
              </p:cNvSpPr>
              <p:nvPr/>
            </p:nvSpPr>
            <p:spPr bwMode="auto">
              <a:xfrm flipH="1">
                <a:off x="3523" y="3884"/>
                <a:ext cx="45" cy="136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6281738" y="2889250"/>
            <a:ext cx="954087" cy="2879725"/>
            <a:chOff x="3957" y="1848"/>
            <a:chExt cx="601" cy="1768"/>
          </a:xfrm>
        </p:grpSpPr>
        <p:sp>
          <p:nvSpPr>
            <p:cNvPr id="71693" name="Line 33"/>
            <p:cNvSpPr>
              <a:spLocks noChangeShapeType="1"/>
            </p:cNvSpPr>
            <p:nvPr/>
          </p:nvSpPr>
          <p:spPr bwMode="auto">
            <a:xfrm>
              <a:off x="3957" y="1848"/>
              <a:ext cx="601" cy="1673"/>
            </a:xfrm>
            <a:prstGeom prst="line">
              <a:avLst/>
            </a:prstGeom>
            <a:noFill/>
            <a:ln w="28575">
              <a:solidFill>
                <a:srgbClr val="CCEC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694" name="Group 39"/>
            <p:cNvGrpSpPr>
              <a:grpSpLocks/>
            </p:cNvGrpSpPr>
            <p:nvPr/>
          </p:nvGrpSpPr>
          <p:grpSpPr bwMode="auto">
            <a:xfrm>
              <a:off x="4414" y="3389"/>
              <a:ext cx="91" cy="227"/>
              <a:chOff x="4414" y="3389"/>
              <a:chExt cx="91" cy="227"/>
            </a:xfrm>
          </p:grpSpPr>
          <p:sp>
            <p:nvSpPr>
              <p:cNvPr id="11301" name="Line 37"/>
              <p:cNvSpPr>
                <a:spLocks noChangeShapeType="1"/>
              </p:cNvSpPr>
              <p:nvPr/>
            </p:nvSpPr>
            <p:spPr bwMode="auto">
              <a:xfrm flipH="1">
                <a:off x="4414" y="3389"/>
                <a:ext cx="91" cy="90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302" name="Line 38"/>
              <p:cNvSpPr>
                <a:spLocks noChangeShapeType="1"/>
              </p:cNvSpPr>
              <p:nvPr/>
            </p:nvSpPr>
            <p:spPr bwMode="auto">
              <a:xfrm>
                <a:off x="4414" y="3479"/>
                <a:ext cx="46" cy="137"/>
              </a:xfrm>
              <a:prstGeom prst="line">
                <a:avLst/>
              </a:prstGeom>
              <a:noFill/>
              <a:ln w="19050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6686550" y="2393950"/>
            <a:ext cx="1666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accent2"/>
                </a:solidFill>
                <a:latin typeface="Monotype Corsiva" pitchFamily="66" charset="0"/>
              </a:rPr>
              <a:t>Апофемы</a:t>
            </a:r>
          </a:p>
        </p:txBody>
      </p:sp>
      <p:grpSp>
        <p:nvGrpSpPr>
          <p:cNvPr id="10" name="Group 32"/>
          <p:cNvGrpSpPr>
            <a:grpSpLocks/>
          </p:cNvGrpSpPr>
          <p:nvPr/>
        </p:nvGrpSpPr>
        <p:grpSpPr bwMode="auto">
          <a:xfrm>
            <a:off x="5832475" y="2979738"/>
            <a:ext cx="1800225" cy="1620837"/>
            <a:chOff x="3674" y="1877"/>
            <a:chExt cx="1134" cy="1021"/>
          </a:xfrm>
        </p:grpSpPr>
        <p:sp>
          <p:nvSpPr>
            <p:cNvPr id="71691" name="Line 41"/>
            <p:cNvSpPr>
              <a:spLocks noChangeShapeType="1"/>
            </p:cNvSpPr>
            <p:nvPr/>
          </p:nvSpPr>
          <p:spPr bwMode="auto">
            <a:xfrm flipH="1">
              <a:off x="3674" y="1877"/>
              <a:ext cx="1134" cy="102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692" name="Line 42"/>
            <p:cNvSpPr>
              <a:spLocks noChangeShapeType="1"/>
            </p:cNvSpPr>
            <p:nvPr/>
          </p:nvSpPr>
          <p:spPr bwMode="auto">
            <a:xfrm flipH="1">
              <a:off x="4332" y="1877"/>
              <a:ext cx="476" cy="100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685800" y="1905000"/>
            <a:ext cx="3960813" cy="1570038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chemeClr val="accent2"/>
                </a:solidFill>
                <a:latin typeface="Monotype Corsiva" pitchFamily="66" charset="0"/>
              </a:rPr>
              <a:t>Все апофемы правильной пирамиды равны друг другу</a:t>
            </a:r>
          </a:p>
        </p:txBody>
      </p:sp>
      <p:sp>
        <p:nvSpPr>
          <p:cNvPr id="71690" name="AutoShape 44" descr="Точечная сетка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611188" cy="360363"/>
          </a:xfrm>
          <a:prstGeom prst="actionButtonBackPrevious">
            <a:avLst/>
          </a:prstGeom>
          <a:pattFill prst="dotGrid">
            <a:fgClr>
              <a:srgbClr val="00800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4" grpId="0"/>
      <p:bldP spid="1130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dirty="0" smtClean="0">
                <a:solidFill>
                  <a:srgbClr val="C00000"/>
                </a:solidFill>
              </a:rPr>
              <a:t> Теорема</a:t>
            </a:r>
            <a:endParaRPr lang="ru-RU" sz="6800" dirty="0" smtClean="0">
              <a:solidFill>
                <a:srgbClr val="C00000"/>
              </a:solidFill>
            </a:endParaRPr>
          </a:p>
        </p:txBody>
      </p:sp>
      <p:sp>
        <p:nvSpPr>
          <p:cNvPr id="72706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Площадь боковой поверхности правильной пирамиды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равна половине произведения периметра основания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на апофему. 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40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000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accent2"/>
                </a:solidFill>
                <a:latin typeface="Monotype Corsiva" pitchFamily="66" charset="0"/>
              </a:rPr>
              <a:t>Теорема о площади боковой </a:t>
            </a:r>
            <a:br>
              <a:rPr lang="ru-RU" sz="4000" smtClean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sz="4000" smtClean="0">
                <a:solidFill>
                  <a:schemeClr val="accent2"/>
                </a:solidFill>
                <a:latin typeface="Monotype Corsiva" pitchFamily="66" charset="0"/>
              </a:rPr>
              <a:t>поверхности правильной пирамиды</a:t>
            </a:r>
          </a:p>
        </p:txBody>
      </p:sp>
      <p:grpSp>
        <p:nvGrpSpPr>
          <p:cNvPr id="73731" name="Group 4"/>
          <p:cNvGrpSpPr>
            <a:grpSpLocks/>
          </p:cNvGrpSpPr>
          <p:nvPr/>
        </p:nvGrpSpPr>
        <p:grpSpPr bwMode="auto">
          <a:xfrm>
            <a:off x="8274050" y="0"/>
            <a:ext cx="869950" cy="6858000"/>
            <a:chOff x="5212" y="0"/>
            <a:chExt cx="548" cy="4320"/>
          </a:xfrm>
        </p:grpSpPr>
        <p:sp>
          <p:nvSpPr>
            <p:cNvPr id="73752" name="AutoShape 5" descr="Точечная сетка"/>
            <p:cNvSpPr>
              <a:spLocks noChangeArrowheads="1"/>
            </p:cNvSpPr>
            <p:nvPr/>
          </p:nvSpPr>
          <p:spPr bwMode="auto">
            <a:xfrm rot="5400000">
              <a:off x="5193" y="3753"/>
              <a:ext cx="590" cy="544"/>
            </a:xfrm>
            <a:prstGeom prst="rtTriangle">
              <a:avLst/>
            </a:prstGeom>
            <a:pattFill prst="dotGrid">
              <a:fgClr>
                <a:srgbClr val="BDA4FA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53" name="Line 6"/>
            <p:cNvSpPr>
              <a:spLocks noChangeShapeType="1"/>
            </p:cNvSpPr>
            <p:nvPr/>
          </p:nvSpPr>
          <p:spPr bwMode="auto">
            <a:xfrm>
              <a:off x="5375" y="0"/>
              <a:ext cx="0" cy="372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54" name="AutoShape 7"/>
            <p:cNvSpPr>
              <a:spLocks noChangeArrowheads="1"/>
            </p:cNvSpPr>
            <p:nvPr/>
          </p:nvSpPr>
          <p:spPr bwMode="auto">
            <a:xfrm rot="-5400000">
              <a:off x="5193" y="3753"/>
              <a:ext cx="590" cy="544"/>
            </a:xfrm>
            <a:prstGeom prst="rtTriangl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55" name="Line 8"/>
            <p:cNvSpPr>
              <a:spLocks noChangeShapeType="1"/>
            </p:cNvSpPr>
            <p:nvPr/>
          </p:nvSpPr>
          <p:spPr bwMode="auto">
            <a:xfrm>
              <a:off x="5212" y="4065"/>
              <a:ext cx="22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73732" name="Picture 9" descr="BD1459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268413"/>
            <a:ext cx="7850187" cy="13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96863" y="1598613"/>
            <a:ext cx="77057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latin typeface="Monotype Corsiva" pitchFamily="66" charset="0"/>
              </a:rPr>
              <a:t>Площадь боковой поверхности правильной пирамиды равна половине произведения периметра основания на апофему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076825" y="3068638"/>
            <a:ext cx="2879725" cy="2954337"/>
            <a:chOff x="1474" y="2069"/>
            <a:chExt cx="1633" cy="1679"/>
          </a:xfrm>
        </p:grpSpPr>
        <p:sp>
          <p:nvSpPr>
            <p:cNvPr id="73749" name="Freeform 12"/>
            <p:cNvSpPr>
              <a:spLocks/>
            </p:cNvSpPr>
            <p:nvPr/>
          </p:nvSpPr>
          <p:spPr bwMode="auto">
            <a:xfrm>
              <a:off x="1474" y="2069"/>
              <a:ext cx="1633" cy="1679"/>
            </a:xfrm>
            <a:custGeom>
              <a:avLst/>
              <a:gdLst>
                <a:gd name="T0" fmla="*/ 45 w 1633"/>
                <a:gd name="T1" fmla="*/ 1679 h 1679"/>
                <a:gd name="T2" fmla="*/ 1633 w 1633"/>
                <a:gd name="T3" fmla="*/ 1679 h 1679"/>
                <a:gd name="T4" fmla="*/ 1088 w 1633"/>
                <a:gd name="T5" fmla="*/ 0 h 1679"/>
                <a:gd name="T6" fmla="*/ 0 w 1633"/>
                <a:gd name="T7" fmla="*/ 1679 h 1679"/>
                <a:gd name="T8" fmla="*/ 91 w 1633"/>
                <a:gd name="T9" fmla="*/ 1679 h 16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3"/>
                <a:gd name="T16" fmla="*/ 0 h 1679"/>
                <a:gd name="T17" fmla="*/ 1633 w 1633"/>
                <a:gd name="T18" fmla="*/ 1679 h 16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3" h="1679">
                  <a:moveTo>
                    <a:pt x="45" y="1679"/>
                  </a:moveTo>
                  <a:lnTo>
                    <a:pt x="1633" y="1679"/>
                  </a:lnTo>
                  <a:lnTo>
                    <a:pt x="1088" y="0"/>
                  </a:lnTo>
                  <a:lnTo>
                    <a:pt x="0" y="1679"/>
                  </a:lnTo>
                  <a:lnTo>
                    <a:pt x="91" y="1679"/>
                  </a:lnTo>
                </a:path>
              </a:pathLst>
            </a:custGeom>
            <a:gradFill rotWithShape="1">
              <a:gsLst>
                <a:gs pos="0">
                  <a:srgbClr val="CC00FF"/>
                </a:gs>
                <a:gs pos="50000">
                  <a:srgbClr val="FF99FF"/>
                </a:gs>
                <a:gs pos="100000">
                  <a:srgbClr val="CC00FF"/>
                </a:gs>
              </a:gsLst>
              <a:lin ang="5400000" scaled="1"/>
            </a:gradFill>
            <a:ln w="19050">
              <a:solidFill>
                <a:srgbClr val="00206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50" name="AutoShape 11"/>
            <p:cNvSpPr>
              <a:spLocks noChangeArrowheads="1"/>
            </p:cNvSpPr>
            <p:nvPr/>
          </p:nvSpPr>
          <p:spPr bwMode="auto">
            <a:xfrm>
              <a:off x="1474" y="3385"/>
              <a:ext cx="1633" cy="363"/>
            </a:xfrm>
            <a:prstGeom prst="triangle">
              <a:avLst>
                <a:gd name="adj" fmla="val 65889"/>
              </a:avLst>
            </a:prstGeom>
            <a:noFill/>
            <a:ln w="19050">
              <a:solidFill>
                <a:srgbClr val="00206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3751" name="Line 16"/>
            <p:cNvSpPr>
              <a:spLocks noChangeShapeType="1"/>
            </p:cNvSpPr>
            <p:nvPr/>
          </p:nvSpPr>
          <p:spPr bwMode="auto">
            <a:xfrm flipV="1">
              <a:off x="2562" y="2069"/>
              <a:ext cx="0" cy="1316"/>
            </a:xfrm>
            <a:prstGeom prst="line">
              <a:avLst/>
            </a:prstGeom>
            <a:noFill/>
            <a:ln w="19050">
              <a:solidFill>
                <a:srgbClr val="00206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385763" y="4508500"/>
            <a:ext cx="518318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latin typeface="Monotype Corsiva" pitchFamily="66" charset="0"/>
              </a:rPr>
              <a:t>Док – во:</a:t>
            </a:r>
            <a:endParaRPr lang="en-US" sz="3600" b="1">
              <a:solidFill>
                <a:schemeClr val="accent2"/>
              </a:solidFill>
              <a:latin typeface="Monotype Corsiva" pitchFamily="66" charset="0"/>
            </a:endParaRPr>
          </a:p>
          <a:p>
            <a:r>
              <a:rPr lang="en-US" sz="3600" b="1">
                <a:solidFill>
                  <a:schemeClr val="accent2"/>
                </a:solidFill>
                <a:latin typeface="Monotype Corsiva" pitchFamily="66" charset="0"/>
              </a:rPr>
              <a:t>S</a:t>
            </a:r>
            <a:r>
              <a:rPr lang="ru-RU" sz="3600" b="1" baseline="-25000">
                <a:solidFill>
                  <a:schemeClr val="accent2"/>
                </a:solidFill>
                <a:latin typeface="Monotype Corsiva" pitchFamily="66" charset="0"/>
              </a:rPr>
              <a:t>бок</a:t>
            </a:r>
            <a:r>
              <a:rPr lang="ru-RU" sz="3600" b="1">
                <a:solidFill>
                  <a:schemeClr val="accent2"/>
                </a:solidFill>
                <a:latin typeface="Monotype Corsiva" pitchFamily="66" charset="0"/>
              </a:rPr>
              <a:t> =</a:t>
            </a:r>
            <a:r>
              <a:rPr lang="en-US" sz="3600" b="1">
                <a:solidFill>
                  <a:schemeClr val="accent2"/>
                </a:solidFill>
                <a:latin typeface="Monotype Corsiva" pitchFamily="66" charset="0"/>
              </a:rPr>
              <a:t> (½al+</a:t>
            </a:r>
            <a:r>
              <a:rPr lang="ru-RU" sz="3600" b="1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en-US" sz="3600" b="1">
                <a:solidFill>
                  <a:schemeClr val="accent2"/>
                </a:solidFill>
                <a:latin typeface="Monotype Corsiva" pitchFamily="66" charset="0"/>
              </a:rPr>
              <a:t>½al+</a:t>
            </a:r>
            <a:r>
              <a:rPr lang="ru-RU" sz="3600" b="1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en-US" sz="3600" b="1">
                <a:solidFill>
                  <a:schemeClr val="accent2"/>
                </a:solidFill>
                <a:latin typeface="Monotype Corsiva" pitchFamily="66" charset="0"/>
              </a:rPr>
              <a:t>½al)= </a:t>
            </a:r>
            <a:endParaRPr lang="ru-RU" sz="3600" b="1">
              <a:solidFill>
                <a:schemeClr val="accent2"/>
              </a:solidFill>
              <a:latin typeface="Monotype Corsiva" pitchFamily="66" charset="0"/>
            </a:endParaRPr>
          </a:p>
          <a:p>
            <a:r>
              <a:rPr lang="en-US" sz="3600" b="1">
                <a:solidFill>
                  <a:schemeClr val="accent2"/>
                </a:solidFill>
                <a:latin typeface="Monotype Corsiva" pitchFamily="66" charset="0"/>
              </a:rPr>
              <a:t>= ½l(a</a:t>
            </a:r>
            <a:r>
              <a:rPr lang="ru-RU" sz="3600" b="1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en-US" sz="3600" b="1">
                <a:solidFill>
                  <a:schemeClr val="accent2"/>
                </a:solidFill>
                <a:latin typeface="Monotype Corsiva" pitchFamily="66" charset="0"/>
              </a:rPr>
              <a:t>+</a:t>
            </a:r>
            <a:r>
              <a:rPr lang="ru-RU" sz="3600" b="1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en-US" sz="3600" b="1">
                <a:solidFill>
                  <a:schemeClr val="accent2"/>
                </a:solidFill>
                <a:latin typeface="Monotype Corsiva" pitchFamily="66" charset="0"/>
              </a:rPr>
              <a:t>a</a:t>
            </a:r>
            <a:r>
              <a:rPr lang="ru-RU" sz="3600" b="1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en-US" sz="3600" b="1">
                <a:solidFill>
                  <a:schemeClr val="accent2"/>
                </a:solidFill>
                <a:latin typeface="Monotype Corsiva" pitchFamily="66" charset="0"/>
              </a:rPr>
              <a:t>+</a:t>
            </a:r>
            <a:r>
              <a:rPr lang="ru-RU" sz="3600" b="1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en-US" sz="3600" b="1">
                <a:solidFill>
                  <a:schemeClr val="accent2"/>
                </a:solidFill>
                <a:latin typeface="Monotype Corsiva" pitchFamily="66" charset="0"/>
              </a:rPr>
              <a:t>a)= ½lP</a:t>
            </a:r>
            <a:r>
              <a:rPr lang="ru-RU" sz="3600" b="1">
                <a:solidFill>
                  <a:schemeClr val="accent2"/>
                </a:solidFill>
                <a:latin typeface="Monotype Corsiva" pitchFamily="66" charset="0"/>
              </a:rPr>
              <a:t> 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6088063" y="3068638"/>
            <a:ext cx="1333500" cy="3405187"/>
            <a:chOff x="3835" y="1933"/>
            <a:chExt cx="840" cy="2145"/>
          </a:xfrm>
        </p:grpSpPr>
        <p:grpSp>
          <p:nvGrpSpPr>
            <p:cNvPr id="73742" name="Group 37"/>
            <p:cNvGrpSpPr>
              <a:grpSpLocks/>
            </p:cNvGrpSpPr>
            <p:nvPr/>
          </p:nvGrpSpPr>
          <p:grpSpPr bwMode="auto">
            <a:xfrm>
              <a:off x="3835" y="1933"/>
              <a:ext cx="840" cy="1859"/>
              <a:chOff x="3835" y="1933"/>
              <a:chExt cx="840" cy="1859"/>
            </a:xfrm>
          </p:grpSpPr>
          <p:grpSp>
            <p:nvGrpSpPr>
              <p:cNvPr id="73744" name="Group 34"/>
              <p:cNvGrpSpPr>
                <a:grpSpLocks/>
              </p:cNvGrpSpPr>
              <p:nvPr/>
            </p:nvGrpSpPr>
            <p:grpSpPr bwMode="auto">
              <a:xfrm>
                <a:off x="3835" y="1933"/>
                <a:ext cx="840" cy="1859"/>
                <a:chOff x="3833" y="2073"/>
                <a:chExt cx="680" cy="1720"/>
              </a:xfrm>
            </p:grpSpPr>
            <p:sp>
              <p:nvSpPr>
                <p:cNvPr id="12306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4059" y="2099"/>
                  <a:ext cx="242" cy="1694"/>
                </a:xfrm>
                <a:prstGeom prst="line">
                  <a:avLst/>
                </a:prstGeom>
                <a:noFill/>
                <a:ln w="28575">
                  <a:solidFill>
                    <a:schemeClr val="bg1">
                      <a:lumMod val="95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07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3833" y="2073"/>
                  <a:ext cx="468" cy="1494"/>
                </a:xfrm>
                <a:prstGeom prst="line">
                  <a:avLst/>
                </a:prstGeom>
                <a:noFill/>
                <a:ln w="28575">
                  <a:solidFill>
                    <a:schemeClr val="bg1">
                      <a:lumMod val="95000"/>
                    </a:schemeClr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08" name="Line 20"/>
                <p:cNvSpPr>
                  <a:spLocks noChangeShapeType="1"/>
                </p:cNvSpPr>
                <p:nvPr/>
              </p:nvSpPr>
              <p:spPr bwMode="auto">
                <a:xfrm>
                  <a:off x="4301" y="2100"/>
                  <a:ext cx="212" cy="1467"/>
                </a:xfrm>
                <a:prstGeom prst="line">
                  <a:avLst/>
                </a:prstGeom>
                <a:noFill/>
                <a:ln w="28575">
                  <a:solidFill>
                    <a:schemeClr val="bg1">
                      <a:lumMod val="95000"/>
                    </a:schemeClr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73745" name="Text Box 36"/>
              <p:cNvSpPr txBox="1">
                <a:spLocks noChangeArrowheads="1"/>
              </p:cNvSpPr>
              <p:nvPr/>
            </p:nvSpPr>
            <p:spPr bwMode="auto">
              <a:xfrm>
                <a:off x="4150" y="3086"/>
                <a:ext cx="171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chemeClr val="accent2"/>
                    </a:solidFill>
                    <a:latin typeface="Monotype Corsiva" pitchFamily="66" charset="0"/>
                  </a:rPr>
                  <a:t>l</a:t>
                </a:r>
                <a:endParaRPr lang="ru-RU" sz="2800" b="1">
                  <a:solidFill>
                    <a:schemeClr val="accent2"/>
                  </a:solidFill>
                  <a:latin typeface="Monotype Corsiva" pitchFamily="66" charset="0"/>
                </a:endParaRPr>
              </a:p>
            </p:txBody>
          </p:sp>
        </p:grpSp>
        <p:sp>
          <p:nvSpPr>
            <p:cNvPr id="73743" name="Text Box 38"/>
            <p:cNvSpPr txBox="1">
              <a:spLocks noChangeArrowheads="1"/>
            </p:cNvSpPr>
            <p:nvPr/>
          </p:nvSpPr>
          <p:spPr bwMode="auto">
            <a:xfrm>
              <a:off x="4127" y="3748"/>
              <a:ext cx="21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accent2"/>
                  </a:solidFill>
                  <a:latin typeface="Monotype Corsiva" pitchFamily="66" charset="0"/>
                </a:rPr>
                <a:t>a</a:t>
              </a:r>
              <a:endParaRPr lang="ru-RU" sz="2800" b="1">
                <a:solidFill>
                  <a:schemeClr val="accent2"/>
                </a:solidFill>
                <a:latin typeface="Monotype Corsiva" pitchFamily="66" charset="0"/>
              </a:endParaRPr>
            </a:p>
          </p:txBody>
        </p:sp>
      </p:grpSp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2092325" y="3563938"/>
            <a:ext cx="2189163" cy="708025"/>
          </a:xfrm>
          <a:prstGeom prst="rect">
            <a:avLst/>
          </a:prstGeom>
          <a:noFill/>
          <a:ln w="57150" cmpd="thickThin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C00000"/>
                </a:solidFill>
                <a:latin typeface="Monotype Corsiva" pitchFamily="66" charset="0"/>
              </a:rPr>
              <a:t>S</a:t>
            </a:r>
            <a:r>
              <a:rPr lang="ru-RU" sz="4000" b="1" baseline="-25000">
                <a:solidFill>
                  <a:srgbClr val="C00000"/>
                </a:solidFill>
                <a:latin typeface="Monotype Corsiva" pitchFamily="66" charset="0"/>
              </a:rPr>
              <a:t>бок</a:t>
            </a:r>
            <a:r>
              <a:rPr lang="ru-RU" sz="4000" b="1">
                <a:solidFill>
                  <a:srgbClr val="C00000"/>
                </a:solidFill>
                <a:latin typeface="Monotype Corsiva" pitchFamily="66" charset="0"/>
              </a:rPr>
              <a:t> =</a:t>
            </a:r>
            <a:r>
              <a:rPr lang="en-US" sz="4000" b="1">
                <a:solidFill>
                  <a:srgbClr val="C00000"/>
                </a:solidFill>
                <a:latin typeface="Monotype Corsiva" pitchFamily="66" charset="0"/>
              </a:rPr>
              <a:t> ½lP </a:t>
            </a:r>
            <a:endParaRPr lang="ru-RU" sz="4000" b="1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73738" name="AutoShape 41" descr="Точечная сетка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611188" cy="360363"/>
          </a:xfrm>
          <a:prstGeom prst="actionButtonBackPrevious">
            <a:avLst/>
          </a:prstGeom>
          <a:pattFill prst="dotGrid">
            <a:fgClr>
              <a:srgbClr val="00800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6569075" y="5726113"/>
            <a:ext cx="284163" cy="293687"/>
          </a:xfrm>
          <a:custGeom>
            <a:avLst/>
            <a:gdLst>
              <a:gd name="connsiteX0" fmla="*/ 0 w 284085"/>
              <a:gd name="connsiteY0" fmla="*/ 0 h 292963"/>
              <a:gd name="connsiteX1" fmla="*/ 284085 w 284085"/>
              <a:gd name="connsiteY1" fmla="*/ 8878 h 292963"/>
              <a:gd name="connsiteX2" fmla="*/ 239697 w 284085"/>
              <a:gd name="connsiteY2" fmla="*/ 292963 h 29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4085" h="292963">
                <a:moveTo>
                  <a:pt x="0" y="0"/>
                </a:moveTo>
                <a:lnTo>
                  <a:pt x="284085" y="8878"/>
                </a:lnTo>
                <a:lnTo>
                  <a:pt x="239697" y="292963"/>
                </a:lnTo>
              </a:path>
            </a:pathLst>
          </a:cu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7" name="Полилиния 36"/>
          <p:cNvSpPr/>
          <p:nvPr/>
        </p:nvSpPr>
        <p:spPr>
          <a:xfrm>
            <a:off x="6192838" y="5319713"/>
            <a:ext cx="220662" cy="284162"/>
          </a:xfrm>
          <a:custGeom>
            <a:avLst/>
            <a:gdLst>
              <a:gd name="connsiteX0" fmla="*/ 0 w 221941"/>
              <a:gd name="connsiteY0" fmla="*/ 53266 h 284086"/>
              <a:gd name="connsiteX1" fmla="*/ 221941 w 221941"/>
              <a:gd name="connsiteY1" fmla="*/ 0 h 284086"/>
              <a:gd name="connsiteX2" fmla="*/ 124287 w 221941"/>
              <a:gd name="connsiteY2" fmla="*/ 284086 h 284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1941" h="284086">
                <a:moveTo>
                  <a:pt x="0" y="53266"/>
                </a:moveTo>
                <a:lnTo>
                  <a:pt x="221941" y="0"/>
                </a:lnTo>
                <a:lnTo>
                  <a:pt x="124287" y="284086"/>
                </a:lnTo>
              </a:path>
            </a:pathLst>
          </a:cu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9" name="Полилиния 38"/>
          <p:cNvSpPr/>
          <p:nvPr/>
        </p:nvSpPr>
        <p:spPr>
          <a:xfrm>
            <a:off x="7377113" y="5335588"/>
            <a:ext cx="231775" cy="461962"/>
          </a:xfrm>
          <a:custGeom>
            <a:avLst/>
            <a:gdLst>
              <a:gd name="connsiteX0" fmla="*/ 0 w 230819"/>
              <a:gd name="connsiteY0" fmla="*/ 0 h 461638"/>
              <a:gd name="connsiteX1" fmla="*/ 195308 w 230819"/>
              <a:gd name="connsiteY1" fmla="*/ 142042 h 461638"/>
              <a:gd name="connsiteX2" fmla="*/ 230819 w 230819"/>
              <a:gd name="connsiteY2" fmla="*/ 461638 h 461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0819" h="461638">
                <a:moveTo>
                  <a:pt x="0" y="0"/>
                </a:moveTo>
                <a:lnTo>
                  <a:pt x="195308" y="142042"/>
                </a:lnTo>
                <a:lnTo>
                  <a:pt x="230819" y="461638"/>
                </a:lnTo>
              </a:path>
            </a:pathLst>
          </a:cu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84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2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/>
      <p:bldP spid="12323" grpId="0"/>
      <p:bldP spid="1232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ПЛОЩАДЬ БОКОВОЙ ПОВЕРХНОСТИ ПРАВИЛЬНОЙ ПИРАМИДЫ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16113"/>
            <a:ext cx="7696200" cy="11080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ru-RU" sz="3600" b="1" smtClean="0">
                <a:solidFill>
                  <a:srgbClr val="FF0000"/>
                </a:solidFill>
                <a:latin typeface="Comic Sans MS" pitchFamily="66" charset="0"/>
              </a:rPr>
              <a:t>бок.</a:t>
            </a:r>
            <a:r>
              <a:rPr lang="ru-RU" sz="5400" b="1" smtClean="0">
                <a:solidFill>
                  <a:srgbClr val="FF0000"/>
                </a:solidFill>
                <a:latin typeface="Comic Sans MS" pitchFamily="66" charset="0"/>
              </a:rPr>
              <a:t> = </a:t>
            </a:r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 (P</a:t>
            </a:r>
            <a:r>
              <a:rPr lang="ru-RU" sz="3600" b="1" smtClean="0">
                <a:solidFill>
                  <a:srgbClr val="FF0000"/>
                </a:solidFill>
                <a:latin typeface="Comic Sans MS" pitchFamily="66" charset="0"/>
              </a:rPr>
              <a:t>осн.</a:t>
            </a:r>
            <a:r>
              <a:rPr lang="ru-RU" sz="5400" b="1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b="1" smtClean="0">
                <a:solidFill>
                  <a:srgbClr val="FF0000"/>
                </a:solidFill>
                <a:latin typeface="Comic Sans MS" pitchFamily="66" charset="0"/>
              </a:rPr>
              <a:t>*</a:t>
            </a:r>
            <a:r>
              <a:rPr lang="ru-RU" sz="5400" b="1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5400" b="1" smtClean="0">
                <a:solidFill>
                  <a:srgbClr val="FF0000"/>
                </a:solidFill>
                <a:latin typeface="Comic Sans MS" pitchFamily="66" charset="0"/>
              </a:rPr>
              <a:t>l) </a:t>
            </a:r>
            <a:r>
              <a:rPr lang="ru-RU" sz="5400" b="1" smtClean="0">
                <a:solidFill>
                  <a:srgbClr val="FF0000"/>
                </a:solidFill>
                <a:latin typeface="Comic Sans MS" pitchFamily="66" charset="0"/>
              </a:rPr>
              <a:t>: 2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611188" y="3213100"/>
            <a:ext cx="74898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3200">
                <a:latin typeface="Comic Sans MS" pitchFamily="66" charset="0"/>
              </a:rPr>
              <a:t>где</a:t>
            </a:r>
            <a:r>
              <a:rPr lang="ru-RU" sz="5400">
                <a:latin typeface="Comic Sans MS" pitchFamily="66" charset="0"/>
              </a:rPr>
              <a:t>  </a:t>
            </a:r>
            <a:r>
              <a:rPr lang="en-US" sz="5400">
                <a:latin typeface="Comic Sans MS" pitchFamily="66" charset="0"/>
              </a:rPr>
              <a:t>P</a:t>
            </a:r>
            <a:r>
              <a:rPr lang="ru-RU" sz="3600">
                <a:latin typeface="Comic Sans MS" pitchFamily="66" charset="0"/>
              </a:rPr>
              <a:t>осн.</a:t>
            </a:r>
            <a:r>
              <a:rPr lang="ru-RU" sz="5400">
                <a:latin typeface="Comic Sans MS" pitchFamily="66" charset="0"/>
              </a:rPr>
              <a:t> </a:t>
            </a:r>
            <a:r>
              <a:rPr lang="ru-RU" sz="3200">
                <a:latin typeface="Comic Sans MS" pitchFamily="66" charset="0"/>
              </a:rPr>
              <a:t>– периметр основания, </a:t>
            </a:r>
            <a:endParaRPr lang="en-US" sz="32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4800">
                <a:latin typeface="Comic Sans MS" pitchFamily="66" charset="0"/>
              </a:rPr>
              <a:t>l</a:t>
            </a:r>
            <a:r>
              <a:rPr lang="ru-RU" sz="3200">
                <a:latin typeface="Comic Sans MS" pitchFamily="66" charset="0"/>
              </a:rPr>
              <a:t> –апофема правильной пирамиды.</a:t>
            </a:r>
            <a:endParaRPr lang="ru-RU" sz="5400">
              <a:latin typeface="Comic Sans MS" pitchFamily="66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/>
      <p:bldP spid="9933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http://mathematichka.ru/ege/problems/piramida-1.html</a:t>
            </a:r>
            <a:endParaRPr lang="ru-RU" dirty="0"/>
          </a:p>
        </p:txBody>
      </p:sp>
    </p:spTree>
  </p:cSld>
  <p:clrMapOvr>
    <a:masterClrMapping/>
  </p:clrMapOvr>
  <p:transition>
    <p:cut thruBlk="1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6"/>
          <p:cNvSpPr>
            <a:spLocks noGrp="1"/>
          </p:cNvSpPr>
          <p:nvPr>
            <p:ph type="title"/>
          </p:nvPr>
        </p:nvSpPr>
        <p:spPr>
          <a:xfrm>
            <a:off x="5334000" y="228600"/>
            <a:ext cx="3200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6600"/>
                </a:solidFill>
              </a:rPr>
              <a:t>Свойства</a:t>
            </a:r>
          </a:p>
        </p:txBody>
      </p:sp>
      <p:pic>
        <p:nvPicPr>
          <p:cNvPr id="76804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3988" y="146050"/>
            <a:ext cx="4799012" cy="6407150"/>
          </a:xfrm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4343400" cy="5562600"/>
          </a:xfrm>
        </p:spPr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D661"/>
                </a:solidFill>
              </a:rPr>
              <a:t>- </a:t>
            </a:r>
            <a:r>
              <a:rPr lang="ru-RU" b="1" dirty="0" smtClean="0">
                <a:solidFill>
                  <a:srgbClr val="00B050"/>
                </a:solidFill>
              </a:rPr>
              <a:t>боковые ребра равны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</a:rPr>
              <a:t>- боковые грани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</a:rPr>
              <a:t>равные равнобедренные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</a:rPr>
              <a:t>треугольники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00FF"/>
                </a:solidFill>
              </a:rPr>
              <a:t>- углы наклона боковых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00FF"/>
                </a:solidFill>
              </a:rPr>
              <a:t>ребер к плоскости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00FF"/>
                </a:solidFill>
              </a:rPr>
              <a:t>основания равны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углы наклона боковых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граней к плоскости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основания равны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- апофемы равны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5200" dirty="0" smtClean="0">
                <a:solidFill>
                  <a:srgbClr val="C00000"/>
                </a:solidFill>
              </a:rPr>
              <a:t>Решить задачу :</a:t>
            </a:r>
            <a:endParaRPr lang="ru-RU" sz="5200" dirty="0">
              <a:solidFill>
                <a:srgbClr val="C00000"/>
              </a:solidFill>
            </a:endParaRPr>
          </a:p>
        </p:txBody>
      </p:sp>
      <p:sp>
        <p:nvSpPr>
          <p:cNvPr id="77826" name="Содержимое 4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581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000" smtClean="0"/>
              <a:t>В правильной четырехугольной пирамиде SABCD точка O - центр основания, S -вершина, SO = 4, SC = 5. </a:t>
            </a:r>
          </a:p>
          <a:p>
            <a:pPr>
              <a:buFont typeface="Wingdings 2" pitchFamily="18" charset="2"/>
              <a:buNone/>
            </a:pPr>
            <a:r>
              <a:rPr lang="ru-RU" sz="4000" smtClean="0"/>
              <a:t>Найдите длину отрезка AC. </a:t>
            </a:r>
          </a:p>
          <a:p>
            <a:pPr>
              <a:buFont typeface="Wingdings 2" pitchFamily="18" charset="2"/>
              <a:buNone/>
            </a:pPr>
            <a:r>
              <a:rPr lang="ru-RU" sz="4000" b="1" smtClean="0">
                <a:solidFill>
                  <a:srgbClr val="FFFF99"/>
                </a:solidFill>
              </a:rPr>
              <a:t>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7800" y="533400"/>
            <a:ext cx="3429000" cy="5867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Решение: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ABCD – </a:t>
            </a:r>
            <a:r>
              <a:rPr lang="ru-RU" sz="2000" dirty="0" smtClean="0">
                <a:solidFill>
                  <a:schemeClr val="tx1"/>
                </a:solidFill>
              </a:rPr>
              <a:t>квадрат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AC - его диагональ.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O - центр основания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AC = 2·ОC.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ОС</a:t>
            </a:r>
            <a:r>
              <a:rPr lang="en-US" sz="2000" dirty="0" smtClean="0">
                <a:solidFill>
                  <a:schemeClr val="tx1"/>
                </a:solidFill>
              </a:rPr>
              <a:t> - </a:t>
            </a:r>
            <a:r>
              <a:rPr lang="ru-RU" sz="2000" dirty="0" smtClean="0">
                <a:solidFill>
                  <a:schemeClr val="tx1"/>
                </a:solidFill>
              </a:rPr>
              <a:t>катет прямоугольного </a:t>
            </a:r>
            <a:r>
              <a:rPr lang="el-GR" sz="2000" dirty="0" smtClean="0">
                <a:solidFill>
                  <a:schemeClr val="tx1"/>
                </a:solidFill>
              </a:rPr>
              <a:t>Δ</a:t>
            </a:r>
            <a:r>
              <a:rPr lang="ru-RU" sz="2000" dirty="0" smtClean="0">
                <a:solidFill>
                  <a:schemeClr val="tx1"/>
                </a:solidFill>
              </a:rPr>
              <a:t> SOC. Его длину найдем по теореме Пифагора.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ОC = 3;           AC = 2·3 = 6.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 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Ответ: 6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78850" name="Рисунок 7"/>
          <p:cNvPicPr>
            <a:picLocks noChangeAspect="1" noChangeArrowheads="1"/>
          </p:cNvPicPr>
          <p:nvPr/>
        </p:nvPicPr>
        <p:blipFill>
          <a:blip r:embed="rId2"/>
          <a:srcRect l="3131" t="4143" r="61470" b="6509"/>
          <a:stretch>
            <a:fillRect/>
          </a:stretch>
        </p:blipFill>
        <p:spPr bwMode="auto">
          <a:xfrm>
            <a:off x="533400" y="457200"/>
            <a:ext cx="3581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3"/>
          <a:srcRect l="8070" t="34929" r="60063" b="60048"/>
          <a:stretch>
            <a:fillRect/>
          </a:stretch>
        </p:blipFill>
        <p:spPr bwMode="auto">
          <a:xfrm>
            <a:off x="5334000" y="4191000"/>
            <a:ext cx="32575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4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23161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5400" dirty="0" smtClean="0">
                <a:solidFill>
                  <a:srgbClr val="FFFF00"/>
                </a:solidFill>
              </a:rPr>
              <a:t/>
            </a:r>
            <a:br>
              <a:rPr lang="ru-RU" sz="5400" dirty="0" smtClean="0">
                <a:solidFill>
                  <a:srgbClr val="FFFF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Площадь поверхности пирамиды</a:t>
            </a:r>
            <a:r>
              <a:rPr lang="ru-RU" sz="5400" dirty="0" smtClean="0">
                <a:solidFill>
                  <a:srgbClr val="FFFF00"/>
                </a:solidFill>
              </a:rPr>
              <a:t/>
            </a:r>
            <a:br>
              <a:rPr lang="ru-RU" sz="5400" dirty="0" smtClean="0">
                <a:solidFill>
                  <a:srgbClr val="FFFF00"/>
                </a:solidFill>
              </a:rPr>
            </a:br>
            <a:r>
              <a:rPr lang="ru-RU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Площадью полной поверхности пирамиды</a:t>
            </a:r>
            <a:br>
              <a:rPr lang="ru-RU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называется сумма площадей основания и боковых граней.</a:t>
            </a:r>
            <a:br>
              <a:rPr lang="ru-RU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ru-RU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пирамиды = </a:t>
            </a:r>
            <a:r>
              <a:rPr lang="en-US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ru-RU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9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осн</a:t>
            </a:r>
            <a:r>
              <a:rPr lang="ru-RU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+ </a:t>
            </a:r>
            <a:r>
              <a:rPr lang="en-US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ru-RU" sz="2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бок.</a:t>
            </a:r>
            <a:r>
              <a:rPr lang="ru-RU" sz="29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9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5400" dirty="0" smtClean="0">
                <a:solidFill>
                  <a:srgbClr val="FFFF00"/>
                </a:solidFill>
              </a:rPr>
              <a:t/>
            </a:r>
            <a:br>
              <a:rPr lang="ru-RU" sz="5400" dirty="0" smtClean="0">
                <a:solidFill>
                  <a:srgbClr val="FFFF00"/>
                </a:solidFill>
              </a:rPr>
            </a:br>
            <a:r>
              <a:rPr lang="ru-RU" sz="2200" dirty="0" smtClean="0">
                <a:solidFill>
                  <a:srgbClr val="FFFF00"/>
                </a:solidFill>
              </a:rPr>
              <a:t> </a:t>
            </a:r>
            <a:endParaRPr lang="ru-RU" sz="2200" dirty="0" smtClean="0"/>
          </a:p>
        </p:txBody>
      </p:sp>
      <p:pic>
        <p:nvPicPr>
          <p:cNvPr id="3379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2514600"/>
            <a:ext cx="3467100" cy="4038600"/>
          </a:xfrm>
        </p:spPr>
      </p:pic>
      <p:pic>
        <p:nvPicPr>
          <p:cNvPr id="3379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2433638"/>
            <a:ext cx="4572000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5200" dirty="0" smtClean="0">
                <a:solidFill>
                  <a:srgbClr val="C00000"/>
                </a:solidFill>
              </a:rPr>
              <a:t>Решить задачу :</a:t>
            </a:r>
            <a:endParaRPr lang="ru-RU" sz="5200" dirty="0">
              <a:solidFill>
                <a:srgbClr val="C00000"/>
              </a:solidFill>
            </a:endParaRPr>
          </a:p>
        </p:txBody>
      </p:sp>
      <p:sp>
        <p:nvSpPr>
          <p:cNvPr id="79874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000" b="1" smtClean="0">
                <a:solidFill>
                  <a:srgbClr val="FFFF99"/>
                </a:solidFill>
              </a:rPr>
              <a:t> 	</a:t>
            </a:r>
            <a:r>
              <a:rPr lang="ru-RU" sz="4000" smtClean="0"/>
              <a:t> В правильной треугольной пирамиде SABC R - середина ребра BC, S - вершина. Известно, что AB = 1, а SR = 2. </a:t>
            </a:r>
            <a:endParaRPr lang="en-US" sz="4000" smtClean="0"/>
          </a:p>
          <a:p>
            <a:pPr>
              <a:buFont typeface="Wingdings 2" pitchFamily="18" charset="2"/>
              <a:buNone/>
            </a:pPr>
            <a:r>
              <a:rPr lang="en-US" sz="4000" smtClean="0"/>
              <a:t>		</a:t>
            </a:r>
            <a:r>
              <a:rPr lang="ru-RU" sz="4000" smtClean="0"/>
              <a:t>Найдите площадь боковой поверхности. </a:t>
            </a:r>
          </a:p>
          <a:p>
            <a:pPr>
              <a:buFont typeface="Wingdings 2" pitchFamily="18" charset="2"/>
              <a:buNone/>
            </a:pPr>
            <a:endParaRPr lang="ru-RU" sz="4000" b="1" smtClean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7" name="Рисунок 5"/>
          <p:cNvPicPr>
            <a:picLocks noChangeAspect="1" noChangeArrowheads="1"/>
          </p:cNvPicPr>
          <p:nvPr/>
        </p:nvPicPr>
        <p:blipFill>
          <a:blip r:embed="rId2"/>
          <a:srcRect l="3600" t="4784" r="66000" b="4784"/>
          <a:stretch>
            <a:fillRect/>
          </a:stretch>
        </p:blipFill>
        <p:spPr bwMode="auto">
          <a:xfrm>
            <a:off x="457200" y="1219200"/>
            <a:ext cx="4343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3"/>
          <a:srcRect l="3448" t="21951" r="51724" b="54878"/>
          <a:stretch>
            <a:fillRect/>
          </a:stretch>
        </p:blipFill>
        <p:spPr bwMode="auto">
          <a:xfrm>
            <a:off x="4114800" y="533400"/>
            <a:ext cx="44831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C00000"/>
                </a:solidFill>
              </a:rPr>
              <a:t>Итог урока :</a:t>
            </a:r>
            <a:endParaRPr lang="ru-RU" sz="5000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24800" cy="45307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• Сегодня я узнал новое …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• На уроке мне пригодились знания …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• Для меня было сложно …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• На уроке мне понравилось…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400" dirty="0" smtClean="0">
                <a:solidFill>
                  <a:srgbClr val="C00000"/>
                </a:solidFill>
              </a:rPr>
              <a:t>Домашнее задание 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1600200" y="2667000"/>
            <a:ext cx="5715000" cy="137160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● Прочитать § 2, п.33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● Выполнить  № 258, № 259. </a:t>
            </a:r>
          </a:p>
          <a:p>
            <a:pPr>
              <a:buFont typeface="Wingdings 2" pitchFamily="18" charset="2"/>
              <a:buNone/>
              <a:defRPr/>
            </a:pPr>
            <a:endParaRPr lang="ru-RU" b="1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09600" y="4270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СПАСИБО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ВНИМАНИЕ</a:t>
            </a:r>
            <a:endParaRPr kumimoji="0" lang="ru-RU" sz="8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398588" y="254000"/>
            <a:ext cx="5983287" cy="731838"/>
          </a:xfrm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ru-RU" sz="4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ВИДЫ ПИРАМИД</a:t>
            </a:r>
          </a:p>
        </p:txBody>
      </p:sp>
      <p:pic>
        <p:nvPicPr>
          <p:cNvPr id="34818" name="Picture 9" descr="titul">
            <a:hlinkClick r:id="rId2" action="ppaction://hlinkfile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188913"/>
            <a:ext cx="1368425" cy="939800"/>
          </a:xfrm>
        </p:spPr>
      </p:pic>
      <p:graphicFrame>
        <p:nvGraphicFramePr>
          <p:cNvPr id="61468" name="Group 28"/>
          <p:cNvGraphicFramePr>
            <a:graphicFrameLocks noGrp="1"/>
          </p:cNvGraphicFramePr>
          <p:nvPr/>
        </p:nvGraphicFramePr>
        <p:xfrm>
          <a:off x="755650" y="1557338"/>
          <a:ext cx="647700" cy="4480560"/>
        </p:xfrm>
        <a:graphic>
          <a:graphicData uri="http://schemas.openxmlformats.org/drawingml/2006/table">
            <a:tbl>
              <a:tblPr/>
              <a:tblGrid>
                <a:gridCol w="647700"/>
              </a:tblGrid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ПИРАМИДЫ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1470" name="Line 30"/>
          <p:cNvSpPr>
            <a:spLocks noChangeShapeType="1"/>
          </p:cNvSpPr>
          <p:nvPr/>
        </p:nvSpPr>
        <p:spPr bwMode="auto">
          <a:xfrm>
            <a:off x="755650" y="1557338"/>
            <a:ext cx="0" cy="446405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471" name="Line 31"/>
          <p:cNvSpPr>
            <a:spLocks noChangeShapeType="1"/>
          </p:cNvSpPr>
          <p:nvPr/>
        </p:nvSpPr>
        <p:spPr bwMode="auto">
          <a:xfrm>
            <a:off x="1403350" y="1557338"/>
            <a:ext cx="0" cy="446405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472" name="Line 32"/>
          <p:cNvSpPr>
            <a:spLocks noChangeShapeType="1"/>
          </p:cNvSpPr>
          <p:nvPr/>
        </p:nvSpPr>
        <p:spPr bwMode="auto">
          <a:xfrm>
            <a:off x="755650" y="1557338"/>
            <a:ext cx="6477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473" name="Line 33"/>
          <p:cNvSpPr>
            <a:spLocks noChangeShapeType="1"/>
          </p:cNvSpPr>
          <p:nvPr/>
        </p:nvSpPr>
        <p:spPr bwMode="auto">
          <a:xfrm>
            <a:off x="755650" y="6021388"/>
            <a:ext cx="6477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474" name="Text Box 34"/>
          <p:cNvSpPr txBox="1">
            <a:spLocks noChangeArrowheads="1"/>
          </p:cNvSpPr>
          <p:nvPr/>
        </p:nvSpPr>
        <p:spPr bwMode="auto">
          <a:xfrm>
            <a:off x="1763713" y="2060575"/>
            <a:ext cx="3929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u="sng">
                <a:latin typeface="Comic Sans MS" pitchFamily="66" charset="0"/>
              </a:rPr>
              <a:t>Неправильная</a:t>
            </a:r>
            <a:r>
              <a:rPr lang="ru-RU" sz="2400" b="1" i="1">
                <a:latin typeface="Comic Sans MS" pitchFamily="66" charset="0"/>
              </a:rPr>
              <a:t> </a:t>
            </a:r>
            <a:r>
              <a:rPr lang="ru-RU" sz="2400" b="1" i="1" u="sng">
                <a:latin typeface="Comic Sans MS" pitchFamily="66" charset="0"/>
              </a:rPr>
              <a:t>пирамида</a:t>
            </a:r>
          </a:p>
        </p:txBody>
      </p:sp>
      <p:sp>
        <p:nvSpPr>
          <p:cNvPr id="61475" name="Text Box 35"/>
          <p:cNvSpPr txBox="1">
            <a:spLocks noChangeArrowheads="1"/>
          </p:cNvSpPr>
          <p:nvPr/>
        </p:nvSpPr>
        <p:spPr bwMode="auto">
          <a:xfrm>
            <a:off x="1908175" y="4437063"/>
            <a:ext cx="3736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u="sng">
                <a:latin typeface="Comic Sans MS" pitchFamily="66" charset="0"/>
              </a:rPr>
              <a:t>Правильная пирамида</a:t>
            </a:r>
            <a:r>
              <a:rPr lang="ru-RU" sz="2400" b="1" i="1">
                <a:latin typeface="Comic Sans MS" pitchFamily="66" charset="0"/>
              </a:rPr>
              <a:t> </a:t>
            </a:r>
            <a:endParaRPr lang="ru-RU" sz="2400" b="1" i="1" u="sng">
              <a:latin typeface="Comic Sans MS" pitchFamily="66" charset="0"/>
            </a:endParaRPr>
          </a:p>
        </p:txBody>
      </p:sp>
      <p:graphicFrame>
        <p:nvGraphicFramePr>
          <p:cNvPr id="61497" name="Group 57"/>
          <p:cNvGraphicFramePr>
            <a:graphicFrameLocks noGrp="1"/>
          </p:cNvGraphicFramePr>
          <p:nvPr/>
        </p:nvGraphicFramePr>
        <p:xfrm>
          <a:off x="6299200" y="1411288"/>
          <a:ext cx="2087563" cy="2160588"/>
        </p:xfrm>
        <a:graphic>
          <a:graphicData uri="http://schemas.openxmlformats.org/drawingml/2006/table">
            <a:tbl>
              <a:tblPr/>
              <a:tblGrid>
                <a:gridCol w="2087563"/>
              </a:tblGrid>
              <a:tr h="216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1503" name="Line 63"/>
          <p:cNvSpPr>
            <a:spLocks noChangeShapeType="1"/>
          </p:cNvSpPr>
          <p:nvPr/>
        </p:nvSpPr>
        <p:spPr bwMode="auto">
          <a:xfrm flipV="1">
            <a:off x="6442075" y="2492375"/>
            <a:ext cx="722313" cy="7905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04" name="Line 64"/>
          <p:cNvSpPr>
            <a:spLocks noChangeShapeType="1"/>
          </p:cNvSpPr>
          <p:nvPr/>
        </p:nvSpPr>
        <p:spPr bwMode="auto">
          <a:xfrm>
            <a:off x="7164388" y="2492375"/>
            <a:ext cx="1006475" cy="2159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05" name="Line 65"/>
          <p:cNvSpPr>
            <a:spLocks noChangeShapeType="1"/>
          </p:cNvSpPr>
          <p:nvPr/>
        </p:nvSpPr>
        <p:spPr bwMode="auto">
          <a:xfrm>
            <a:off x="6442075" y="3282950"/>
            <a:ext cx="1223963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06" name="Line 66"/>
          <p:cNvSpPr>
            <a:spLocks noChangeShapeType="1"/>
          </p:cNvSpPr>
          <p:nvPr/>
        </p:nvSpPr>
        <p:spPr bwMode="auto">
          <a:xfrm flipV="1">
            <a:off x="7666038" y="2708275"/>
            <a:ext cx="504825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07" name="Line 67"/>
          <p:cNvSpPr>
            <a:spLocks noChangeShapeType="1"/>
          </p:cNvSpPr>
          <p:nvPr/>
        </p:nvSpPr>
        <p:spPr bwMode="auto">
          <a:xfrm flipH="1">
            <a:off x="7164388" y="1627188"/>
            <a:ext cx="287337" cy="8651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08" name="Line 68"/>
          <p:cNvSpPr>
            <a:spLocks noChangeShapeType="1"/>
          </p:cNvSpPr>
          <p:nvPr/>
        </p:nvSpPr>
        <p:spPr bwMode="auto">
          <a:xfrm flipH="1">
            <a:off x="6442075" y="1627188"/>
            <a:ext cx="1009650" cy="1655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09" name="Line 69"/>
          <p:cNvSpPr>
            <a:spLocks noChangeShapeType="1"/>
          </p:cNvSpPr>
          <p:nvPr/>
        </p:nvSpPr>
        <p:spPr bwMode="auto">
          <a:xfrm>
            <a:off x="7451725" y="1627188"/>
            <a:ext cx="214313" cy="1655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10" name="Line 70"/>
          <p:cNvSpPr>
            <a:spLocks noChangeShapeType="1"/>
          </p:cNvSpPr>
          <p:nvPr/>
        </p:nvSpPr>
        <p:spPr bwMode="auto">
          <a:xfrm>
            <a:off x="7451725" y="1627188"/>
            <a:ext cx="719138" cy="1081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13" name="Line 73"/>
          <p:cNvSpPr>
            <a:spLocks noChangeShapeType="1"/>
          </p:cNvSpPr>
          <p:nvPr/>
        </p:nvSpPr>
        <p:spPr bwMode="auto">
          <a:xfrm flipV="1">
            <a:off x="7451725" y="1700213"/>
            <a:ext cx="1588" cy="1295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17" name="Line 77"/>
          <p:cNvSpPr>
            <a:spLocks noChangeShapeType="1"/>
          </p:cNvSpPr>
          <p:nvPr/>
        </p:nvSpPr>
        <p:spPr bwMode="auto">
          <a:xfrm flipV="1">
            <a:off x="1403350" y="2492375"/>
            <a:ext cx="1368425" cy="1154113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18" name="Line 78"/>
          <p:cNvSpPr>
            <a:spLocks noChangeShapeType="1"/>
          </p:cNvSpPr>
          <p:nvPr/>
        </p:nvSpPr>
        <p:spPr bwMode="auto">
          <a:xfrm>
            <a:off x="1403350" y="3644900"/>
            <a:ext cx="1584325" cy="86360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61526" name="Group 86"/>
          <p:cNvGraphicFramePr>
            <a:graphicFrameLocks noGrp="1"/>
          </p:cNvGraphicFramePr>
          <p:nvPr/>
        </p:nvGraphicFramePr>
        <p:xfrm>
          <a:off x="6300788" y="3716338"/>
          <a:ext cx="2087562" cy="2160588"/>
        </p:xfrm>
        <a:graphic>
          <a:graphicData uri="http://schemas.openxmlformats.org/drawingml/2006/table">
            <a:tbl>
              <a:tblPr/>
              <a:tblGrid>
                <a:gridCol w="2087562"/>
              </a:tblGrid>
              <a:tr h="216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1476" name="Line 36"/>
          <p:cNvSpPr>
            <a:spLocks noChangeShapeType="1"/>
          </p:cNvSpPr>
          <p:nvPr/>
        </p:nvSpPr>
        <p:spPr bwMode="auto">
          <a:xfrm flipV="1">
            <a:off x="6515100" y="4868863"/>
            <a:ext cx="504825" cy="5746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477" name="Line 37"/>
          <p:cNvSpPr>
            <a:spLocks noChangeShapeType="1"/>
          </p:cNvSpPr>
          <p:nvPr/>
        </p:nvSpPr>
        <p:spPr bwMode="auto">
          <a:xfrm>
            <a:off x="7019925" y="4868863"/>
            <a:ext cx="122396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479" name="Line 39"/>
          <p:cNvSpPr>
            <a:spLocks noChangeShapeType="1"/>
          </p:cNvSpPr>
          <p:nvPr/>
        </p:nvSpPr>
        <p:spPr bwMode="auto">
          <a:xfrm>
            <a:off x="6515100" y="5443538"/>
            <a:ext cx="12239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480" name="Line 40"/>
          <p:cNvSpPr>
            <a:spLocks noChangeShapeType="1"/>
          </p:cNvSpPr>
          <p:nvPr/>
        </p:nvSpPr>
        <p:spPr bwMode="auto">
          <a:xfrm flipV="1">
            <a:off x="7740650" y="4868863"/>
            <a:ext cx="504825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481" name="Line 41"/>
          <p:cNvSpPr>
            <a:spLocks noChangeShapeType="1"/>
          </p:cNvSpPr>
          <p:nvPr/>
        </p:nvSpPr>
        <p:spPr bwMode="auto">
          <a:xfrm flipH="1">
            <a:off x="7019925" y="3860800"/>
            <a:ext cx="360363" cy="1008063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482" name="Line 42"/>
          <p:cNvSpPr>
            <a:spLocks noChangeShapeType="1"/>
          </p:cNvSpPr>
          <p:nvPr/>
        </p:nvSpPr>
        <p:spPr bwMode="auto">
          <a:xfrm flipH="1">
            <a:off x="6515100" y="3860800"/>
            <a:ext cx="865188" cy="15827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483" name="Line 43"/>
          <p:cNvSpPr>
            <a:spLocks noChangeShapeType="1"/>
          </p:cNvSpPr>
          <p:nvPr/>
        </p:nvSpPr>
        <p:spPr bwMode="auto">
          <a:xfrm>
            <a:off x="7380288" y="3860800"/>
            <a:ext cx="358775" cy="15827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484" name="Line 44"/>
          <p:cNvSpPr>
            <a:spLocks noChangeShapeType="1"/>
          </p:cNvSpPr>
          <p:nvPr/>
        </p:nvSpPr>
        <p:spPr bwMode="auto">
          <a:xfrm>
            <a:off x="7380288" y="3860800"/>
            <a:ext cx="86360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485" name="Line 45"/>
          <p:cNvSpPr>
            <a:spLocks noChangeShapeType="1"/>
          </p:cNvSpPr>
          <p:nvPr/>
        </p:nvSpPr>
        <p:spPr bwMode="auto">
          <a:xfrm flipV="1">
            <a:off x="6516688" y="4868863"/>
            <a:ext cx="1728787" cy="5746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486" name="Line 46"/>
          <p:cNvSpPr>
            <a:spLocks noChangeShapeType="1"/>
          </p:cNvSpPr>
          <p:nvPr/>
        </p:nvSpPr>
        <p:spPr bwMode="auto">
          <a:xfrm>
            <a:off x="7019925" y="4868863"/>
            <a:ext cx="719138" cy="5746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487" name="Line 47"/>
          <p:cNvSpPr>
            <a:spLocks noChangeShapeType="1"/>
          </p:cNvSpPr>
          <p:nvPr/>
        </p:nvSpPr>
        <p:spPr bwMode="auto">
          <a:xfrm flipV="1">
            <a:off x="7380288" y="386080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19" name="Line 79"/>
          <p:cNvSpPr>
            <a:spLocks noChangeShapeType="1"/>
          </p:cNvSpPr>
          <p:nvPr/>
        </p:nvSpPr>
        <p:spPr bwMode="auto">
          <a:xfrm>
            <a:off x="6877050" y="4941888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20" name="Line 80"/>
          <p:cNvSpPr>
            <a:spLocks noChangeShapeType="1"/>
          </p:cNvSpPr>
          <p:nvPr/>
        </p:nvSpPr>
        <p:spPr bwMode="auto">
          <a:xfrm>
            <a:off x="7451725" y="4797425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21" name="Line 81"/>
          <p:cNvSpPr>
            <a:spLocks noChangeShapeType="1"/>
          </p:cNvSpPr>
          <p:nvPr/>
        </p:nvSpPr>
        <p:spPr bwMode="auto">
          <a:xfrm>
            <a:off x="7956550" y="5084763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sp>
        <p:nvSpPr>
          <p:cNvPr id="61522" name="Line 82"/>
          <p:cNvSpPr>
            <a:spLocks noChangeShapeType="1"/>
          </p:cNvSpPr>
          <p:nvPr/>
        </p:nvSpPr>
        <p:spPr bwMode="auto">
          <a:xfrm>
            <a:off x="7235825" y="5373688"/>
            <a:ext cx="714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61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1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1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61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61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614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614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614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840"/>
                            </p:stCondLst>
                            <p:childTnLst>
                              <p:par>
                                <p:cTn id="3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61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61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6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6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6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6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6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6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6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6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84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840"/>
                            </p:stCondLst>
                            <p:childTnLst>
                              <p:par>
                                <p:cTn id="7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614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614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614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600"/>
                            </p:stCondLst>
                            <p:childTnLst>
                              <p:par>
                                <p:cTn id="7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9" dur="2000"/>
                                        <p:tgtEl>
                                          <p:spTgt spid="6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2000"/>
                                        <p:tgtEl>
                                          <p:spTgt spid="6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5" dur="2000"/>
                                        <p:tgtEl>
                                          <p:spTgt spid="6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8" dur="2000"/>
                                        <p:tgtEl>
                                          <p:spTgt spid="6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1" dur="2000"/>
                                        <p:tgtEl>
                                          <p:spTgt spid="61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4" dur="2000"/>
                                        <p:tgtEl>
                                          <p:spTgt spid="61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7" dur="2000"/>
                                        <p:tgtEl>
                                          <p:spTgt spid="6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0" dur="2000"/>
                                        <p:tgtEl>
                                          <p:spTgt spid="61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3" dur="2000"/>
                                        <p:tgtEl>
                                          <p:spTgt spid="61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6" dur="2000"/>
                                        <p:tgtEl>
                                          <p:spTgt spid="61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9" dur="2000"/>
                                        <p:tgtEl>
                                          <p:spTgt spid="6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2" dur="2000"/>
                                        <p:tgtEl>
                                          <p:spTgt spid="61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5" dur="2000"/>
                                        <p:tgtEl>
                                          <p:spTgt spid="6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8" dur="2000"/>
                                        <p:tgtEl>
                                          <p:spTgt spid="6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1" dur="2000"/>
                                        <p:tgtEl>
                                          <p:spTgt spid="6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4" dur="2000"/>
                                        <p:tgtEl>
                                          <p:spTgt spid="6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0" grpId="0" animBg="1"/>
      <p:bldP spid="61471" grpId="0" animBg="1"/>
      <p:bldP spid="61472" grpId="0" animBg="1"/>
      <p:bldP spid="61473" grpId="0" animBg="1"/>
      <p:bldP spid="61474" grpId="0"/>
      <p:bldP spid="61475" grpId="0"/>
      <p:bldP spid="61503" grpId="0" animBg="1"/>
      <p:bldP spid="61504" grpId="0" animBg="1"/>
      <p:bldP spid="61505" grpId="0" animBg="1"/>
      <p:bldP spid="61506" grpId="0" animBg="1"/>
      <p:bldP spid="61507" grpId="0" animBg="1"/>
      <p:bldP spid="61508" grpId="0" animBg="1"/>
      <p:bldP spid="61509" grpId="0" animBg="1"/>
      <p:bldP spid="61510" grpId="0" animBg="1"/>
      <p:bldP spid="61513" grpId="0" animBg="1"/>
      <p:bldP spid="61517" grpId="0" animBg="1"/>
      <p:bldP spid="61518" grpId="0" animBg="1"/>
      <p:bldP spid="61476" grpId="0" animBg="1"/>
      <p:bldP spid="61477" grpId="0" animBg="1"/>
      <p:bldP spid="61479" grpId="0" animBg="1"/>
      <p:bldP spid="61480" grpId="0" animBg="1"/>
      <p:bldP spid="61481" grpId="0" animBg="1"/>
      <p:bldP spid="61482" grpId="0" animBg="1"/>
      <p:bldP spid="61483" grpId="0" animBg="1"/>
      <p:bldP spid="61484" grpId="0" animBg="1"/>
      <p:bldP spid="61485" grpId="0" animBg="1"/>
      <p:bldP spid="61486" grpId="0" animBg="1"/>
      <p:bldP spid="61487" grpId="0" animBg="1"/>
      <p:bldP spid="61519" grpId="0" animBg="1"/>
      <p:bldP spid="61520" grpId="0" animBg="1"/>
      <p:bldP spid="61521" grpId="0" animBg="1"/>
      <p:bldP spid="615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ln>
                  <a:noFill/>
                </a:ln>
                <a:effectLst/>
                <a:ea typeface="HGｺﾞｼｯｸE"/>
              </a:rPr>
              <a:t>Правильная пирамида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3886200"/>
          </a:xfrm>
        </p:spPr>
        <p:txBody>
          <a:bodyPr/>
          <a:lstStyle/>
          <a:p>
            <a:pPr indent="381000" eaLnBrk="1" hangingPunct="1">
              <a:buFontTx/>
              <a:buNone/>
            </a:pPr>
            <a:r>
              <a:rPr lang="ru-RU" smtClean="0">
                <a:latin typeface="Arial" charset="0"/>
                <a:ea typeface="HGｺﾞｼｯｸE"/>
                <a:cs typeface="HGｺﾞｼｯｸE"/>
              </a:rPr>
              <a:t>Пирамида называется правильной, если в основании – правильный многоугольник, а отрезок соединяющий вершину с центром основания является высотой.</a:t>
            </a:r>
          </a:p>
        </p:txBody>
      </p:sp>
      <p:pic>
        <p:nvPicPr>
          <p:cNvPr id="38918" name="Picture 6" descr="img0728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273550"/>
            <a:ext cx="7239000" cy="231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>
              <a:defRPr/>
            </a:pPr>
            <a:r>
              <a:rPr lang="ru-RU" sz="3600" i="1"/>
              <a:t>Правильные пирамиды</a:t>
            </a:r>
          </a:p>
        </p:txBody>
      </p:sp>
      <p:pic>
        <p:nvPicPr>
          <p:cNvPr id="3686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268413"/>
            <a:ext cx="7858125" cy="5132387"/>
          </a:xfrm>
          <a:solidFill>
            <a:schemeClr val="tx1"/>
          </a:solidFill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C00000"/>
                </a:solidFill>
              </a:rPr>
              <a:t>Треугольная  правильная  пирамида</a:t>
            </a:r>
          </a:p>
        </p:txBody>
      </p:sp>
      <p:pic>
        <p:nvPicPr>
          <p:cNvPr id="37891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45834" y="2196861"/>
            <a:ext cx="3261331" cy="3332641"/>
          </a:xfrm>
        </p:spPr>
      </p:pic>
      <p:sp>
        <p:nvSpPr>
          <p:cNvPr id="9220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2362200"/>
            <a:ext cx="3733800" cy="3581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 –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правильный;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– точка пересечения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медиан (высот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биссектрис),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 вписанной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описанной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окружностей.</a:t>
            </a:r>
          </a:p>
          <a:p>
            <a:pPr eaLnBrk="1" hangingPunct="1">
              <a:defRPr/>
            </a:pPr>
            <a:endParaRPr lang="ru-RU" b="1" dirty="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1855</TotalTime>
  <Words>728</Words>
  <Application>Microsoft Office PowerPoint</Application>
  <PresentationFormat>Экран (4:3)</PresentationFormat>
  <Paragraphs>167</Paragraphs>
  <Slides>54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Тема Office</vt:lpstr>
      <vt:lpstr>Тема: «Правильная пирамида»</vt:lpstr>
      <vt:lpstr>Тема урока:  «Правильная  пирамида» </vt:lpstr>
      <vt:lpstr>Цели урока:</vt:lpstr>
      <vt:lpstr>Понятие пирамиды</vt:lpstr>
      <vt:lpstr> Площадь поверхности пирамиды Площадью полной поверхности пирамиды называется сумма площадей основания и боковых граней. S пирамиды = S осн. + S бок.   </vt:lpstr>
      <vt:lpstr>ВИДЫ ПИРАМИД</vt:lpstr>
      <vt:lpstr>Правильная пирамида</vt:lpstr>
      <vt:lpstr>Правильные пирамиды</vt:lpstr>
      <vt:lpstr>Треугольная  правильная  пирамида</vt:lpstr>
      <vt:lpstr>Четырехугольная   правильная  пирамида</vt:lpstr>
      <vt:lpstr>Шестиугольная   правильная  пирамида</vt:lpstr>
      <vt:lpstr>Построение изображения правильной четырёхугольной пирамиды</vt:lpstr>
      <vt:lpstr>Построение изображения правильной четырёхугольной пирамиды</vt:lpstr>
      <vt:lpstr>Построение изображения правильной четырёхугольной пирамиды</vt:lpstr>
      <vt:lpstr>Построение изображения правильной четырёхугольной пирамиды</vt:lpstr>
      <vt:lpstr>Построение изображения правильной четырёхугольной пирамиды</vt:lpstr>
      <vt:lpstr>Построение изображения правильной четырёхугольной пирамиды</vt:lpstr>
      <vt:lpstr>Построение изображения правильной четырёхугольной пирамиды</vt:lpstr>
      <vt:lpstr>Построение изображения правильной четырёхугольной пирамиды</vt:lpstr>
      <vt:lpstr>Построение изображения правильной четырёхугольной пирамиды</vt:lpstr>
      <vt:lpstr>Построение изображения правильной четырёхугольной пирамиды</vt:lpstr>
      <vt:lpstr>Построение изображения правильной четырёхугольной пирамиды</vt:lpstr>
      <vt:lpstr>Построение изображения правильной четырёхугольной пирамиды</vt:lpstr>
      <vt:lpstr>Построение изображения правильной четырёхугольной пирамиды</vt:lpstr>
      <vt:lpstr>Построение изображения правильной треугольной пирамиды</vt:lpstr>
      <vt:lpstr>Построение изображения правильной треугольной пирамиды</vt:lpstr>
      <vt:lpstr>Построение изображения правильной треугольной пирамиды</vt:lpstr>
      <vt:lpstr>Построение изображения правильной треугольной пирамиды</vt:lpstr>
      <vt:lpstr>Построение изображения правильной треугольной пирамиды</vt:lpstr>
      <vt:lpstr>Построение изображения правильной треугольной пирамиды</vt:lpstr>
      <vt:lpstr>Построение изображения правильной треугольной пирамиды</vt:lpstr>
      <vt:lpstr>Построение изображения правильной треугольной пирамиды</vt:lpstr>
      <vt:lpstr>Построение изображения правильной треугольной пирамиды</vt:lpstr>
      <vt:lpstr>Построение изображения правильной треугольной пирамиды</vt:lpstr>
      <vt:lpstr>Построение изображения правильной треугольной пирамиды</vt:lpstr>
      <vt:lpstr>Построение изображения правильной треугольной пирамиды</vt:lpstr>
      <vt:lpstr>Построение изображения правильной треугольной пирамиды</vt:lpstr>
      <vt:lpstr>Свойства боковых ребер и боковых граней правильной пирамиды</vt:lpstr>
      <vt:lpstr>Все боковые ребра правильной пирамиды равны, а боковые грани являются равными равнобедренными треугольниками</vt:lpstr>
      <vt:lpstr>Док – во:</vt:lpstr>
      <vt:lpstr>Слайд 41</vt:lpstr>
      <vt:lpstr>Слайд 42</vt:lpstr>
      <vt:lpstr> Теорема</vt:lpstr>
      <vt:lpstr>Теорема о площади боковой  поверхности правильной пирамиды</vt:lpstr>
      <vt:lpstr>ПЛОЩАДЬ БОКОВОЙ ПОВЕРХНОСТИ ПРАВИЛЬНОЙ ПИРАМИДЫ</vt:lpstr>
      <vt:lpstr>http://mathematichka.ru/ege/problems/piramida-1.html</vt:lpstr>
      <vt:lpstr>Свойства</vt:lpstr>
      <vt:lpstr>Решить задачу :</vt:lpstr>
      <vt:lpstr>Решение:   ABCD – квадрат AC - его диагональ.  O - центр основания  AC = 2·ОC.   ОС - катет прямоугольного Δ SOC. Его длину найдем по теореме Пифагора.        ОC = 3;           AC = 2·3 = 6.   Ответ: 6</vt:lpstr>
      <vt:lpstr>Решить задачу :</vt:lpstr>
      <vt:lpstr>Слайд 51</vt:lpstr>
      <vt:lpstr>Итог урока :</vt:lpstr>
      <vt:lpstr>Домашнее задание :</vt:lpstr>
      <vt:lpstr>Слайд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Татьяна</dc:creator>
  <cp:lastModifiedBy>Татьяна Похващева</cp:lastModifiedBy>
  <cp:revision>174</cp:revision>
  <cp:lastPrinted>1601-01-01T00:00:00Z</cp:lastPrinted>
  <dcterms:created xsi:type="dcterms:W3CDTF">1601-01-01T00:00:00Z</dcterms:created>
  <dcterms:modified xsi:type="dcterms:W3CDTF">2020-04-16T07:21:48Z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