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4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323124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по теме «</a:t>
            </a:r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Касательная плоскость сферы</a:t>
            </a:r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137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 о касании сферы и плоскости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4071742"/>
              </p:ext>
            </p:extLst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Свойство: Если плоскость касается сферы, то она перпендикулярна радиусу, проведённому в точку касания.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Признак: Если плоскость проходит через точку на сфере и перпендикулярна радиусу, проведённому в эту точку, то она касается сферы.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Теорема: Плоскость и сфера касаются в некоторой точке тогда и только тогда, когда плоскость перпендикулярна радиусу, проведённому в эту точку.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8536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Минутка релаксации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</a:t>
            </a:r>
            <a:r>
              <a:rPr lang="ru-RU" dirty="0"/>
              <a:t> Сядьте </a:t>
            </a:r>
            <a:r>
              <a:rPr lang="ru-RU" dirty="0" smtClean="0"/>
              <a:t>на середину стула (спина не прижата к спинке стула), </a:t>
            </a:r>
            <a:r>
              <a:rPr lang="ru-RU" dirty="0"/>
              <a:t>ноги чуть </a:t>
            </a:r>
            <a:r>
              <a:rPr lang="ru-RU" dirty="0" smtClean="0"/>
              <a:t>расставьте.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Потяните прямые руки ладонями друг к другу вверх на вдохе.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На выдохе отклонитесь назад, держа руки </a:t>
            </a:r>
            <a:r>
              <a:rPr lang="ru-RU" dirty="0" smtClean="0"/>
              <a:t>прямыми.</a:t>
            </a:r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Не напрягайте шею, постарайтесь максимально расслабить </a:t>
            </a:r>
            <a:r>
              <a:rPr lang="ru-RU" dirty="0" smtClean="0"/>
              <a:t>лицо.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/>
              <a:t>Через </a:t>
            </a:r>
            <a:r>
              <a:rPr lang="ru-RU" dirty="0" smtClean="0"/>
              <a:t>10 </a:t>
            </a:r>
            <a:r>
              <a:rPr lang="ru-RU" dirty="0"/>
              <a:t>секунд вернитесь в исходное положение.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5558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6131024" cy="5073427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	Дано: </a:t>
                </a:r>
                <a:r>
                  <a:rPr lang="en-US" dirty="0"/>
                  <a:t>OA</a:t>
                </a:r>
                <a:r>
                  <a:rPr lang="ru-RU" dirty="0"/>
                  <a:t> = </a:t>
                </a:r>
                <a:r>
                  <a:rPr lang="en-US" dirty="0"/>
                  <a:t>R</a:t>
                </a:r>
                <a:r>
                  <a:rPr lang="ru-RU" dirty="0"/>
                  <a:t>, </a:t>
                </a:r>
                <a:r>
                  <a:rPr lang="en-US" dirty="0"/>
                  <a:t>α</a:t>
                </a:r>
                <a:r>
                  <a:rPr lang="ru-RU" dirty="0"/>
                  <a:t>-касательная плоскость, </a:t>
                </a:r>
                <a:r>
                  <a:rPr lang="en-US" dirty="0"/>
                  <a:t>X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∈</m:t>
                    </m:r>
                  </m:oMath>
                </a14:m>
                <a:r>
                  <a:rPr lang="ru-RU" dirty="0"/>
                  <a:t>α.</a:t>
                </a:r>
              </a:p>
              <a:p>
                <a:pPr marL="0" indent="0">
                  <a:buNone/>
                </a:pPr>
                <a:r>
                  <a:rPr lang="ru-RU" dirty="0"/>
                  <a:t>а)|</a:t>
                </a:r>
                <a:r>
                  <a:rPr lang="en-US" dirty="0"/>
                  <a:t>OX</a:t>
                </a:r>
                <a:r>
                  <a:rPr lang="ru-RU" dirty="0"/>
                  <a:t>|. |</a:t>
                </a:r>
                <a:r>
                  <a:rPr lang="en-US" dirty="0"/>
                  <a:t>XA</a:t>
                </a:r>
                <a:r>
                  <a:rPr lang="ru-RU" dirty="0"/>
                  <a:t>| = ?</a:t>
                </a:r>
              </a:p>
              <a:p>
                <a:pPr marL="0" indent="0">
                  <a:buNone/>
                </a:pPr>
                <a:r>
                  <a:rPr lang="ru-RU" dirty="0"/>
                  <a:t>б) |</a:t>
                </a:r>
                <a:r>
                  <a:rPr lang="en-US" dirty="0"/>
                  <a:t>XA</a:t>
                </a:r>
                <a:r>
                  <a:rPr lang="ru-RU" dirty="0"/>
                  <a:t>|. |</a:t>
                </a:r>
                <a:r>
                  <a:rPr lang="en-US" dirty="0"/>
                  <a:t>OX</a:t>
                </a:r>
                <a:r>
                  <a:rPr lang="ru-RU" dirty="0"/>
                  <a:t>| = ? Расстояние от </a:t>
                </a:r>
                <a:r>
                  <a:rPr lang="en-US" dirty="0"/>
                  <a:t>X</a:t>
                </a:r>
                <a:r>
                  <a:rPr lang="ru-RU" dirty="0"/>
                  <a:t> до шара = </a:t>
                </a:r>
                <a:r>
                  <a:rPr lang="en-US" dirty="0"/>
                  <a:t>XB</a:t>
                </a:r>
                <a:r>
                  <a:rPr lang="ru-RU" dirty="0"/>
                  <a:t> - ?</a:t>
                </a:r>
              </a:p>
              <a:p>
                <a:pPr marL="0" indent="0">
                  <a:buNone/>
                </a:pPr>
                <a:r>
                  <a:rPr lang="ru-RU" dirty="0" smtClean="0"/>
                  <a:t>	Решение: </a:t>
                </a:r>
                <a:r>
                  <a:rPr lang="en-US" dirty="0" smtClean="0"/>
                  <a:t>α</a:t>
                </a:r>
                <a:r>
                  <a:rPr lang="ru-RU" dirty="0"/>
                  <a:t>-касательная плоскость, значит по теореме о касании сферы и плоскости </a:t>
                </a:r>
                <a:r>
                  <a:rPr lang="en-US" dirty="0"/>
                  <a:t>OA </a:t>
                </a:r>
                <a:r>
                  <a:rPr lang="ru-RU" dirty="0">
                    <a:sym typeface="Symbol"/>
                  </a:rPr>
                  <a:t></a:t>
                </a:r>
                <a:r>
                  <a:rPr lang="ru-RU" dirty="0"/>
                  <a:t/>
                </a:r>
                <a:r>
                  <a:rPr lang="en-US" dirty="0"/>
                  <a:t>XA </a:t>
                </a:r>
                <a:r>
                  <a:rPr lang="ru-RU" dirty="0">
                    <a:sym typeface="Symbol"/>
                  </a:rPr>
                  <a:t></a:t>
                </a:r>
                <a:r>
                  <a:rPr lang="ru-RU" dirty="0"/>
                  <a:t/>
                </a:r>
                <a:r>
                  <a:rPr lang="ru-RU" dirty="0">
                    <a:sym typeface="Symbol"/>
                  </a:rPr>
                  <a:t></a:t>
                </a:r>
                <a:r>
                  <a:rPr lang="en-US" dirty="0"/>
                  <a:t>OAX </a:t>
                </a:r>
                <a:r>
                  <a:rPr lang="ru-RU" dirty="0"/>
                  <a:t>– прямоугольный. По теореме </a:t>
                </a:r>
                <a:r>
                  <a:rPr lang="ru-RU" dirty="0" smtClean="0"/>
                  <a:t>Пифагора: а</a:t>
                </a:r>
                <a:r>
                  <a:rPr lang="ru-RU" dirty="0"/>
                  <a:t>) |</a:t>
                </a:r>
                <a:r>
                  <a:rPr lang="en-US" dirty="0"/>
                  <a:t>XA</a:t>
                </a:r>
                <a:r>
                  <a:rPr lang="ru-RU" dirty="0"/>
                  <a:t>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XO</m:t>
                            </m:r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</m:e>
                          <m:sup>
                            <m:r>
                              <a:rPr lang="ru-RU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OA</m:t>
                            </m:r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</m:e>
                          <m:sup>
                            <m:r>
                              <a:rPr lang="ru-RU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б) |</a:t>
                </a:r>
                <a:r>
                  <a:rPr lang="en-US" dirty="0"/>
                  <a:t>OX</a:t>
                </a:r>
                <a:r>
                  <a:rPr lang="ru-RU" dirty="0"/>
                  <a:t>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OA</m:t>
                            </m:r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</m:e>
                          <m:sup>
                            <m:r>
                              <a:rPr lang="ru-RU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XA</m:t>
                            </m:r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</m:e>
                          <m:sup>
                            <m:r>
                              <a:rPr lang="ru-RU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ru-RU" b="0" i="0" smtClean="0">
                        <a:latin typeface="Cambria Math"/>
                      </a:rPr>
                      <m:t>. </m:t>
                    </m:r>
                  </m:oMath>
                </a14:m>
                <a:r>
                  <a:rPr lang="en-US" dirty="0"/>
                  <a:t>|OB| = |XA| = </a:t>
                </a:r>
                <a:r>
                  <a:rPr lang="en-US" dirty="0" smtClean="0"/>
                  <a:t>R</a:t>
                </a:r>
                <a:r>
                  <a:rPr lang="ru-RU" dirty="0" smtClean="0"/>
                  <a:t>. </a:t>
                </a:r>
                <a:r>
                  <a:rPr lang="en-US" dirty="0" smtClean="0"/>
                  <a:t>|</a:t>
                </a:r>
                <a:r>
                  <a:rPr lang="en-US" dirty="0"/>
                  <a:t>XB| = |OX| - |OB| = |OX| - |XA|</a:t>
                </a:r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	Ответ</a:t>
                </a:r>
                <a:r>
                  <a:rPr lang="ru-RU" dirty="0"/>
                  <a:t>: а) |</a:t>
                </a:r>
                <a:r>
                  <a:rPr lang="en-US" dirty="0"/>
                  <a:t>XA</a:t>
                </a:r>
                <a:r>
                  <a:rPr lang="ru-RU" dirty="0"/>
                  <a:t>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XO</m:t>
                            </m:r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</m:e>
                          <m:sup>
                            <m:r>
                              <a:rPr lang="ru-RU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OA</m:t>
                            </m:r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</m:e>
                          <m:sup>
                            <m:r>
                              <a:rPr lang="ru-RU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ru-RU" dirty="0"/>
                  <a:t>; б) |</a:t>
                </a:r>
                <a:r>
                  <a:rPr lang="en-US" dirty="0"/>
                  <a:t>OX</a:t>
                </a:r>
                <a:r>
                  <a:rPr lang="ru-RU" dirty="0"/>
                  <a:t>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OA</m:t>
                            </m:r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</m:e>
                          <m:sup>
                            <m:r>
                              <a:rPr lang="ru-RU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XA</m:t>
                            </m:r>
                            <m:r>
                              <a:rPr lang="ru-RU">
                                <a:latin typeface="Cambria Math"/>
                              </a:rPr>
                              <m:t>|</m:t>
                            </m:r>
                          </m:e>
                          <m:sup>
                            <m:r>
                              <a:rPr lang="ru-RU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ru-RU" dirty="0"/>
                  <a:t>, |</a:t>
                </a:r>
                <a:r>
                  <a:rPr lang="en-US" dirty="0"/>
                  <a:t>XB</a:t>
                </a:r>
                <a:r>
                  <a:rPr lang="ru-RU" dirty="0"/>
                  <a:t>| = |</a:t>
                </a:r>
                <a:r>
                  <a:rPr lang="en-US" dirty="0"/>
                  <a:t>OX</a:t>
                </a:r>
                <a:r>
                  <a:rPr lang="ru-RU" dirty="0"/>
                  <a:t>| - |</a:t>
                </a:r>
                <a:r>
                  <a:rPr lang="en-US" dirty="0"/>
                  <a:t>XA</a:t>
                </a:r>
                <a:r>
                  <a:rPr lang="ru-RU" dirty="0"/>
                  <a:t>|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6131024" cy="5073427"/>
              </a:xfrm>
              <a:blipFill rotWithShape="1">
                <a:blip r:embed="rId3"/>
                <a:stretch>
                  <a:fillRect l="-1193" t="-1923" r="-14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6386569"/>
              </p:ext>
            </p:extLst>
          </p:nvPr>
        </p:nvGraphicFramePr>
        <p:xfrm>
          <a:off x="6444208" y="1412776"/>
          <a:ext cx="2365120" cy="2232248"/>
        </p:xfrm>
        <a:graphic>
          <a:graphicData uri="http://schemas.openxmlformats.org/presentationml/2006/ole">
            <p:oleObj spid="_x0000_s3080" name="Точечный рисунок" r:id="rId4" imgW="2429214" imgH="2285714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66610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7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908720"/>
            <a:ext cx="4608512" cy="2304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	Дано</a:t>
            </a:r>
            <a:r>
              <a:rPr lang="ru-RU" dirty="0"/>
              <a:t>: Шар, </a:t>
            </a:r>
            <a:r>
              <a:rPr lang="en-US" dirty="0"/>
              <a:t>R </a:t>
            </a:r>
            <a:r>
              <a:rPr lang="ru-RU" dirty="0"/>
              <a:t>– радиус, </a:t>
            </a:r>
            <a:r>
              <a:rPr lang="ru-RU" dirty="0">
                <a:sym typeface="Symbol"/>
              </a:rPr>
              <a:t></a:t>
            </a:r>
            <a:r>
              <a:rPr lang="en-US" dirty="0"/>
              <a:t>KME </a:t>
            </a:r>
            <a:r>
              <a:rPr lang="ru-RU" dirty="0"/>
              <a:t>– линейный угол двугранного </a:t>
            </a:r>
            <a:r>
              <a:rPr lang="ru-RU" dirty="0" smtClean="0"/>
              <a:t>угла.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Найти</a:t>
            </a:r>
            <a:r>
              <a:rPr lang="ru-RU" dirty="0"/>
              <a:t>: </a:t>
            </a:r>
            <a:r>
              <a:rPr lang="en-US" dirty="0"/>
              <a:t>d(O, MN)</a:t>
            </a:r>
            <a:r>
              <a:rPr lang="ru-RU" dirty="0"/>
              <a:t> = ?</a:t>
            </a:r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ru-RU" dirty="0">
                <a:sym typeface="Symbol"/>
              </a:rPr>
              <a:t></a:t>
            </a:r>
            <a:r>
              <a:rPr lang="en-US" dirty="0"/>
              <a:t>KME</a:t>
            </a:r>
            <a:r>
              <a:rPr lang="ru-RU" dirty="0"/>
              <a:t> = 90</a:t>
            </a:r>
            <a:r>
              <a:rPr lang="ru-RU" dirty="0">
                <a:sym typeface="Symbol"/>
              </a:rPr>
              <a:t>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б) </a:t>
            </a:r>
            <a:r>
              <a:rPr lang="ru-RU" dirty="0">
                <a:sym typeface="Symbol"/>
              </a:rPr>
              <a:t></a:t>
            </a:r>
            <a:r>
              <a:rPr lang="en-US" dirty="0"/>
              <a:t>KME</a:t>
            </a:r>
            <a:r>
              <a:rPr lang="ru-RU" dirty="0"/>
              <a:t> = 60</a:t>
            </a:r>
            <a:r>
              <a:rPr lang="ru-RU" dirty="0">
                <a:sym typeface="Symbol"/>
              </a:rPr>
              <a:t>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в) </a:t>
            </a:r>
            <a:r>
              <a:rPr lang="ru-RU" dirty="0">
                <a:sym typeface="Symbol"/>
              </a:rPr>
              <a:t></a:t>
            </a:r>
            <a:r>
              <a:rPr lang="en-US" dirty="0"/>
              <a:t>KME</a:t>
            </a:r>
            <a:r>
              <a:rPr lang="ru-RU" dirty="0"/>
              <a:t> = </a:t>
            </a:r>
            <a:r>
              <a:rPr lang="ru-RU" dirty="0">
                <a:sym typeface="Symbol"/>
              </a:rPr>
              <a:t>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504" y="3212976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	План </a:t>
            </a:r>
            <a:r>
              <a:rPr lang="ru-RU" dirty="0"/>
              <a:t>решения:</a:t>
            </a:r>
          </a:p>
          <a:p>
            <a:pPr marL="0" indent="0">
              <a:buNone/>
            </a:pPr>
            <a:r>
              <a:rPr lang="ru-RU" dirty="0"/>
              <a:t>1) Дополнительное построение: плоскость, проходящая через центр шара, </a:t>
            </a:r>
            <a:r>
              <a:rPr lang="ru-RU" dirty="0" smtClean="0"/>
              <a:t>перпендикулярная  </a:t>
            </a:r>
            <a:r>
              <a:rPr lang="en-US" dirty="0" smtClean="0"/>
              <a:t>MN</a:t>
            </a:r>
            <a:r>
              <a:rPr lang="ru-RU" dirty="0"/>
              <a:t>-ребру двугранного угла.</a:t>
            </a:r>
          </a:p>
          <a:p>
            <a:pPr marL="0" indent="0">
              <a:buNone/>
            </a:pPr>
            <a:r>
              <a:rPr lang="ru-RU" dirty="0"/>
              <a:t>2) Планиметрический случай: внутри угла величиной </a:t>
            </a:r>
            <a:r>
              <a:rPr lang="ru-RU" dirty="0">
                <a:sym typeface="Symbol"/>
              </a:rPr>
              <a:t></a:t>
            </a:r>
            <a:r>
              <a:rPr lang="ru-RU" dirty="0"/>
              <a:t> лежит точка, удалённая на равные расстояния от его сторон, причём эти расстояния известны и </a:t>
            </a:r>
            <a:r>
              <a:rPr lang="ru-RU" dirty="0" smtClean="0"/>
              <a:t>равны </a:t>
            </a:r>
            <a:r>
              <a:rPr lang="en-US" dirty="0"/>
              <a:t>R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3) Указанная точка лежит на биссектрисе угла.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3249830"/>
              </p:ext>
            </p:extLst>
          </p:nvPr>
        </p:nvGraphicFramePr>
        <p:xfrm>
          <a:off x="323528" y="908720"/>
          <a:ext cx="3486180" cy="2160240"/>
        </p:xfrm>
        <a:graphic>
          <a:graphicData uri="http://schemas.openxmlformats.org/presentationml/2006/ole">
            <p:oleObj spid="_x0000_s4104" name="Точечный рисунок" r:id="rId3" imgW="7780952" imgH="4791744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77882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722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108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п.67 </a:t>
            </a:r>
            <a:r>
              <a:rPr lang="ru-RU" dirty="0"/>
              <a:t>– читать, учить </a:t>
            </a:r>
            <a:r>
              <a:rPr lang="ru-RU" dirty="0" smtClean="0"/>
              <a:t>формулировки, стр.143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0013" y="2276872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94090" y="3220375"/>
            <a:ext cx="7721446" cy="2008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	Что </a:t>
            </a:r>
            <a:r>
              <a:rPr lang="ru-RU" dirty="0"/>
              <a:t>на сегодняшнем уроке было наиболее интересным для Вас?</a:t>
            </a:r>
          </a:p>
          <a:p>
            <a:pPr marL="0" indent="0">
              <a:buNone/>
            </a:pPr>
            <a:r>
              <a:rPr lang="ru-RU" dirty="0" smtClean="0"/>
              <a:t>	Что </a:t>
            </a:r>
            <a:r>
              <a:rPr lang="ru-RU" dirty="0"/>
              <a:t>было наиболее трудным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sz="2100" dirty="0"/>
          </a:p>
          <a:p>
            <a:pPr marL="0" indent="0">
              <a:buNone/>
            </a:pPr>
            <a:r>
              <a:rPr lang="ru-RU" b="1" i="1" dirty="0"/>
              <a:t>Ваши действия по преодолению этих </a:t>
            </a:r>
            <a:r>
              <a:rPr lang="ru-RU" b="1" i="1" dirty="0" smtClean="0"/>
              <a:t>трудностей?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652607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357166"/>
            <a:ext cx="814393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ВНИМАНИЕ!</a:t>
            </a:r>
            <a:endParaRPr lang="ru-RU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«Взаимное расположение сферы и плоскости»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5099" y="1628800"/>
            <a:ext cx="483488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Пусть </a:t>
            </a:r>
            <a:r>
              <a:rPr lang="en-US" dirty="0"/>
              <a:t>R </a:t>
            </a:r>
            <a:r>
              <a:rPr lang="ru-RU" dirty="0"/>
              <a:t>- радиус, </a:t>
            </a:r>
            <a:r>
              <a:rPr lang="en-US" dirty="0" smtClean="0"/>
              <a:t>d</a:t>
            </a:r>
            <a:r>
              <a:rPr lang="ru-RU" dirty="0" smtClean="0"/>
              <a:t> = </a:t>
            </a:r>
            <a:r>
              <a:rPr lang="en-US" dirty="0" smtClean="0"/>
              <a:t>OA</a:t>
            </a:r>
            <a:r>
              <a:rPr lang="en-US" dirty="0"/>
              <a:t> </a:t>
            </a:r>
            <a:r>
              <a:rPr lang="ru-RU" dirty="0"/>
              <a:t>- расстояние от центра шара до плоскости.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 </a:t>
            </a:r>
            <a:r>
              <a:rPr lang="en-US" dirty="0"/>
              <a:t>d </a:t>
            </a:r>
            <a:r>
              <a:rPr lang="ru-RU" dirty="0"/>
              <a:t>&gt; </a:t>
            </a:r>
            <a:r>
              <a:rPr lang="en-US" dirty="0"/>
              <a:t>R</a:t>
            </a:r>
            <a:r>
              <a:rPr lang="ru-RU" dirty="0"/>
              <a:t>: сфера и плоскость не имеют общих точек.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886" y="1844824"/>
            <a:ext cx="33909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02859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1345495"/>
            <a:ext cx="4546848" cy="176681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2) </a:t>
            </a:r>
            <a:r>
              <a:rPr lang="en-US" dirty="0"/>
              <a:t>d </a:t>
            </a:r>
            <a:r>
              <a:rPr lang="ru-RU" dirty="0"/>
              <a:t>= </a:t>
            </a:r>
            <a:r>
              <a:rPr lang="en-US" dirty="0"/>
              <a:t>R</a:t>
            </a:r>
            <a:r>
              <a:rPr lang="ru-RU" dirty="0"/>
              <a:t>: сфера и плоскость имеют одну общую точку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«Взаимное расположение сферы и плоскости»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3147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610" y="4293096"/>
            <a:ext cx="32956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067944" y="4029334"/>
            <a:ext cx="4546848" cy="171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3) </a:t>
            </a:r>
            <a:r>
              <a:rPr lang="en-US" dirty="0" smtClean="0"/>
              <a:t>d </a:t>
            </a:r>
            <a:r>
              <a:rPr lang="ru-RU" dirty="0" smtClean="0"/>
              <a:t>&lt; </a:t>
            </a:r>
            <a:r>
              <a:rPr lang="en-US" dirty="0" smtClean="0"/>
              <a:t>R</a:t>
            </a:r>
            <a:r>
              <a:rPr lang="ru-RU" dirty="0" smtClean="0"/>
              <a:t>: сфера и плоскость пересекаются по окружности.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87726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Касательная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7586510"/>
              </p:ext>
            </p:extLst>
          </p:nvPr>
        </p:nvGraphicFramePr>
        <p:xfrm>
          <a:off x="467544" y="1412776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4402832"/>
              </a:tblGrid>
              <a:tr h="46613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Свойство касательной к окружности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Свойство</a:t>
                      </a:r>
                      <a:r>
                        <a:rPr lang="ru-RU" sz="2400" baseline="0" dirty="0" smtClean="0"/>
                        <a:t> касательной плоскости (к сфере)</a:t>
                      </a:r>
                      <a:endParaRPr lang="ru-RU" sz="2400" dirty="0"/>
                    </a:p>
                  </a:txBody>
                  <a:tcPr/>
                </a:tc>
              </a:tr>
              <a:tr h="1149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Касательная к окружности перпендикулярна к радиусу, проведённому в точку касания.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14938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Если</a:t>
                      </a:r>
                      <a:r>
                        <a:rPr lang="ru-RU" sz="2400" dirty="0" smtClean="0"/>
                        <a:t> прямая</a:t>
                      </a:r>
                      <a:r>
                        <a:rPr lang="ru-RU" sz="2400" baseline="0" dirty="0" smtClean="0"/>
                        <a:t> касается окружности , </a:t>
                      </a:r>
                      <a:r>
                        <a:rPr lang="ru-RU" sz="2400" b="1" baseline="0" dirty="0" smtClean="0"/>
                        <a:t>то</a:t>
                      </a:r>
                      <a:r>
                        <a:rPr lang="ru-RU" sz="2400" baseline="0" dirty="0" smtClean="0"/>
                        <a:t> она перпендикулярна радиусу, проведённому в точку касания.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Если…, то…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56895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Касательная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3712429"/>
              </p:ext>
            </p:extLst>
          </p:nvPr>
        </p:nvGraphicFramePr>
        <p:xfrm>
          <a:off x="467544" y="1340768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4402832"/>
              </a:tblGrid>
              <a:tr h="46613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Свойство касательной к окружности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Свойство</a:t>
                      </a:r>
                      <a:r>
                        <a:rPr lang="ru-RU" sz="2400" baseline="0" dirty="0" smtClean="0"/>
                        <a:t> касательной плоскости сферы</a:t>
                      </a:r>
                      <a:endParaRPr lang="ru-RU" sz="2400" dirty="0"/>
                    </a:p>
                  </a:txBody>
                  <a:tcPr/>
                </a:tc>
              </a:tr>
              <a:tr h="1149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Касательная к окружности перпендикулярна к радиусу, проведённому в точку касания.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114938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Если</a:t>
                      </a:r>
                      <a:r>
                        <a:rPr lang="ru-RU" sz="2400" dirty="0" smtClean="0"/>
                        <a:t> прямая</a:t>
                      </a:r>
                      <a:r>
                        <a:rPr lang="ru-RU" sz="2400" baseline="0" dirty="0" smtClean="0"/>
                        <a:t> касается окружности , </a:t>
                      </a:r>
                      <a:r>
                        <a:rPr lang="ru-RU" sz="2400" b="1" baseline="0" dirty="0" smtClean="0"/>
                        <a:t>то</a:t>
                      </a:r>
                      <a:r>
                        <a:rPr lang="ru-RU" sz="2400" baseline="0" dirty="0" smtClean="0"/>
                        <a:t> она перпендикулярна радиусу, проведённому в точку касания.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Если</a:t>
                      </a:r>
                      <a:r>
                        <a:rPr lang="ru-RU" sz="2400" dirty="0" smtClean="0"/>
                        <a:t> плоскость касается сферы, </a:t>
                      </a:r>
                      <a:r>
                        <a:rPr lang="ru-RU" sz="2400" b="1" dirty="0" smtClean="0"/>
                        <a:t>то</a:t>
                      </a:r>
                      <a:r>
                        <a:rPr lang="ru-RU" sz="2400" dirty="0" smtClean="0"/>
                        <a:t> она перпендикулярна радиусу, проведённому в точку касания.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0447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Касательная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4137375"/>
              </p:ext>
            </p:extLst>
          </p:nvPr>
        </p:nvGraphicFramePr>
        <p:xfrm>
          <a:off x="467544" y="1340768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4402832"/>
              </a:tblGrid>
              <a:tr h="46613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Свойство касательной к окружности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Свойство</a:t>
                      </a:r>
                      <a:r>
                        <a:rPr lang="ru-RU" sz="2400" baseline="0" dirty="0" smtClean="0"/>
                        <a:t> касательной плоскости сферы</a:t>
                      </a:r>
                      <a:endParaRPr lang="ru-RU" sz="2400" dirty="0"/>
                    </a:p>
                  </a:txBody>
                  <a:tcPr/>
                </a:tc>
              </a:tr>
              <a:tr h="1149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Касательная к окружности перпендикулярна к радиусу, проведённому в точку касания.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Касательная плоскость сферы перпендикулярна радиусу, проведённому в точку касания.</a:t>
                      </a:r>
                      <a:endParaRPr lang="ru-RU" sz="2400" dirty="0"/>
                    </a:p>
                  </a:txBody>
                  <a:tcPr/>
                </a:tc>
              </a:tr>
              <a:tr h="114938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Если</a:t>
                      </a:r>
                      <a:r>
                        <a:rPr lang="ru-RU" sz="2400" dirty="0" smtClean="0"/>
                        <a:t> прямая</a:t>
                      </a:r>
                      <a:r>
                        <a:rPr lang="ru-RU" sz="2400" baseline="0" dirty="0" smtClean="0"/>
                        <a:t> касается окружности , </a:t>
                      </a:r>
                      <a:r>
                        <a:rPr lang="ru-RU" sz="2400" b="1" baseline="0" dirty="0" smtClean="0"/>
                        <a:t>то</a:t>
                      </a:r>
                      <a:r>
                        <a:rPr lang="ru-RU" sz="2400" baseline="0" dirty="0" smtClean="0"/>
                        <a:t> она перпендикулярна радиусу, проведённому в точку касания.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Если</a:t>
                      </a:r>
                      <a:r>
                        <a:rPr lang="ru-RU" sz="2400" dirty="0" smtClean="0"/>
                        <a:t> плоскость касается сферы, </a:t>
                      </a:r>
                      <a:r>
                        <a:rPr lang="ru-RU" sz="2400" b="1" dirty="0" smtClean="0"/>
                        <a:t>то</a:t>
                      </a:r>
                      <a:r>
                        <a:rPr lang="ru-RU" sz="2400" dirty="0" smtClean="0"/>
                        <a:t> она перпендикулярна радиусу, проведённому в точку касания.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0891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 Доказать свойство касательной плоскости.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Методы доказательства:</a:t>
            </a:r>
          </a:p>
          <a:p>
            <a:r>
              <a:rPr lang="ru-RU" dirty="0" smtClean="0"/>
              <a:t>Восходящий </a:t>
            </a:r>
            <a:r>
              <a:rPr lang="ru-RU" dirty="0"/>
              <a:t>– от требования к условию.</a:t>
            </a:r>
          </a:p>
          <a:p>
            <a:r>
              <a:rPr lang="ru-RU" dirty="0" smtClean="0"/>
              <a:t>Нисходящий </a:t>
            </a:r>
            <a:r>
              <a:rPr lang="ru-RU" dirty="0"/>
              <a:t>– от условия к требованию.</a:t>
            </a:r>
          </a:p>
          <a:p>
            <a:r>
              <a:rPr lang="ru-RU" dirty="0"/>
              <a:t>От противного (от обратного).</a:t>
            </a:r>
          </a:p>
          <a:p>
            <a:r>
              <a:rPr lang="ru-RU" dirty="0"/>
              <a:t>Метод </a:t>
            </a:r>
            <a:r>
              <a:rPr lang="ru-RU" dirty="0" smtClean="0"/>
              <a:t>перебора.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5019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Свойство касательной плоскости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dirty="0" smtClean="0"/>
              <a:t>Если </a:t>
            </a:r>
            <a:r>
              <a:rPr lang="ru-RU" dirty="0"/>
              <a:t>плоскость касается сферы, то она перпендикулярна радиусу, проведённому в точку касания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	Доказательство (от противного):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Обозначим: </a:t>
            </a:r>
            <a:r>
              <a:rPr lang="en-US" dirty="0"/>
              <a:t>S</a:t>
            </a:r>
            <a:r>
              <a:rPr lang="ru-RU" dirty="0"/>
              <a:t>-сфера, α-касательная плоскость.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Пусть </a:t>
            </a:r>
            <a:r>
              <a:rPr lang="ru-RU" dirty="0"/>
              <a:t>α НЕ</a:t>
            </a:r>
            <a:r>
              <a:rPr lang="ru-RU" dirty="0">
                <a:sym typeface="Symbol"/>
              </a:rPr>
              <a:t></a:t>
            </a:r>
            <a:r>
              <a:rPr lang="en-US" dirty="0"/>
              <a:t>R</a:t>
            </a:r>
            <a:r>
              <a:rPr lang="ru-RU" dirty="0"/>
              <a:t>-радиусу </a:t>
            </a:r>
            <a:r>
              <a:rPr lang="en-US" dirty="0"/>
              <a:t>S</a:t>
            </a:r>
            <a:r>
              <a:rPr lang="ru-RU" dirty="0"/>
              <a:t>. Тогда </a:t>
            </a:r>
            <a:r>
              <a:rPr lang="en-US" dirty="0"/>
              <a:t>d</a:t>
            </a:r>
            <a:r>
              <a:rPr lang="ru-RU" dirty="0"/>
              <a:t> &lt; </a:t>
            </a:r>
            <a:r>
              <a:rPr lang="en-US" dirty="0"/>
              <a:t>R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</a:t>
            </a:r>
            <a:r>
              <a:rPr lang="ru-RU" dirty="0"/>
              <a:t> &lt; </a:t>
            </a:r>
            <a:r>
              <a:rPr lang="en-US" dirty="0"/>
              <a:t>R</a:t>
            </a:r>
            <a:r>
              <a:rPr lang="ru-RU" dirty="0"/>
              <a:t>, по т. «О пересечении шара с плоскостью» α∩</a:t>
            </a:r>
            <a:r>
              <a:rPr lang="en-US" dirty="0"/>
              <a:t>S</a:t>
            </a:r>
            <a:r>
              <a:rPr lang="ru-RU" dirty="0"/>
              <a:t>?! (α-касательная плоскость).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α</a:t>
            </a:r>
            <a:r>
              <a:rPr lang="ru-RU" dirty="0">
                <a:sym typeface="Symbol"/>
              </a:rPr>
              <a:t></a:t>
            </a:r>
            <a:r>
              <a:rPr lang="en-US" dirty="0"/>
              <a:t>R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3862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 касания сферы и плоскости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Если </a:t>
            </a:r>
            <a:r>
              <a:rPr lang="ru-RU" dirty="0"/>
              <a:t>плоскость проходит через точку на сфере и перпендикулярна радиусу, проведённому в эту точку, то она касается сферы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15101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321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Точечный рисунок</vt:lpstr>
      <vt:lpstr>Урок по теме «Касательная плоскость сферы»</vt:lpstr>
      <vt:lpstr>Повторение «Взаимное расположение сферы и плоскости»</vt:lpstr>
      <vt:lpstr>Повторение «Взаимное расположение сферы и плоскости»</vt:lpstr>
      <vt:lpstr>Касательная</vt:lpstr>
      <vt:lpstr>Касательная</vt:lpstr>
      <vt:lpstr>Касательная</vt:lpstr>
      <vt:lpstr>Задание: Доказать свойство касательной плоскости.</vt:lpstr>
      <vt:lpstr>Свойство касательной плоскости</vt:lpstr>
      <vt:lpstr>Признак касания сферы и плоскости</vt:lpstr>
      <vt:lpstr>Теорема о касании сферы и плоскости</vt:lpstr>
      <vt:lpstr>Минутка релаксации</vt:lpstr>
      <vt:lpstr>Решение задач</vt:lpstr>
      <vt:lpstr>Решение задач</vt:lpstr>
      <vt:lpstr>Домашнее задание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 «Касательная плоскость сферы»</dc:title>
  <dc:creator>Admin</dc:creator>
  <cp:lastModifiedBy>Татьяна Похващева</cp:lastModifiedBy>
  <cp:revision>17</cp:revision>
  <dcterms:created xsi:type="dcterms:W3CDTF">2017-01-16T17:03:59Z</dcterms:created>
  <dcterms:modified xsi:type="dcterms:W3CDTF">2020-04-06T12:49:17Z</dcterms:modified>
</cp:coreProperties>
</file>