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4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Пирамида, её основание, вершина, боковые рёбра, высота, боковая поверхность.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3429000"/>
            <a:ext cx="7772400" cy="197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Правильная пирамида, апофема,  площадь боковой поверхности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правильной пирамиды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Теорема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1052736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Все боковые рёбра правильной пирамиды равны, а боковые грани являются равными равнобедренными треугольниками.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1916832"/>
            <a:ext cx="540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Доказательство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Докажем на примере правильной  треугольной пирамиды </a:t>
            </a:r>
            <a:r>
              <a:rPr lang="en-US" dirty="0" smtClean="0"/>
              <a:t>SABCD</a:t>
            </a:r>
            <a:r>
              <a:rPr lang="ru-RU" dirty="0" smtClean="0"/>
              <a:t>.</a:t>
            </a:r>
          </a:p>
          <a:p>
            <a:pPr marL="342900" indent="-342900">
              <a:buAutoNum type="arabicParenR"/>
            </a:pPr>
            <a:r>
              <a:rPr lang="ru-RU" dirty="0" smtClean="0"/>
              <a:t>Рассмотрим треугольники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SMA, SMC </a:t>
            </a:r>
            <a:r>
              <a:rPr lang="ru-RU" dirty="0" smtClean="0">
                <a:latin typeface="Times New Roman"/>
                <a:cs typeface="Times New Roman"/>
              </a:rPr>
              <a:t>и </a:t>
            </a:r>
            <a:r>
              <a:rPr lang="en-US" dirty="0" smtClean="0">
                <a:latin typeface="Times New Roman"/>
                <a:cs typeface="Times New Roman"/>
              </a:rPr>
              <a:t>SMB</a:t>
            </a:r>
            <a:r>
              <a:rPr lang="ru-RU" dirty="0" smtClean="0">
                <a:latin typeface="Times New Roman"/>
                <a:cs typeface="Times New Roman"/>
              </a:rPr>
              <a:t>. </a:t>
            </a:r>
          </a:p>
          <a:p>
            <a:pPr indent="14288"/>
            <a:r>
              <a:rPr lang="ru-RU" dirty="0" smtClean="0">
                <a:latin typeface="Times New Roman"/>
                <a:cs typeface="Times New Roman"/>
              </a:rPr>
              <a:t>АМ=ВМ=СМ (как радиусы описанной окружности), </a:t>
            </a:r>
            <a:r>
              <a:rPr lang="en-US" dirty="0" smtClean="0">
                <a:latin typeface="Times New Roman"/>
                <a:cs typeface="Times New Roman"/>
              </a:rPr>
              <a:t>S</a:t>
            </a:r>
            <a:r>
              <a:rPr lang="ru-RU" dirty="0" smtClean="0">
                <a:latin typeface="Times New Roman"/>
                <a:cs typeface="Times New Roman"/>
              </a:rPr>
              <a:t>М – общая высота, значит, треугольники равны по двум катетам.</a:t>
            </a:r>
          </a:p>
          <a:p>
            <a:pPr indent="14288"/>
            <a:r>
              <a:rPr lang="ru-RU" dirty="0" smtClean="0">
                <a:latin typeface="Times New Roman"/>
                <a:cs typeface="Times New Roman"/>
              </a:rPr>
              <a:t>Следовательно, </a:t>
            </a:r>
            <a:r>
              <a:rPr lang="en-US" dirty="0" smtClean="0">
                <a:latin typeface="Times New Roman"/>
                <a:cs typeface="Times New Roman"/>
              </a:rPr>
              <a:t>AS=BS=CS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</a:p>
          <a:p>
            <a:pPr indent="14288"/>
            <a:r>
              <a:rPr lang="ru-RU" dirty="0" smtClean="0">
                <a:latin typeface="Times New Roman"/>
                <a:cs typeface="Times New Roman"/>
              </a:rPr>
              <a:t>2)   Рассмотрим треугольники </a:t>
            </a:r>
            <a:r>
              <a:rPr lang="en-US" dirty="0" smtClean="0">
                <a:latin typeface="Times New Roman"/>
                <a:cs typeface="Times New Roman"/>
              </a:rPr>
              <a:t>SCA,  SCB</a:t>
            </a:r>
            <a:r>
              <a:rPr lang="ru-RU" dirty="0" smtClean="0">
                <a:latin typeface="Times New Roman"/>
                <a:cs typeface="Times New Roman"/>
              </a:rPr>
              <a:t> и</a:t>
            </a:r>
            <a:r>
              <a:rPr lang="en-US" dirty="0" smtClean="0">
                <a:latin typeface="Times New Roman"/>
                <a:cs typeface="Times New Roman"/>
              </a:rPr>
              <a:t> SAB</a:t>
            </a:r>
            <a:r>
              <a:rPr lang="ru-RU" dirty="0" smtClean="0">
                <a:latin typeface="Times New Roman"/>
                <a:cs typeface="Times New Roman"/>
              </a:rPr>
              <a:t>. </a:t>
            </a:r>
          </a:p>
          <a:p>
            <a:pPr indent="14288"/>
            <a:r>
              <a:rPr lang="ru-RU" dirty="0" smtClean="0">
                <a:latin typeface="Times New Roman"/>
                <a:cs typeface="Times New Roman"/>
              </a:rPr>
              <a:t>По доказанному выше </a:t>
            </a:r>
            <a:r>
              <a:rPr lang="en-US" dirty="0" smtClean="0">
                <a:latin typeface="Times New Roman"/>
                <a:cs typeface="Times New Roman"/>
              </a:rPr>
              <a:t>AS=BS=CS</a:t>
            </a:r>
            <a:r>
              <a:rPr lang="ru-RU" dirty="0" smtClean="0">
                <a:latin typeface="Times New Roman"/>
                <a:cs typeface="Times New Roman"/>
              </a:rPr>
              <a:t> (значит, они являются равнобедренными), с другой стороны АС=ВС=АВ (так как в основании правильный треугольник), следовательно, треугольники </a:t>
            </a:r>
            <a:r>
              <a:rPr lang="en-US" dirty="0" smtClean="0">
                <a:latin typeface="Times New Roman"/>
                <a:cs typeface="Times New Roman"/>
              </a:rPr>
              <a:t>SCA,  SCB</a:t>
            </a:r>
            <a:r>
              <a:rPr lang="ru-RU" dirty="0" smtClean="0">
                <a:latin typeface="Times New Roman"/>
                <a:cs typeface="Times New Roman"/>
              </a:rPr>
              <a:t> и</a:t>
            </a:r>
            <a:r>
              <a:rPr lang="en-US" dirty="0" smtClean="0">
                <a:latin typeface="Times New Roman"/>
                <a:cs typeface="Times New Roman"/>
              </a:rPr>
              <a:t> SAB</a:t>
            </a:r>
            <a:r>
              <a:rPr lang="ru-RU" dirty="0" smtClean="0">
                <a:latin typeface="Times New Roman"/>
                <a:cs typeface="Times New Roman"/>
              </a:rPr>
              <a:t> равны по трём сторонам.</a:t>
            </a:r>
          </a:p>
          <a:p>
            <a:pPr indent="14288" algn="r"/>
            <a:r>
              <a:rPr lang="ru-RU" dirty="0" smtClean="0">
                <a:latin typeface="Times New Roman"/>
                <a:cs typeface="Times New Roman"/>
              </a:rPr>
              <a:t>ЧТД.</a:t>
            </a:r>
            <a:endParaRPr lang="ru-RU" dirty="0"/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 cstate="print"/>
          <a:srcRect l="7465" t="4963" r="7798" b="7362"/>
          <a:stretch>
            <a:fillRect/>
          </a:stretch>
        </p:blipFill>
        <p:spPr bwMode="auto">
          <a:xfrm>
            <a:off x="179512" y="2060848"/>
            <a:ext cx="3187373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51520" y="616530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Аналогично доказывается для любой правильной пирамиды.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Апофема правильной пирамиды.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412776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Высота боковой грани правильной пирамиды, проведённая из её вершины, называется </a:t>
            </a:r>
            <a:r>
              <a:rPr lang="ru-RU" sz="2800" b="1" dirty="0" smtClean="0"/>
              <a:t>апофемой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64904"/>
            <a:ext cx="421005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 l="3591" t="3421"/>
          <a:stretch>
            <a:fillRect/>
          </a:stretch>
        </p:blipFill>
        <p:spPr bwMode="auto">
          <a:xfrm>
            <a:off x="4860032" y="2636912"/>
            <a:ext cx="3866009" cy="40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Апофема правильной пирамиды.</a:t>
            </a:r>
            <a:endParaRPr lang="ru-RU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08920"/>
            <a:ext cx="343852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3" cstate="print"/>
          <a:srcRect l="13829" t="5091" r="5501" b="5819"/>
          <a:stretch>
            <a:fillRect/>
          </a:stretch>
        </p:blipFill>
        <p:spPr bwMode="auto">
          <a:xfrm>
            <a:off x="5292080" y="3140968"/>
            <a:ext cx="345638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/>
          <a:srcRect l="4909" t="5143" r="4274" b="7430"/>
          <a:stretch>
            <a:fillRect/>
          </a:stretch>
        </p:blipFill>
        <p:spPr bwMode="auto">
          <a:xfrm>
            <a:off x="3203848" y="1628800"/>
            <a:ext cx="282101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Площадь боковой поверхности правильной пирамиды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124744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Теорема</a:t>
            </a:r>
            <a:r>
              <a:rPr lang="ru-RU" sz="2400" dirty="0" smtClean="0"/>
              <a:t>. Площадь боковой поверхности правильной пирамиды равна половине произведения периметра основания на апофему.</a:t>
            </a:r>
            <a:endParaRPr lang="ru-RU" sz="2400" dirty="0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/>
          <a:srcRect l="9018" r="5313" b="2907"/>
          <a:stretch>
            <a:fillRect/>
          </a:stretch>
        </p:blipFill>
        <p:spPr bwMode="auto">
          <a:xfrm>
            <a:off x="0" y="2708920"/>
            <a:ext cx="349188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79912" y="2492896"/>
            <a:ext cx="5184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Доказательство.</a:t>
            </a:r>
          </a:p>
          <a:p>
            <a:r>
              <a:rPr lang="ru-RU" dirty="0" smtClean="0"/>
              <a:t>Докажем на примере произвольной пирамиды РА</a:t>
            </a:r>
            <a:r>
              <a:rPr lang="ru-RU" sz="1100" dirty="0" smtClean="0"/>
              <a:t>1</a:t>
            </a:r>
            <a:r>
              <a:rPr lang="ru-RU" dirty="0" smtClean="0"/>
              <a:t>А</a:t>
            </a:r>
            <a:r>
              <a:rPr lang="ru-RU" sz="1100" dirty="0" smtClean="0"/>
              <a:t>2</a:t>
            </a:r>
            <a:r>
              <a:rPr lang="ru-RU" dirty="0" smtClean="0"/>
              <a:t>…А</a:t>
            </a:r>
            <a:r>
              <a:rPr lang="en-US" sz="1100" i="1" dirty="0" smtClean="0"/>
              <a:t>n</a:t>
            </a:r>
            <a:r>
              <a:rPr lang="ru-RU" dirty="0" smtClean="0"/>
              <a:t>. </a:t>
            </a:r>
          </a:p>
          <a:p>
            <a:r>
              <a:rPr lang="ru-RU" dirty="0" smtClean="0"/>
              <a:t>1) Рассмотрим боковую грань РА</a:t>
            </a:r>
            <a:r>
              <a:rPr lang="ru-RU" sz="1100" dirty="0" smtClean="0"/>
              <a:t>1</a:t>
            </a:r>
            <a:r>
              <a:rPr lang="ru-RU" dirty="0" smtClean="0"/>
              <a:t>А</a:t>
            </a:r>
            <a:r>
              <a:rPr lang="ru-RU" sz="1100" dirty="0" smtClean="0"/>
              <a:t>2</a:t>
            </a:r>
            <a:r>
              <a:rPr lang="ru-RU" dirty="0" smtClean="0"/>
              <a:t>. Это равнобедренный треугольник с основанием А</a:t>
            </a:r>
            <a:r>
              <a:rPr lang="ru-RU" sz="1100" dirty="0" smtClean="0"/>
              <a:t>1</a:t>
            </a:r>
            <a:r>
              <a:rPr lang="ru-RU" dirty="0" smtClean="0"/>
              <a:t>А</a:t>
            </a:r>
            <a:r>
              <a:rPr lang="ru-RU" sz="1100" dirty="0" smtClean="0"/>
              <a:t>2</a:t>
            </a:r>
            <a:r>
              <a:rPr lang="ru-RU" dirty="0" smtClean="0"/>
              <a:t>. Площадь этого треугольника равна:</a:t>
            </a:r>
            <a:endParaRPr lang="ru-RU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963988" y="4437063"/>
          <a:ext cx="1792287" cy="657225"/>
        </p:xfrm>
        <a:graphic>
          <a:graphicData uri="http://schemas.openxmlformats.org/presentationml/2006/ole">
            <p:oleObj spid="_x0000_s31748" name="Формула" r:id="rId4" imgW="107928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96136" y="458112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где </a:t>
            </a:r>
            <a:r>
              <a:rPr lang="ru-RU" i="1" dirty="0" smtClean="0"/>
              <a:t>РК</a:t>
            </a:r>
            <a:r>
              <a:rPr lang="ru-RU" dirty="0" smtClean="0"/>
              <a:t> – апофема, 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5589240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Аналогично площади других граней будут</a:t>
            </a:r>
          </a:p>
          <a:p>
            <a:endParaRPr lang="ru-RU" dirty="0" smtClean="0"/>
          </a:p>
          <a:p>
            <a:r>
              <a:rPr lang="ru-RU" dirty="0" smtClean="0"/>
              <a:t>вычисляться по формуле </a:t>
            </a:r>
            <a:endParaRPr lang="ru-RU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6516216" y="6021288"/>
          <a:ext cx="2463105" cy="674113"/>
        </p:xfrm>
        <a:graphic>
          <a:graphicData uri="http://schemas.openxmlformats.org/presentationml/2006/ole">
            <p:oleObj spid="_x0000_s31750" name="Формула" r:id="rId5" imgW="1447172" imgH="393529" progId="Equation.3">
              <p:embed/>
            </p:oleObj>
          </a:graphicData>
        </a:graphic>
      </p:graphicFrame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67544" y="1844824"/>
          <a:ext cx="1859657" cy="879111"/>
        </p:xfrm>
        <a:graphic>
          <a:graphicData uri="http://schemas.openxmlformats.org/presentationml/2006/ole">
            <p:oleObj spid="_x0000_s31755" name="Формула" r:id="rId6" imgW="837836" imgH="393529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483768" y="206084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периметр основания,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апофема.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3928" y="515719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r>
              <a:rPr lang="ru-RU" sz="1100" i="1" dirty="0" smtClean="0"/>
              <a:t>1</a:t>
            </a:r>
            <a:r>
              <a:rPr lang="ru-RU" i="1" dirty="0" smtClean="0"/>
              <a:t>А</a:t>
            </a:r>
            <a:r>
              <a:rPr lang="ru-RU" sz="1100" i="1" dirty="0" smtClean="0"/>
              <a:t>2</a:t>
            </a:r>
            <a:r>
              <a:rPr lang="ru-RU" dirty="0" smtClean="0"/>
              <a:t> – сторона основания.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Площадь боковой поверхности правильной пирамиды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124744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Теорема</a:t>
            </a:r>
            <a:r>
              <a:rPr lang="ru-RU" sz="2400" dirty="0" smtClean="0"/>
              <a:t>. Площадь боковой поверхности правильной пирамиды равна половине произведения периметра основания на апофему.</a:t>
            </a:r>
            <a:endParaRPr lang="ru-RU" sz="2400" dirty="0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/>
          <a:srcRect l="9018" r="5313" b="2907"/>
          <a:stretch>
            <a:fillRect/>
          </a:stretch>
        </p:blipFill>
        <p:spPr bwMode="auto">
          <a:xfrm>
            <a:off x="0" y="2708920"/>
            <a:ext cx="349188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79912" y="270892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Доказательство (продолжение).</a:t>
            </a:r>
            <a:endParaRPr lang="ru-RU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467544" y="1844824"/>
          <a:ext cx="1859657" cy="879111"/>
        </p:xfrm>
        <a:graphic>
          <a:graphicData uri="http://schemas.openxmlformats.org/presentationml/2006/ole">
            <p:oleObj spid="_x0000_s34820" name="Формула" r:id="rId4" imgW="837836" imgH="393529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483768" y="2060848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периметр основания,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апофема.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635896" y="3284984"/>
          <a:ext cx="5134210" cy="2016224"/>
        </p:xfrm>
        <a:graphic>
          <a:graphicData uri="http://schemas.openxmlformats.org/presentationml/2006/ole">
            <p:oleObj spid="_x0000_s34821" name="Формула" r:id="rId5" imgW="2679700" imgH="10541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07904" y="537321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ЧТД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80728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Что такое пирамида?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Что такое основание пирамиды?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Что может лежать в основании пирамиды?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Из какой фигуры всегда состоит боковая грань пирамиды?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Что такое высота пирамиды?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Чему равна площадь полной поверхности пирамиды?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Какая пирамида называется правильной?</a:t>
            </a:r>
          </a:p>
          <a:p>
            <a:pPr marL="457200" indent="-457200">
              <a:buFontTx/>
              <a:buAutoNum type="arabicPeriod"/>
            </a:pPr>
            <a:r>
              <a:rPr lang="ru-RU" sz="2400" dirty="0" smtClean="0"/>
              <a:t>Каким свойством обладают боковые рёбра и грани правильной пирамиды?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Как называется отрезок, соединяющий вершину пирамиды с серединой стороны основания правильной пирамиды?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Как найти площадь боковой поверхности правильной пирамиды?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Решить задачу № 240.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 240.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Основанием пирамиды является параллелограмм, стороны которого равны 20 см и 36 см, а площадь равна 360 см². Высота пирамиды проходит через точку пересечения диагоналей основания и равна 12 см. Найдите площадь боковой поверхности пирамиды.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http://www.uznateshe.ru/wp-content/uploads/2013/01/pravilnayapiramida4.png"/>
          <p:cNvPicPr>
            <a:picLocks noChangeAspect="1" noChangeArrowheads="1"/>
          </p:cNvPicPr>
          <p:nvPr/>
        </p:nvPicPr>
        <p:blipFill>
          <a:blip r:embed="rId2" cstate="print"/>
          <a:srcRect b="5732"/>
          <a:stretch>
            <a:fillRect/>
          </a:stretch>
        </p:blipFill>
        <p:spPr bwMode="auto">
          <a:xfrm>
            <a:off x="-1" y="3501008"/>
            <a:ext cx="3360999" cy="31683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35896" y="3861048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SABCD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пирамида,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параллелограмм,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АВ=36 см, 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=20 см,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=360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см²,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высота,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SO =</a:t>
            </a:r>
            <a:r>
              <a:rPr lang="ru-RU" sz="2400" dirty="0" smtClean="0">
                <a:latin typeface="Times New Roman"/>
                <a:cs typeface="Times New Roman"/>
              </a:rPr>
              <a:t>12 см.</a:t>
            </a:r>
          </a:p>
          <a:p>
            <a:r>
              <a:rPr lang="ru-RU" sz="2400" u="sng" dirty="0" smtClean="0">
                <a:latin typeface="Times New Roman"/>
                <a:cs typeface="Times New Roman"/>
              </a:rPr>
              <a:t>Найти</a:t>
            </a:r>
            <a:r>
              <a:rPr lang="ru-RU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 smtClean="0">
                <a:latin typeface="Times New Roman"/>
                <a:cs typeface="Times New Roman"/>
              </a:rPr>
              <a:t>S</a:t>
            </a:r>
            <a:r>
              <a:rPr lang="ru-RU" sz="1400" dirty="0" smtClean="0">
                <a:latin typeface="Times New Roman"/>
                <a:cs typeface="Times New Roman"/>
              </a:rPr>
              <a:t>бок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Задача № 240.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11960" y="1124744"/>
            <a:ext cx="46805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угол А и угол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АС.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формуле Герона найдите площади боковых граней (подумайте, какие из них одинаковые).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площадь полной поверхности.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http://www.uznateshe.ru/wp-content/uploads/2013/01/pravilnayapiramida4.png"/>
          <p:cNvPicPr>
            <a:picLocks noChangeAspect="1" noChangeArrowheads="1"/>
          </p:cNvPicPr>
          <p:nvPr/>
        </p:nvPicPr>
        <p:blipFill>
          <a:blip r:embed="rId2" cstate="print"/>
          <a:srcRect b="5732"/>
          <a:stretch>
            <a:fillRect/>
          </a:stretch>
        </p:blipFill>
        <p:spPr bwMode="auto">
          <a:xfrm>
            <a:off x="107504" y="1628800"/>
            <a:ext cx="3895703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060848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 smtClean="0"/>
              <a:t>Прочитать пункты 32 – 33, выучить все определения и </a:t>
            </a:r>
          </a:p>
          <a:p>
            <a:pPr marL="342900" indent="-342900"/>
            <a:r>
              <a:rPr lang="ru-RU" sz="2800" dirty="0" smtClean="0"/>
              <a:t>     две теоремы с доказательствами.     </a:t>
            </a:r>
          </a:p>
          <a:p>
            <a:pPr marL="342900" indent="-342900"/>
            <a:r>
              <a:rPr lang="ru-RU" sz="2800" dirty="0" smtClean="0"/>
              <a:t>2) Решить задачи № 239, 241.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78497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100" dirty="0" smtClean="0"/>
              <a:t>Что такое призма?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Что может являться в основании призмы?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Что является боковой стороной призмы?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Призма имеет </a:t>
            </a:r>
            <a:r>
              <a:rPr lang="en-US" sz="2100" i="1" dirty="0" smtClean="0"/>
              <a:t>n</a:t>
            </a:r>
            <a:r>
              <a:rPr lang="ru-RU" sz="2100" dirty="0" smtClean="0"/>
              <a:t> граней. Какой многоугольник лежит в её основании?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Какая призма называется прямой?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Является ли призма прямой, если две её смежные боковые грани перпендикулярны к плоскости основания?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В какой призме боковые рёбра параллельны и равны её высоте?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Какая призма называется правильной?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Является ли призма правильной, если все её рёбра равны друг другу?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Может ли высота одной из боковых граней наклонной призмы являться и высотой призмы?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Чему равна диагональ параллелепипеда?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Как найти площадь боковой поверхности призмы?</a:t>
            </a:r>
          </a:p>
          <a:p>
            <a:pPr marL="342900" indent="-342900">
              <a:buAutoNum type="arabicPeriod"/>
            </a:pPr>
            <a:r>
              <a:rPr lang="ru-RU" sz="2100" dirty="0" smtClean="0"/>
              <a:t>Как найти площадь полной поверхности призмы?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</p:spPr>
        <p:txBody>
          <a:bodyPr/>
          <a:lstStyle/>
          <a:p>
            <a:r>
              <a:rPr lang="ru-RU" dirty="0" smtClean="0"/>
              <a:t>Задача № 1.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Основание прямой призмы – треугольник со сторонами  5 см и 3 см и углом в 120° между </a:t>
            </a:r>
            <a:r>
              <a:rPr lang="ru-RU" sz="2400" dirty="0" smtClean="0">
                <a:latin typeface="Times New Roman"/>
                <a:cs typeface="Times New Roman"/>
              </a:rPr>
              <a:t>ними. Наибольшая  из площадей боковых граней равна 35 см². Найдите площади боковой и полной поверхности призмы.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24944"/>
            <a:ext cx="29051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 l="3218" t="6312" r="5090" b="6312"/>
          <a:stretch>
            <a:fillRect/>
          </a:stretch>
        </p:blipFill>
        <p:spPr bwMode="auto">
          <a:xfrm>
            <a:off x="0" y="1700808"/>
            <a:ext cx="4139952" cy="388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27984" y="1700808"/>
            <a:ext cx="43924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Рассмотрим многоугольник А</a:t>
            </a:r>
            <a:r>
              <a:rPr lang="ru-RU" sz="1200" dirty="0" smtClean="0"/>
              <a:t>1</a:t>
            </a:r>
            <a:r>
              <a:rPr lang="ru-RU" sz="2000" dirty="0" smtClean="0"/>
              <a:t>А</a:t>
            </a:r>
            <a:r>
              <a:rPr lang="ru-RU" sz="1200" dirty="0" smtClean="0"/>
              <a:t>2</a:t>
            </a:r>
            <a:r>
              <a:rPr lang="ru-RU" sz="2000" dirty="0" smtClean="0"/>
              <a:t>А</a:t>
            </a:r>
            <a:r>
              <a:rPr lang="ru-RU" sz="1200" dirty="0" smtClean="0"/>
              <a:t>3</a:t>
            </a:r>
            <a:r>
              <a:rPr lang="ru-RU" sz="2000" dirty="0" smtClean="0"/>
              <a:t>…А</a:t>
            </a:r>
            <a:r>
              <a:rPr lang="en-US" sz="1400" i="1" dirty="0" smtClean="0"/>
              <a:t>n</a:t>
            </a:r>
            <a:r>
              <a:rPr lang="ru-RU" sz="2000" i="1" dirty="0" smtClean="0"/>
              <a:t> </a:t>
            </a:r>
            <a:r>
              <a:rPr lang="ru-RU" sz="2000" dirty="0" smtClean="0"/>
              <a:t>и точку Р, не лежащую в плоскости этого многоугольника. </a:t>
            </a:r>
          </a:p>
          <a:p>
            <a:r>
              <a:rPr lang="ru-RU" sz="2000" dirty="0" smtClean="0"/>
              <a:t>Соединим точку Р с вершинами многоугольника.</a:t>
            </a:r>
          </a:p>
          <a:p>
            <a:r>
              <a:rPr lang="ru-RU" sz="2000" dirty="0" smtClean="0"/>
              <a:t>Получим </a:t>
            </a:r>
            <a:r>
              <a:rPr lang="en-US" sz="2000" i="1" dirty="0" smtClean="0"/>
              <a:t>n</a:t>
            </a:r>
            <a:r>
              <a:rPr lang="ru-RU" sz="2000" dirty="0" smtClean="0"/>
              <a:t> треугольников: </a:t>
            </a:r>
          </a:p>
          <a:p>
            <a:r>
              <a:rPr lang="ru-RU" sz="2000" dirty="0" smtClean="0"/>
              <a:t>РА</a:t>
            </a:r>
            <a:r>
              <a:rPr lang="ru-RU" sz="1200" dirty="0" smtClean="0"/>
              <a:t>1</a:t>
            </a:r>
            <a:r>
              <a:rPr lang="ru-RU" sz="2000" dirty="0" smtClean="0"/>
              <a:t>А</a:t>
            </a:r>
            <a:r>
              <a:rPr lang="ru-RU" sz="1200" dirty="0" smtClean="0"/>
              <a:t>2</a:t>
            </a:r>
            <a:r>
              <a:rPr lang="ru-RU" sz="2000" dirty="0" smtClean="0"/>
              <a:t>, РА</a:t>
            </a:r>
            <a:r>
              <a:rPr lang="ru-RU" sz="1200" dirty="0" smtClean="0"/>
              <a:t>2</a:t>
            </a:r>
            <a:r>
              <a:rPr lang="ru-RU" sz="2000" dirty="0" smtClean="0"/>
              <a:t>А</a:t>
            </a:r>
            <a:r>
              <a:rPr lang="ru-RU" sz="1200" dirty="0" smtClean="0"/>
              <a:t>3,</a:t>
            </a:r>
            <a:r>
              <a:rPr lang="ru-RU" sz="2000" dirty="0" smtClean="0"/>
              <a:t> … , РА</a:t>
            </a:r>
            <a:r>
              <a:rPr lang="en-US" sz="1200" i="1" dirty="0" smtClean="0"/>
              <a:t>n</a:t>
            </a:r>
            <a:r>
              <a:rPr lang="ru-RU" sz="2000" dirty="0" smtClean="0"/>
              <a:t>А</a:t>
            </a:r>
            <a:r>
              <a:rPr lang="ru-RU" sz="1200" dirty="0" smtClean="0"/>
              <a:t>1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Многогранник, составленный из </a:t>
            </a:r>
            <a:r>
              <a:rPr lang="en-US" sz="2000" dirty="0" smtClean="0"/>
              <a:t>n-</a:t>
            </a:r>
            <a:r>
              <a:rPr lang="ru-RU" sz="2000" dirty="0" smtClean="0"/>
              <a:t>угольника А</a:t>
            </a:r>
            <a:r>
              <a:rPr lang="ru-RU" sz="1200" dirty="0" smtClean="0"/>
              <a:t>1</a:t>
            </a:r>
            <a:r>
              <a:rPr lang="ru-RU" sz="2000" dirty="0" smtClean="0"/>
              <a:t>А</a:t>
            </a:r>
            <a:r>
              <a:rPr lang="ru-RU" sz="1200" dirty="0" smtClean="0"/>
              <a:t>2</a:t>
            </a:r>
            <a:r>
              <a:rPr lang="ru-RU" sz="2000" dirty="0" smtClean="0"/>
              <a:t>А</a:t>
            </a:r>
            <a:r>
              <a:rPr lang="ru-RU" sz="1200" dirty="0" smtClean="0"/>
              <a:t>3</a:t>
            </a:r>
            <a:r>
              <a:rPr lang="ru-RU" sz="2000" dirty="0" smtClean="0"/>
              <a:t>…А</a:t>
            </a:r>
            <a:r>
              <a:rPr lang="en-US" sz="1400" i="1" dirty="0" smtClean="0"/>
              <a:t>n</a:t>
            </a:r>
            <a:r>
              <a:rPr lang="ru-RU" sz="2000" i="1" dirty="0" smtClean="0"/>
              <a:t> </a:t>
            </a:r>
            <a:r>
              <a:rPr lang="ru-RU" sz="2000" dirty="0" smtClean="0"/>
              <a:t>и </a:t>
            </a:r>
            <a:r>
              <a:rPr lang="en-US" sz="2000" i="1" dirty="0" smtClean="0"/>
              <a:t>n</a:t>
            </a:r>
            <a:r>
              <a:rPr lang="ru-RU" sz="2000" dirty="0" smtClean="0"/>
              <a:t> треугольников РА</a:t>
            </a:r>
            <a:r>
              <a:rPr lang="ru-RU" sz="1200" dirty="0" smtClean="0"/>
              <a:t>1</a:t>
            </a:r>
            <a:r>
              <a:rPr lang="ru-RU" sz="2000" dirty="0" smtClean="0"/>
              <a:t>А</a:t>
            </a:r>
            <a:r>
              <a:rPr lang="ru-RU" sz="1200" dirty="0" smtClean="0"/>
              <a:t>2</a:t>
            </a:r>
            <a:r>
              <a:rPr lang="ru-RU" sz="2000" dirty="0" smtClean="0"/>
              <a:t>, РА</a:t>
            </a:r>
            <a:r>
              <a:rPr lang="ru-RU" sz="1200" dirty="0" smtClean="0"/>
              <a:t>2</a:t>
            </a:r>
            <a:r>
              <a:rPr lang="ru-RU" sz="2000" dirty="0" smtClean="0"/>
              <a:t>А</a:t>
            </a:r>
            <a:r>
              <a:rPr lang="ru-RU" sz="1200" dirty="0" smtClean="0"/>
              <a:t>3,</a:t>
            </a:r>
            <a:r>
              <a:rPr lang="ru-RU" sz="2000" dirty="0" smtClean="0"/>
              <a:t> … , РА</a:t>
            </a:r>
            <a:r>
              <a:rPr lang="en-US" sz="1200" i="1" dirty="0" smtClean="0"/>
              <a:t>n</a:t>
            </a:r>
            <a:r>
              <a:rPr lang="ru-RU" sz="2000" dirty="0" smtClean="0"/>
              <a:t>А</a:t>
            </a:r>
            <a:r>
              <a:rPr lang="ru-RU" sz="1200" dirty="0" smtClean="0"/>
              <a:t>1</a:t>
            </a:r>
            <a:r>
              <a:rPr lang="ru-RU" sz="2000" dirty="0" smtClean="0"/>
              <a:t> называется </a:t>
            </a:r>
            <a:r>
              <a:rPr lang="ru-RU" sz="2000" b="1" dirty="0" smtClean="0"/>
              <a:t>пирамидой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805264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Точка Р – называется </a:t>
            </a:r>
            <a:r>
              <a:rPr lang="ru-RU" sz="2000" b="1" dirty="0" smtClean="0"/>
              <a:t>вершиной</a:t>
            </a:r>
            <a:r>
              <a:rPr lang="ru-RU" sz="2000" dirty="0" smtClean="0"/>
              <a:t> пирамиды.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5877272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Отрезки РА</a:t>
            </a:r>
            <a:r>
              <a:rPr lang="ru-RU" sz="1200" dirty="0" smtClean="0"/>
              <a:t>1</a:t>
            </a:r>
            <a:r>
              <a:rPr lang="ru-RU" sz="2000" dirty="0" smtClean="0"/>
              <a:t>, РА</a:t>
            </a:r>
            <a:r>
              <a:rPr lang="ru-RU" sz="1200" dirty="0" smtClean="0"/>
              <a:t>2</a:t>
            </a:r>
            <a:r>
              <a:rPr lang="ru-RU" sz="2000" dirty="0" smtClean="0"/>
              <a:t>, … , Ра</a:t>
            </a:r>
            <a:r>
              <a:rPr lang="en-US" sz="1200" i="1" dirty="0" smtClean="0"/>
              <a:t>n</a:t>
            </a:r>
            <a:r>
              <a:rPr lang="ru-RU" sz="2000" dirty="0" smtClean="0"/>
              <a:t> называются </a:t>
            </a:r>
            <a:r>
              <a:rPr lang="ru-RU" sz="2000" b="1" dirty="0" smtClean="0"/>
              <a:t>боковыми рёбрами </a:t>
            </a:r>
            <a:r>
              <a:rPr lang="ru-RU" sz="2000" dirty="0" smtClean="0"/>
              <a:t>пирамиды.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3419872" cy="311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427984" y="126876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Многоугольник А</a:t>
            </a:r>
            <a:r>
              <a:rPr lang="ru-RU" sz="1200" dirty="0" smtClean="0"/>
              <a:t>1</a:t>
            </a:r>
            <a:r>
              <a:rPr lang="ru-RU" sz="2000" dirty="0" smtClean="0"/>
              <a:t>А</a:t>
            </a:r>
            <a:r>
              <a:rPr lang="ru-RU" sz="1200" dirty="0" smtClean="0"/>
              <a:t>2</a:t>
            </a:r>
            <a:r>
              <a:rPr lang="ru-RU" sz="2000" dirty="0" smtClean="0"/>
              <a:t>А</a:t>
            </a:r>
            <a:r>
              <a:rPr lang="ru-RU" sz="1200" dirty="0" smtClean="0"/>
              <a:t>3</a:t>
            </a:r>
            <a:r>
              <a:rPr lang="ru-RU" sz="2000" dirty="0" smtClean="0"/>
              <a:t>…А</a:t>
            </a:r>
            <a:r>
              <a:rPr lang="en-US" sz="1400" i="1" dirty="0" smtClean="0"/>
              <a:t>n</a:t>
            </a:r>
            <a:r>
              <a:rPr lang="ru-RU" sz="1400" i="1" dirty="0" smtClean="0"/>
              <a:t> </a:t>
            </a:r>
            <a:r>
              <a:rPr lang="ru-RU" sz="2000" dirty="0" smtClean="0"/>
              <a:t>называется </a:t>
            </a:r>
            <a:r>
              <a:rPr lang="ru-RU" sz="2000" b="1" dirty="0" smtClean="0"/>
              <a:t>основанием</a:t>
            </a:r>
            <a:r>
              <a:rPr lang="ru-RU" sz="2000" dirty="0" smtClean="0"/>
              <a:t> пирамиды.</a:t>
            </a:r>
            <a:endParaRPr lang="ru-RU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 r="526" b="4878"/>
          <a:stretch>
            <a:fillRect/>
          </a:stretch>
        </p:blipFill>
        <p:spPr bwMode="auto">
          <a:xfrm>
            <a:off x="539552" y="3356992"/>
            <a:ext cx="3103729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99992" y="4365104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Треугольники РА</a:t>
            </a:r>
            <a:r>
              <a:rPr lang="ru-RU" sz="1200" dirty="0" smtClean="0"/>
              <a:t>1</a:t>
            </a:r>
            <a:r>
              <a:rPr lang="ru-RU" sz="2000" dirty="0" smtClean="0"/>
              <a:t>А</a:t>
            </a:r>
            <a:r>
              <a:rPr lang="ru-RU" sz="1200" dirty="0" smtClean="0"/>
              <a:t>2</a:t>
            </a:r>
            <a:r>
              <a:rPr lang="ru-RU" sz="2000" dirty="0" smtClean="0"/>
              <a:t>, РА</a:t>
            </a:r>
            <a:r>
              <a:rPr lang="ru-RU" sz="1200" dirty="0" smtClean="0"/>
              <a:t>2</a:t>
            </a:r>
            <a:r>
              <a:rPr lang="ru-RU" sz="2000" dirty="0" smtClean="0"/>
              <a:t>А</a:t>
            </a:r>
            <a:r>
              <a:rPr lang="ru-RU" sz="1200" dirty="0" smtClean="0"/>
              <a:t>3,</a:t>
            </a:r>
            <a:r>
              <a:rPr lang="ru-RU" sz="2000" dirty="0" smtClean="0"/>
              <a:t> … , РА</a:t>
            </a:r>
            <a:r>
              <a:rPr lang="en-US" sz="1200" i="1" dirty="0" smtClean="0"/>
              <a:t>n</a:t>
            </a:r>
            <a:r>
              <a:rPr lang="ru-RU" sz="2000" dirty="0" smtClean="0"/>
              <a:t>А</a:t>
            </a:r>
            <a:r>
              <a:rPr lang="ru-RU" sz="1200" dirty="0" smtClean="0"/>
              <a:t>1</a:t>
            </a:r>
            <a:r>
              <a:rPr lang="ru-RU" sz="2000" dirty="0" smtClean="0"/>
              <a:t> называются </a:t>
            </a:r>
            <a:r>
              <a:rPr lang="ru-RU" sz="2000" b="1" dirty="0" smtClean="0"/>
              <a:t>боковыми гранями </a:t>
            </a:r>
            <a:r>
              <a:rPr lang="ru-RU" sz="2000" dirty="0" smtClean="0"/>
              <a:t>пирамиды.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пирамид</a:t>
            </a:r>
            <a:endParaRPr lang="ru-RU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 l="10648" t="4909" r="6407" b="6729"/>
          <a:stretch>
            <a:fillRect/>
          </a:stretch>
        </p:blipFill>
        <p:spPr bwMode="auto">
          <a:xfrm>
            <a:off x="179512" y="1556792"/>
            <a:ext cx="252028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450912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Четырёхугольная</a:t>
            </a:r>
            <a:endParaRPr lang="ru-RU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 l="8129"/>
          <a:stretch>
            <a:fillRect/>
          </a:stretch>
        </p:blipFill>
        <p:spPr bwMode="auto">
          <a:xfrm rot="21173262">
            <a:off x="2771800" y="3068960"/>
            <a:ext cx="325526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43808" y="594928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Треугольная</a:t>
            </a:r>
            <a:endParaRPr lang="ru-RU" dirty="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484784"/>
            <a:ext cx="26574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444208" y="501317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Шестиугольная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ru-RU" dirty="0" smtClean="0"/>
              <a:t>Высота пирамиды.</a:t>
            </a: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068960"/>
            <a:ext cx="25241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134076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Высотой пирамиды называется перпендикуляр, опущенный из вершины пирамиды на плоскость основания.</a:t>
            </a:r>
            <a:endParaRPr lang="ru-RU" sz="3200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9040"/>
            <a:ext cx="2880320" cy="265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780928"/>
            <a:ext cx="26860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Площадь полной поверхности пирамиды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7281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Площадью полной поверхности </a:t>
            </a:r>
            <a:r>
              <a:rPr lang="ru-RU" sz="2400" dirty="0" smtClean="0"/>
              <a:t>пирамиды называется сумма всех её граней, то есть основания и  боковых граней.</a:t>
            </a:r>
            <a:endParaRPr lang="ru-RU" sz="2400" dirty="0"/>
          </a:p>
        </p:txBody>
      </p:sp>
      <p:pic>
        <p:nvPicPr>
          <p:cNvPr id="26626" name="Picture 2" descr="http://matematiku.narod.ru/images/stereom06.gif"/>
          <p:cNvPicPr>
            <a:picLocks noChangeAspect="1" noChangeArrowheads="1"/>
          </p:cNvPicPr>
          <p:nvPr/>
        </p:nvPicPr>
        <p:blipFill>
          <a:blip r:embed="rId3" cstate="print"/>
          <a:srcRect b="13061"/>
          <a:stretch>
            <a:fillRect/>
          </a:stretch>
        </p:blipFill>
        <p:spPr bwMode="auto">
          <a:xfrm>
            <a:off x="323528" y="3068960"/>
            <a:ext cx="2842591" cy="28083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79912" y="3861048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Площадью боковой поверхности  </a:t>
            </a:r>
            <a:r>
              <a:rPr lang="ru-RU" sz="2400" dirty="0" smtClean="0"/>
              <a:t>пирамиды называется сумма площадей её боковых граней. </a:t>
            </a:r>
            <a:endParaRPr lang="ru-RU" sz="2400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923928" y="2852936"/>
          <a:ext cx="3314700" cy="685800"/>
        </p:xfrm>
        <a:graphic>
          <a:graphicData uri="http://schemas.openxmlformats.org/presentationml/2006/ole">
            <p:oleObj spid="_x0000_s26628" name="Формула" r:id="rId4" imgW="11049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Правильная пирамида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Пирамида называется </a:t>
            </a:r>
            <a:r>
              <a:rPr lang="ru-RU" sz="2400" b="1" dirty="0" smtClean="0"/>
              <a:t>правильной</a:t>
            </a:r>
            <a:r>
              <a:rPr lang="ru-RU" sz="2400" dirty="0" smtClean="0"/>
              <a:t>, если её основание – правильный многоугольник, а отрезок, соединяющий вершину пирамиды с центром основания, является её высотой.</a:t>
            </a:r>
            <a:endParaRPr lang="ru-RU" sz="2400" dirty="0"/>
          </a:p>
        </p:txBody>
      </p:sp>
      <p:pic>
        <p:nvPicPr>
          <p:cNvPr id="27652" name="Picture 4" descr="как нарисовать шестиугольную пирами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92896"/>
            <a:ext cx="2880320" cy="2880320"/>
          </a:xfrm>
          <a:prstGeom prst="rect">
            <a:avLst/>
          </a:prstGeom>
          <a:noFill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7" y="2348880"/>
            <a:ext cx="2702631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132856"/>
            <a:ext cx="2880320" cy="3344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79512" y="544522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Все боковые рёбра правильной пирамиды равны, а боковые грани являются равными равнобедренными треугольниками.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862</Words>
  <Application>Microsoft Office PowerPoint</Application>
  <PresentationFormat>Экран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Пирамида, её основание, вершина, боковые рёбра, высота, боковая поверхность.</vt:lpstr>
      <vt:lpstr>Повторение </vt:lpstr>
      <vt:lpstr>Задача № 1.</vt:lpstr>
      <vt:lpstr>Изучение нового материала</vt:lpstr>
      <vt:lpstr>Слайд 5</vt:lpstr>
      <vt:lpstr>Виды пирамид</vt:lpstr>
      <vt:lpstr>Высота пирамиды.</vt:lpstr>
      <vt:lpstr>Площадь полной поверхности пирамиды</vt:lpstr>
      <vt:lpstr>Правильная пирамида</vt:lpstr>
      <vt:lpstr>Теорема </vt:lpstr>
      <vt:lpstr>Апофема правильной пирамиды.</vt:lpstr>
      <vt:lpstr>Апофема правильной пирамиды.</vt:lpstr>
      <vt:lpstr>Площадь боковой поверхности правильной пирамиды</vt:lpstr>
      <vt:lpstr>Площадь боковой поверхности правильной пирамиды</vt:lpstr>
      <vt:lpstr>Закрепление</vt:lpstr>
      <vt:lpstr>Задача № 240.</vt:lpstr>
      <vt:lpstr>Задача № 240.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Пирамида, её основание, боковые рёбра, высота, боковая поверхность.</dc:title>
  <dc:creator>User</dc:creator>
  <cp:lastModifiedBy>Татьяна Похващева</cp:lastModifiedBy>
  <cp:revision>34</cp:revision>
  <dcterms:created xsi:type="dcterms:W3CDTF">2015-04-05T11:28:14Z</dcterms:created>
  <dcterms:modified xsi:type="dcterms:W3CDTF">2020-04-14T10:04:27Z</dcterms:modified>
</cp:coreProperties>
</file>