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FFCC"/>
    <a:srgbClr val="9966FF"/>
    <a:srgbClr val="FFEBFF"/>
    <a:srgbClr val="FFFFFF"/>
    <a:srgbClr val="CCFFFF"/>
    <a:srgbClr val="FFCCFF"/>
    <a:srgbClr val="FFFFCC"/>
    <a:srgbClr val="FF66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-37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D54D2-30D9-4ED6-9559-269A15FE0857}" type="datetimeFigureOut">
              <a:rPr lang="ru-RU" smtClean="0"/>
              <a:pPr/>
              <a:t>ср 13.09.23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4F0FF-0D33-4363-996B-7E48BC0BBB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6189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B2C901C-7EE9-40DD-823C-3603A6513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0B7A68EE-E16F-4EBF-9510-8065D3370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15A6A5D-0846-494D-872D-90C31E88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0F296-9AC3-4014-AC50-2298250EB986}" type="datetime1">
              <a:rPr lang="ru-RU" smtClean="0"/>
              <a:pPr/>
              <a:t>ср 13.09.23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E75315E3-E9E8-432B-B471-96491E7A0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116D8C5-0EE3-40EB-AA00-B4FB64FD7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60FD-F697-4443-B804-BACC7617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610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BE86F6-A3FD-4143-AD0D-DD44F401F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A72D35E-4579-443F-8F52-D1479541C3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3EB1E67-1F20-4CED-9922-98874136E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26E20-D70D-42F6-BCE0-BF2548F0B84D}" type="datetime1">
              <a:rPr lang="ru-RU" smtClean="0"/>
              <a:pPr/>
              <a:t>ср 13.09.23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C0459BC-43A6-4D73-8B80-DE4FEDEF7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78D778A-C72F-4F37-BCED-FE61D26E6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60FD-F697-4443-B804-BACC7617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653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3BB06662-3636-464F-81D1-C088BCBF98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D10BC17F-2D74-471B-8D9E-7E13D4B38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11142D2C-3E37-4229-8F8D-7592D8E86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CA3E-E6C2-45BF-ADC3-A554C5300990}" type="datetime1">
              <a:rPr lang="ru-RU" smtClean="0"/>
              <a:pPr/>
              <a:t>ср 13.09.23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96E9324-E817-4BEE-B3ED-31B5F6817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CA22579-0D83-4A99-B865-AFC67EBF9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60FD-F697-4443-B804-BACC7617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986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035EA70-6C05-4991-A325-62FA9476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85828EE-5AD4-4566-AF19-D728BBEE3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ABB7238-91BD-4850-83EF-A1E5D73DE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23BD3-A1B9-422D-816D-FB4F13366BB5}" type="datetime1">
              <a:rPr lang="ru-RU" smtClean="0"/>
              <a:pPr/>
              <a:t>ср 13.09.23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304DC8A-86B3-44E5-A7D5-B544B6920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12BD964-4D15-4B9E-AD21-86744C396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60FD-F697-4443-B804-BACC7617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5897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C57AC21-046E-43F6-B265-8A9CED7C4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75602BA-1183-432D-B58D-87DF53469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4E0F980-DE51-498D-A51D-EFF5E4634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0C117-0761-4BD3-9DB3-150ABDC91B1B}" type="datetime1">
              <a:rPr lang="ru-RU" smtClean="0"/>
              <a:pPr/>
              <a:t>ср 13.09.23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B0DF9DB-B2E6-4C0D-9872-06F000B5A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290836D6-195F-4973-99D8-2256FCF5C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60FD-F697-4443-B804-BACC7617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8381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74590F6-3F74-4FBD-B8A6-2AB5C705C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E3B9D4D-BEBE-4DDB-A33A-B4CE76558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B47453AF-6607-46EC-A55E-4E1F20E56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83D76A36-57F7-4D77-8C0D-BC3733756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25C29-B7F5-49F6-964E-DE5E70A84E4B}" type="datetime1">
              <a:rPr lang="ru-RU" smtClean="0"/>
              <a:pPr/>
              <a:t>ср 13.09.23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EDE3B41-4829-45F7-90E4-FB5C4491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08CCE63-0B2F-4A30-9823-4A048A6DE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60FD-F697-4443-B804-BACC7617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3390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301C227-A802-4CA0-81F4-36DEEA19A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CD0B997-EB29-4BBC-B75E-D09A94117F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63D198CA-CF99-4013-B3A4-207C60D36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C68C24A-E192-4828-B6DF-4FF6543FDD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2BCC68B8-8E0C-4D9D-9BB8-588CDEABF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35087493-C895-4E41-A16A-C0A25DD54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E02A0-6E70-4AB1-9227-6FE3760E5373}" type="datetime1">
              <a:rPr lang="ru-RU" smtClean="0"/>
              <a:pPr/>
              <a:t>ср 13.09.23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CF0C172C-5A05-4AA7-9494-C6C402AA2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17A15CB4-D5DD-466B-8136-DE268E42C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60FD-F697-4443-B804-BACC7617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72041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8EFFD2-33DE-4845-8F69-BF1CE841A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06D0E03-B45B-40CC-9DCD-A9EDFAE99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9E58C-F978-4D94-A4A5-0CC43C734E98}" type="datetime1">
              <a:rPr lang="ru-RU" smtClean="0"/>
              <a:pPr/>
              <a:t>ср 13.09.23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A71F5592-69B4-4EB6-AF92-25180B9DA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6C29B471-0129-4735-96A7-19A75543E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60FD-F697-4443-B804-BACC7617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198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BE384236-CE9C-423B-9867-36EA4BC94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7379D-0FE3-4A18-A9CF-07C08C9E5FCB}" type="datetime1">
              <a:rPr lang="ru-RU" smtClean="0"/>
              <a:pPr/>
              <a:t>ср 13.09.23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E28FDA7D-6FD5-442D-BC9C-D4CD3D1A9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DEAC2B0-07E4-4B5D-BBED-3EC059E4B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60FD-F697-4443-B804-BACC7617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384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4BC9C0D-80FF-4617-89C1-79230E52D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FE8A02C-0610-4059-9340-113EF3AAB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F072263-4D2A-4A63-8233-5FA4A73FAB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00F4055-799E-4C34-B98C-53D0A84DC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46A0E-42D0-4C9B-A4C8-83868893CABA}" type="datetime1">
              <a:rPr lang="ru-RU" smtClean="0"/>
              <a:pPr/>
              <a:t>ср 13.09.23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643EBC3-C25B-4992-A0AB-C1CB5E1AA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111350F-8479-46CC-B2AE-3A4FA3828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60FD-F697-4443-B804-BACC7617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916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03224D7-5092-4228-B12D-46664AA0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A8ABAB22-C185-41BB-9FDA-152779D0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BC204A9-2B96-41F2-ADBD-C3C61433D6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1CD6A4-7C6E-4938-8E2A-1BA4DB7C9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1E09C-E42E-4B95-A7A2-892481E3B920}" type="datetime1">
              <a:rPr lang="ru-RU" smtClean="0"/>
              <a:pPr/>
              <a:t>ср 13.09.23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865017E-2D95-46C1-8C71-F6BC0F6DD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3C853113-3F37-4E24-932A-74D24809E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160FD-F697-4443-B804-BACC7617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25347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3BFE431-F65A-4882-9EC2-EBB64C13E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2F72E8A-C7B4-487C-BAD9-E5FD98DE69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566C120-4569-4806-B402-191C23674A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592B8-77FB-43EC-9ECD-E598F657E22E}" type="datetime1">
              <a:rPr lang="ru-RU" smtClean="0"/>
              <a:pPr/>
              <a:t>ср 13.09.23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98984F-ED30-44BF-BC03-91D8B5D3A3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3EEA783-D476-4821-B332-E2FE13976F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160FD-F697-4443-B804-BACC7617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267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teach_worksho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teach_workshop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teach_workshop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="" xmlns:a16="http://schemas.microsoft.com/office/drawing/2014/main" id="{C758AF25-14EB-41EC-B1E8-92880640CDB6}"/>
              </a:ext>
            </a:extLst>
          </p:cNvPr>
          <p:cNvSpPr/>
          <p:nvPr/>
        </p:nvSpPr>
        <p:spPr>
          <a:xfrm>
            <a:off x="536781" y="345003"/>
            <a:ext cx="3445015" cy="4349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Проанализируем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D64DEF9-F9B6-4CDB-A452-176B2E942E0B}"/>
              </a:ext>
            </a:extLst>
          </p:cNvPr>
          <p:cNvSpPr/>
          <p:nvPr/>
        </p:nvSpPr>
        <p:spPr>
          <a:xfrm>
            <a:off x="565265" y="1124123"/>
            <a:ext cx="8940859" cy="434943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Чем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различаются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записи в трёх столбиках?</a:t>
            </a:r>
          </a:p>
        </p:txBody>
      </p:sp>
      <p:graphicFrame>
        <p:nvGraphicFramePr>
          <p:cNvPr id="10" name="Таблица 9">
            <a:extLst>
              <a:ext uri="{FF2B5EF4-FFF2-40B4-BE49-F238E27FC236}">
                <a16:creationId xmlns="" xmlns:a16="http://schemas.microsoft.com/office/drawing/2014/main" id="{ADC28DF8-BD83-4592-B0E6-594002A758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7075782"/>
              </p:ext>
            </p:extLst>
          </p:nvPr>
        </p:nvGraphicFramePr>
        <p:xfrm>
          <a:off x="1475737" y="2153606"/>
          <a:ext cx="9189186" cy="3053080"/>
        </p:xfrm>
        <a:graphic>
          <a:graphicData uri="http://schemas.openxmlformats.org/drawingml/2006/table">
            <a:tbl>
              <a:tblPr/>
              <a:tblGrid>
                <a:gridCol w="3063062">
                  <a:extLst>
                    <a:ext uri="{9D8B030D-6E8A-4147-A177-3AD203B41FA5}">
                      <a16:colId xmlns="" xmlns:a16="http://schemas.microsoft.com/office/drawing/2014/main" val="2713230040"/>
                    </a:ext>
                  </a:extLst>
                </a:gridCol>
                <a:gridCol w="3063062">
                  <a:extLst>
                    <a:ext uri="{9D8B030D-6E8A-4147-A177-3AD203B41FA5}">
                      <a16:colId xmlns="" xmlns:a16="http://schemas.microsoft.com/office/drawing/2014/main" val="2096200194"/>
                    </a:ext>
                  </a:extLst>
                </a:gridCol>
                <a:gridCol w="3063062">
                  <a:extLst>
                    <a:ext uri="{9D8B030D-6E8A-4147-A177-3AD203B41FA5}">
                      <a16:colId xmlns="" xmlns:a16="http://schemas.microsoft.com/office/drawing/2014/main" val="4685184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Порхает, на, кружится, снежок, бело, улице, превратились, и, холодное, в, лужицы, стекло</a:t>
                      </a:r>
                      <a:endParaRPr lang="ru-RU" sz="2400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улице бело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Превратились в стекло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Холодные лужицы</a:t>
                      </a:r>
                      <a:endParaRPr lang="ru-RU" sz="2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fontAlgn="t"/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ru-RU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FF66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Снежок порхает, кружится,</a:t>
                      </a:r>
                      <a:endParaRPr lang="ru-RU" sz="2400" dirty="0">
                        <a:solidFill>
                          <a:srgbClr val="FF66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FF66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улице бело.</a:t>
                      </a:r>
                      <a:endParaRPr lang="ru-RU" sz="2400" dirty="0">
                        <a:solidFill>
                          <a:srgbClr val="FF66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FF66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 превратились лужицы</a:t>
                      </a:r>
                      <a:endParaRPr lang="ru-RU" sz="2400" dirty="0">
                        <a:solidFill>
                          <a:srgbClr val="FF66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0" i="0" u="none" strike="noStrike" dirty="0">
                          <a:solidFill>
                            <a:srgbClr val="FF66C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холодное стекло.</a:t>
                      </a:r>
                      <a:endParaRPr lang="ru-RU" sz="2400" dirty="0">
                        <a:solidFill>
                          <a:srgbClr val="FF66CC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7752263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48887" y="6259484"/>
            <a:ext cx="6533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75000"/>
                  </a:schemeClr>
                </a:solidFill>
              </a:rPr>
              <a:t>Учительская мастерская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vk.com/teach_workshop</a:t>
            </a:r>
            <a:r>
              <a:rPr lang="ru-RU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ru-RU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92867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1844037" cy="434943"/>
          </a:xfrm>
          <a:prstGeom prst="round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3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D64DEF9-F9B6-4CDB-A452-176B2E942E0B}"/>
              </a:ext>
            </a:extLst>
          </p:cNvPr>
          <p:cNvSpPr/>
          <p:nvPr/>
        </p:nvSpPr>
        <p:spPr>
          <a:xfrm>
            <a:off x="4130100" y="2478280"/>
            <a:ext cx="4894258" cy="3478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400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Тёплый день</a:t>
            </a:r>
          </a:p>
          <a:p>
            <a:pPr>
              <a:lnSpc>
                <a:spcPct val="150000"/>
              </a:lnSpc>
            </a:pPr>
            <a:r>
              <a:rPr lang="ru-RU" sz="2400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желание учиться</a:t>
            </a:r>
          </a:p>
          <a:p>
            <a:pPr>
              <a:lnSpc>
                <a:spcPct val="150000"/>
              </a:lnSpc>
            </a:pPr>
            <a:r>
              <a:rPr lang="ru-RU" sz="2400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очень любознательный</a:t>
            </a:r>
          </a:p>
          <a:p>
            <a:pPr>
              <a:lnSpc>
                <a:spcPct val="150000"/>
              </a:lnSpc>
            </a:pPr>
            <a:r>
              <a:rPr lang="ru-RU" sz="2400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бледный от страха</a:t>
            </a:r>
          </a:p>
          <a:p>
            <a:pPr>
              <a:lnSpc>
                <a:spcPct val="150000"/>
              </a:lnSpc>
            </a:pPr>
            <a:r>
              <a:rPr lang="ru-RU" sz="2400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три товарища</a:t>
            </a:r>
          </a:p>
          <a:p>
            <a:pPr>
              <a:lnSpc>
                <a:spcPct val="150000"/>
              </a:lnSpc>
            </a:pPr>
            <a:r>
              <a:rPr lang="ru-RU" sz="2400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воспоминания о прошлом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26D1EA12-A818-47F2-A1C2-A7F447B37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25" y="3138488"/>
            <a:ext cx="121092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537307" y="1215568"/>
            <a:ext cx="10664094" cy="8131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Найдите в каждом из словосочетаний главное слово и поставьте от него вопрос к зависимому.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76315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54980" y="387799"/>
            <a:ext cx="1844037" cy="434943"/>
          </a:xfrm>
          <a:prstGeom prst="round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2700867" y="379334"/>
            <a:ext cx="8868420" cy="108999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algn="ctr" rtl="0">
              <a:spcBef>
                <a:spcPts val="0"/>
              </a:spcBef>
              <a:spcAft>
                <a:spcPts val="0"/>
              </a:spcAft>
            </a:pPr>
            <a:r>
              <a:rPr lang="ru-RU" b="1" i="0" u="none" strike="noStrike" dirty="0">
                <a:solidFill>
                  <a:srgbClr val="9966FF"/>
                </a:solidFill>
                <a:effectLst/>
                <a:latin typeface="Arial" pitchFamily="34" charset="0"/>
                <a:cs typeface="Arial" pitchFamily="34" charset="0"/>
              </a:rPr>
              <a:t>Типы словосочетаний</a:t>
            </a:r>
            <a:endParaRPr lang="ru-RU" b="1" dirty="0">
              <a:solidFill>
                <a:srgbClr val="9966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228600" indent="-228600" algn="ctr" rtl="0">
              <a:spcBef>
                <a:spcPts val="0"/>
              </a:spcBef>
              <a:spcAft>
                <a:spcPts val="0"/>
              </a:spcAft>
            </a:pP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В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зависимости от того, какой частью речи является главное слово, словосочетания бывают 3-х </a:t>
            </a:r>
            <a:r>
              <a:rPr lang="ru-RU" b="0" i="0" u="none" strike="noStrike" dirty="0" smtClean="0"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типов.</a:t>
            </a:r>
            <a:endParaRPr lang="ru-RU" b="0" dirty="0"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34C76D54-19B7-437F-9A18-6F3617D49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62588745"/>
              </p:ext>
            </p:extLst>
          </p:nvPr>
        </p:nvGraphicFramePr>
        <p:xfrm>
          <a:off x="734938" y="2042445"/>
          <a:ext cx="11015529" cy="4247259"/>
        </p:xfrm>
        <a:graphic>
          <a:graphicData uri="http://schemas.openxmlformats.org/drawingml/2006/table">
            <a:tbl>
              <a:tblPr/>
              <a:tblGrid>
                <a:gridCol w="2751747">
                  <a:extLst>
                    <a:ext uri="{9D8B030D-6E8A-4147-A177-3AD203B41FA5}">
                      <a16:colId xmlns="" xmlns:a16="http://schemas.microsoft.com/office/drawing/2014/main" val="66423649"/>
                    </a:ext>
                  </a:extLst>
                </a:gridCol>
                <a:gridCol w="3982340">
                  <a:extLst>
                    <a:ext uri="{9D8B030D-6E8A-4147-A177-3AD203B41FA5}">
                      <a16:colId xmlns="" xmlns:a16="http://schemas.microsoft.com/office/drawing/2014/main" val="3405769792"/>
                    </a:ext>
                  </a:extLst>
                </a:gridCol>
                <a:gridCol w="4281442">
                  <a:extLst>
                    <a:ext uri="{9D8B030D-6E8A-4147-A177-3AD203B41FA5}">
                      <a16:colId xmlns="" xmlns:a16="http://schemas.microsoft.com/office/drawing/2014/main" val="2303147189"/>
                    </a:ext>
                  </a:extLst>
                </a:gridCol>
              </a:tblGrid>
              <a:tr h="375538">
                <a:tc>
                  <a:txBody>
                    <a:bodyPr/>
                    <a:lstStyle/>
                    <a:p>
                      <a:pPr marL="228600" indent="-2286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Тип</a:t>
                      </a:r>
                      <a:endParaRPr lang="ru-RU" sz="16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Главное слово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Пример</a:t>
                      </a:r>
                      <a:endParaRPr lang="ru-RU" sz="16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38475078"/>
                  </a:ext>
                </a:extLst>
              </a:tr>
              <a:tr h="1886001">
                <a:tc>
                  <a:txBody>
                    <a:bodyPr/>
                    <a:lstStyle/>
                    <a:p>
                      <a:pPr marL="228600"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Именные</a:t>
                      </a:r>
                      <a:endParaRPr lang="ru-RU" sz="1600" b="1" dirty="0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имя существительное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имя прилагательное 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имя числительное 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местоимение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сообразительный Фокс, хвост лисы</a:t>
                      </a:r>
                      <a:endParaRPr lang="ru-RU" sz="160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полная грибов</a:t>
                      </a:r>
                      <a:endParaRPr lang="ru-RU" sz="160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трое из нас</a:t>
                      </a:r>
                      <a:endParaRPr lang="ru-RU" sz="160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каждый из них</a:t>
                      </a:r>
                      <a:endParaRPr lang="ru-RU" sz="160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67336110"/>
                  </a:ext>
                </a:extLst>
              </a:tr>
              <a:tr h="1363253">
                <a:tc>
                  <a:txBody>
                    <a:bodyPr/>
                    <a:lstStyle/>
                    <a:p>
                      <a:pPr marL="228600"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Глагольные </a:t>
                      </a:r>
                      <a:endParaRPr lang="ru-RU" sz="1600" b="1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глагол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деепричастие 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причастие 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хитро смотреть</a:t>
                      </a:r>
                      <a:endParaRPr lang="ru-RU" sz="160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ответив с улыбкой</a:t>
                      </a:r>
                      <a:endParaRPr lang="ru-RU" sz="160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600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покрасневший от смущения</a:t>
                      </a:r>
                      <a:endParaRPr lang="ru-RU" sz="160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91705450"/>
                  </a:ext>
                </a:extLst>
              </a:tr>
              <a:tr h="622467">
                <a:tc>
                  <a:txBody>
                    <a:bodyPr/>
                    <a:lstStyle/>
                    <a:p>
                      <a:pPr marL="228600" indent="-228600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Наречные</a:t>
                      </a:r>
                      <a:endParaRPr lang="ru-RU" sz="1600" b="1" dirty="0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наречие </a:t>
                      </a:r>
                      <a:endParaRPr lang="ru-RU" sz="16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очень громко, незадолго до отъезда</a:t>
                      </a:r>
                      <a:endParaRPr lang="ru-RU" sz="1600" i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9628590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7C68FEA1-BDD0-4023-8ACD-88320B352E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25" y="21701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" name="Знак умножения 25">
            <a:extLst>
              <a:ext uri="{FF2B5EF4-FFF2-40B4-BE49-F238E27FC236}">
                <a16:creationId xmlns="" xmlns:a16="http://schemas.microsoft.com/office/drawing/2014/main" id="{D4B2BCAC-B0CA-4959-B497-05B61E0A376D}"/>
              </a:ext>
            </a:extLst>
          </p:cNvPr>
          <p:cNvSpPr/>
          <p:nvPr/>
        </p:nvSpPr>
        <p:spPr>
          <a:xfrm>
            <a:off x="9511469" y="2373076"/>
            <a:ext cx="119642" cy="196034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нак умножения 26">
            <a:extLst>
              <a:ext uri="{FF2B5EF4-FFF2-40B4-BE49-F238E27FC236}">
                <a16:creationId xmlns="" xmlns:a16="http://schemas.microsoft.com/office/drawing/2014/main" id="{F3D36178-3D73-4275-AC96-F602641CE5DC}"/>
              </a:ext>
            </a:extLst>
          </p:cNvPr>
          <p:cNvSpPr/>
          <p:nvPr/>
        </p:nvSpPr>
        <p:spPr>
          <a:xfrm>
            <a:off x="10160949" y="2373076"/>
            <a:ext cx="119642" cy="196034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Знак умножения 27">
            <a:extLst>
              <a:ext uri="{FF2B5EF4-FFF2-40B4-BE49-F238E27FC236}">
                <a16:creationId xmlns="" xmlns:a16="http://schemas.microsoft.com/office/drawing/2014/main" id="{730A31A7-3237-4E24-B847-33107AEA59DF}"/>
              </a:ext>
            </a:extLst>
          </p:cNvPr>
          <p:cNvSpPr/>
          <p:nvPr/>
        </p:nvSpPr>
        <p:spPr>
          <a:xfrm>
            <a:off x="7853585" y="2828658"/>
            <a:ext cx="119642" cy="196034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нак умножения 28">
            <a:extLst>
              <a:ext uri="{FF2B5EF4-FFF2-40B4-BE49-F238E27FC236}">
                <a16:creationId xmlns="" xmlns:a16="http://schemas.microsoft.com/office/drawing/2014/main" id="{B74EE050-9438-4594-BD6F-53EA9C206661}"/>
              </a:ext>
            </a:extLst>
          </p:cNvPr>
          <p:cNvSpPr/>
          <p:nvPr/>
        </p:nvSpPr>
        <p:spPr>
          <a:xfrm>
            <a:off x="7859542" y="3735291"/>
            <a:ext cx="119642" cy="196034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Знак умножения 29">
            <a:extLst>
              <a:ext uri="{FF2B5EF4-FFF2-40B4-BE49-F238E27FC236}">
                <a16:creationId xmlns="" xmlns:a16="http://schemas.microsoft.com/office/drawing/2014/main" id="{890B5511-D73E-454B-A97D-F1626D2E039E}"/>
              </a:ext>
            </a:extLst>
          </p:cNvPr>
          <p:cNvSpPr/>
          <p:nvPr/>
        </p:nvSpPr>
        <p:spPr>
          <a:xfrm>
            <a:off x="7793764" y="3330983"/>
            <a:ext cx="119642" cy="196034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Знак умножения 30">
            <a:extLst>
              <a:ext uri="{FF2B5EF4-FFF2-40B4-BE49-F238E27FC236}">
                <a16:creationId xmlns="" xmlns:a16="http://schemas.microsoft.com/office/drawing/2014/main" id="{5A231FB9-4967-430E-AB32-F19BFACBDD44}"/>
              </a:ext>
            </a:extLst>
          </p:cNvPr>
          <p:cNvSpPr/>
          <p:nvPr/>
        </p:nvSpPr>
        <p:spPr>
          <a:xfrm>
            <a:off x="8178325" y="5221481"/>
            <a:ext cx="119642" cy="196034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Знак умножения 31">
            <a:extLst>
              <a:ext uri="{FF2B5EF4-FFF2-40B4-BE49-F238E27FC236}">
                <a16:creationId xmlns="" xmlns:a16="http://schemas.microsoft.com/office/drawing/2014/main" id="{7DEB3BC8-A8C2-4A8D-9FA8-8C04302C6BF3}"/>
              </a:ext>
            </a:extLst>
          </p:cNvPr>
          <p:cNvSpPr/>
          <p:nvPr/>
        </p:nvSpPr>
        <p:spPr>
          <a:xfrm>
            <a:off x="7973227" y="4707308"/>
            <a:ext cx="119642" cy="196034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Знак умножения 32">
            <a:extLst>
              <a:ext uri="{FF2B5EF4-FFF2-40B4-BE49-F238E27FC236}">
                <a16:creationId xmlns="" xmlns:a16="http://schemas.microsoft.com/office/drawing/2014/main" id="{89B6991C-CA9D-4F5E-A25C-851AEF652776}"/>
              </a:ext>
            </a:extLst>
          </p:cNvPr>
          <p:cNvSpPr/>
          <p:nvPr/>
        </p:nvSpPr>
        <p:spPr>
          <a:xfrm>
            <a:off x="8585674" y="4262474"/>
            <a:ext cx="119642" cy="196034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Знак умножения 33">
            <a:extLst>
              <a:ext uri="{FF2B5EF4-FFF2-40B4-BE49-F238E27FC236}">
                <a16:creationId xmlns="" xmlns:a16="http://schemas.microsoft.com/office/drawing/2014/main" id="{57CCB51D-D417-4EE7-969A-E6A76030A828}"/>
              </a:ext>
            </a:extLst>
          </p:cNvPr>
          <p:cNvSpPr/>
          <p:nvPr/>
        </p:nvSpPr>
        <p:spPr>
          <a:xfrm>
            <a:off x="9216712" y="5647927"/>
            <a:ext cx="119642" cy="196034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Знак умножения 34">
            <a:extLst>
              <a:ext uri="{FF2B5EF4-FFF2-40B4-BE49-F238E27FC236}">
                <a16:creationId xmlns="" xmlns:a16="http://schemas.microsoft.com/office/drawing/2014/main" id="{445DE61F-705B-4597-8B82-AEC8BB5ED08D}"/>
              </a:ext>
            </a:extLst>
          </p:cNvPr>
          <p:cNvSpPr/>
          <p:nvPr/>
        </p:nvSpPr>
        <p:spPr>
          <a:xfrm>
            <a:off x="8466032" y="5647927"/>
            <a:ext cx="119642" cy="196034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09535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1844037" cy="434943"/>
          </a:xfrm>
          <a:prstGeom prst="round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4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465513" y="924515"/>
            <a:ext cx="11521439" cy="10796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Определите типы словосочетаний. Поставьте в квадратики, находящиеся рядом со словосочетаниями, буквы: глагольные </a:t>
            </a:r>
            <a:r>
              <a:rPr lang="ru-RU" sz="2400" b="1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ru-RU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г, именные </a:t>
            </a:r>
            <a:r>
              <a:rPr lang="ru-RU" sz="2400" b="1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ru-RU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и, наречные </a:t>
            </a:r>
            <a:r>
              <a:rPr lang="ru-RU" sz="2400" b="1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ru-RU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3758316" y="2174988"/>
            <a:ext cx="4894258" cy="4269359"/>
            <a:chOff x="3758316" y="2174988"/>
            <a:chExt cx="4894258" cy="4269359"/>
          </a:xfrm>
        </p:grpSpPr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9D64DEF9-F9B6-4CDB-A452-176B2E942E0B}"/>
                </a:ext>
              </a:extLst>
            </p:cNvPr>
            <p:cNvSpPr/>
            <p:nvPr/>
          </p:nvSpPr>
          <p:spPr>
            <a:xfrm>
              <a:off x="3758316" y="2233966"/>
              <a:ext cx="4894258" cy="42103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0">
                <a:spcBef>
                  <a:spcPts val="0"/>
                </a:spcBef>
                <a:spcAft>
                  <a:spcPts val="0"/>
                </a:spcAft>
              </a:pPr>
              <a:r>
                <a:rPr lang="ru-RU" sz="2400" i="0" u="none" strike="noStrike" dirty="0">
                  <a:solidFill>
                    <a:srgbClr val="9966FF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отчаянный человек</a:t>
              </a: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r>
                <a:rPr lang="ru-RU" sz="2400" i="0" u="none" strike="noStrike" dirty="0">
                  <a:solidFill>
                    <a:srgbClr val="9966FF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2400" dirty="0">
                <a:solidFill>
                  <a:srgbClr val="99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r>
                <a:rPr lang="ru-RU" sz="2400" i="0" u="none" strike="noStrike" dirty="0">
                  <a:solidFill>
                    <a:srgbClr val="9966FF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крайне неприятно </a:t>
              </a: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endParaRPr lang="ru-RU" sz="2400" dirty="0">
                <a:solidFill>
                  <a:srgbClr val="99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r>
                <a:rPr lang="ru-RU" sz="2400" i="0" u="none" strike="noStrike" dirty="0">
                  <a:solidFill>
                    <a:srgbClr val="9966FF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в бушующем потоке</a:t>
              </a: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r>
                <a:rPr lang="ru-RU" sz="2400" i="0" u="none" strike="noStrike" dirty="0">
                  <a:solidFill>
                    <a:srgbClr val="9966FF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ru-RU" sz="2400" dirty="0">
                <a:solidFill>
                  <a:srgbClr val="99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r>
                <a:rPr lang="ru-RU" sz="2400" i="0" u="none" strike="noStrike" dirty="0">
                  <a:solidFill>
                    <a:srgbClr val="9966FF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напишите письмо </a:t>
              </a: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endParaRPr lang="ru-RU" sz="2400" dirty="0">
                <a:solidFill>
                  <a:srgbClr val="9966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r>
                <a:rPr lang="ru-RU" sz="2400" i="0" u="none" strike="noStrike" dirty="0">
                  <a:solidFill>
                    <a:srgbClr val="9966FF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недалеко от дома </a:t>
              </a: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endParaRPr lang="ru-RU" sz="2400" dirty="0">
                <a:solidFill>
                  <a:srgbClr val="9966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r>
                <a:rPr lang="ru-RU" sz="2400" i="0" u="none" strike="noStrike" dirty="0">
                  <a:solidFill>
                    <a:srgbClr val="9966FF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тяжело переживающий</a:t>
              </a:r>
              <a:r>
                <a:rPr lang="ru-RU" sz="2400" dirty="0"/>
                <a:t/>
              </a:r>
              <a:br>
                <a:rPr lang="ru-RU" sz="2400" dirty="0"/>
              </a:br>
              <a:endParaRPr lang="ru-RU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" name="Прямоугольник 1">
              <a:extLst>
                <a:ext uri="{FF2B5EF4-FFF2-40B4-BE49-F238E27FC236}">
                  <a16:creationId xmlns="" xmlns:a16="http://schemas.microsoft.com/office/drawing/2014/main" id="{605E2C16-BE64-4BD4-9A7F-78E2A889679E}"/>
                </a:ext>
              </a:extLst>
            </p:cNvPr>
            <p:cNvSpPr/>
            <p:nvPr/>
          </p:nvSpPr>
          <p:spPr>
            <a:xfrm>
              <a:off x="7590766" y="2174988"/>
              <a:ext cx="318782" cy="32717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F303A358-AE0D-4E55-B0A1-AC2879F320B2}"/>
                </a:ext>
              </a:extLst>
            </p:cNvPr>
            <p:cNvSpPr/>
            <p:nvPr/>
          </p:nvSpPr>
          <p:spPr>
            <a:xfrm>
              <a:off x="7590766" y="5085359"/>
              <a:ext cx="318782" cy="32717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>
              <a:extLst>
                <a:ext uri="{FF2B5EF4-FFF2-40B4-BE49-F238E27FC236}">
                  <a16:creationId xmlns="" xmlns:a16="http://schemas.microsoft.com/office/drawing/2014/main" id="{8C07DF40-F993-4FA5-A3B0-163635CDCEB6}"/>
                </a:ext>
              </a:extLst>
            </p:cNvPr>
            <p:cNvSpPr/>
            <p:nvPr/>
          </p:nvSpPr>
          <p:spPr>
            <a:xfrm>
              <a:off x="7590766" y="4339156"/>
              <a:ext cx="318782" cy="32717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>
              <a:extLst>
                <a:ext uri="{FF2B5EF4-FFF2-40B4-BE49-F238E27FC236}">
                  <a16:creationId xmlns="" xmlns:a16="http://schemas.microsoft.com/office/drawing/2014/main" id="{26BD113C-B755-463F-8BCC-FC7DB66CC3B7}"/>
                </a:ext>
              </a:extLst>
            </p:cNvPr>
            <p:cNvSpPr/>
            <p:nvPr/>
          </p:nvSpPr>
          <p:spPr>
            <a:xfrm>
              <a:off x="7590766" y="3660479"/>
              <a:ext cx="318782" cy="32717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Прямоугольник 12">
              <a:extLst>
                <a:ext uri="{FF2B5EF4-FFF2-40B4-BE49-F238E27FC236}">
                  <a16:creationId xmlns="" xmlns:a16="http://schemas.microsoft.com/office/drawing/2014/main" id="{AD10655C-72D2-499A-98C6-272DA1B955AF}"/>
                </a:ext>
              </a:extLst>
            </p:cNvPr>
            <p:cNvSpPr/>
            <p:nvPr/>
          </p:nvSpPr>
          <p:spPr>
            <a:xfrm>
              <a:off x="7590766" y="2906557"/>
              <a:ext cx="318782" cy="32717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ик 13">
              <a:extLst>
                <a:ext uri="{FF2B5EF4-FFF2-40B4-BE49-F238E27FC236}">
                  <a16:creationId xmlns="" xmlns:a16="http://schemas.microsoft.com/office/drawing/2014/main" id="{B9DC7215-EBA8-44E8-96AE-2EC1A9B23CBC}"/>
                </a:ext>
              </a:extLst>
            </p:cNvPr>
            <p:cNvSpPr/>
            <p:nvPr/>
          </p:nvSpPr>
          <p:spPr>
            <a:xfrm>
              <a:off x="7590766" y="5772363"/>
              <a:ext cx="318782" cy="327171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="" xmlns:p14="http://schemas.microsoft.com/office/powerpoint/2010/main" val="334112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1844037" cy="434943"/>
          </a:xfrm>
          <a:prstGeom prst="round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605405" y="1154520"/>
            <a:ext cx="10981189" cy="50952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algn="ctr" rtl="0">
              <a:spcBef>
                <a:spcPts val="0"/>
              </a:spcBef>
              <a:spcAft>
                <a:spcPts val="0"/>
              </a:spcAft>
            </a:pPr>
            <a:endParaRPr lang="ru-RU" sz="1800" b="1" i="0" u="none" strike="noStrike" dirty="0"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1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Словосочетаниями не являются: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грамматическая основа </a:t>
            </a:r>
            <a:r>
              <a:rPr lang="ru-RU" sz="2000" b="0" i="1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(мальчик </a:t>
            </a: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встретил);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однородные члены предложения </a:t>
            </a:r>
            <a:r>
              <a:rPr lang="ru-RU" sz="2000" b="0" i="1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(мальчики </a:t>
            </a: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 </a:t>
            </a:r>
            <a:r>
              <a:rPr lang="ru-RU" sz="2000" b="0" i="1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девочки);</a:t>
            </a:r>
            <a:endParaRPr lang="ru-RU" sz="2000" b="0" i="1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предлог с существительным или местоимением </a:t>
            </a: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(у </a:t>
            </a:r>
            <a:r>
              <a:rPr lang="ru-RU" sz="2000" b="0" i="1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мальчика, </a:t>
            </a: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кроме </a:t>
            </a:r>
            <a:r>
              <a:rPr lang="ru-RU" sz="2000" b="0" i="1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детей, </a:t>
            </a: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благодаря </a:t>
            </a:r>
            <a:r>
              <a:rPr lang="ru-RU" sz="2000" i="1" dirty="0" smtClean="0">
                <a:solidFill>
                  <a:srgbClr val="000000"/>
                </a:solidFill>
                <a:latin typeface="Arial" panose="020B0604020202020204" pitchFamily="34" charset="0"/>
              </a:rPr>
              <a:t>находчивости</a:t>
            </a:r>
            <a:r>
              <a:rPr lang="ru-RU" sz="2000" b="0" i="1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 нами)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частица с глаголом </a:t>
            </a: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(не ответит, пошёл бы, сделал же, пусть говорит)</a:t>
            </a:r>
            <a:r>
              <a:rPr lang="ru-RU" sz="20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сложные формы будущего времени </a:t>
            </a: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(будет учиться, будем читать)</a:t>
            </a:r>
            <a:r>
              <a:rPr lang="ru-RU" sz="20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формы сравнительной степени прилагательных и наречий </a:t>
            </a: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(более </a:t>
            </a:r>
            <a:r>
              <a:rPr lang="ru-RU" sz="2000" b="0" i="1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громкий, </a:t>
            </a: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громче всех, самый умный)</a:t>
            </a:r>
            <a:r>
              <a:rPr lang="ru-RU" sz="2000" b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;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фразеологизмы </a:t>
            </a:r>
            <a:r>
              <a:rPr lang="ru-RU" sz="2000" b="0" i="1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(бить  баклуши, сесть в лужу)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28600" indent="-228600" algn="ctr" rtl="0">
              <a:spcBef>
                <a:spcPts val="0"/>
              </a:spcBef>
              <a:spcAft>
                <a:spcPts val="0"/>
              </a:spcAft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97943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1844037" cy="434943"/>
          </a:xfrm>
          <a:prstGeom prst="round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5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D64DEF9-F9B6-4CDB-A452-176B2E942E0B}"/>
              </a:ext>
            </a:extLst>
          </p:cNvPr>
          <p:cNvSpPr/>
          <p:nvPr/>
        </p:nvSpPr>
        <p:spPr>
          <a:xfrm>
            <a:off x="584201" y="2060960"/>
            <a:ext cx="10837332" cy="3478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400" i="0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Мечтаю о лете</a:t>
            </a:r>
            <a:r>
              <a:rPr lang="ru-RU" sz="2400" i="0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, вследствие неудачи, </a:t>
            </a:r>
            <a:r>
              <a:rPr lang="ru-RU" sz="2400" i="0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читаю письмо</a:t>
            </a:r>
            <a:r>
              <a:rPr lang="ru-RU" sz="2400" i="0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sz="2400" i="0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мне показалось</a:t>
            </a:r>
            <a:r>
              <a:rPr lang="ru-RU" sz="2400" i="0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, показалось море, горы и море, </a:t>
            </a:r>
            <a:r>
              <a:rPr lang="ru-RU" sz="2400" i="0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в течении реки</a:t>
            </a:r>
            <a:r>
              <a:rPr lang="ru-RU" sz="2400" i="0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, </a:t>
            </a:r>
            <a:endParaRPr lang="ru-RU" sz="2400" i="0" strike="noStrike" dirty="0" smtClean="0">
              <a:solidFill>
                <a:srgbClr val="9966FF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i="0" strike="noStrike" dirty="0" smtClean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в </a:t>
            </a:r>
            <a:r>
              <a:rPr lang="ru-RU" sz="2400" i="0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течение часа, сломя голову, буду путешествовать, </a:t>
            </a:r>
            <a:endParaRPr lang="ru-RU" sz="2400" i="0" strike="noStrike" dirty="0" smtClean="0">
              <a:solidFill>
                <a:srgbClr val="9966FF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i="0" strike="noStrike" dirty="0" smtClean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более </a:t>
            </a:r>
            <a:r>
              <a:rPr lang="ru-RU" sz="2400" i="0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интересный, </a:t>
            </a:r>
            <a:r>
              <a:rPr lang="ru-RU" sz="2400" i="0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добрый человек</a:t>
            </a:r>
            <a:r>
              <a:rPr lang="ru-RU" sz="2400" i="0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, пускай отвечает, самый весёлый.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478039" y="1173235"/>
            <a:ext cx="10050588" cy="8131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Найдите и подчеркните все словосочетания.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10578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1844037" cy="434943"/>
          </a:xfrm>
          <a:prstGeom prst="round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509302" y="1217840"/>
            <a:ext cx="4461709" cy="6792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ru-RU" sz="2400" b="1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Что такое предложение?</a:t>
            </a:r>
            <a:endParaRPr lang="ru-RU" sz="2400" b="1" dirty="0">
              <a:solidFill>
                <a:srgbClr val="99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0F4DB3D9-5812-4A8F-8310-453A8EF5AF2B}"/>
              </a:ext>
            </a:extLst>
          </p:cNvPr>
          <p:cNvSpPr/>
          <p:nvPr/>
        </p:nvSpPr>
        <p:spPr>
          <a:xfrm>
            <a:off x="513878" y="2725478"/>
            <a:ext cx="10979649" cy="1921947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Предложение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</a:t>
            </a:r>
            <a:r>
              <a:rPr lang="ru-RU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это сочетание слов, связанных по смыслу и грамматически, интонационно завершённое и выражающее законченную мысль. Предложение может состоять из одного слова.</a:t>
            </a:r>
            <a:endParaRPr lang="ru-RU" sz="2400" b="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177255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2624214" cy="434943"/>
          </a:xfrm>
          <a:prstGeom prst="round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Проанализируем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0F4DB3D9-5812-4A8F-8310-453A8EF5AF2B}"/>
              </a:ext>
            </a:extLst>
          </p:cNvPr>
          <p:cNvSpPr/>
          <p:nvPr/>
        </p:nvSpPr>
        <p:spPr>
          <a:xfrm>
            <a:off x="505566" y="2021727"/>
            <a:ext cx="10979649" cy="1921947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И </a:t>
            </a:r>
            <a:r>
              <a:rPr lang="ru-RU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хрюкотали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зелюки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как </a:t>
            </a:r>
            <a:r>
              <a:rPr lang="ru-RU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мюмзики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мове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Я, прочитать, книга, Пушкин, капитанский, дочка.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Выращенный трактор переплыл пластилиновую дорогу.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2540F53F-EA6C-4060-A5B4-B5F910279559}"/>
              </a:ext>
            </a:extLst>
          </p:cNvPr>
          <p:cNvSpPr/>
          <p:nvPr/>
        </p:nvSpPr>
        <p:spPr>
          <a:xfrm>
            <a:off x="580380" y="4429917"/>
            <a:ext cx="5198237" cy="746091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rtl="0" fontAlgn="base">
              <a:spcBef>
                <a:spcPts val="0"/>
              </a:spcBef>
              <a:spcAft>
                <a:spcPts val="0"/>
              </a:spcAft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Как я люблю летние тихие вечера!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3579" y="1080654"/>
            <a:ext cx="10392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Какие из записей являются предложениями, а какие нет? Почему?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8161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1844037" cy="434943"/>
          </a:xfrm>
          <a:prstGeom prst="round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559177" y="1118088"/>
            <a:ext cx="6672895" cy="6792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ru-RU" sz="2400" b="1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Что нужно для создания предложения?</a:t>
            </a:r>
            <a:endParaRPr lang="ru-RU" sz="2400" b="1" dirty="0">
              <a:solidFill>
                <a:srgbClr val="99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0F4DB3D9-5812-4A8F-8310-453A8EF5AF2B}"/>
              </a:ext>
            </a:extLst>
          </p:cNvPr>
          <p:cNvSpPr/>
          <p:nvPr/>
        </p:nvSpPr>
        <p:spPr>
          <a:xfrm>
            <a:off x="621944" y="2418440"/>
            <a:ext cx="6910989" cy="2844736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Существующие в языке слова.</a:t>
            </a:r>
          </a:p>
          <a:p>
            <a:pPr marL="457200" indent="-4572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Грамматическая связь между словами.</a:t>
            </a:r>
          </a:p>
          <a:p>
            <a:pPr marL="457200" indent="-4572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Смысловая связь между словами.</a:t>
            </a:r>
          </a:p>
          <a:p>
            <a:pPr marL="457200" indent="-4572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Предикативность. </a:t>
            </a:r>
          </a:p>
          <a:p>
            <a:pPr marL="457200" indent="-4572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Интонационная завершённость.</a:t>
            </a:r>
          </a:p>
          <a:p>
            <a:pPr marL="457200" indent="-457200"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Грамматическая основа.</a:t>
            </a:r>
          </a:p>
        </p:txBody>
      </p:sp>
    </p:spTree>
    <p:extLst>
      <p:ext uri="{BB962C8B-B14F-4D97-AF65-F5344CB8AC3E}">
        <p14:creationId xmlns="" xmlns:p14="http://schemas.microsoft.com/office/powerpoint/2010/main" val="22494074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1844037" cy="434943"/>
          </a:xfrm>
          <a:prstGeom prst="round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6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D64DEF9-F9B6-4CDB-A452-176B2E942E0B}"/>
              </a:ext>
            </a:extLst>
          </p:cNvPr>
          <p:cNvSpPr/>
          <p:nvPr/>
        </p:nvSpPr>
        <p:spPr>
          <a:xfrm>
            <a:off x="662163" y="2767798"/>
            <a:ext cx="8118505" cy="3478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 Вчера весь день лил дождь.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 Идёт дождь.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 Завтра опять будет идти дождь.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 Пусть поскорее закончится дождь!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2400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 Если бы не было дождя, мы бы пошли гулять</a:t>
            </a:r>
            <a:r>
              <a:rPr lang="ru-RU" sz="2400" b="1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26D1EA12-A818-47F2-A1C2-A7F447B37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25" y="3138488"/>
            <a:ext cx="121092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739028" y="1042678"/>
            <a:ext cx="10713944" cy="1410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Подчеркните в предложениях грамматические основы. Определите предикативность: соотнесите содержание этих предложений с действительностью, то есть определите наклонение и время глаголов-сказуемых.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67359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1844037" cy="434943"/>
          </a:xfrm>
          <a:prstGeom prst="round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577583" y="1039732"/>
            <a:ext cx="8896617" cy="6792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ru-RU" sz="2400" b="1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Чем различаются словосочетание и предложение?</a:t>
            </a:r>
            <a:endParaRPr lang="ru-RU" sz="2400" b="1" dirty="0">
              <a:solidFill>
                <a:srgbClr val="99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C40E995E-0A6E-4653-B5F4-44484954B2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75012846"/>
              </p:ext>
            </p:extLst>
          </p:nvPr>
        </p:nvGraphicFramePr>
        <p:xfrm>
          <a:off x="837618" y="2297777"/>
          <a:ext cx="10306098" cy="3441986"/>
        </p:xfrm>
        <a:graphic>
          <a:graphicData uri="http://schemas.openxmlformats.org/drawingml/2006/table">
            <a:tbl>
              <a:tblPr/>
              <a:tblGrid>
                <a:gridCol w="2426876">
                  <a:extLst>
                    <a:ext uri="{9D8B030D-6E8A-4147-A177-3AD203B41FA5}">
                      <a16:colId xmlns="" xmlns:a16="http://schemas.microsoft.com/office/drawing/2014/main" val="207083000"/>
                    </a:ext>
                  </a:extLst>
                </a:gridCol>
                <a:gridCol w="3811424">
                  <a:extLst>
                    <a:ext uri="{9D8B030D-6E8A-4147-A177-3AD203B41FA5}">
                      <a16:colId xmlns="" xmlns:a16="http://schemas.microsoft.com/office/drawing/2014/main" val="3130338885"/>
                    </a:ext>
                  </a:extLst>
                </a:gridCol>
                <a:gridCol w="4067798">
                  <a:extLst>
                    <a:ext uri="{9D8B030D-6E8A-4147-A177-3AD203B41FA5}">
                      <a16:colId xmlns="" xmlns:a16="http://schemas.microsoft.com/office/drawing/2014/main" val="860160690"/>
                    </a:ext>
                  </a:extLst>
                </a:gridCol>
              </a:tblGrid>
              <a:tr h="571693">
                <a:tc>
                  <a:txBody>
                    <a:bodyPr/>
                    <a:lstStyle/>
                    <a:p>
                      <a:pPr fontAlgn="t"/>
                      <a: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Словосочетание</a:t>
                      </a:r>
                      <a:endParaRPr lang="ru-RU" sz="2000" b="1" dirty="0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i="0" u="none" strike="noStrike" dirty="0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Предложение</a:t>
                      </a:r>
                      <a:endParaRPr lang="ru-RU" sz="2000" b="1" dirty="0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35876970"/>
                  </a:ext>
                </a:extLst>
              </a:tr>
              <a:tr h="58514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</a:t>
                      </a:r>
                      <a:endParaRPr lang="ru-RU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есть главное и зависимое слово</a:t>
                      </a:r>
                      <a:endParaRPr lang="ru-RU" sz="18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есть грамматическая основа </a:t>
                      </a:r>
                      <a:endParaRPr lang="ru-RU" sz="18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6102658"/>
                  </a:ext>
                </a:extLst>
              </a:tr>
              <a:tr h="58514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Функция </a:t>
                      </a:r>
                      <a:endParaRPr lang="ru-RU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Номинативная (для называния)</a:t>
                      </a:r>
                      <a:endParaRPr lang="ru-RU" sz="18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Коммуникативная (для общения)</a:t>
                      </a:r>
                      <a:endParaRPr lang="ru-RU" sz="18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81380881"/>
                  </a:ext>
                </a:extLst>
              </a:tr>
              <a:tr h="58514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Интонация </a:t>
                      </a:r>
                      <a:endParaRPr lang="ru-RU" sz="2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 </a:t>
                      </a:r>
                      <a:endParaRPr lang="ru-RU" sz="18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интонационная завершённость</a:t>
                      </a:r>
                      <a:endParaRPr lang="ru-RU" sz="1800" b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9227028"/>
                  </a:ext>
                </a:extLst>
              </a:tr>
              <a:tr h="58514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Пунктуация </a:t>
                      </a:r>
                      <a:endParaRPr lang="ru-RU" sz="20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знаки завершения, разделения, выделения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4437907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0E5E8FB8-F729-442E-8B37-8FB19466D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25" y="30749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7861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22191" y="910270"/>
            <a:ext cx="1844037" cy="434943"/>
          </a:xfrm>
          <a:prstGeom prst="round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Тема урока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="" xmlns:a16="http://schemas.microsoft.com/office/drawing/2014/main" id="{225F93AC-3993-48F7-B6BA-17CB7FE87349}"/>
              </a:ext>
            </a:extLst>
          </p:cNvPr>
          <p:cNvSpPr/>
          <p:nvPr/>
        </p:nvSpPr>
        <p:spPr>
          <a:xfrm>
            <a:off x="530503" y="3514855"/>
            <a:ext cx="1844037" cy="434943"/>
          </a:xfrm>
          <a:prstGeom prst="round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Цели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D64DEF9-F9B6-4CDB-A452-176B2E942E0B}"/>
              </a:ext>
            </a:extLst>
          </p:cNvPr>
          <p:cNvSpPr/>
          <p:nvPr/>
        </p:nvSpPr>
        <p:spPr>
          <a:xfrm>
            <a:off x="2969519" y="785579"/>
            <a:ext cx="8771921" cy="11014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Словосочетание и предложение </a:t>
            </a:r>
            <a:endParaRPr lang="ru-RU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</a:t>
            </a:r>
            <a:r>
              <a:rPr lang="ru-RU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единицы синтаксиса.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2919642" y="3458708"/>
            <a:ext cx="7603261" cy="110138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У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знать, что такое словосочетание и предложение; научиться их различать.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8887" y="6259484"/>
            <a:ext cx="6533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75000"/>
                  </a:schemeClr>
                </a:solidFill>
              </a:rPr>
              <a:t>Учительская мастерская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vk.com/teach_workshop</a:t>
            </a:r>
            <a:r>
              <a:rPr lang="ru-RU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ru-RU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10893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1844037" cy="434943"/>
          </a:xfrm>
          <a:prstGeom prst="round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7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D64DEF9-F9B6-4CDB-A452-176B2E942E0B}"/>
              </a:ext>
            </a:extLst>
          </p:cNvPr>
          <p:cNvSpPr/>
          <p:nvPr/>
        </p:nvSpPr>
        <p:spPr>
          <a:xfrm>
            <a:off x="2116769" y="2740403"/>
            <a:ext cx="8118505" cy="34781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Белый снег</a:t>
            </a:r>
            <a:endParaRPr lang="ru-RU" b="1" dirty="0">
              <a:solidFill>
                <a:srgbClr val="9966FF"/>
              </a:solidFill>
              <a:effectLst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Снег идёт.</a:t>
            </a:r>
            <a:endParaRPr lang="ru-RU" b="1" dirty="0">
              <a:solidFill>
                <a:srgbClr val="9966FF"/>
              </a:solidFill>
              <a:effectLst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Я люблю снег.</a:t>
            </a:r>
            <a:endParaRPr lang="ru-RU" b="1" dirty="0">
              <a:solidFill>
                <a:srgbClr val="9966FF"/>
              </a:solidFill>
              <a:effectLst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Снег сегодня искрящийся.</a:t>
            </a:r>
            <a:endParaRPr lang="ru-RU" b="1" dirty="0">
              <a:solidFill>
                <a:srgbClr val="9966FF"/>
              </a:solidFill>
              <a:effectLst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На улице снег и ветер.</a:t>
            </a:r>
            <a:endParaRPr lang="ru-RU" b="1" dirty="0">
              <a:solidFill>
                <a:srgbClr val="9966FF"/>
              </a:solidFill>
              <a:effectLst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Сугробы снега</a:t>
            </a:r>
            <a:endParaRPr lang="ru-RU" b="1" dirty="0">
              <a:solidFill>
                <a:srgbClr val="9966FF"/>
              </a:solidFill>
              <a:effectLst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Падает на землю</a:t>
            </a:r>
            <a:endParaRPr lang="ru-RU" b="1" dirty="0">
              <a:solidFill>
                <a:srgbClr val="9966FF"/>
              </a:solidFill>
              <a:effectLst/>
            </a:endParaRPr>
          </a:p>
          <a:p>
            <a:pPr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Любуюсь красивыми снежинками. 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26D1EA12-A818-47F2-A1C2-A7F447B37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25" y="3138488"/>
            <a:ext cx="121092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465667" y="860819"/>
            <a:ext cx="11438465" cy="1179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Определите, какие из данных записей являются предложениями, а </a:t>
            </a: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какие словосочетаниями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Обозначьте стрелками, в какую из групп вы их отнесёте.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="" xmlns:a16="http://schemas.microsoft.com/office/drawing/2014/main" id="{3194DF6F-C7D0-4149-8ADF-535E1047EA0D}"/>
              </a:ext>
            </a:extLst>
          </p:cNvPr>
          <p:cNvSpPr/>
          <p:nvPr/>
        </p:nvSpPr>
        <p:spPr>
          <a:xfrm>
            <a:off x="410326" y="2286419"/>
            <a:ext cx="2939626" cy="4572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ru-RU" sz="1800" b="1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Словосочетания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427E963B-0EEE-4DD8-B434-1C4EC5F06D8F}"/>
              </a:ext>
            </a:extLst>
          </p:cNvPr>
          <p:cNvSpPr/>
          <p:nvPr/>
        </p:nvSpPr>
        <p:spPr>
          <a:xfrm>
            <a:off x="8842048" y="2253644"/>
            <a:ext cx="2939626" cy="4572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ru-RU" sz="1800" b="1" i="0" u="none" strike="noStrike" dirty="0">
                <a:solidFill>
                  <a:srgbClr val="C00000"/>
                </a:solidFill>
                <a:effectLst/>
                <a:latin typeface="Arial" panose="020B0604020202020204" pitchFamily="34" charset="0"/>
              </a:rPr>
              <a:t>Предложения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66702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2509953" cy="434943"/>
          </a:xfrm>
          <a:prstGeom prst="round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Подведём итог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26D1EA12-A818-47F2-A1C2-A7F447B37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25" y="3138488"/>
            <a:ext cx="121092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="" xmlns:a16="http://schemas.microsoft.com/office/drawing/2014/main" id="{26E8D4E1-5C02-46B1-876B-2449231807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29699205"/>
              </p:ext>
            </p:extLst>
          </p:nvPr>
        </p:nvGraphicFramePr>
        <p:xfrm>
          <a:off x="580380" y="1119499"/>
          <a:ext cx="11238455" cy="5451314"/>
        </p:xfrm>
        <a:graphic>
          <a:graphicData uri="http://schemas.openxmlformats.org/drawingml/2006/table">
            <a:tbl>
              <a:tblPr/>
              <a:tblGrid>
                <a:gridCol w="889711">
                  <a:extLst>
                    <a:ext uri="{9D8B030D-6E8A-4147-A177-3AD203B41FA5}">
                      <a16:colId xmlns="" xmlns:a16="http://schemas.microsoft.com/office/drawing/2014/main" val="468461970"/>
                    </a:ext>
                  </a:extLst>
                </a:gridCol>
                <a:gridCol w="9412206">
                  <a:extLst>
                    <a:ext uri="{9D8B030D-6E8A-4147-A177-3AD203B41FA5}">
                      <a16:colId xmlns="" xmlns:a16="http://schemas.microsoft.com/office/drawing/2014/main" val="4253350336"/>
                    </a:ext>
                  </a:extLst>
                </a:gridCol>
                <a:gridCol w="936538">
                  <a:extLst>
                    <a:ext uri="{9D8B030D-6E8A-4147-A177-3AD203B41FA5}">
                      <a16:colId xmlns="" xmlns:a16="http://schemas.microsoft.com/office/drawing/2014/main" val="1020247165"/>
                    </a:ext>
                  </a:extLst>
                </a:gridCol>
              </a:tblGrid>
              <a:tr h="62237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ru-RU" sz="16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Словосочетания бывают сочинительные и подчинительные.</a:t>
                      </a:r>
                      <a:endParaRPr lang="ru-RU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38424161"/>
                  </a:ext>
                </a:extLst>
              </a:tr>
              <a:tr h="62237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ru-RU" sz="16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подчинительном словосочетании от одного слова к другому нельзя поставить вопрос.</a:t>
                      </a:r>
                      <a:endParaRPr lang="ru-RU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958958200"/>
                  </a:ext>
                </a:extLst>
              </a:tr>
              <a:tr h="7991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ru-RU" sz="16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подчинительных словосочетаниях слова связаны между собой при помощи окончания или предлога и окончания.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92922644"/>
                  </a:ext>
                </a:extLst>
              </a:tr>
              <a:tr h="62237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ru-RU" sz="16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Есть два типа подчинительных словосочетаний: глагольные и именные.</a:t>
                      </a:r>
                      <a:endParaRPr lang="ru-RU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98255301"/>
                  </a:ext>
                </a:extLst>
              </a:tr>
              <a:tr h="62237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ru-RU" sz="16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глагольных словосочетаниях главное слово выражено только глаголом.</a:t>
                      </a:r>
                      <a:endParaRPr lang="ru-RU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3230765"/>
                  </a:ext>
                </a:extLst>
              </a:tr>
              <a:tr h="79915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ru-RU" sz="16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именном словосочетании главное слово выражено существительным, прилагательным, числительным или местоимением.</a:t>
                      </a:r>
                      <a:endParaRPr lang="ru-RU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709756557"/>
                  </a:ext>
                </a:extLst>
              </a:tr>
              <a:tr h="62237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ru-RU" sz="16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Если главное слово выражено наречием, то такое словосочетание относится к наречным.</a:t>
                      </a:r>
                      <a:endParaRPr lang="ru-RU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53402056"/>
                  </a:ext>
                </a:extLst>
              </a:tr>
              <a:tr h="622379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ru-RU" sz="16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Сочетание “помимо нас” нельзя назвать словосочетанием, так как это предлог с местоимением.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dirty="0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600" b="1" u="none" dirty="0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600" b="1" u="none" dirty="0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718242756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01A37B7C-5F7E-424E-B000-2FDE1F93A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4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DB24141B-5118-4856-B418-49231C20AFD8}"/>
              </a:ext>
            </a:extLst>
          </p:cNvPr>
          <p:cNvSpPr/>
          <p:nvPr/>
        </p:nvSpPr>
        <p:spPr>
          <a:xfrm>
            <a:off x="4729794" y="320066"/>
            <a:ext cx="2939626" cy="4572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ru-RU" sz="2400" b="1" i="0" u="none" strike="noStrike" dirty="0" err="1" smtClean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Данетка</a:t>
            </a:r>
            <a:endParaRPr lang="ru-RU" sz="2400" b="1" dirty="0">
              <a:solidFill>
                <a:srgbClr val="99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85274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26D1EA12-A818-47F2-A1C2-A7F447B37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25" y="3138488"/>
            <a:ext cx="121092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1">
            <a:extLst>
              <a:ext uri="{FF2B5EF4-FFF2-40B4-BE49-F238E27FC236}">
                <a16:creationId xmlns="" xmlns:a16="http://schemas.microsoft.com/office/drawing/2014/main" id="{01A37B7C-5F7E-424E-B000-2FDE1F93A6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19843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="" xmlns:a16="http://schemas.microsoft.com/office/drawing/2014/main" id="{6A5831BF-2006-4E31-912F-8A9360CD4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8631921"/>
              </p:ext>
            </p:extLst>
          </p:nvPr>
        </p:nvGraphicFramePr>
        <p:xfrm>
          <a:off x="878791" y="1261821"/>
          <a:ext cx="10965679" cy="5133452"/>
        </p:xfrm>
        <a:graphic>
          <a:graphicData uri="http://schemas.openxmlformats.org/drawingml/2006/table">
            <a:tbl>
              <a:tblPr/>
              <a:tblGrid>
                <a:gridCol w="868116">
                  <a:extLst>
                    <a:ext uri="{9D8B030D-6E8A-4147-A177-3AD203B41FA5}">
                      <a16:colId xmlns="" xmlns:a16="http://schemas.microsoft.com/office/drawing/2014/main" val="494046263"/>
                    </a:ext>
                  </a:extLst>
                </a:gridCol>
                <a:gridCol w="9183756">
                  <a:extLst>
                    <a:ext uri="{9D8B030D-6E8A-4147-A177-3AD203B41FA5}">
                      <a16:colId xmlns="" xmlns:a16="http://schemas.microsoft.com/office/drawing/2014/main" val="1601022288"/>
                    </a:ext>
                  </a:extLst>
                </a:gridCol>
                <a:gridCol w="913807">
                  <a:extLst>
                    <a:ext uri="{9D8B030D-6E8A-4147-A177-3AD203B41FA5}">
                      <a16:colId xmlns="" xmlns:a16="http://schemas.microsoft.com/office/drawing/2014/main" val="190153328"/>
                    </a:ext>
                  </a:extLst>
                </a:gridCol>
              </a:tblGrid>
              <a:tr h="63947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ru-RU" sz="16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Сочетание “вижу небо” нельзя назвать словосочетанием, так как это грамматическая основа.</a:t>
                      </a:r>
                      <a:endParaRPr lang="ru-RU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904002822"/>
                  </a:ext>
                </a:extLst>
              </a:tr>
              <a:tr h="76499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ru-RU" sz="16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этом ряду записаны все словосочетания:</a:t>
                      </a:r>
                      <a:endParaRPr lang="ru-RU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добрый человек, помнить добро, по-доброму относиться, самый добрый.</a:t>
                      </a:r>
                      <a:endParaRPr lang="ru-RU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237967074"/>
                  </a:ext>
                </a:extLst>
              </a:tr>
              <a:tr h="773840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ru-RU" sz="16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этом ряду нет ни одного словосочетания:</a:t>
                      </a:r>
                      <a:endParaRPr lang="ru-RU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буду обедать, в продолжение лета, более быстрый, попасть впросак.</a:t>
                      </a:r>
                      <a:endParaRPr lang="ru-RU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623173729"/>
                  </a:ext>
                </a:extLst>
              </a:tr>
              <a:tr h="774141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ru-RU" sz="16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предложении обязательно должны быть существующие в языке слова, грамматическая связь между ними, предикативность, интонационная завершённость и грамматическая основа.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17368095"/>
                  </a:ext>
                </a:extLst>
              </a:tr>
              <a:tr h="63947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ru-RU" sz="16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словосочетаниях нет грамматических основ, а в предложениях есть.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66638039"/>
                  </a:ext>
                </a:extLst>
              </a:tr>
              <a:tr h="63947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ru-RU" sz="160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Предложение не может состоять из одного слова.</a:t>
                      </a:r>
                      <a:endParaRPr lang="ru-RU" sz="160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600" b="1" u="none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59725217"/>
                  </a:ext>
                </a:extLst>
              </a:tr>
              <a:tr h="639473"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ru-RU" sz="1600" dirty="0">
                        <a:effectLst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Слово, словосочетание и предложение —</a:t>
                      </a:r>
                      <a:r>
                        <a:rPr lang="ru-RU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единицы синтаксиса.</a:t>
                      </a:r>
                      <a:endParaRPr lang="ru-RU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strike="noStrike" dirty="0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</a:t>
                      </a:r>
                      <a:endParaRPr lang="ru-RU" sz="1600" b="1" u="none" dirty="0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1" i="0" u="none" dirty="0">
                          <a:solidFill>
                            <a:srgbClr val="9966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нет</a:t>
                      </a:r>
                      <a:endParaRPr lang="ru-RU" sz="1600" b="1" u="none" dirty="0">
                        <a:solidFill>
                          <a:srgbClr val="9966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073997146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="" xmlns:a16="http://schemas.microsoft.com/office/drawing/2014/main" id="{F3F3BC96-C413-4D22-8DE9-A57A8D9E2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0478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2509953" cy="434943"/>
          </a:xfrm>
          <a:prstGeom prst="round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Подведём итог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DB24141B-5118-4856-B418-49231C20AFD8}"/>
              </a:ext>
            </a:extLst>
          </p:cNvPr>
          <p:cNvSpPr/>
          <p:nvPr/>
        </p:nvSpPr>
        <p:spPr>
          <a:xfrm>
            <a:off x="4729794" y="320066"/>
            <a:ext cx="2939626" cy="4572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ru-RU" sz="2400" b="1" i="0" u="none" strike="noStrike" dirty="0" err="1" smtClean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Данетка</a:t>
            </a:r>
            <a:endParaRPr lang="ru-RU" sz="2400" b="1" dirty="0">
              <a:solidFill>
                <a:srgbClr val="99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77433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534240" y="1209528"/>
            <a:ext cx="5560362" cy="6792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ru-RU" sz="2400" b="0" i="0" u="none" strike="noStrike" dirty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Продолжите </a:t>
            </a:r>
            <a:r>
              <a:rPr lang="ru-RU" sz="2400" b="0" i="0" u="none" strike="noStrike" dirty="0" smtClean="0">
                <a:solidFill>
                  <a:srgbClr val="9966FF"/>
                </a:solidFill>
                <a:effectLst/>
                <a:latin typeface="Arial" panose="020B0604020202020204" pitchFamily="34" charset="0"/>
              </a:rPr>
              <a:t>фразы</a:t>
            </a:r>
            <a:endParaRPr lang="ru-RU" sz="2400" b="1" dirty="0">
              <a:solidFill>
                <a:srgbClr val="9966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0F4DB3D9-5812-4A8F-8310-453A8EF5AF2B}"/>
              </a:ext>
            </a:extLst>
          </p:cNvPr>
          <p:cNvSpPr/>
          <p:nvPr/>
        </p:nvSpPr>
        <p:spPr>
          <a:xfrm>
            <a:off x="597005" y="2493255"/>
            <a:ext cx="6910989" cy="3009770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Сегодня 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 уроке мы узнали…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Сегодня 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 уроке мы научились…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Больше 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всего мне запомнилось…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Мне 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сегодня на уроке понравилось…</a:t>
            </a:r>
          </a:p>
          <a:p>
            <a:pPr rtl="0" fontAlgn="base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4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Сегодня </a:t>
            </a: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на уроке я работал...</a:t>
            </a:r>
          </a:p>
        </p:txBody>
      </p:sp>
      <p:sp>
        <p:nvSpPr>
          <p:cNvPr id="7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2509953" cy="434943"/>
          </a:xfrm>
          <a:prstGeom prst="round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Подведём итог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8887" y="6259484"/>
            <a:ext cx="65338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>
                    <a:lumMod val="75000"/>
                  </a:schemeClr>
                </a:solidFill>
              </a:rPr>
              <a:t>Учительская мастерская 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https://</a:t>
            </a:r>
            <a:r>
              <a:rPr lang="en-US" sz="1400" dirty="0" smtClean="0">
                <a:solidFill>
                  <a:schemeClr val="bg1">
                    <a:lumMod val="75000"/>
                  </a:schemeClr>
                </a:solidFill>
                <a:hlinkClick r:id="rId2"/>
              </a:rPr>
              <a:t>vk.com/teach_workshop</a:t>
            </a:r>
            <a:r>
              <a:rPr lang="ru-RU" sz="140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ru-RU" sz="14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88742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1844037" cy="434943"/>
          </a:xfrm>
          <a:prstGeom prst="round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D64DEF9-F9B6-4CDB-A452-176B2E942E0B}"/>
              </a:ext>
            </a:extLst>
          </p:cNvPr>
          <p:cNvSpPr/>
          <p:nvPr/>
        </p:nvSpPr>
        <p:spPr>
          <a:xfrm>
            <a:off x="5752408" y="1514742"/>
            <a:ext cx="5859212" cy="1914258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Синтаксис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раздел грамматики, изучающий единицы синтаксиса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словосочетания и предложения, а также правила их построения.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580379" y="1518667"/>
            <a:ext cx="3908493" cy="361859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Слова называют предметы, признаки, действия, количества </a:t>
            </a: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т.д. </a:t>
            </a:r>
            <a:endParaRPr lang="ru-RU" sz="2000" b="0" i="0" u="none" strike="noStrike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Они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являются строительным материалом </a:t>
            </a:r>
            <a:endParaRPr lang="ru-RU" sz="2000" b="0" i="0" u="none" strike="noStrike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для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словосочетаний </a:t>
            </a:r>
            <a:endParaRPr lang="ru-RU" sz="2000" b="0" i="0" u="none" strike="noStrike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ru-RU" sz="20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 </a:t>
            </a:r>
            <a:r>
              <a:rPr lang="ru-RU" sz="20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предложений.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="" xmlns:a16="http://schemas.microsoft.com/office/drawing/2014/main" id="{0B69FA8A-D5C8-4176-8C99-AF9C4B9A6607}"/>
              </a:ext>
            </a:extLst>
          </p:cNvPr>
          <p:cNvCxnSpPr/>
          <p:nvPr/>
        </p:nvCxnSpPr>
        <p:spPr>
          <a:xfrm>
            <a:off x="4479944" y="1947976"/>
            <a:ext cx="1265158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614183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1844037" cy="434943"/>
          </a:xfrm>
          <a:prstGeom prst="round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1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D64DEF9-F9B6-4CDB-A452-176B2E942E0B}"/>
              </a:ext>
            </a:extLst>
          </p:cNvPr>
          <p:cNvSpPr/>
          <p:nvPr/>
        </p:nvSpPr>
        <p:spPr>
          <a:xfrm>
            <a:off x="1609091" y="2638559"/>
            <a:ext cx="10050588" cy="19142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ru-RU" sz="2400" b="1" i="0" u="none" strike="noStrike" dirty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Серый, спит, день, на, кот, весь, подоконнике.</a:t>
            </a:r>
            <a:endParaRPr lang="ru-RU" sz="2400" b="1" dirty="0"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26D1EA12-A818-47F2-A1C2-A7F447B37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25" y="3138488"/>
            <a:ext cx="121092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1070706" y="1274835"/>
            <a:ext cx="10050588" cy="8131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Составьте из слов предложение. Выпишите из него словосочетания. Обозначьте в них крестиком главные слова.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934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2299553" cy="434943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Проверьте себя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D64DEF9-F9B6-4CDB-A452-176B2E942E0B}"/>
              </a:ext>
            </a:extLst>
          </p:cNvPr>
          <p:cNvSpPr/>
          <p:nvPr/>
        </p:nvSpPr>
        <p:spPr>
          <a:xfrm>
            <a:off x="1129285" y="1153681"/>
            <a:ext cx="9933429" cy="50334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2400" b="0" i="0" u="none" strike="noStrike" dirty="0"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Серый кот весь день спит на подоконнике.</a:t>
            </a:r>
            <a:endParaRPr lang="ru-RU" sz="2400" b="0" dirty="0">
              <a:solidFill>
                <a:srgbClr val="7030A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24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Серый кот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24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Весь день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24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Спит на подоконнике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24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Спит весь день</a:t>
            </a:r>
            <a:endParaRPr lang="ru-RU" sz="24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26D1EA12-A818-47F2-A1C2-A7F447B37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25" y="3138488"/>
            <a:ext cx="121092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Знак умножения 1">
            <a:extLst>
              <a:ext uri="{FF2B5EF4-FFF2-40B4-BE49-F238E27FC236}">
                <a16:creationId xmlns="" xmlns:a16="http://schemas.microsoft.com/office/drawing/2014/main" id="{533F42B2-69D5-4C22-B290-034DEF777834}"/>
              </a:ext>
            </a:extLst>
          </p:cNvPr>
          <p:cNvSpPr/>
          <p:nvPr/>
        </p:nvSpPr>
        <p:spPr>
          <a:xfrm>
            <a:off x="2392822" y="1974079"/>
            <a:ext cx="188008" cy="22219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нак умножения 7">
            <a:extLst>
              <a:ext uri="{FF2B5EF4-FFF2-40B4-BE49-F238E27FC236}">
                <a16:creationId xmlns="" xmlns:a16="http://schemas.microsoft.com/office/drawing/2014/main" id="{B5A93A9C-C645-4DEA-8311-E488C1EF39AC}"/>
              </a:ext>
            </a:extLst>
          </p:cNvPr>
          <p:cNvSpPr/>
          <p:nvPr/>
        </p:nvSpPr>
        <p:spPr>
          <a:xfrm>
            <a:off x="2204814" y="2794477"/>
            <a:ext cx="188008" cy="22219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Знак умножения 9">
            <a:extLst>
              <a:ext uri="{FF2B5EF4-FFF2-40B4-BE49-F238E27FC236}">
                <a16:creationId xmlns="" xmlns:a16="http://schemas.microsoft.com/office/drawing/2014/main" id="{ED2DA535-EE42-41AF-B376-450CF34B848A}"/>
              </a:ext>
            </a:extLst>
          </p:cNvPr>
          <p:cNvSpPr/>
          <p:nvPr/>
        </p:nvSpPr>
        <p:spPr>
          <a:xfrm>
            <a:off x="1482328" y="3448227"/>
            <a:ext cx="188008" cy="22219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нак умножения 11">
            <a:extLst>
              <a:ext uri="{FF2B5EF4-FFF2-40B4-BE49-F238E27FC236}">
                <a16:creationId xmlns="" xmlns:a16="http://schemas.microsoft.com/office/drawing/2014/main" id="{0C47024E-CB9A-4DAD-B09B-126CAB894E84}"/>
              </a:ext>
            </a:extLst>
          </p:cNvPr>
          <p:cNvSpPr/>
          <p:nvPr/>
        </p:nvSpPr>
        <p:spPr>
          <a:xfrm>
            <a:off x="1542148" y="4228745"/>
            <a:ext cx="188008" cy="22219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926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1844037" cy="434943"/>
          </a:xfrm>
          <a:prstGeom prst="round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D64DEF9-F9B6-4CDB-A452-176B2E942E0B}"/>
              </a:ext>
            </a:extLst>
          </p:cNvPr>
          <p:cNvSpPr/>
          <p:nvPr/>
        </p:nvSpPr>
        <p:spPr>
          <a:xfrm>
            <a:off x="2709017" y="320066"/>
            <a:ext cx="8586409" cy="916067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Словосочетание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это объединение двух или нескольких слов. </a:t>
            </a:r>
            <a:endParaRPr lang="ru-RU" sz="1800" b="0" i="0" u="none" strike="noStrike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18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Слова 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могут быть связаны сочинительной и подчинительной связью.</a:t>
            </a:r>
            <a:endParaRPr lang="ru-RU" sz="2400" b="0" dirty="0">
              <a:effectLst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580380" y="1329325"/>
            <a:ext cx="11044353" cy="16255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Сочинительная связь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тип связи, при котором соединяются равноправные синтаксические единицы.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Подчинительная </a:t>
            </a:r>
            <a:r>
              <a:rPr lang="ru-RU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связь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тип связи, при котором соединяются неравноправные синтаксические единицы. </a:t>
            </a:r>
            <a:endParaRPr lang="ru-RU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E592DD41-9272-4677-B479-0604500DC9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59542249"/>
              </p:ext>
            </p:extLst>
          </p:nvPr>
        </p:nvGraphicFramePr>
        <p:xfrm>
          <a:off x="588846" y="2857036"/>
          <a:ext cx="11264487" cy="3525520"/>
        </p:xfrm>
        <a:graphic>
          <a:graphicData uri="http://schemas.openxmlformats.org/drawingml/2006/table">
            <a:tbl>
              <a:tblPr/>
              <a:tblGrid>
                <a:gridCol w="3161577">
                  <a:extLst>
                    <a:ext uri="{9D8B030D-6E8A-4147-A177-3AD203B41FA5}">
                      <a16:colId xmlns="" xmlns:a16="http://schemas.microsoft.com/office/drawing/2014/main" val="3866041492"/>
                    </a:ext>
                  </a:extLst>
                </a:gridCol>
                <a:gridCol w="3984993">
                  <a:extLst>
                    <a:ext uri="{9D8B030D-6E8A-4147-A177-3AD203B41FA5}">
                      <a16:colId xmlns="" xmlns:a16="http://schemas.microsoft.com/office/drawing/2014/main" val="2242307561"/>
                    </a:ext>
                  </a:extLst>
                </a:gridCol>
                <a:gridCol w="4117917">
                  <a:extLst>
                    <a:ext uri="{9D8B030D-6E8A-4147-A177-3AD203B41FA5}">
                      <a16:colId xmlns="" xmlns:a16="http://schemas.microsoft.com/office/drawing/2014/main" val="1266680855"/>
                    </a:ext>
                  </a:extLst>
                </a:gridCol>
              </a:tblGrid>
              <a:tr h="664533">
                <a:tc>
                  <a:txBody>
                    <a:bodyPr/>
                    <a:lstStyle/>
                    <a:p>
                      <a:pPr fontAlgn="t"/>
                      <a: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ru-RU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ru-RU" sz="1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Сочинительные словосочетания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Подчинительные словосочетания</a:t>
                      </a:r>
                      <a:endParaRPr lang="ru-RU" sz="1800" b="1" dirty="0">
                        <a:solidFill>
                          <a:srgbClr val="7030A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72684344"/>
                  </a:ext>
                </a:extLst>
              </a:tr>
              <a:tr h="9343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Отношения между словами</a:t>
                      </a:r>
                      <a:endParaRPr lang="ru-RU" sz="18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одно слово не подчиняется другому (однородные члены)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одно слово подчиняется другому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36791496"/>
                  </a:ext>
                </a:extLst>
              </a:tr>
              <a:tr h="9343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Структура </a:t>
                      </a:r>
                      <a:endParaRPr lang="ru-RU" sz="1800" b="1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состоят из равноправных слов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состоят из главного и зависимого слов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29476406"/>
                  </a:ext>
                </a:extLst>
              </a:tr>
              <a:tr h="93434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Вопрос</a:t>
                      </a:r>
                      <a:endParaRPr lang="ru-RU" sz="1800" b="1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одного слова к другому нельзя задать вопрос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главного слова можно задать вопрос к зависимому</a:t>
                      </a:r>
                      <a:endParaRPr lang="ru-RU" sz="1800" b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29613236"/>
                  </a:ext>
                </a:extLst>
              </a:tr>
            </a:tbl>
          </a:graphicData>
        </a:graphic>
      </p:graphicFrame>
      <p:sp>
        <p:nvSpPr>
          <p:cNvPr id="8" name="Rectangle 2">
            <a:extLst>
              <a:ext uri="{FF2B5EF4-FFF2-40B4-BE49-F238E27FC236}">
                <a16:creationId xmlns="" xmlns:a16="http://schemas.microsoft.com/office/drawing/2014/main" id="{55DF12E3-A5FE-4B78-BA86-09DB04DD3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25" y="29067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42643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1844037" cy="434943"/>
          </a:xfrm>
          <a:prstGeom prst="round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Теория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D64DEF9-F9B6-4CDB-A452-176B2E942E0B}"/>
              </a:ext>
            </a:extLst>
          </p:cNvPr>
          <p:cNvSpPr/>
          <p:nvPr/>
        </p:nvSpPr>
        <p:spPr>
          <a:xfrm>
            <a:off x="4913830" y="1283775"/>
            <a:ext cx="6697790" cy="972084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Смысловое </a:t>
            </a:r>
            <a:r>
              <a:rPr lang="ru-RU" sz="18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подходят по значению </a:t>
            </a:r>
            <a:endParaRPr lang="ru-RU" sz="1800" b="0" i="0" u="none" strike="noStrike" dirty="0" smtClean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пушистый хвост, НО не пушистый </a:t>
            </a:r>
            <a:r>
              <a:rPr lang="ru-RU" sz="18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глаз).</a:t>
            </a:r>
            <a:endParaRPr lang="ru-RU" sz="2400" b="0" dirty="0">
              <a:effectLst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580380" y="1283775"/>
            <a:ext cx="3410506" cy="38224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Словосочетание – это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800" b="1" i="0" u="none" strike="noStrike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смысловое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и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2400" b="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800" b="1" i="0" u="none" strike="noStrike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грамматическое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ru-RU" sz="2400" b="0" dirty="0">
              <a:effectLst/>
            </a:endParaRPr>
          </a:p>
          <a:p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объединение двух или более</a:t>
            </a:r>
          </a:p>
          <a:p>
            <a:endParaRPr lang="ru-RU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ru-RU" sz="1800" b="1" i="0" u="none" strike="noStrike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полноценных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слов.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 стрелкой 2">
            <a:extLst>
              <a:ext uri="{FF2B5EF4-FFF2-40B4-BE49-F238E27FC236}">
                <a16:creationId xmlns="" xmlns:a16="http://schemas.microsoft.com/office/drawing/2014/main" id="{0B69FA8A-D5C8-4176-8C99-AF9C4B9A6607}"/>
              </a:ext>
            </a:extLst>
          </p:cNvPr>
          <p:cNvCxnSpPr>
            <a:cxnSpLocks/>
          </p:cNvCxnSpPr>
          <p:nvPr/>
        </p:nvCxnSpPr>
        <p:spPr>
          <a:xfrm>
            <a:off x="2872102" y="4377136"/>
            <a:ext cx="1943179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3E77DE7C-CAA1-4925-A72F-289A11273BF9}"/>
              </a:ext>
            </a:extLst>
          </p:cNvPr>
          <p:cNvSpPr/>
          <p:nvPr/>
        </p:nvSpPr>
        <p:spPr>
          <a:xfrm>
            <a:off x="4913830" y="2596493"/>
            <a:ext cx="6697790" cy="972084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Грамматическое </a:t>
            </a:r>
            <a:r>
              <a:rPr lang="ru-RU" sz="18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слова связаны друг с другом при помощи окончаний или предлогов и окончаний.</a:t>
            </a:r>
            <a:endParaRPr lang="ru-RU" sz="2400" b="0" dirty="0">
              <a:effectLst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0F4DB3D9-5812-4A8F-8310-453A8EF5AF2B}"/>
              </a:ext>
            </a:extLst>
          </p:cNvPr>
          <p:cNvSpPr/>
          <p:nvPr/>
        </p:nvSpPr>
        <p:spPr>
          <a:xfrm>
            <a:off x="4913830" y="3899953"/>
            <a:ext cx="6697790" cy="972084"/>
          </a:xfrm>
          <a:prstGeom prst="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Полноценных </a:t>
            </a:r>
            <a:r>
              <a:rPr lang="ru-RU" sz="1800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– </a:t>
            </a: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самостоятельных частей речи.</a:t>
            </a:r>
            <a:endParaRPr lang="ru-RU" sz="2400" b="0" dirty="0">
              <a:effectLst/>
            </a:endParaRP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="" xmlns:a16="http://schemas.microsoft.com/office/drawing/2014/main" id="{AC2C6348-B3D8-4E2E-BA51-ACA0CAA99F6D}"/>
              </a:ext>
            </a:extLst>
          </p:cNvPr>
          <p:cNvCxnSpPr>
            <a:cxnSpLocks/>
          </p:cNvCxnSpPr>
          <p:nvPr/>
        </p:nvCxnSpPr>
        <p:spPr>
          <a:xfrm flipV="1">
            <a:off x="2613441" y="3013931"/>
            <a:ext cx="2300389" cy="173592"/>
          </a:xfrm>
          <a:prstGeom prst="straightConnector1">
            <a:avLst/>
          </a:prstGeom>
          <a:ln w="127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="" xmlns:a16="http://schemas.microsoft.com/office/drawing/2014/main" id="{F272A55E-DCB9-4B59-B593-ADB708C52F35}"/>
              </a:ext>
            </a:extLst>
          </p:cNvPr>
          <p:cNvCxnSpPr>
            <a:cxnSpLocks/>
          </p:cNvCxnSpPr>
          <p:nvPr/>
        </p:nvCxnSpPr>
        <p:spPr>
          <a:xfrm flipV="1">
            <a:off x="2424239" y="1769817"/>
            <a:ext cx="2489591" cy="777899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74477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1844037" cy="434943"/>
          </a:xfrm>
          <a:prstGeom prst="roundRect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Задание 2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9D64DEF9-F9B6-4CDB-A452-176B2E942E0B}"/>
              </a:ext>
            </a:extLst>
          </p:cNvPr>
          <p:cNvSpPr/>
          <p:nvPr/>
        </p:nvSpPr>
        <p:spPr>
          <a:xfrm>
            <a:off x="774373" y="2920254"/>
            <a:ext cx="10050588" cy="191425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ru-RU" sz="2400" i="0" u="none" strike="noStrike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Идти школа, глядеть в окно, хожу пешком, сухая вода, </a:t>
            </a:r>
            <a:endParaRPr lang="ru-RU" sz="2400" i="0" u="none" strike="noStrike" dirty="0" smtClean="0"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400" i="0" u="none" strike="noStrike" dirty="0" smtClean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смотреть </a:t>
            </a:r>
            <a:r>
              <a:rPr lang="ru-RU" sz="2400" i="0" u="none" strike="noStrike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ярко, перед домом.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2">
            <a:extLst>
              <a:ext uri="{FF2B5EF4-FFF2-40B4-BE49-F238E27FC236}">
                <a16:creationId xmlns="" xmlns:a16="http://schemas.microsoft.com/office/drawing/2014/main" id="{26D1EA12-A818-47F2-A1C2-A7F447B371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0025" y="3138488"/>
            <a:ext cx="121092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660400" y="1274835"/>
            <a:ext cx="10460894" cy="81318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Вычеркните из предложенных вариантов те, которые не являются словосочетаниями. Обоснуйте своё мнение.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4045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Группа 24">
            <a:extLst>
              <a:ext uri="{FF2B5EF4-FFF2-40B4-BE49-F238E27FC236}">
                <a16:creationId xmlns="" xmlns:a16="http://schemas.microsoft.com/office/drawing/2014/main" id="{AF139201-B6C8-4D26-A2D2-B6F97845EE80}"/>
              </a:ext>
            </a:extLst>
          </p:cNvPr>
          <p:cNvGrpSpPr/>
          <p:nvPr/>
        </p:nvGrpSpPr>
        <p:grpSpPr>
          <a:xfrm>
            <a:off x="7197755" y="1503698"/>
            <a:ext cx="3733099" cy="2939306"/>
            <a:chOff x="6795083" y="1515247"/>
            <a:chExt cx="3733099" cy="2939306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3E77DE7C-CAA1-4925-A72F-289A11273BF9}"/>
                </a:ext>
              </a:extLst>
            </p:cNvPr>
            <p:cNvSpPr/>
            <p:nvPr/>
          </p:nvSpPr>
          <p:spPr>
            <a:xfrm>
              <a:off x="6795083" y="1515247"/>
              <a:ext cx="3733099" cy="2939306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0">
                <a:spcBef>
                  <a:spcPts val="0"/>
                </a:spcBef>
                <a:spcAft>
                  <a:spcPts val="0"/>
                </a:spcAft>
              </a:pPr>
              <a:r>
                <a:rPr lang="ru-RU" sz="1800" b="0" i="0" u="none" strike="noStrike" dirty="0"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Любовался зданиями</a:t>
              </a: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endParaRPr lang="ru-RU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endPara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endPara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  <a:p>
              <a:pPr rtl="0">
                <a:spcBef>
                  <a:spcPts val="0"/>
                </a:spcBef>
                <a:spcAft>
                  <a:spcPts val="0"/>
                </a:spcAft>
              </a:pPr>
              <a:r>
                <a:rPr lang="ru-RU" dirty="0">
                  <a:solidFill>
                    <a:srgbClr val="000000"/>
                  </a:solidFill>
                  <a:latin typeface="Arial" panose="020B0604020202020204" pitchFamily="34" charset="0"/>
                </a:rPr>
                <a:t>Интересной экскурсии</a:t>
              </a:r>
              <a:endPara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Знак умножения 10">
              <a:extLst>
                <a:ext uri="{FF2B5EF4-FFF2-40B4-BE49-F238E27FC236}">
                  <a16:creationId xmlns="" xmlns:a16="http://schemas.microsoft.com/office/drawing/2014/main" id="{D0B05542-30C3-4307-88D3-79FBBC2E01E3}"/>
                </a:ext>
              </a:extLst>
            </p:cNvPr>
            <p:cNvSpPr/>
            <p:nvPr/>
          </p:nvSpPr>
          <p:spPr>
            <a:xfrm>
              <a:off x="7451384" y="2091525"/>
              <a:ext cx="188008" cy="222190"/>
            </a:xfrm>
            <a:prstGeom prst="mathMultiply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Знак умножения 13">
              <a:extLst>
                <a:ext uri="{FF2B5EF4-FFF2-40B4-BE49-F238E27FC236}">
                  <a16:creationId xmlns="" xmlns:a16="http://schemas.microsoft.com/office/drawing/2014/main" id="{F07E9C4F-01E3-43B4-8E23-D8B70AAE342C}"/>
                </a:ext>
              </a:extLst>
            </p:cNvPr>
            <p:cNvSpPr/>
            <p:nvPr/>
          </p:nvSpPr>
          <p:spPr>
            <a:xfrm>
              <a:off x="8661632" y="3206810"/>
              <a:ext cx="188008" cy="222190"/>
            </a:xfrm>
            <a:prstGeom prst="mathMultiply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18" name="Группа 17">
              <a:extLst>
                <a:ext uri="{FF2B5EF4-FFF2-40B4-BE49-F238E27FC236}">
                  <a16:creationId xmlns="" xmlns:a16="http://schemas.microsoft.com/office/drawing/2014/main" id="{512A936F-E454-4ACC-BF70-4CF83A8262E6}"/>
                </a:ext>
              </a:extLst>
            </p:cNvPr>
            <p:cNvGrpSpPr/>
            <p:nvPr/>
          </p:nvGrpSpPr>
          <p:grpSpPr>
            <a:xfrm>
              <a:off x="7545388" y="3100554"/>
              <a:ext cx="901815" cy="283579"/>
              <a:chOff x="7759817" y="2030136"/>
              <a:chExt cx="901815" cy="283579"/>
            </a:xfrm>
          </p:grpSpPr>
          <p:cxnSp>
            <p:nvCxnSpPr>
              <p:cNvPr id="5" name="Прямая соединительная линия 4">
                <a:extLst>
                  <a:ext uri="{FF2B5EF4-FFF2-40B4-BE49-F238E27FC236}">
                    <a16:creationId xmlns="" xmlns:a16="http://schemas.microsoft.com/office/drawing/2014/main" id="{9FF30CCD-514E-4C89-BD0A-6F7D418A18AE}"/>
                  </a:ext>
                </a:extLst>
              </p:cNvPr>
              <p:cNvCxnSpPr/>
              <p:nvPr/>
            </p:nvCxnSpPr>
            <p:spPr>
              <a:xfrm flipV="1">
                <a:off x="8661632" y="2030136"/>
                <a:ext cx="0" cy="283579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>
                <a:extLst>
                  <a:ext uri="{FF2B5EF4-FFF2-40B4-BE49-F238E27FC236}">
                    <a16:creationId xmlns="" xmlns:a16="http://schemas.microsoft.com/office/drawing/2014/main" id="{EA7BD815-E361-44C7-906A-7D75DC8D0122}"/>
                  </a:ext>
                </a:extLst>
              </p:cNvPr>
              <p:cNvCxnSpPr/>
              <p:nvPr/>
            </p:nvCxnSpPr>
            <p:spPr>
              <a:xfrm flipH="1">
                <a:off x="7759817" y="2030136"/>
                <a:ext cx="901815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 стрелкой 16">
                <a:extLst>
                  <a:ext uri="{FF2B5EF4-FFF2-40B4-BE49-F238E27FC236}">
                    <a16:creationId xmlns="" xmlns:a16="http://schemas.microsoft.com/office/drawing/2014/main" id="{8FDD7149-6D59-4EF8-BB9E-12817583408D}"/>
                  </a:ext>
                </a:extLst>
              </p:cNvPr>
              <p:cNvCxnSpPr/>
              <p:nvPr/>
            </p:nvCxnSpPr>
            <p:spPr>
              <a:xfrm>
                <a:off x="7759817" y="2030136"/>
                <a:ext cx="0" cy="283579"/>
              </a:xfrm>
              <a:prstGeom prst="straightConnector1">
                <a:avLst/>
              </a:prstGeom>
              <a:ln>
                <a:noFill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9" name="Группа 18">
              <a:extLst>
                <a:ext uri="{FF2B5EF4-FFF2-40B4-BE49-F238E27FC236}">
                  <a16:creationId xmlns="" xmlns:a16="http://schemas.microsoft.com/office/drawing/2014/main" id="{1B5F877E-8920-46A3-9E05-62D45FEBA181}"/>
                </a:ext>
              </a:extLst>
            </p:cNvPr>
            <p:cNvGrpSpPr/>
            <p:nvPr/>
          </p:nvGrpSpPr>
          <p:grpSpPr>
            <a:xfrm flipH="1">
              <a:off x="7844785" y="2022853"/>
              <a:ext cx="901815" cy="283579"/>
              <a:chOff x="7759817" y="2030136"/>
              <a:chExt cx="901815" cy="283579"/>
            </a:xfrm>
          </p:grpSpPr>
          <p:cxnSp>
            <p:nvCxnSpPr>
              <p:cNvPr id="20" name="Прямая соединительная линия 19">
                <a:extLst>
                  <a:ext uri="{FF2B5EF4-FFF2-40B4-BE49-F238E27FC236}">
                    <a16:creationId xmlns="" xmlns:a16="http://schemas.microsoft.com/office/drawing/2014/main" id="{277797BF-682F-4EEE-84A0-3EA94E1F8313}"/>
                  </a:ext>
                </a:extLst>
              </p:cNvPr>
              <p:cNvCxnSpPr/>
              <p:nvPr/>
            </p:nvCxnSpPr>
            <p:spPr>
              <a:xfrm flipV="1">
                <a:off x="8661632" y="2030136"/>
                <a:ext cx="0" cy="283579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>
                <a:extLst>
                  <a:ext uri="{FF2B5EF4-FFF2-40B4-BE49-F238E27FC236}">
                    <a16:creationId xmlns="" xmlns:a16="http://schemas.microsoft.com/office/drawing/2014/main" id="{DFA5649C-405A-4C34-8B47-65C212DD0D77}"/>
                  </a:ext>
                </a:extLst>
              </p:cNvPr>
              <p:cNvCxnSpPr/>
              <p:nvPr/>
            </p:nvCxnSpPr>
            <p:spPr>
              <a:xfrm flipH="1">
                <a:off x="7759817" y="2030136"/>
                <a:ext cx="901815" cy="0"/>
              </a:xfrm>
              <a:prstGeom prst="line">
                <a:avLst/>
              </a:prstGeom>
              <a:ln>
                <a:noFill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 стрелкой 21">
                <a:extLst>
                  <a:ext uri="{FF2B5EF4-FFF2-40B4-BE49-F238E27FC236}">
                    <a16:creationId xmlns="" xmlns:a16="http://schemas.microsoft.com/office/drawing/2014/main" id="{279ED70D-839B-431A-8AF5-98BD0B533719}"/>
                  </a:ext>
                </a:extLst>
              </p:cNvPr>
              <p:cNvCxnSpPr/>
              <p:nvPr/>
            </p:nvCxnSpPr>
            <p:spPr>
              <a:xfrm>
                <a:off x="7759817" y="2030136"/>
                <a:ext cx="0" cy="283579"/>
              </a:xfrm>
              <a:prstGeom prst="straightConnector1">
                <a:avLst/>
              </a:prstGeom>
              <a:ln>
                <a:noFill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3" name="Прямоугольник 22">
              <a:extLst>
                <a:ext uri="{FF2B5EF4-FFF2-40B4-BE49-F238E27FC236}">
                  <a16:creationId xmlns="" xmlns:a16="http://schemas.microsoft.com/office/drawing/2014/main" id="{97C3D816-34AD-4264-AA02-D14F5FE49E32}"/>
                </a:ext>
              </a:extLst>
            </p:cNvPr>
            <p:cNvSpPr/>
            <p:nvPr/>
          </p:nvSpPr>
          <p:spPr>
            <a:xfrm>
              <a:off x="7480744" y="1669409"/>
              <a:ext cx="1663988" cy="283576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Чем?</a:t>
              </a:r>
            </a:p>
          </p:txBody>
        </p:sp>
        <p:sp>
          <p:nvSpPr>
            <p:cNvPr id="24" name="Прямоугольник 23">
              <a:extLst>
                <a:ext uri="{FF2B5EF4-FFF2-40B4-BE49-F238E27FC236}">
                  <a16:creationId xmlns="" xmlns:a16="http://schemas.microsoft.com/office/drawing/2014/main" id="{5AE6E16E-651E-4B9F-BD3B-973D9AFACB86}"/>
                </a:ext>
              </a:extLst>
            </p:cNvPr>
            <p:cNvSpPr/>
            <p:nvPr/>
          </p:nvSpPr>
          <p:spPr>
            <a:xfrm>
              <a:off x="7164301" y="2731988"/>
              <a:ext cx="1663988" cy="283576"/>
            </a:xfrm>
            <a:prstGeom prst="rect">
              <a:avLst/>
            </a:prstGeom>
            <a:solidFill>
              <a:srgbClr val="CCCC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Какой?</a:t>
              </a:r>
            </a:p>
          </p:txBody>
        </p:sp>
      </p:grpSp>
      <p:sp>
        <p:nvSpPr>
          <p:cNvPr id="4" name="Прямоугольник: скругленные углы 3">
            <a:extLst>
              <a:ext uri="{FF2B5EF4-FFF2-40B4-BE49-F238E27FC236}">
                <a16:creationId xmlns="" xmlns:a16="http://schemas.microsoft.com/office/drawing/2014/main" id="{FF6B78BC-5FE7-41FE-BEEF-E1EBE0E005EB}"/>
              </a:ext>
            </a:extLst>
          </p:cNvPr>
          <p:cNvSpPr/>
          <p:nvPr/>
        </p:nvSpPr>
        <p:spPr>
          <a:xfrm>
            <a:off x="580380" y="320066"/>
            <a:ext cx="1844037" cy="434943"/>
          </a:xfrm>
          <a:prstGeom prst="roundRect">
            <a:avLst/>
          </a:prstGeom>
          <a:solidFill>
            <a:srgbClr val="CCCCFF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Теория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01738F09-3740-4491-9C58-C6434A8D8DFF}"/>
              </a:ext>
            </a:extLst>
          </p:cNvPr>
          <p:cNvSpPr/>
          <p:nvPr/>
        </p:nvSpPr>
        <p:spPr>
          <a:xfrm>
            <a:off x="1441217" y="1497378"/>
            <a:ext cx="4477445" cy="359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indent="-228600" algn="ctr" rtl="0">
              <a:spcBef>
                <a:spcPts val="0"/>
              </a:spcBef>
              <a:spcAft>
                <a:spcPts val="0"/>
              </a:spcAft>
            </a:pPr>
            <a:endParaRPr lang="ru-RU" sz="1800" b="1" i="0" u="none" strike="noStrike" dirty="0">
              <a:solidFill>
                <a:srgbClr val="7030A0"/>
              </a:solidFill>
              <a:effectLst/>
              <a:latin typeface="Arial" panose="020B0604020202020204" pitchFamily="34" charset="0"/>
            </a:endParaRPr>
          </a:p>
          <a:p>
            <a:pPr marL="228600" indent="-22860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800" b="1" i="0" u="none" strike="noStrike" dirty="0">
                <a:solidFill>
                  <a:srgbClr val="7030A0"/>
                </a:solidFill>
                <a:effectLst/>
                <a:latin typeface="Arial" panose="020B0604020202020204" pitchFamily="34" charset="0"/>
              </a:rPr>
              <a:t>Структура словосочетаний</a:t>
            </a:r>
            <a:endParaRPr lang="ru-RU" sz="2400" b="1" dirty="0">
              <a:solidFill>
                <a:srgbClr val="7030A0"/>
              </a:solidFill>
              <a:effectLst/>
            </a:endParaRPr>
          </a:p>
          <a:p>
            <a:pPr marL="228600" indent="-228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400" b="0" dirty="0">
                <a:effectLst/>
              </a:rPr>
              <a:t/>
            </a:r>
            <a:br>
              <a:rPr lang="ru-RU" sz="2400" b="0" dirty="0">
                <a:effectLst/>
              </a:rPr>
            </a:br>
            <a:r>
              <a:rPr lang="ru-RU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 подчинительных словосочетаниях одно слово подчинено другому, то есть они связаны подчинительной связью, поэтому в них выделяют главное и зависимое слово.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8121536" y="2003367"/>
            <a:ext cx="997527" cy="275114"/>
            <a:chOff x="8121536" y="2003367"/>
            <a:chExt cx="997527" cy="275114"/>
          </a:xfrm>
        </p:grpSpPr>
        <p:cxnSp>
          <p:nvCxnSpPr>
            <p:cNvPr id="28" name="Прямая соединительная линия 27"/>
            <p:cNvCxnSpPr/>
            <p:nvPr/>
          </p:nvCxnSpPr>
          <p:spPr>
            <a:xfrm rot="5400000" flipH="1" flipV="1">
              <a:off x="8001001" y="2123902"/>
              <a:ext cx="249382" cy="83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rot="10800000" flipV="1">
              <a:off x="8121538" y="2011680"/>
              <a:ext cx="997525" cy="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 rot="5400000">
              <a:off x="8977745" y="2144684"/>
              <a:ext cx="266007" cy="158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Группа 38"/>
          <p:cNvGrpSpPr/>
          <p:nvPr/>
        </p:nvGrpSpPr>
        <p:grpSpPr>
          <a:xfrm flipH="1">
            <a:off x="7949740" y="3086793"/>
            <a:ext cx="997527" cy="275114"/>
            <a:chOff x="8121536" y="2003367"/>
            <a:chExt cx="997527" cy="275114"/>
          </a:xfrm>
        </p:grpSpPr>
        <p:cxnSp>
          <p:nvCxnSpPr>
            <p:cNvPr id="40" name="Прямая соединительная линия 39"/>
            <p:cNvCxnSpPr/>
            <p:nvPr/>
          </p:nvCxnSpPr>
          <p:spPr>
            <a:xfrm rot="5400000" flipH="1" flipV="1">
              <a:off x="8001001" y="2123902"/>
              <a:ext cx="249382" cy="83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rot="10800000" flipV="1">
              <a:off x="8121538" y="2011680"/>
              <a:ext cx="997525" cy="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 rot="5400000">
              <a:off x="8977745" y="2144684"/>
              <a:ext cx="266007" cy="158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272174379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1177</Words>
  <Application>Microsoft Office PowerPoint</Application>
  <PresentationFormat>Произвольный</PresentationFormat>
  <Paragraphs>274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31</cp:revision>
  <dcterms:created xsi:type="dcterms:W3CDTF">2021-05-18T13:06:09Z</dcterms:created>
  <dcterms:modified xsi:type="dcterms:W3CDTF">2023-09-13T07:51:21Z</dcterms:modified>
</cp:coreProperties>
</file>