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7" r:id="rId2"/>
    <p:sldId id="284" r:id="rId3"/>
    <p:sldId id="285" r:id="rId4"/>
    <p:sldId id="286" r:id="rId5"/>
    <p:sldId id="256" r:id="rId6"/>
    <p:sldId id="266" r:id="rId7"/>
    <p:sldId id="274" r:id="rId8"/>
    <p:sldId id="275" r:id="rId9"/>
    <p:sldId id="276" r:id="rId10"/>
    <p:sldId id="267" r:id="rId11"/>
    <p:sldId id="262" r:id="rId12"/>
    <p:sldId id="268" r:id="rId13"/>
    <p:sldId id="269" r:id="rId14"/>
    <p:sldId id="270" r:id="rId15"/>
    <p:sldId id="272" r:id="rId16"/>
    <p:sldId id="271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7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A3B2C1"/>
    <a:srgbClr val="EBEE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F79FD4-EA3E-4AD2-8BF2-991B3302E5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E59A6-1230-4441-BB43-F8594E624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0BB29-2047-4ADE-8291-711343926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8704D-411C-4737-884E-ECF0FA0A8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A1777-E0A7-4713-B6C0-134F8D4D9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C3885-2B8B-4F37-87DC-49F6758EC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D201-F8F9-4BE7-BDE8-0606C95C9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0E18F-7364-4F7A-8D41-7C501974D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FA2C-33A2-45C2-B774-6FC0AEF1E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EB061-E316-43B0-AF2C-F55DA581E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D603E-EB0B-4EEC-9471-CED169835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3F1BB-A6D4-4FA7-AE04-97E674F04B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84963D7-FBE5-4561-B9FD-8AE748A07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Урок геометрии</a:t>
            </a:r>
            <a:br>
              <a:rPr lang="ru-RU" sz="3600" smtClean="0"/>
            </a:br>
            <a:r>
              <a:rPr lang="ru-RU" sz="3600" smtClean="0"/>
              <a:t> на тему «Угол между прямой и плоскостью»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3429000"/>
            <a:ext cx="5830887" cy="1600200"/>
          </a:xfrm>
        </p:spPr>
        <p:txBody>
          <a:bodyPr/>
          <a:lstStyle/>
          <a:p>
            <a:pPr eaLnBrk="1" hangingPunct="1"/>
            <a:endParaRPr lang="ru-RU" sz="2400" smtClean="0"/>
          </a:p>
          <a:p>
            <a:pPr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0"/>
            <a:ext cx="8001000" cy="15208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Докажем, что проекцией прямой а на плоскость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sz="2800" dirty="0" smtClean="0">
                <a:solidFill>
                  <a:srgbClr val="000000"/>
                </a:solidFill>
                <a:cs typeface="Times New Roman" pitchFamily="18" charset="0"/>
              </a:rPr>
              <a:t>, не перпендикулярную этой прямой, является прямая.</a:t>
            </a:r>
            <a:r>
              <a:rPr lang="ru-RU" sz="2800" dirty="0" smtClean="0"/>
              <a:t> 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2124075" y="2997200"/>
            <a:ext cx="6335713" cy="2447925"/>
          </a:xfrm>
          <a:prstGeom prst="parallelogram">
            <a:avLst>
              <a:gd name="adj" fmla="val 6470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3132138" y="4149725"/>
            <a:ext cx="1584325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916238" y="1628775"/>
            <a:ext cx="4752975" cy="2519363"/>
          </a:xfrm>
          <a:prstGeom prst="rect">
            <a:avLst/>
          </a:prstGeom>
          <a:solidFill>
            <a:srgbClr val="FF99FF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4716463" y="1052513"/>
            <a:ext cx="3959225" cy="3097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516688" y="19161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300788" y="49418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i="1">
                <a:sym typeface="Symbol" pitchFamily="18" charset="2"/>
              </a:rPr>
              <a:t>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427538" y="3716338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4572000" y="4076700"/>
            <a:ext cx="144463" cy="1444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804025" y="23495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М</a:t>
            </a:r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6732588" y="25654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6659563" y="4076700"/>
            <a:ext cx="144462" cy="14605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6877050" y="40767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Н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3132138" y="18446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ym typeface="Symbol" pitchFamily="18" charset="2"/>
              </a:rPr>
              <a:t>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 flipV="1">
            <a:off x="6659563" y="2492375"/>
            <a:ext cx="144462" cy="14287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059113" y="4149725"/>
            <a:ext cx="460851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3348038" y="42211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29718" name="AutoShape 22"/>
          <p:cNvSpPr>
            <a:spLocks noChangeArrowheads="1"/>
          </p:cNvSpPr>
          <p:nvPr/>
        </p:nvSpPr>
        <p:spPr bwMode="auto">
          <a:xfrm>
            <a:off x="5867400" y="3141663"/>
            <a:ext cx="73025" cy="14287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364163" y="28527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М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5867400" y="32131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1" name="AutoShape 25"/>
          <p:cNvSpPr>
            <a:spLocks noChangeArrowheads="1"/>
          </p:cNvSpPr>
          <p:nvPr/>
        </p:nvSpPr>
        <p:spPr bwMode="auto">
          <a:xfrm>
            <a:off x="5795963" y="4076700"/>
            <a:ext cx="144462" cy="1444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651500" y="414972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Н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79388" y="234950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МН</a:t>
            </a:r>
            <a:r>
              <a:rPr lang="ru-RU" sz="1800">
                <a:sym typeface="Symbol" pitchFamily="18" charset="2"/>
              </a:rPr>
              <a:t>М</a:t>
            </a:r>
            <a:r>
              <a:rPr lang="ru-RU" sz="1800" baseline="-25000">
                <a:sym typeface="Symbol" pitchFamily="18" charset="2"/>
              </a:rPr>
              <a:t>1</a:t>
            </a:r>
            <a:r>
              <a:rPr lang="ru-RU" sz="1800">
                <a:sym typeface="Symbol" pitchFamily="18" charset="2"/>
              </a:rPr>
              <a:t>Н</a:t>
            </a:r>
            <a:r>
              <a:rPr lang="ru-RU" sz="1800" baseline="-25000">
                <a:sym typeface="Symbol" pitchFamily="18" charset="2"/>
              </a:rPr>
              <a:t>1</a:t>
            </a:r>
            <a:endParaRPr lang="ru-RU" sz="1800">
              <a:sym typeface="Symbol" pitchFamily="18" charset="2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6732588" y="3933825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50825" y="28527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МН</a:t>
            </a:r>
            <a:r>
              <a:rPr lang="ru-RU" sz="1800">
                <a:sym typeface="Symbol" pitchFamily="18" charset="2"/>
              </a:rPr>
              <a:t></a:t>
            </a:r>
          </a:p>
        </p:txBody>
      </p:sp>
      <p:sp>
        <p:nvSpPr>
          <p:cNvPr id="29726" name="AutoShape 30"/>
          <p:cNvSpPr>
            <a:spLocks/>
          </p:cNvSpPr>
          <p:nvPr/>
        </p:nvSpPr>
        <p:spPr bwMode="auto">
          <a:xfrm>
            <a:off x="1547813" y="22050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1908175" y="26368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ym typeface="Symbol" pitchFamily="18" charset="2"/>
              </a:rPr>
              <a:t>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23850" y="36449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ym typeface="Symbol" pitchFamily="18" charset="2"/>
              </a:rPr>
              <a:t>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684213" y="3644900"/>
            <a:ext cx="20161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М</a:t>
            </a:r>
            <a:r>
              <a:rPr lang="ru-RU" sz="1800" baseline="-25000"/>
              <a:t>1</a:t>
            </a:r>
            <a:r>
              <a:rPr lang="ru-RU" sz="1800"/>
              <a:t>Н</a:t>
            </a:r>
            <a:r>
              <a:rPr lang="ru-RU" sz="1800" baseline="-25000"/>
              <a:t>1</a:t>
            </a:r>
            <a:r>
              <a:rPr lang="ru-RU" sz="1800">
                <a:sym typeface="Symbol" pitchFamily="18" charset="2"/>
              </a:rPr>
              <a:t> ( по свойству параллельных прямых)</a:t>
            </a: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250825" y="5300663"/>
            <a:ext cx="25923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тН – проекция т М</a:t>
            </a:r>
          </a:p>
          <a:p>
            <a:pPr>
              <a:spcBef>
                <a:spcPct val="50000"/>
              </a:spcBef>
            </a:pPr>
            <a:r>
              <a:rPr lang="ru-RU" sz="1800"/>
              <a:t>тН</a:t>
            </a:r>
            <a:r>
              <a:rPr lang="ru-RU" sz="1800" baseline="-25000"/>
              <a:t>1</a:t>
            </a:r>
            <a:r>
              <a:rPr lang="ru-RU" sz="1800"/>
              <a:t>-проекция т М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3779838" y="5661025"/>
            <a:ext cx="23050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  <a:r>
              <a:rPr lang="ru-RU" sz="1800" baseline="-25000"/>
              <a:t>1</a:t>
            </a:r>
            <a:r>
              <a:rPr lang="ru-RU" sz="1800"/>
              <a:t>- проекция а</a:t>
            </a:r>
          </a:p>
          <a:p>
            <a:pPr algn="r">
              <a:spcBef>
                <a:spcPct val="50000"/>
              </a:spcBef>
            </a:pPr>
            <a:r>
              <a:rPr lang="ru-RU" sz="1800">
                <a:sym typeface="Wingdings" pitchFamily="2" charset="2"/>
              </a:rPr>
              <a:t></a:t>
            </a:r>
          </a:p>
        </p:txBody>
      </p:sp>
      <p:sp>
        <p:nvSpPr>
          <p:cNvPr id="29734" name="AutoShape 38"/>
          <p:cNvSpPr>
            <a:spLocks/>
          </p:cNvSpPr>
          <p:nvPr/>
        </p:nvSpPr>
        <p:spPr bwMode="auto">
          <a:xfrm>
            <a:off x="2482850" y="515778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2843213" y="55895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ym typeface="Symbol" pitchFamily="18" charset="2"/>
              </a:rPr>
              <a:t>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9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29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14" grpId="0" animBg="1"/>
      <p:bldP spid="29703" grpId="0" animBg="1"/>
      <p:bldP spid="29704" grpId="0"/>
      <p:bldP spid="29705" grpId="0"/>
      <p:bldP spid="29707" grpId="0"/>
      <p:bldP spid="29709" grpId="0" animBg="1"/>
      <p:bldP spid="29710" grpId="0"/>
      <p:bldP spid="29711" grpId="0" animBg="1"/>
      <p:bldP spid="29711" grpId="1" animBg="1"/>
      <p:bldP spid="29711" grpId="2" animBg="1"/>
      <p:bldP spid="29712" grpId="0" animBg="1"/>
      <p:bldP spid="29713" grpId="0"/>
      <p:bldP spid="29715" grpId="0"/>
      <p:bldP spid="29708" grpId="0" animBg="1"/>
      <p:bldP spid="29716" grpId="0" animBg="1"/>
      <p:bldP spid="29716" grpId="1" animBg="1"/>
      <p:bldP spid="29717" grpId="0"/>
      <p:bldP spid="29718" grpId="0" animBg="1"/>
      <p:bldP spid="29719" grpId="0"/>
      <p:bldP spid="29720" grpId="0" animBg="1"/>
      <p:bldP spid="29720" grpId="1" animBg="1"/>
      <p:bldP spid="29721" grpId="0" animBg="1"/>
      <p:bldP spid="29722" grpId="0"/>
      <p:bldP spid="29723" grpId="0"/>
      <p:bldP spid="29724" grpId="0" animBg="1"/>
      <p:bldP spid="29725" grpId="0"/>
      <p:bldP spid="29726" grpId="0" animBg="1"/>
      <p:bldP spid="29727" grpId="0"/>
      <p:bldP spid="29728" grpId="0"/>
      <p:bldP spid="29729" grpId="0"/>
      <p:bldP spid="29730" grpId="0"/>
      <p:bldP spid="29734" grpId="0" animBg="1"/>
      <p:bldP spid="297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Изображения плоских фигур на стереометрических чертежах.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187450" y="2420938"/>
            <a:ext cx="2232025" cy="1295400"/>
          </a:xfrm>
          <a:prstGeom prst="parallelogram">
            <a:avLst>
              <a:gd name="adj" fmla="val 4307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187450" y="3429000"/>
            <a:ext cx="431800" cy="287338"/>
          </a:xfrm>
          <a:prstGeom prst="parallelogram">
            <a:avLst>
              <a:gd name="adj" fmla="val 3756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1619250" y="4365625"/>
            <a:ext cx="2305050" cy="15113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230262">
            <a:off x="1619250" y="5589588"/>
            <a:ext cx="431800" cy="287337"/>
          </a:xfrm>
          <a:prstGeom prst="parallelogram">
            <a:avLst>
              <a:gd name="adj" fmla="val 7467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580063" y="2349500"/>
            <a:ext cx="2665412" cy="1728788"/>
            <a:chOff x="3424" y="2523"/>
            <a:chExt cx="1679" cy="1089"/>
          </a:xfrm>
        </p:grpSpPr>
        <p:sp>
          <p:nvSpPr>
            <p:cNvPr id="13328" name="AutoShape 8"/>
            <p:cNvSpPr>
              <a:spLocks noChangeArrowheads="1"/>
            </p:cNvSpPr>
            <p:nvPr/>
          </p:nvSpPr>
          <p:spPr bwMode="auto">
            <a:xfrm>
              <a:off x="3424" y="2523"/>
              <a:ext cx="1679" cy="1043"/>
            </a:xfrm>
            <a:prstGeom prst="triangle">
              <a:avLst>
                <a:gd name="adj" fmla="val 7825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Line 9"/>
            <p:cNvSpPr>
              <a:spLocks noChangeShapeType="1"/>
            </p:cNvSpPr>
            <p:nvPr/>
          </p:nvSpPr>
          <p:spPr bwMode="auto">
            <a:xfrm>
              <a:off x="4286" y="352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Line 10"/>
            <p:cNvSpPr>
              <a:spLocks noChangeShapeType="1"/>
            </p:cNvSpPr>
            <p:nvPr/>
          </p:nvSpPr>
          <p:spPr bwMode="auto">
            <a:xfrm>
              <a:off x="4014" y="3022"/>
              <a:ext cx="136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11"/>
            <p:cNvSpPr>
              <a:spLocks noChangeShapeType="1"/>
            </p:cNvSpPr>
            <p:nvPr/>
          </p:nvSpPr>
          <p:spPr bwMode="auto">
            <a:xfrm flipH="1">
              <a:off x="4876" y="3022"/>
              <a:ext cx="136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476375" y="1916113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Прямоугольник 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68313" y="4149725"/>
            <a:ext cx="3167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Прямоугольный треугольник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867400" y="1773238"/>
            <a:ext cx="2881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Равносторонний треугольник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643438" y="4797425"/>
            <a:ext cx="4032250" cy="1223963"/>
            <a:chOff x="2880" y="2886"/>
            <a:chExt cx="2540" cy="771"/>
          </a:xfrm>
        </p:grpSpPr>
        <p:sp>
          <p:nvSpPr>
            <p:cNvPr id="13324" name="Line 17"/>
            <p:cNvSpPr>
              <a:spLocks noChangeShapeType="1"/>
            </p:cNvSpPr>
            <p:nvPr/>
          </p:nvSpPr>
          <p:spPr bwMode="auto">
            <a:xfrm>
              <a:off x="2880" y="2931"/>
              <a:ext cx="108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Line 18"/>
            <p:cNvSpPr>
              <a:spLocks noChangeShapeType="1"/>
            </p:cNvSpPr>
            <p:nvPr/>
          </p:nvSpPr>
          <p:spPr bwMode="auto">
            <a:xfrm flipV="1">
              <a:off x="3969" y="2886"/>
              <a:ext cx="1451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Line 19"/>
            <p:cNvSpPr>
              <a:spLocks noChangeShapeType="1"/>
            </p:cNvSpPr>
            <p:nvPr/>
          </p:nvSpPr>
          <p:spPr bwMode="auto">
            <a:xfrm flipH="1">
              <a:off x="2880" y="2886"/>
              <a:ext cx="254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Freeform 22"/>
            <p:cNvSpPr>
              <a:spLocks/>
            </p:cNvSpPr>
            <p:nvPr/>
          </p:nvSpPr>
          <p:spPr bwMode="auto">
            <a:xfrm>
              <a:off x="3833" y="3475"/>
              <a:ext cx="317" cy="182"/>
            </a:xfrm>
            <a:custGeom>
              <a:avLst/>
              <a:gdLst>
                <a:gd name="T0" fmla="*/ 0 w 317"/>
                <a:gd name="T1" fmla="*/ 91 h 182"/>
                <a:gd name="T2" fmla="*/ 181 w 317"/>
                <a:gd name="T3" fmla="*/ 0 h 182"/>
                <a:gd name="T4" fmla="*/ 317 w 317"/>
                <a:gd name="T5" fmla="*/ 91 h 182"/>
                <a:gd name="T6" fmla="*/ 136 w 317"/>
                <a:gd name="T7" fmla="*/ 182 h 182"/>
                <a:gd name="T8" fmla="*/ 0 w 317"/>
                <a:gd name="T9" fmla="*/ 91 h 1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7"/>
                <a:gd name="T16" fmla="*/ 0 h 182"/>
                <a:gd name="T17" fmla="*/ 317 w 317"/>
                <a:gd name="T18" fmla="*/ 182 h 1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7" h="182">
                  <a:moveTo>
                    <a:pt x="0" y="91"/>
                  </a:moveTo>
                  <a:lnTo>
                    <a:pt x="181" y="0"/>
                  </a:lnTo>
                  <a:lnTo>
                    <a:pt x="317" y="91"/>
                  </a:lnTo>
                  <a:lnTo>
                    <a:pt x="136" y="182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5" grpId="0"/>
      <p:bldP spid="18446" grpId="0"/>
      <p:bldP spid="184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2124075" y="2997200"/>
            <a:ext cx="6335713" cy="2447925"/>
          </a:xfrm>
          <a:prstGeom prst="parallelogram">
            <a:avLst>
              <a:gd name="adj" fmla="val 6470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Угол между прямой и плоскостью</a:t>
            </a: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3132138" y="4149725"/>
            <a:ext cx="1584325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2916238" y="4149725"/>
            <a:ext cx="4824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4716463" y="1916113"/>
            <a:ext cx="2808287" cy="2233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516688" y="19161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987675" y="42211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300788" y="49418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i="1">
                <a:sym typeface="Symbol" pitchFamily="18" charset="2"/>
              </a:rPr>
              <a:t></a:t>
            </a:r>
          </a:p>
        </p:txBody>
      </p:sp>
      <p:sp>
        <p:nvSpPr>
          <p:cNvPr id="31756" name="Arc 12"/>
          <p:cNvSpPr>
            <a:spLocks/>
          </p:cNvSpPr>
          <p:nvPr/>
        </p:nvSpPr>
        <p:spPr bwMode="auto">
          <a:xfrm>
            <a:off x="5076825" y="3860800"/>
            <a:ext cx="142875" cy="288925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288925 h 21600"/>
              <a:gd name="T4" fmla="*/ 0 w 21600"/>
              <a:gd name="T5" fmla="*/ 2889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219700" y="37163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i="1"/>
              <a:t>φ</a:t>
            </a:r>
            <a:r>
              <a:rPr lang="ru-RU" sz="1800" i="1" baseline="-25000"/>
              <a:t>0</a:t>
            </a:r>
            <a:endParaRPr lang="el-GR" sz="1800" i="1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 flipV="1">
            <a:off x="4716463" y="4149725"/>
            <a:ext cx="1511300" cy="136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 flipV="1">
            <a:off x="3851275" y="3284538"/>
            <a:ext cx="865188" cy="865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5292725" y="47974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31761" name="Arc 17"/>
          <p:cNvSpPr>
            <a:spLocks/>
          </p:cNvSpPr>
          <p:nvPr/>
        </p:nvSpPr>
        <p:spPr bwMode="auto">
          <a:xfrm>
            <a:off x="5292725" y="3644900"/>
            <a:ext cx="358775" cy="1368425"/>
          </a:xfrm>
          <a:custGeom>
            <a:avLst/>
            <a:gdLst>
              <a:gd name="T0" fmla="*/ 0 w 21600"/>
              <a:gd name="T1" fmla="*/ 0 h 21600"/>
              <a:gd name="T2" fmla="*/ 358775 w 21600"/>
              <a:gd name="T3" fmla="*/ 1368425 h 21600"/>
              <a:gd name="T4" fmla="*/ 0 w 21600"/>
              <a:gd name="T5" fmla="*/ 13684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Arc 18"/>
          <p:cNvSpPr>
            <a:spLocks/>
          </p:cNvSpPr>
          <p:nvPr/>
        </p:nvSpPr>
        <p:spPr bwMode="auto">
          <a:xfrm>
            <a:off x="5508625" y="3573463"/>
            <a:ext cx="358775" cy="1584325"/>
          </a:xfrm>
          <a:custGeom>
            <a:avLst/>
            <a:gdLst>
              <a:gd name="T0" fmla="*/ 0 w 21600"/>
              <a:gd name="T1" fmla="*/ 0 h 21600"/>
              <a:gd name="T2" fmla="*/ 358775 w 21600"/>
              <a:gd name="T3" fmla="*/ 1584325 h 21600"/>
              <a:gd name="T4" fmla="*/ 0 w 21600"/>
              <a:gd name="T5" fmla="*/ 15843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5795963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/>
              <a:t>φ</a:t>
            </a:r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H="1">
            <a:off x="3708400" y="2997200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6877050" y="24209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6659563" y="3932238"/>
            <a:ext cx="217487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77050" y="422116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H</a:t>
            </a:r>
            <a:endParaRPr lang="ru-RU" sz="1800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948488" y="24923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M</a:t>
            </a:r>
            <a:endParaRPr lang="ru-RU" sz="1800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427538" y="378936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</a:t>
            </a:r>
            <a:endParaRPr lang="ru-RU" sz="1800"/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11188" y="5373688"/>
            <a:ext cx="7343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u="sng"/>
              <a:t>Определение.</a:t>
            </a:r>
            <a:r>
              <a:rPr lang="ru-RU"/>
              <a:t> Угол между прямой и плоскостью, пересекающей эту прямую и не перпендикулярно к ней, называется угол между прямой и её проекцией на эту плоскость.</a:t>
            </a: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2916238" y="6381750"/>
            <a:ext cx="5762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4572000" y="6381750"/>
            <a:ext cx="3095625" cy="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>
            <a:off x="4643438" y="4076700"/>
            <a:ext cx="144462" cy="1444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75" name="AutoShape 31"/>
          <p:cNvSpPr>
            <a:spLocks noChangeArrowheads="1"/>
          </p:cNvSpPr>
          <p:nvPr/>
        </p:nvSpPr>
        <p:spPr bwMode="auto">
          <a:xfrm>
            <a:off x="6804025" y="2349500"/>
            <a:ext cx="146050" cy="14287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76" name="AutoShape 32"/>
          <p:cNvSpPr>
            <a:spLocks noChangeArrowheads="1"/>
          </p:cNvSpPr>
          <p:nvPr/>
        </p:nvSpPr>
        <p:spPr bwMode="auto">
          <a:xfrm>
            <a:off x="6804025" y="4076700"/>
            <a:ext cx="144463" cy="1444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395288" y="2420938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ym typeface="Symbol" pitchFamily="18" charset="2"/>
              </a:rPr>
              <a:t></a:t>
            </a:r>
            <a:r>
              <a:rPr lang="ru-RU" b="1" baseline="-25000"/>
              <a:t>0</a:t>
            </a:r>
            <a:r>
              <a:rPr lang="ru-RU" b="1"/>
              <a:t>&lt;</a:t>
            </a:r>
            <a:r>
              <a:rPr lang="ru-RU" b="1">
                <a:sym typeface="Symbol" pitchFamily="18" charset="2"/>
              </a:rPr>
              <a:t></a:t>
            </a:r>
            <a:r>
              <a:rPr lang="ru-RU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1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9" grpId="0" animBg="1"/>
      <p:bldP spid="31750" grpId="0" animBg="1"/>
      <p:bldP spid="31751" grpId="0" animBg="1"/>
      <p:bldP spid="31752" grpId="0"/>
      <p:bldP spid="31753" grpId="0"/>
      <p:bldP spid="31754" grpId="0"/>
      <p:bldP spid="31756" grpId="0" animBg="1"/>
      <p:bldP spid="31757" grpId="0"/>
      <p:bldP spid="31758" grpId="0" animBg="1"/>
      <p:bldP spid="31759" grpId="0" animBg="1"/>
      <p:bldP spid="31760" grpId="0"/>
      <p:bldP spid="31761" grpId="0" animBg="1"/>
      <p:bldP spid="31762" grpId="0" animBg="1"/>
      <p:bldP spid="31763" grpId="0"/>
      <p:bldP spid="31764" grpId="0" animBg="1"/>
      <p:bldP spid="31766" grpId="0" animBg="1"/>
      <p:bldP spid="31767" grpId="0" animBg="1"/>
      <p:bldP spid="31768" grpId="0"/>
      <p:bldP spid="31769" grpId="0"/>
      <p:bldP spid="31770" grpId="0"/>
      <p:bldP spid="31771" grpId="0"/>
      <p:bldP spid="31772" grpId="0" animBg="1"/>
      <p:bldP spid="31773" grpId="0" animBg="1"/>
      <p:bldP spid="31774" grpId="0" animBg="1"/>
      <p:bldP spid="31775" grpId="0" animBg="1"/>
      <p:bldP spid="317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2124075" y="2997200"/>
            <a:ext cx="6335713" cy="2447925"/>
          </a:xfrm>
          <a:prstGeom prst="parallelogram">
            <a:avLst>
              <a:gd name="adj" fmla="val 6470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Угол между прямой и плоскостью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4716463" y="4149725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916238" y="4149725"/>
            <a:ext cx="48244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>
            <a:off x="4716463" y="1773238"/>
            <a:ext cx="0" cy="2376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787900" y="19161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987675" y="42211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300788" y="49418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i="1">
                <a:sym typeface="Symbol" pitchFamily="18" charset="2"/>
              </a:rPr>
              <a:t>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859338" y="357346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i="1"/>
              <a:t>φ</a:t>
            </a:r>
            <a:r>
              <a:rPr lang="ru-RU" sz="1800" i="1" baseline="-25000"/>
              <a:t>0</a:t>
            </a:r>
            <a:endParaRPr lang="el-GR" sz="1800" i="1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 flipH="1">
            <a:off x="3708400" y="2997200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H="1">
            <a:off x="2843213" y="2997200"/>
            <a:ext cx="865187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4716463" y="3933825"/>
            <a:ext cx="217487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4427538" y="378936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</a:t>
            </a:r>
            <a:endParaRPr lang="ru-RU" sz="1800"/>
          </a:p>
        </p:txBody>
      </p:sp>
      <p:sp>
        <p:nvSpPr>
          <p:cNvPr id="35870" name="AutoShape 30"/>
          <p:cNvSpPr>
            <a:spLocks noChangeArrowheads="1"/>
          </p:cNvSpPr>
          <p:nvPr/>
        </p:nvSpPr>
        <p:spPr bwMode="auto">
          <a:xfrm>
            <a:off x="4643438" y="4076700"/>
            <a:ext cx="144462" cy="1444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1042988" y="5805488"/>
            <a:ext cx="5834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Если </a:t>
            </a:r>
            <a:r>
              <a:rPr lang="ru-RU" i="1"/>
              <a:t>а</a:t>
            </a:r>
            <a:r>
              <a:rPr lang="ru-RU">
                <a:sym typeface="Symbol" pitchFamily="18" charset="2"/>
              </a:rPr>
              <a:t></a:t>
            </a:r>
            <a:r>
              <a:rPr lang="ru-RU"/>
              <a:t>, то</a:t>
            </a:r>
            <a:r>
              <a:rPr lang="ru-RU">
                <a:sym typeface="Symbol" pitchFamily="18" charset="2"/>
              </a:rPr>
              <a:t></a:t>
            </a:r>
            <a:r>
              <a:rPr lang="ru-RU" baseline="-25000"/>
              <a:t>0</a:t>
            </a:r>
            <a:r>
              <a:rPr lang="ru-RU"/>
              <a:t>=90</a:t>
            </a:r>
            <a:r>
              <a:rPr lang="ru-RU"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5" grpId="0" animBg="1"/>
      <p:bldP spid="35846" grpId="0" animBg="1"/>
      <p:bldP spid="35847" grpId="0" animBg="1"/>
      <p:bldP spid="35848" grpId="0"/>
      <p:bldP spid="35849" grpId="0"/>
      <p:bldP spid="35850" grpId="0"/>
      <p:bldP spid="35853" grpId="0"/>
      <p:bldP spid="35860" grpId="0" animBg="1"/>
      <p:bldP spid="35861" grpId="0" animBg="1"/>
      <p:bldP spid="35863" grpId="0" animBg="1"/>
      <p:bldP spid="35866" grpId="0"/>
      <p:bldP spid="35870" grpId="0" animBg="1"/>
      <p:bldP spid="358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2124075" y="2997200"/>
            <a:ext cx="6335713" cy="2447925"/>
          </a:xfrm>
          <a:prstGeom prst="parallelogram">
            <a:avLst>
              <a:gd name="adj" fmla="val 6470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Угол между прямой и плоскостью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3276600" y="2133600"/>
            <a:ext cx="5256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7380288" y="162877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300788" y="49418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i="1">
                <a:sym typeface="Symbol" pitchFamily="18" charset="2"/>
              </a:rPr>
              <a:t>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3708400" y="2997200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2843213" y="2997200"/>
            <a:ext cx="865187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042988" y="5805488"/>
            <a:ext cx="5834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ym typeface="Symbol" pitchFamily="18" charset="2"/>
              </a:rPr>
              <a:t>Если </a:t>
            </a:r>
            <a:r>
              <a:rPr lang="ru-RU" sz="2400" i="1">
                <a:sym typeface="Symbol" pitchFamily="18" charset="2"/>
              </a:rPr>
              <a:t>а</a:t>
            </a:r>
            <a:r>
              <a:rPr lang="ru-RU" sz="2400">
                <a:sym typeface="Symbol" pitchFamily="18" charset="2"/>
              </a:rPr>
              <a:t>, то </a:t>
            </a:r>
            <a:r>
              <a:rPr lang="ru-RU" sz="2400" baseline="-25000"/>
              <a:t>0</a:t>
            </a:r>
            <a:r>
              <a:rPr lang="ru-RU" sz="2400"/>
              <a:t>=0</a:t>
            </a:r>
            <a:r>
              <a:rPr lang="ru-RU" sz="2400"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71" grpId="0" animBg="1"/>
      <p:bldP spid="36872" grpId="0"/>
      <p:bldP spid="36874" grpId="0"/>
      <p:bldP spid="36877" grpId="0" animBg="1"/>
      <p:bldP spid="36878" grpId="0" animBg="1"/>
      <p:bldP spid="368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78" name="Rectangle 42"/>
          <p:cNvSpPr>
            <a:spLocks noGrp="1" noChangeArrowheads="1"/>
          </p:cNvSpPr>
          <p:nvPr>
            <p:ph type="title"/>
          </p:nvPr>
        </p:nvSpPr>
        <p:spPr>
          <a:xfrm>
            <a:off x="611188" y="1052513"/>
            <a:ext cx="8001000" cy="4033837"/>
          </a:xfrm>
        </p:spPr>
        <p:txBody>
          <a:bodyPr/>
          <a:lstStyle/>
          <a:p>
            <a:pPr algn="r" eaLnBrk="1" hangingPunct="1"/>
            <a:r>
              <a:rPr lang="ru-RU" sz="3200" smtClean="0">
                <a:solidFill>
                  <a:srgbClr val="000000"/>
                </a:solidFill>
                <a:cs typeface="Times New Roman" pitchFamily="18" charset="0"/>
              </a:rPr>
              <a:t>Рано или поздно всякая правильная математическая идея находит применение в том или ином деле.</a:t>
            </a:r>
            <a:r>
              <a:rPr lang="ru-RU" sz="3200" smtClean="0">
                <a:solidFill>
                  <a:srgbClr val="000000"/>
                </a:solidFill>
              </a:rPr>
              <a:t/>
            </a:r>
            <a:br>
              <a:rPr lang="ru-RU" sz="3200" smtClean="0">
                <a:solidFill>
                  <a:srgbClr val="000000"/>
                </a:solidFill>
              </a:rPr>
            </a:br>
            <a:r>
              <a:rPr lang="ru-RU" sz="320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320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sz="3200" smtClean="0">
                <a:solidFill>
                  <a:srgbClr val="000000"/>
                </a:solidFill>
                <a:cs typeface="Times New Roman" pitchFamily="18" charset="0"/>
              </a:rPr>
              <a:t>Алексей Николаевич Крылов </a:t>
            </a:r>
            <a:r>
              <a:rPr lang="ru-RU" sz="3200" smtClean="0">
                <a:solidFill>
                  <a:srgbClr val="000000"/>
                </a:solidFill>
              </a:rPr>
              <a:t/>
            </a:r>
            <a:br>
              <a:rPr lang="ru-RU" sz="3200" smtClean="0">
                <a:solidFill>
                  <a:srgbClr val="000000"/>
                </a:solidFill>
              </a:rPr>
            </a:br>
            <a:r>
              <a:rPr lang="ru-RU" sz="3200" smtClean="0">
                <a:solidFill>
                  <a:srgbClr val="000000"/>
                </a:solidFill>
                <a:cs typeface="Times New Roman" pitchFamily="18" charset="0"/>
              </a:rPr>
              <a:t>(1863-1945) </a:t>
            </a:r>
            <a:r>
              <a:rPr lang="ru-RU" sz="3200" smtClean="0">
                <a:solidFill>
                  <a:srgbClr val="000000"/>
                </a:solidFill>
              </a:rPr>
              <a:t/>
            </a:r>
            <a:br>
              <a:rPr lang="ru-RU" sz="3200" smtClean="0">
                <a:solidFill>
                  <a:srgbClr val="000000"/>
                </a:solidFill>
              </a:rPr>
            </a:br>
            <a:r>
              <a:rPr lang="ru-RU" sz="3200" smtClean="0">
                <a:solidFill>
                  <a:srgbClr val="000000"/>
                </a:solidFill>
                <a:cs typeface="Times New Roman" pitchFamily="18" charset="0"/>
              </a:rPr>
              <a:t>Советский кораблестроитель, механик</a:t>
            </a:r>
            <a:r>
              <a:rPr lang="ru-RU" sz="3200" smtClean="0">
                <a:solidFill>
                  <a:srgbClr val="000000"/>
                </a:solidFill>
              </a:rPr>
              <a:t> </a:t>
            </a:r>
            <a:r>
              <a:rPr lang="ru-RU" sz="3200" smtClean="0">
                <a:solidFill>
                  <a:srgbClr val="000000"/>
                </a:solidFill>
                <a:latin typeface="Times New Roman" pitchFamily="18" charset="0"/>
              </a:rPr>
              <a:t>и</a:t>
            </a:r>
            <a:r>
              <a:rPr lang="ru-RU" sz="3200" smtClean="0">
                <a:solidFill>
                  <a:srgbClr val="000000"/>
                </a:solidFill>
                <a:cs typeface="Times New Roman" pitchFamily="18" charset="0"/>
              </a:rPr>
              <a:t> математик, академик</a:t>
            </a:r>
          </a:p>
        </p:txBody>
      </p:sp>
      <p:sp>
        <p:nvSpPr>
          <p:cNvPr id="39968" name="AutoShape 32"/>
          <p:cNvSpPr>
            <a:spLocks noChangeArrowheads="1"/>
          </p:cNvSpPr>
          <p:nvPr/>
        </p:nvSpPr>
        <p:spPr bwMode="auto">
          <a:xfrm>
            <a:off x="3635375" y="4581525"/>
            <a:ext cx="5329238" cy="1943100"/>
          </a:xfrm>
          <a:prstGeom prst="parallelogram">
            <a:avLst>
              <a:gd name="adj" fmla="val 68566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 каким новым понятием познакомились?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765175"/>
            <a:ext cx="5472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</a:rPr>
              <a:t>Угол между прямой и плоскостью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11188" y="1773238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Что называется углом между прямой и плоскостью?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484438" y="2060575"/>
            <a:ext cx="66595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folHlink"/>
                </a:solidFill>
              </a:rPr>
              <a:t>Углом между прямой и плоскостью, пересекающей эту прямую и не перпендикулярно к ней, называется угол между прямой и её проекцией на эту плоскость.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84213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Как построить угол между прямой </a:t>
            </a:r>
            <a:r>
              <a:rPr lang="ru-RU" i="1"/>
              <a:t>а</a:t>
            </a:r>
            <a:r>
              <a:rPr lang="ru-RU"/>
              <a:t> и плоскостью </a:t>
            </a:r>
            <a:r>
              <a:rPr lang="ru-RU">
                <a:sym typeface="Symbol" pitchFamily="18" charset="2"/>
              </a:rPr>
              <a:t></a:t>
            </a:r>
            <a:r>
              <a:rPr lang="ru-RU"/>
              <a:t>?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4330700" y="5727700"/>
            <a:ext cx="1392238" cy="8699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304088" y="4138613"/>
            <a:ext cx="379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019925" y="6165850"/>
            <a:ext cx="568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i="1">
                <a:sym typeface="Symbol" pitchFamily="18" charset="2"/>
              </a:rPr>
              <a:t>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5435600" y="5300663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</a:t>
            </a:r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5595938" y="5675313"/>
            <a:ext cx="127000" cy="10318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7556500" y="444658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М</a:t>
            </a:r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7494588" y="4600575"/>
            <a:ext cx="0" cy="117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7429500" y="5675313"/>
            <a:ext cx="127000" cy="10318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7621588" y="5675313"/>
            <a:ext cx="25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Н</a:t>
            </a: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 flipV="1">
            <a:off x="7429500" y="4548188"/>
            <a:ext cx="127000" cy="1016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4211638" y="5734050"/>
            <a:ext cx="4049712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4519613" y="57785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7478713" y="5589588"/>
            <a:ext cx="188912" cy="153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68313" y="3789363"/>
            <a:ext cx="388778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800"/>
              <a:t>План</a:t>
            </a:r>
          </a:p>
          <a:p>
            <a:pPr marL="342900" indent="-342900">
              <a:buFontTx/>
              <a:buAutoNum type="arabicPeriod"/>
            </a:pPr>
            <a:r>
              <a:rPr lang="ru-RU" sz="1800"/>
              <a:t>Выбрать т. М на прямой а</a:t>
            </a:r>
          </a:p>
          <a:p>
            <a:pPr marL="342900" indent="-342900">
              <a:buFontTx/>
              <a:buAutoNum type="arabicPeriod"/>
            </a:pPr>
            <a:r>
              <a:rPr lang="ru-RU" sz="1800"/>
              <a:t>Опустить МН</a:t>
            </a:r>
            <a:r>
              <a:rPr lang="ru-RU" sz="1800">
                <a:sym typeface="Symbol" pitchFamily="18" charset="2"/>
              </a:rPr>
              <a:t></a:t>
            </a:r>
            <a:endParaRPr lang="ru-RU" sz="1800"/>
          </a:p>
          <a:p>
            <a:pPr marL="342900" indent="-342900">
              <a:buFontTx/>
              <a:buAutoNum type="arabicPeriod"/>
            </a:pPr>
            <a:r>
              <a:rPr lang="ru-RU" sz="1800"/>
              <a:t>Построить ОН=</a:t>
            </a:r>
            <a:r>
              <a:rPr lang="ru-RU" sz="1800" i="1"/>
              <a:t>а</a:t>
            </a:r>
            <a:r>
              <a:rPr lang="ru-RU" sz="1800" baseline="-25000"/>
              <a:t>1</a:t>
            </a:r>
            <a:r>
              <a:rPr lang="ru-RU" sz="1800"/>
              <a:t>- проекция прямой </a:t>
            </a:r>
            <a:r>
              <a:rPr lang="ru-RU" sz="1800" i="1"/>
              <a:t>а</a:t>
            </a:r>
            <a:endParaRPr lang="ru-RU" sz="1800"/>
          </a:p>
          <a:p>
            <a:pPr marL="342900" indent="-342900">
              <a:buFontTx/>
              <a:buAutoNum type="arabicPeriod"/>
            </a:pPr>
            <a:r>
              <a:rPr lang="ru-RU" sz="1800">
                <a:sym typeface="Symbol" pitchFamily="18" charset="2"/>
              </a:rPr>
              <a:t></a:t>
            </a:r>
            <a:r>
              <a:rPr lang="ru-RU" sz="1800"/>
              <a:t>=</a:t>
            </a:r>
            <a:r>
              <a:rPr lang="ru-RU" sz="1800">
                <a:sym typeface="Symbol" pitchFamily="18" charset="2"/>
              </a:rPr>
              <a:t></a:t>
            </a:r>
            <a:r>
              <a:rPr lang="ru-RU" sz="1800"/>
              <a:t>(</a:t>
            </a:r>
            <a:r>
              <a:rPr lang="ru-RU" sz="1800" i="1"/>
              <a:t>а</a:t>
            </a:r>
            <a:r>
              <a:rPr lang="ru-RU" sz="1800"/>
              <a:t>, </a:t>
            </a:r>
            <a:r>
              <a:rPr lang="ru-RU" sz="1800">
                <a:sym typeface="Symbol" pitchFamily="18" charset="2"/>
              </a:rPr>
              <a:t></a:t>
            </a:r>
            <a:r>
              <a:rPr lang="ru-RU" sz="1800"/>
              <a:t>)- искомый.</a:t>
            </a:r>
          </a:p>
          <a:p>
            <a:pPr marL="342900" indent="-342900">
              <a:spcBef>
                <a:spcPct val="50000"/>
              </a:spcBef>
            </a:pPr>
            <a:endParaRPr lang="ru-RU" sz="1800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 flipV="1">
            <a:off x="5651500" y="4149725"/>
            <a:ext cx="2449513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6084888" y="537368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>
                <a:sym typeface="Symbol" pitchFamily="18" charset="2"/>
              </a:rPr>
              <a:t></a:t>
            </a:r>
          </a:p>
        </p:txBody>
      </p:sp>
      <p:sp>
        <p:nvSpPr>
          <p:cNvPr id="39970" name="Arc 34"/>
          <p:cNvSpPr>
            <a:spLocks/>
          </p:cNvSpPr>
          <p:nvPr/>
        </p:nvSpPr>
        <p:spPr bwMode="auto">
          <a:xfrm>
            <a:off x="5867400" y="5589588"/>
            <a:ext cx="144463" cy="144462"/>
          </a:xfrm>
          <a:custGeom>
            <a:avLst/>
            <a:gdLst>
              <a:gd name="T0" fmla="*/ 0 w 21600"/>
              <a:gd name="T1" fmla="*/ 0 h 21600"/>
              <a:gd name="T2" fmla="*/ 144463 w 21600"/>
              <a:gd name="T3" fmla="*/ 144462 h 21600"/>
              <a:gd name="T4" fmla="*/ 0 w 21600"/>
              <a:gd name="T5" fmla="*/ 1444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39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9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9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9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9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78" grpId="0"/>
      <p:bldP spid="39978" grpId="1"/>
      <p:bldP spid="39968" grpId="0" animBg="1"/>
      <p:bldP spid="39940" grpId="0"/>
      <p:bldP spid="39941" grpId="0"/>
      <p:bldP spid="39942" grpId="0"/>
      <p:bldP spid="39943" grpId="0"/>
      <p:bldP spid="39944" grpId="0"/>
      <p:bldP spid="39945" grpId="0" animBg="1"/>
      <p:bldP spid="39947" grpId="0"/>
      <p:bldP spid="39948" grpId="0"/>
      <p:bldP spid="39949" grpId="0"/>
      <p:bldP spid="39950" grpId="0" animBg="1"/>
      <p:bldP spid="39951" grpId="0"/>
      <p:bldP spid="39952" grpId="0" animBg="1"/>
      <p:bldP spid="39953" grpId="0" animBg="1"/>
      <p:bldP spid="39954" grpId="0"/>
      <p:bldP spid="39956" grpId="0" animBg="1"/>
      <p:bldP spid="39957" grpId="0" animBg="1"/>
      <p:bldP spid="39958" grpId="0"/>
      <p:bldP spid="39964" grpId="0" animBg="1"/>
      <p:bldP spid="39966" grpId="0" build="p"/>
      <p:bldP spid="39967" grpId="0" animBg="1"/>
      <p:bldP spid="39969" grpId="0"/>
      <p:bldP spid="399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Помните!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9388" indent="-28575" eaLnBrk="1" hangingPunct="1"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Недостаточно лишь понять задачу, необходимо желание решить её. Без сильного желания решить трудную задачу невозможно, но при наличии такового – возможно. Где есть желание, найдется путь!</a:t>
            </a:r>
          </a:p>
          <a:p>
            <a:pPr marL="179388" indent="-28575" algn="r" eaLnBrk="1" hangingPunct="1"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Пойя.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95288" y="404813"/>
            <a:ext cx="81375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Найдите угол между </a:t>
            </a:r>
            <a:endParaRPr lang="en-US" sz="2400"/>
          </a:p>
          <a:p>
            <a:pPr>
              <a:spcBef>
                <a:spcPct val="50000"/>
              </a:spcBef>
            </a:pPr>
            <a:r>
              <a:rPr lang="ru-RU" sz="2400"/>
              <a:t>В</a:t>
            </a:r>
            <a:r>
              <a:rPr lang="ru-RU" sz="2400" baseline="-25000"/>
              <a:t>1</a:t>
            </a:r>
            <a:r>
              <a:rPr lang="en-US" sz="2400"/>
              <a:t>D</a:t>
            </a:r>
            <a:r>
              <a:rPr lang="ru-RU" sz="2400"/>
              <a:t> и (</a:t>
            </a:r>
            <a:r>
              <a:rPr lang="en-US" sz="2400"/>
              <a:t>ABC</a:t>
            </a:r>
            <a:r>
              <a:rPr lang="ru-RU" sz="2400"/>
              <a:t>); </a:t>
            </a:r>
            <a:r>
              <a:rPr lang="en-US" sz="2400"/>
              <a:t>				</a:t>
            </a:r>
            <a:r>
              <a:rPr lang="ru-RU" sz="2400"/>
              <a:t> В</a:t>
            </a:r>
            <a:r>
              <a:rPr lang="ru-RU" sz="2400" baseline="-25000"/>
              <a:t>1</a:t>
            </a:r>
            <a:r>
              <a:rPr lang="en-US" sz="2400"/>
              <a:t>D</a:t>
            </a:r>
            <a:r>
              <a:rPr lang="ru-RU" sz="2400"/>
              <a:t> и (</a:t>
            </a:r>
            <a:r>
              <a:rPr lang="en-US" sz="2400"/>
              <a:t>DD</a:t>
            </a:r>
            <a:r>
              <a:rPr lang="en-US" sz="2400" baseline="-25000"/>
              <a:t>1</a:t>
            </a:r>
            <a:r>
              <a:rPr lang="en-US" sz="2400"/>
              <a:t>C</a:t>
            </a:r>
            <a:r>
              <a:rPr lang="en-US" sz="2400" baseline="-25000"/>
              <a:t>1</a:t>
            </a:r>
            <a:r>
              <a:rPr lang="ru-RU" sz="2400"/>
              <a:t>)</a:t>
            </a:r>
          </a:p>
        </p:txBody>
      </p:sp>
      <p:grpSp>
        <p:nvGrpSpPr>
          <p:cNvPr id="19459" name="Group 5"/>
          <p:cNvGrpSpPr>
            <a:grpSpLocks noChangeAspect="1"/>
          </p:cNvGrpSpPr>
          <p:nvPr/>
        </p:nvGrpSpPr>
        <p:grpSpPr bwMode="auto">
          <a:xfrm>
            <a:off x="0" y="1989138"/>
            <a:ext cx="5113338" cy="4224337"/>
            <a:chOff x="3625" y="993"/>
            <a:chExt cx="2401" cy="1957"/>
          </a:xfrm>
        </p:grpSpPr>
        <p:sp>
          <p:nvSpPr>
            <p:cNvPr id="19487" name="AutoShape 6"/>
            <p:cNvSpPr>
              <a:spLocks noChangeAspect="1" noChangeArrowheads="1"/>
            </p:cNvSpPr>
            <p:nvPr/>
          </p:nvSpPr>
          <p:spPr bwMode="auto">
            <a:xfrm>
              <a:off x="3625" y="993"/>
              <a:ext cx="2401" cy="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88" name="Group 7"/>
            <p:cNvGrpSpPr>
              <a:grpSpLocks/>
            </p:cNvGrpSpPr>
            <p:nvPr/>
          </p:nvGrpSpPr>
          <p:grpSpPr bwMode="auto">
            <a:xfrm>
              <a:off x="3907" y="1272"/>
              <a:ext cx="1554" cy="419"/>
              <a:chOff x="3907" y="1272"/>
              <a:chExt cx="1554" cy="419"/>
            </a:xfrm>
          </p:grpSpPr>
          <p:sp>
            <p:nvSpPr>
              <p:cNvPr id="19506" name="Line 8"/>
              <p:cNvSpPr>
                <a:spLocks noChangeShapeType="1"/>
              </p:cNvSpPr>
              <p:nvPr/>
            </p:nvSpPr>
            <p:spPr bwMode="auto">
              <a:xfrm>
                <a:off x="4331" y="1272"/>
                <a:ext cx="112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7" name="Line 9"/>
              <p:cNvSpPr>
                <a:spLocks noChangeShapeType="1"/>
              </p:cNvSpPr>
              <p:nvPr/>
            </p:nvSpPr>
            <p:spPr bwMode="auto">
              <a:xfrm>
                <a:off x="3907" y="1690"/>
                <a:ext cx="11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8" name="Line 10"/>
              <p:cNvSpPr>
                <a:spLocks noChangeShapeType="1"/>
              </p:cNvSpPr>
              <p:nvPr/>
            </p:nvSpPr>
            <p:spPr bwMode="auto">
              <a:xfrm flipV="1">
                <a:off x="3907" y="1272"/>
                <a:ext cx="424" cy="4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09" name="Line 11"/>
              <p:cNvSpPr>
                <a:spLocks noChangeShapeType="1"/>
              </p:cNvSpPr>
              <p:nvPr/>
            </p:nvSpPr>
            <p:spPr bwMode="auto">
              <a:xfrm flipV="1">
                <a:off x="5037" y="1272"/>
                <a:ext cx="424" cy="4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89" name="Line 12"/>
            <p:cNvSpPr>
              <a:spLocks noChangeShapeType="1"/>
            </p:cNvSpPr>
            <p:nvPr/>
          </p:nvSpPr>
          <p:spPr bwMode="auto">
            <a:xfrm>
              <a:off x="4331" y="2387"/>
              <a:ext cx="11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0" name="Line 13"/>
            <p:cNvSpPr>
              <a:spLocks noChangeShapeType="1"/>
            </p:cNvSpPr>
            <p:nvPr/>
          </p:nvSpPr>
          <p:spPr bwMode="auto">
            <a:xfrm>
              <a:off x="3907" y="2805"/>
              <a:ext cx="11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1" name="Line 14"/>
            <p:cNvSpPr>
              <a:spLocks noChangeShapeType="1"/>
            </p:cNvSpPr>
            <p:nvPr/>
          </p:nvSpPr>
          <p:spPr bwMode="auto">
            <a:xfrm flipV="1">
              <a:off x="3907" y="2387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2" name="Line 15"/>
            <p:cNvSpPr>
              <a:spLocks noChangeShapeType="1"/>
            </p:cNvSpPr>
            <p:nvPr/>
          </p:nvSpPr>
          <p:spPr bwMode="auto">
            <a:xfrm flipV="1">
              <a:off x="5038" y="2387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3" name="Line 16"/>
            <p:cNvSpPr>
              <a:spLocks noChangeShapeType="1"/>
            </p:cNvSpPr>
            <p:nvPr/>
          </p:nvSpPr>
          <p:spPr bwMode="auto">
            <a:xfrm>
              <a:off x="4331" y="1272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4" name="Line 17"/>
            <p:cNvSpPr>
              <a:spLocks noChangeShapeType="1"/>
            </p:cNvSpPr>
            <p:nvPr/>
          </p:nvSpPr>
          <p:spPr bwMode="auto">
            <a:xfrm>
              <a:off x="3907" y="1690"/>
              <a:ext cx="1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5" name="Line 18"/>
            <p:cNvSpPr>
              <a:spLocks noChangeShapeType="1"/>
            </p:cNvSpPr>
            <p:nvPr/>
          </p:nvSpPr>
          <p:spPr bwMode="auto">
            <a:xfrm>
              <a:off x="5460" y="1272"/>
              <a:ext cx="2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6" name="Line 19"/>
            <p:cNvSpPr>
              <a:spLocks noChangeShapeType="1"/>
            </p:cNvSpPr>
            <p:nvPr/>
          </p:nvSpPr>
          <p:spPr bwMode="auto">
            <a:xfrm>
              <a:off x="5037" y="1690"/>
              <a:ext cx="1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7" name="Line 20"/>
            <p:cNvSpPr>
              <a:spLocks noChangeShapeType="1"/>
            </p:cNvSpPr>
            <p:nvPr/>
          </p:nvSpPr>
          <p:spPr bwMode="auto">
            <a:xfrm>
              <a:off x="4331" y="1272"/>
              <a:ext cx="706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8" name="Text Box 21"/>
            <p:cNvSpPr txBox="1">
              <a:spLocks noChangeArrowheads="1"/>
            </p:cNvSpPr>
            <p:nvPr/>
          </p:nvSpPr>
          <p:spPr bwMode="auto">
            <a:xfrm>
              <a:off x="4190" y="993"/>
              <a:ext cx="56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В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9499" name="Text Box 22"/>
            <p:cNvSpPr txBox="1">
              <a:spLocks noChangeArrowheads="1"/>
            </p:cNvSpPr>
            <p:nvPr/>
          </p:nvSpPr>
          <p:spPr bwMode="auto">
            <a:xfrm>
              <a:off x="5319" y="993"/>
              <a:ext cx="564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С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9500" name="Text Box 23"/>
            <p:cNvSpPr txBox="1">
              <a:spLocks noChangeArrowheads="1"/>
            </p:cNvSpPr>
            <p:nvPr/>
          </p:nvSpPr>
          <p:spPr bwMode="auto">
            <a:xfrm>
              <a:off x="4754" y="1411"/>
              <a:ext cx="56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/>
                <a:t>D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9501" name="Text Box 24"/>
            <p:cNvSpPr txBox="1">
              <a:spLocks noChangeArrowheads="1"/>
            </p:cNvSpPr>
            <p:nvPr/>
          </p:nvSpPr>
          <p:spPr bwMode="auto">
            <a:xfrm>
              <a:off x="3625" y="1411"/>
              <a:ext cx="5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А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9502" name="Text Box 25"/>
            <p:cNvSpPr txBox="1">
              <a:spLocks noChangeArrowheads="1"/>
            </p:cNvSpPr>
            <p:nvPr/>
          </p:nvSpPr>
          <p:spPr bwMode="auto">
            <a:xfrm>
              <a:off x="3625" y="2666"/>
              <a:ext cx="5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А</a:t>
              </a:r>
            </a:p>
          </p:txBody>
        </p:sp>
        <p:sp>
          <p:nvSpPr>
            <p:cNvPr id="19503" name="Text Box 26"/>
            <p:cNvSpPr txBox="1">
              <a:spLocks noChangeArrowheads="1"/>
            </p:cNvSpPr>
            <p:nvPr/>
          </p:nvSpPr>
          <p:spPr bwMode="auto">
            <a:xfrm>
              <a:off x="4049" y="2108"/>
              <a:ext cx="5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В</a:t>
              </a:r>
            </a:p>
          </p:txBody>
        </p:sp>
        <p:sp>
          <p:nvSpPr>
            <p:cNvPr id="19504" name="Text Box 27"/>
            <p:cNvSpPr txBox="1">
              <a:spLocks noChangeArrowheads="1"/>
            </p:cNvSpPr>
            <p:nvPr/>
          </p:nvSpPr>
          <p:spPr bwMode="auto">
            <a:xfrm>
              <a:off x="5460" y="2108"/>
              <a:ext cx="5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С</a:t>
              </a:r>
            </a:p>
          </p:txBody>
        </p:sp>
        <p:sp>
          <p:nvSpPr>
            <p:cNvPr id="19505" name="Text Box 28"/>
            <p:cNvSpPr txBox="1">
              <a:spLocks noChangeArrowheads="1"/>
            </p:cNvSpPr>
            <p:nvPr/>
          </p:nvSpPr>
          <p:spPr bwMode="auto">
            <a:xfrm>
              <a:off x="5037" y="2666"/>
              <a:ext cx="565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/>
                <a:t>D</a:t>
              </a:r>
              <a:endParaRPr lang="ru-RU" sz="2400"/>
            </a:p>
          </p:txBody>
        </p:sp>
      </p:grpSp>
      <p:grpSp>
        <p:nvGrpSpPr>
          <p:cNvPr id="4" name="Group 29"/>
          <p:cNvGrpSpPr>
            <a:grpSpLocks noChangeAspect="1"/>
          </p:cNvGrpSpPr>
          <p:nvPr/>
        </p:nvGrpSpPr>
        <p:grpSpPr bwMode="auto">
          <a:xfrm>
            <a:off x="4859338" y="1989138"/>
            <a:ext cx="5113337" cy="4224337"/>
            <a:chOff x="3625" y="993"/>
            <a:chExt cx="2401" cy="1957"/>
          </a:xfrm>
        </p:grpSpPr>
        <p:sp>
          <p:nvSpPr>
            <p:cNvPr id="19464" name="AutoShape 30"/>
            <p:cNvSpPr>
              <a:spLocks noChangeAspect="1" noChangeArrowheads="1"/>
            </p:cNvSpPr>
            <p:nvPr/>
          </p:nvSpPr>
          <p:spPr bwMode="auto">
            <a:xfrm>
              <a:off x="3625" y="993"/>
              <a:ext cx="2401" cy="1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465" name="Group 31"/>
            <p:cNvGrpSpPr>
              <a:grpSpLocks/>
            </p:cNvGrpSpPr>
            <p:nvPr/>
          </p:nvGrpSpPr>
          <p:grpSpPr bwMode="auto">
            <a:xfrm>
              <a:off x="3907" y="1272"/>
              <a:ext cx="1554" cy="419"/>
              <a:chOff x="3907" y="1272"/>
              <a:chExt cx="1554" cy="419"/>
            </a:xfrm>
          </p:grpSpPr>
          <p:sp>
            <p:nvSpPr>
              <p:cNvPr id="19483" name="Line 32"/>
              <p:cNvSpPr>
                <a:spLocks noChangeShapeType="1"/>
              </p:cNvSpPr>
              <p:nvPr/>
            </p:nvSpPr>
            <p:spPr bwMode="auto">
              <a:xfrm>
                <a:off x="4331" y="1272"/>
                <a:ext cx="112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4" name="Line 33"/>
              <p:cNvSpPr>
                <a:spLocks noChangeShapeType="1"/>
              </p:cNvSpPr>
              <p:nvPr/>
            </p:nvSpPr>
            <p:spPr bwMode="auto">
              <a:xfrm>
                <a:off x="3907" y="1690"/>
                <a:ext cx="1131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5" name="Line 34"/>
              <p:cNvSpPr>
                <a:spLocks noChangeShapeType="1"/>
              </p:cNvSpPr>
              <p:nvPr/>
            </p:nvSpPr>
            <p:spPr bwMode="auto">
              <a:xfrm flipV="1">
                <a:off x="3907" y="1272"/>
                <a:ext cx="424" cy="4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6" name="Line 35"/>
              <p:cNvSpPr>
                <a:spLocks noChangeShapeType="1"/>
              </p:cNvSpPr>
              <p:nvPr/>
            </p:nvSpPr>
            <p:spPr bwMode="auto">
              <a:xfrm flipV="1">
                <a:off x="5037" y="1272"/>
                <a:ext cx="424" cy="4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66" name="Line 36"/>
            <p:cNvSpPr>
              <a:spLocks noChangeShapeType="1"/>
            </p:cNvSpPr>
            <p:nvPr/>
          </p:nvSpPr>
          <p:spPr bwMode="auto">
            <a:xfrm>
              <a:off x="4331" y="2387"/>
              <a:ext cx="11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7" name="Line 37"/>
            <p:cNvSpPr>
              <a:spLocks noChangeShapeType="1"/>
            </p:cNvSpPr>
            <p:nvPr/>
          </p:nvSpPr>
          <p:spPr bwMode="auto">
            <a:xfrm>
              <a:off x="3907" y="2805"/>
              <a:ext cx="113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8" name="Line 38"/>
            <p:cNvSpPr>
              <a:spLocks noChangeShapeType="1"/>
            </p:cNvSpPr>
            <p:nvPr/>
          </p:nvSpPr>
          <p:spPr bwMode="auto">
            <a:xfrm flipV="1">
              <a:off x="3907" y="2387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9" name="Line 39"/>
            <p:cNvSpPr>
              <a:spLocks noChangeShapeType="1"/>
            </p:cNvSpPr>
            <p:nvPr/>
          </p:nvSpPr>
          <p:spPr bwMode="auto">
            <a:xfrm flipV="1">
              <a:off x="5038" y="2387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Line 40"/>
            <p:cNvSpPr>
              <a:spLocks noChangeShapeType="1"/>
            </p:cNvSpPr>
            <p:nvPr/>
          </p:nvSpPr>
          <p:spPr bwMode="auto">
            <a:xfrm>
              <a:off x="4331" y="1272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Line 41"/>
            <p:cNvSpPr>
              <a:spLocks noChangeShapeType="1"/>
            </p:cNvSpPr>
            <p:nvPr/>
          </p:nvSpPr>
          <p:spPr bwMode="auto">
            <a:xfrm>
              <a:off x="3907" y="1690"/>
              <a:ext cx="1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2" name="Line 42"/>
            <p:cNvSpPr>
              <a:spLocks noChangeShapeType="1"/>
            </p:cNvSpPr>
            <p:nvPr/>
          </p:nvSpPr>
          <p:spPr bwMode="auto">
            <a:xfrm>
              <a:off x="5460" y="1272"/>
              <a:ext cx="2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43"/>
            <p:cNvSpPr>
              <a:spLocks noChangeShapeType="1"/>
            </p:cNvSpPr>
            <p:nvPr/>
          </p:nvSpPr>
          <p:spPr bwMode="auto">
            <a:xfrm>
              <a:off x="5037" y="1690"/>
              <a:ext cx="1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Line 44"/>
            <p:cNvSpPr>
              <a:spLocks noChangeShapeType="1"/>
            </p:cNvSpPr>
            <p:nvPr/>
          </p:nvSpPr>
          <p:spPr bwMode="auto">
            <a:xfrm>
              <a:off x="4331" y="1272"/>
              <a:ext cx="706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Text Box 45"/>
            <p:cNvSpPr txBox="1">
              <a:spLocks noChangeArrowheads="1"/>
            </p:cNvSpPr>
            <p:nvPr/>
          </p:nvSpPr>
          <p:spPr bwMode="auto">
            <a:xfrm>
              <a:off x="4190" y="993"/>
              <a:ext cx="564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В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9476" name="Text Box 46"/>
            <p:cNvSpPr txBox="1">
              <a:spLocks noChangeArrowheads="1"/>
            </p:cNvSpPr>
            <p:nvPr/>
          </p:nvSpPr>
          <p:spPr bwMode="auto">
            <a:xfrm>
              <a:off x="5319" y="993"/>
              <a:ext cx="564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С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9477" name="Text Box 47"/>
            <p:cNvSpPr txBox="1">
              <a:spLocks noChangeArrowheads="1"/>
            </p:cNvSpPr>
            <p:nvPr/>
          </p:nvSpPr>
          <p:spPr bwMode="auto">
            <a:xfrm>
              <a:off x="4754" y="1411"/>
              <a:ext cx="56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/>
                <a:t>D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9478" name="Text Box 48"/>
            <p:cNvSpPr txBox="1">
              <a:spLocks noChangeArrowheads="1"/>
            </p:cNvSpPr>
            <p:nvPr/>
          </p:nvSpPr>
          <p:spPr bwMode="auto">
            <a:xfrm>
              <a:off x="3625" y="1411"/>
              <a:ext cx="5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А</a:t>
              </a:r>
              <a:r>
                <a:rPr lang="ru-RU" sz="2400" baseline="-25000"/>
                <a:t>1</a:t>
              </a:r>
              <a:endParaRPr lang="ru-RU" sz="2400"/>
            </a:p>
          </p:txBody>
        </p:sp>
        <p:sp>
          <p:nvSpPr>
            <p:cNvPr id="19479" name="Text Box 49"/>
            <p:cNvSpPr txBox="1">
              <a:spLocks noChangeArrowheads="1"/>
            </p:cNvSpPr>
            <p:nvPr/>
          </p:nvSpPr>
          <p:spPr bwMode="auto">
            <a:xfrm>
              <a:off x="3625" y="2666"/>
              <a:ext cx="5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А</a:t>
              </a:r>
            </a:p>
          </p:txBody>
        </p:sp>
        <p:sp>
          <p:nvSpPr>
            <p:cNvPr id="19480" name="Text Box 50"/>
            <p:cNvSpPr txBox="1">
              <a:spLocks noChangeArrowheads="1"/>
            </p:cNvSpPr>
            <p:nvPr/>
          </p:nvSpPr>
          <p:spPr bwMode="auto">
            <a:xfrm>
              <a:off x="4049" y="2108"/>
              <a:ext cx="5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В</a:t>
              </a:r>
            </a:p>
          </p:txBody>
        </p:sp>
        <p:sp>
          <p:nvSpPr>
            <p:cNvPr id="19481" name="Text Box 51"/>
            <p:cNvSpPr txBox="1">
              <a:spLocks noChangeArrowheads="1"/>
            </p:cNvSpPr>
            <p:nvPr/>
          </p:nvSpPr>
          <p:spPr bwMode="auto">
            <a:xfrm>
              <a:off x="5460" y="2108"/>
              <a:ext cx="566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/>
                <a:t>С</a:t>
              </a:r>
            </a:p>
          </p:txBody>
        </p:sp>
        <p:sp>
          <p:nvSpPr>
            <p:cNvPr id="19482" name="Text Box 52"/>
            <p:cNvSpPr txBox="1">
              <a:spLocks noChangeArrowheads="1"/>
            </p:cNvSpPr>
            <p:nvPr/>
          </p:nvSpPr>
          <p:spPr bwMode="auto">
            <a:xfrm>
              <a:off x="5037" y="2666"/>
              <a:ext cx="565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/>
                <a:t>D</a:t>
              </a:r>
              <a:endParaRPr lang="ru-RU" sz="2400"/>
            </a:p>
          </p:txBody>
        </p:sp>
      </p:grpSp>
      <p:sp>
        <p:nvSpPr>
          <p:cNvPr id="19461" name="Line 53"/>
          <p:cNvSpPr>
            <a:spLocks noChangeShapeType="1"/>
          </p:cNvSpPr>
          <p:nvPr/>
        </p:nvSpPr>
        <p:spPr bwMode="auto">
          <a:xfrm>
            <a:off x="4572000" y="1628775"/>
            <a:ext cx="0" cy="453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539750" y="5805488"/>
            <a:ext cx="39608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АВС</a:t>
            </a:r>
            <a:r>
              <a:rPr lang="en-US" b="1"/>
              <a:t>D</a:t>
            </a:r>
            <a:r>
              <a:rPr lang="ru-RU" b="1"/>
              <a:t>- прямоугольник,</a:t>
            </a:r>
            <a:r>
              <a:rPr lang="ru-RU" sz="1800"/>
              <a:t> </a:t>
            </a:r>
            <a:endParaRPr lang="en-US" sz="1800"/>
          </a:p>
          <a:p>
            <a:pPr>
              <a:spcBef>
                <a:spcPct val="50000"/>
              </a:spcBef>
            </a:pPr>
            <a:r>
              <a:rPr lang="ru-RU" b="1"/>
              <a:t>АА</a:t>
            </a:r>
            <a:r>
              <a:rPr lang="ru-RU" b="1" baseline="-25000"/>
              <a:t>1</a:t>
            </a:r>
            <a:r>
              <a:rPr lang="ru-RU" b="1">
                <a:sym typeface="Symbol" pitchFamily="18" charset="2"/>
              </a:rPr>
              <a:t></a:t>
            </a:r>
            <a:r>
              <a:rPr lang="ru-RU" b="1"/>
              <a:t>(АВС)</a:t>
            </a:r>
            <a:r>
              <a:rPr lang="ru-RU" sz="1800"/>
              <a:t> </a:t>
            </a:r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5183188" y="6003925"/>
            <a:ext cx="3960812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АВС</a:t>
            </a:r>
            <a:r>
              <a:rPr lang="en-US" b="1"/>
              <a:t>D</a:t>
            </a:r>
            <a:r>
              <a:rPr lang="ru-RU" b="1"/>
              <a:t>- параллелограмм,</a:t>
            </a:r>
            <a:r>
              <a:rPr lang="ru-RU" sz="1800"/>
              <a:t> </a:t>
            </a:r>
            <a:endParaRPr lang="en-US" sz="1800"/>
          </a:p>
          <a:p>
            <a:pPr>
              <a:spcBef>
                <a:spcPct val="50000"/>
              </a:spcBef>
            </a:pPr>
            <a:r>
              <a:rPr lang="ru-RU" b="1"/>
              <a:t>АА</a:t>
            </a:r>
            <a:r>
              <a:rPr lang="ru-RU" b="1" baseline="-25000"/>
              <a:t>1</a:t>
            </a:r>
            <a:r>
              <a:rPr lang="ru-RU" b="1">
                <a:sym typeface="Symbol" pitchFamily="18" charset="2"/>
              </a:rPr>
              <a:t></a:t>
            </a:r>
            <a:r>
              <a:rPr lang="ru-RU" b="1"/>
              <a:t>(АВС)</a:t>
            </a:r>
            <a:r>
              <a:rPr lang="ru-RU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0" grpId="0"/>
      <p:bldP spid="502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ВВ</a:t>
            </a:r>
            <a:r>
              <a:rPr lang="ru-RU" sz="3400" baseline="-25000" smtClean="0"/>
              <a:t>1</a:t>
            </a:r>
            <a:r>
              <a:rPr lang="ru-RU" sz="3400" smtClean="0">
                <a:sym typeface="Symbol" pitchFamily="18" charset="2"/>
              </a:rPr>
              <a:t></a:t>
            </a:r>
            <a:r>
              <a:rPr lang="ru-RU" sz="3400" smtClean="0"/>
              <a:t>(АВС).Найдите угол между ВС</a:t>
            </a:r>
            <a:r>
              <a:rPr lang="ru-RU" sz="3400" baseline="-25000" smtClean="0"/>
              <a:t>1</a:t>
            </a:r>
            <a:r>
              <a:rPr lang="ru-RU" sz="3400" smtClean="0"/>
              <a:t> и (АА</a:t>
            </a:r>
            <a:r>
              <a:rPr lang="ru-RU" sz="3400" baseline="-25000" smtClean="0"/>
              <a:t>1</a:t>
            </a:r>
            <a:r>
              <a:rPr lang="ru-RU" sz="3400" smtClean="0"/>
              <a:t>В</a:t>
            </a:r>
            <a:r>
              <a:rPr lang="ru-RU" sz="3400" baseline="-25000" smtClean="0"/>
              <a:t>1</a:t>
            </a:r>
            <a:r>
              <a:rPr lang="ru-RU" sz="3400" smtClean="0"/>
              <a:t>). </a:t>
            </a:r>
          </a:p>
        </p:txBody>
      </p:sp>
      <p:grpSp>
        <p:nvGrpSpPr>
          <p:cNvPr id="20483" name="Group 40"/>
          <p:cNvGrpSpPr>
            <a:grpSpLocks/>
          </p:cNvGrpSpPr>
          <p:nvPr/>
        </p:nvGrpSpPr>
        <p:grpSpPr bwMode="auto">
          <a:xfrm>
            <a:off x="250825" y="1773238"/>
            <a:ext cx="3671888" cy="3678237"/>
            <a:chOff x="158" y="1117"/>
            <a:chExt cx="2313" cy="2317"/>
          </a:xfrm>
        </p:grpSpPr>
        <p:sp>
          <p:nvSpPr>
            <p:cNvPr id="20504" name="Text Box 16"/>
            <p:cNvSpPr txBox="1">
              <a:spLocks noChangeArrowheads="1"/>
            </p:cNvSpPr>
            <p:nvPr/>
          </p:nvSpPr>
          <p:spPr bwMode="auto">
            <a:xfrm>
              <a:off x="1020" y="3203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/>
                <a:t>В</a:t>
              </a:r>
            </a:p>
          </p:txBody>
        </p:sp>
        <p:grpSp>
          <p:nvGrpSpPr>
            <p:cNvPr id="20505" name="Group 21"/>
            <p:cNvGrpSpPr>
              <a:grpSpLocks/>
            </p:cNvGrpSpPr>
            <p:nvPr/>
          </p:nvGrpSpPr>
          <p:grpSpPr bwMode="auto">
            <a:xfrm>
              <a:off x="158" y="1117"/>
              <a:ext cx="2313" cy="2087"/>
              <a:chOff x="431" y="1298"/>
              <a:chExt cx="2313" cy="2087"/>
            </a:xfrm>
          </p:grpSpPr>
          <p:sp>
            <p:nvSpPr>
              <p:cNvPr id="20506" name="Line 5"/>
              <p:cNvSpPr>
                <a:spLocks noChangeShapeType="1"/>
              </p:cNvSpPr>
              <p:nvPr/>
            </p:nvSpPr>
            <p:spPr bwMode="auto">
              <a:xfrm>
                <a:off x="748" y="2976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7" name="Line 6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8" name="Line 7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499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09" name="Line 8"/>
              <p:cNvSpPr>
                <a:spLocks noChangeShapeType="1"/>
              </p:cNvSpPr>
              <p:nvPr/>
            </p:nvSpPr>
            <p:spPr bwMode="auto">
              <a:xfrm>
                <a:off x="703" y="2976"/>
                <a:ext cx="499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0" name="Line 9"/>
              <p:cNvSpPr>
                <a:spLocks noChangeShapeType="1"/>
              </p:cNvSpPr>
              <p:nvPr/>
            </p:nvSpPr>
            <p:spPr bwMode="auto">
              <a:xfrm flipV="1">
                <a:off x="1202" y="2976"/>
                <a:ext cx="127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1" name="Line 10"/>
              <p:cNvSpPr>
                <a:spLocks noChangeShapeType="1"/>
              </p:cNvSpPr>
              <p:nvPr/>
            </p:nvSpPr>
            <p:spPr bwMode="auto">
              <a:xfrm flipV="1">
                <a:off x="1202" y="1570"/>
                <a:ext cx="127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2" name="Line 11"/>
              <p:cNvSpPr>
                <a:spLocks noChangeShapeType="1"/>
              </p:cNvSpPr>
              <p:nvPr/>
            </p:nvSpPr>
            <p:spPr bwMode="auto">
              <a:xfrm>
                <a:off x="2472" y="1570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3" name="Line 12"/>
              <p:cNvSpPr>
                <a:spLocks noChangeShapeType="1"/>
              </p:cNvSpPr>
              <p:nvPr/>
            </p:nvSpPr>
            <p:spPr bwMode="auto">
              <a:xfrm>
                <a:off x="1202" y="1979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4" name="Line 13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5" name="Line 14"/>
              <p:cNvSpPr>
                <a:spLocks noChangeShapeType="1"/>
              </p:cNvSpPr>
              <p:nvPr/>
            </p:nvSpPr>
            <p:spPr bwMode="auto">
              <a:xfrm flipV="1">
                <a:off x="1202" y="1570"/>
                <a:ext cx="1270" cy="18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16" name="Text Box 15"/>
              <p:cNvSpPr txBox="1">
                <a:spLocks noChangeArrowheads="1"/>
              </p:cNvSpPr>
              <p:nvPr/>
            </p:nvSpPr>
            <p:spPr bwMode="auto">
              <a:xfrm>
                <a:off x="431" y="3022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А</a:t>
                </a:r>
              </a:p>
            </p:txBody>
          </p:sp>
          <p:sp>
            <p:nvSpPr>
              <p:cNvPr id="20517" name="Text Box 17"/>
              <p:cNvSpPr txBox="1">
                <a:spLocks noChangeArrowheads="1"/>
              </p:cNvSpPr>
              <p:nvPr/>
            </p:nvSpPr>
            <p:spPr bwMode="auto">
              <a:xfrm>
                <a:off x="2426" y="293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С</a:t>
                </a:r>
              </a:p>
            </p:txBody>
          </p:sp>
          <p:sp>
            <p:nvSpPr>
              <p:cNvPr id="20518" name="Text Box 18"/>
              <p:cNvSpPr txBox="1">
                <a:spLocks noChangeArrowheads="1"/>
              </p:cNvSpPr>
              <p:nvPr/>
            </p:nvSpPr>
            <p:spPr bwMode="auto">
              <a:xfrm>
                <a:off x="2426" y="1344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С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  <p:sp>
            <p:nvSpPr>
              <p:cNvPr id="20519" name="Text Box 19"/>
              <p:cNvSpPr txBox="1">
                <a:spLocks noChangeArrowheads="1"/>
              </p:cNvSpPr>
              <p:nvPr/>
            </p:nvSpPr>
            <p:spPr bwMode="auto">
              <a:xfrm>
                <a:off x="567" y="1298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А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  <p:sp>
            <p:nvSpPr>
              <p:cNvPr id="20520" name="Text Box 20"/>
              <p:cNvSpPr txBox="1">
                <a:spLocks noChangeArrowheads="1"/>
              </p:cNvSpPr>
              <p:nvPr/>
            </p:nvSpPr>
            <p:spPr bwMode="auto">
              <a:xfrm>
                <a:off x="1247" y="2024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В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</p:grp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148263" y="1700213"/>
            <a:ext cx="3671887" cy="3679825"/>
            <a:chOff x="3243" y="1071"/>
            <a:chExt cx="2313" cy="2318"/>
          </a:xfrm>
        </p:grpSpPr>
        <p:grpSp>
          <p:nvGrpSpPr>
            <p:cNvPr id="20487" name="Group 22"/>
            <p:cNvGrpSpPr>
              <a:grpSpLocks/>
            </p:cNvGrpSpPr>
            <p:nvPr/>
          </p:nvGrpSpPr>
          <p:grpSpPr bwMode="auto">
            <a:xfrm>
              <a:off x="3243" y="1071"/>
              <a:ext cx="2313" cy="2087"/>
              <a:chOff x="431" y="1298"/>
              <a:chExt cx="2313" cy="2087"/>
            </a:xfrm>
          </p:grpSpPr>
          <p:sp>
            <p:nvSpPr>
              <p:cNvPr id="20489" name="Line 23"/>
              <p:cNvSpPr>
                <a:spLocks noChangeShapeType="1"/>
              </p:cNvSpPr>
              <p:nvPr/>
            </p:nvSpPr>
            <p:spPr bwMode="auto">
              <a:xfrm>
                <a:off x="748" y="2976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0" name="Line 24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1" name="Line 25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499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2" name="Line 26"/>
              <p:cNvSpPr>
                <a:spLocks noChangeShapeType="1"/>
              </p:cNvSpPr>
              <p:nvPr/>
            </p:nvSpPr>
            <p:spPr bwMode="auto">
              <a:xfrm>
                <a:off x="703" y="2976"/>
                <a:ext cx="499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3" name="Line 27"/>
              <p:cNvSpPr>
                <a:spLocks noChangeShapeType="1"/>
              </p:cNvSpPr>
              <p:nvPr/>
            </p:nvSpPr>
            <p:spPr bwMode="auto">
              <a:xfrm flipV="1">
                <a:off x="1202" y="2976"/>
                <a:ext cx="127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4" name="Line 28"/>
              <p:cNvSpPr>
                <a:spLocks noChangeShapeType="1"/>
              </p:cNvSpPr>
              <p:nvPr/>
            </p:nvSpPr>
            <p:spPr bwMode="auto">
              <a:xfrm flipV="1">
                <a:off x="1202" y="1570"/>
                <a:ext cx="127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5" name="Line 29"/>
              <p:cNvSpPr>
                <a:spLocks noChangeShapeType="1"/>
              </p:cNvSpPr>
              <p:nvPr/>
            </p:nvSpPr>
            <p:spPr bwMode="auto">
              <a:xfrm>
                <a:off x="2472" y="1570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6" name="Line 30"/>
              <p:cNvSpPr>
                <a:spLocks noChangeShapeType="1"/>
              </p:cNvSpPr>
              <p:nvPr/>
            </p:nvSpPr>
            <p:spPr bwMode="auto">
              <a:xfrm>
                <a:off x="1202" y="1979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7" name="Line 31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8" name="Line 32"/>
              <p:cNvSpPr>
                <a:spLocks noChangeShapeType="1"/>
              </p:cNvSpPr>
              <p:nvPr/>
            </p:nvSpPr>
            <p:spPr bwMode="auto">
              <a:xfrm flipV="1">
                <a:off x="1202" y="1570"/>
                <a:ext cx="1270" cy="18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99" name="Text Box 33"/>
              <p:cNvSpPr txBox="1">
                <a:spLocks noChangeArrowheads="1"/>
              </p:cNvSpPr>
              <p:nvPr/>
            </p:nvSpPr>
            <p:spPr bwMode="auto">
              <a:xfrm>
                <a:off x="431" y="3022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А</a:t>
                </a:r>
              </a:p>
            </p:txBody>
          </p:sp>
          <p:sp>
            <p:nvSpPr>
              <p:cNvPr id="20500" name="Text Box 34"/>
              <p:cNvSpPr txBox="1">
                <a:spLocks noChangeArrowheads="1"/>
              </p:cNvSpPr>
              <p:nvPr/>
            </p:nvSpPr>
            <p:spPr bwMode="auto">
              <a:xfrm>
                <a:off x="2426" y="293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С</a:t>
                </a:r>
              </a:p>
            </p:txBody>
          </p:sp>
          <p:sp>
            <p:nvSpPr>
              <p:cNvPr id="20501" name="Text Box 35"/>
              <p:cNvSpPr txBox="1">
                <a:spLocks noChangeArrowheads="1"/>
              </p:cNvSpPr>
              <p:nvPr/>
            </p:nvSpPr>
            <p:spPr bwMode="auto">
              <a:xfrm>
                <a:off x="2426" y="1344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С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  <p:sp>
            <p:nvSpPr>
              <p:cNvPr id="20502" name="Text Box 36"/>
              <p:cNvSpPr txBox="1">
                <a:spLocks noChangeArrowheads="1"/>
              </p:cNvSpPr>
              <p:nvPr/>
            </p:nvSpPr>
            <p:spPr bwMode="auto">
              <a:xfrm>
                <a:off x="567" y="1298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А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  <p:sp>
            <p:nvSpPr>
              <p:cNvPr id="20503" name="Text Box 37"/>
              <p:cNvSpPr txBox="1">
                <a:spLocks noChangeArrowheads="1"/>
              </p:cNvSpPr>
              <p:nvPr/>
            </p:nvSpPr>
            <p:spPr bwMode="auto">
              <a:xfrm>
                <a:off x="1247" y="2024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В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</p:grpSp>
        <p:sp>
          <p:nvSpPr>
            <p:cNvPr id="20488" name="Text Box 38"/>
            <p:cNvSpPr txBox="1">
              <a:spLocks noChangeArrowheads="1"/>
            </p:cNvSpPr>
            <p:nvPr/>
          </p:nvSpPr>
          <p:spPr bwMode="auto">
            <a:xfrm>
              <a:off x="4014" y="315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/>
                <a:t>В</a:t>
              </a:r>
            </a:p>
          </p:txBody>
        </p:sp>
      </p:grp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39750" y="5589588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ym typeface="Wingdings 3" pitchFamily="18" charset="2"/>
              </a:rPr>
              <a:t>АВС - равносторонний</a:t>
            </a:r>
          </a:p>
        </p:txBody>
      </p:sp>
      <p:sp>
        <p:nvSpPr>
          <p:cNvPr id="51242" name="Text Box 42"/>
          <p:cNvSpPr txBox="1">
            <a:spLocks noChangeArrowheads="1"/>
          </p:cNvSpPr>
          <p:nvPr/>
        </p:nvSpPr>
        <p:spPr bwMode="auto">
          <a:xfrm>
            <a:off x="5292725" y="5445125"/>
            <a:ext cx="3311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ym typeface="Wingdings 3" pitchFamily="18" charset="2"/>
              </a:rPr>
              <a:t>АВС – прямоугольный</a:t>
            </a:r>
          </a:p>
          <a:p>
            <a:pPr>
              <a:spcBef>
                <a:spcPct val="50000"/>
              </a:spcBef>
            </a:pPr>
            <a:r>
              <a:rPr lang="ru-RU" sz="1800" b="1">
                <a:sym typeface="Symbol" pitchFamily="18" charset="2"/>
              </a:rPr>
              <a:t>В=90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41" grpId="0"/>
      <p:bldP spid="512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ВВ</a:t>
            </a:r>
            <a:r>
              <a:rPr lang="ru-RU" sz="3400" baseline="-25000" smtClean="0"/>
              <a:t>1</a:t>
            </a:r>
            <a:r>
              <a:rPr lang="ru-RU" sz="3400" smtClean="0">
                <a:sym typeface="Symbol" pitchFamily="18" charset="2"/>
              </a:rPr>
              <a:t></a:t>
            </a:r>
            <a:r>
              <a:rPr lang="ru-RU" sz="3400" smtClean="0"/>
              <a:t>(АВС).Найдите угол между ВС</a:t>
            </a:r>
            <a:r>
              <a:rPr lang="ru-RU" sz="3400" baseline="-25000" smtClean="0"/>
              <a:t>1</a:t>
            </a:r>
            <a:r>
              <a:rPr lang="ru-RU" sz="3400" smtClean="0"/>
              <a:t> и (АА</a:t>
            </a:r>
            <a:r>
              <a:rPr lang="ru-RU" sz="3400" baseline="-25000" smtClean="0"/>
              <a:t>1</a:t>
            </a:r>
            <a:r>
              <a:rPr lang="ru-RU" sz="3400" smtClean="0"/>
              <a:t>В</a:t>
            </a:r>
            <a:r>
              <a:rPr lang="ru-RU" sz="3400" baseline="-25000" smtClean="0"/>
              <a:t>1</a:t>
            </a:r>
            <a:r>
              <a:rPr lang="ru-RU" sz="3400" smtClean="0"/>
              <a:t>). 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50825" y="1773238"/>
            <a:ext cx="3671888" cy="3678237"/>
            <a:chOff x="158" y="1117"/>
            <a:chExt cx="2313" cy="2317"/>
          </a:xfrm>
        </p:grpSpPr>
        <p:sp>
          <p:nvSpPr>
            <p:cNvPr id="21509" name="Text Box 4"/>
            <p:cNvSpPr txBox="1">
              <a:spLocks noChangeArrowheads="1"/>
            </p:cNvSpPr>
            <p:nvPr/>
          </p:nvSpPr>
          <p:spPr bwMode="auto">
            <a:xfrm>
              <a:off x="1020" y="3203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/>
                <a:t>В</a:t>
              </a:r>
            </a:p>
          </p:txBody>
        </p:sp>
        <p:grpSp>
          <p:nvGrpSpPr>
            <p:cNvPr id="21510" name="Group 5"/>
            <p:cNvGrpSpPr>
              <a:grpSpLocks/>
            </p:cNvGrpSpPr>
            <p:nvPr/>
          </p:nvGrpSpPr>
          <p:grpSpPr bwMode="auto">
            <a:xfrm>
              <a:off x="158" y="1117"/>
              <a:ext cx="2313" cy="2087"/>
              <a:chOff x="431" y="1298"/>
              <a:chExt cx="2313" cy="2087"/>
            </a:xfrm>
          </p:grpSpPr>
          <p:sp>
            <p:nvSpPr>
              <p:cNvPr id="21511" name="Line 6"/>
              <p:cNvSpPr>
                <a:spLocks noChangeShapeType="1"/>
              </p:cNvSpPr>
              <p:nvPr/>
            </p:nvSpPr>
            <p:spPr bwMode="auto">
              <a:xfrm>
                <a:off x="748" y="2976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2" name="Line 7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17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3" name="Line 8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499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4" name="Line 9"/>
              <p:cNvSpPr>
                <a:spLocks noChangeShapeType="1"/>
              </p:cNvSpPr>
              <p:nvPr/>
            </p:nvSpPr>
            <p:spPr bwMode="auto">
              <a:xfrm>
                <a:off x="703" y="2976"/>
                <a:ext cx="499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5" name="Line 10"/>
              <p:cNvSpPr>
                <a:spLocks noChangeShapeType="1"/>
              </p:cNvSpPr>
              <p:nvPr/>
            </p:nvSpPr>
            <p:spPr bwMode="auto">
              <a:xfrm flipV="1">
                <a:off x="1202" y="2976"/>
                <a:ext cx="127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6" name="Line 11"/>
              <p:cNvSpPr>
                <a:spLocks noChangeShapeType="1"/>
              </p:cNvSpPr>
              <p:nvPr/>
            </p:nvSpPr>
            <p:spPr bwMode="auto">
              <a:xfrm flipV="1">
                <a:off x="1202" y="1570"/>
                <a:ext cx="1270" cy="4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7" name="Line 12"/>
              <p:cNvSpPr>
                <a:spLocks noChangeShapeType="1"/>
              </p:cNvSpPr>
              <p:nvPr/>
            </p:nvSpPr>
            <p:spPr bwMode="auto">
              <a:xfrm>
                <a:off x="2472" y="1570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8" name="Line 13"/>
              <p:cNvSpPr>
                <a:spLocks noChangeShapeType="1"/>
              </p:cNvSpPr>
              <p:nvPr/>
            </p:nvSpPr>
            <p:spPr bwMode="auto">
              <a:xfrm>
                <a:off x="1202" y="1979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9" name="Line 14"/>
              <p:cNvSpPr>
                <a:spLocks noChangeShapeType="1"/>
              </p:cNvSpPr>
              <p:nvPr/>
            </p:nvSpPr>
            <p:spPr bwMode="auto">
              <a:xfrm>
                <a:off x="703" y="1570"/>
                <a:ext cx="0" cy="14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0" name="Line 15"/>
              <p:cNvSpPr>
                <a:spLocks noChangeShapeType="1"/>
              </p:cNvSpPr>
              <p:nvPr/>
            </p:nvSpPr>
            <p:spPr bwMode="auto">
              <a:xfrm flipV="1">
                <a:off x="1202" y="1570"/>
                <a:ext cx="1270" cy="18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1" name="Text Box 16"/>
              <p:cNvSpPr txBox="1">
                <a:spLocks noChangeArrowheads="1"/>
              </p:cNvSpPr>
              <p:nvPr/>
            </p:nvSpPr>
            <p:spPr bwMode="auto">
              <a:xfrm>
                <a:off x="431" y="3022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А</a:t>
                </a:r>
              </a:p>
            </p:txBody>
          </p:sp>
          <p:sp>
            <p:nvSpPr>
              <p:cNvPr id="21522" name="Text Box 17"/>
              <p:cNvSpPr txBox="1">
                <a:spLocks noChangeArrowheads="1"/>
              </p:cNvSpPr>
              <p:nvPr/>
            </p:nvSpPr>
            <p:spPr bwMode="auto">
              <a:xfrm>
                <a:off x="2426" y="293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С</a:t>
                </a:r>
              </a:p>
            </p:txBody>
          </p:sp>
          <p:sp>
            <p:nvSpPr>
              <p:cNvPr id="21523" name="Text Box 18"/>
              <p:cNvSpPr txBox="1">
                <a:spLocks noChangeArrowheads="1"/>
              </p:cNvSpPr>
              <p:nvPr/>
            </p:nvSpPr>
            <p:spPr bwMode="auto">
              <a:xfrm>
                <a:off x="2426" y="1344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С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  <p:sp>
            <p:nvSpPr>
              <p:cNvPr id="21524" name="Text Box 19"/>
              <p:cNvSpPr txBox="1">
                <a:spLocks noChangeArrowheads="1"/>
              </p:cNvSpPr>
              <p:nvPr/>
            </p:nvSpPr>
            <p:spPr bwMode="auto">
              <a:xfrm>
                <a:off x="567" y="1298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А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  <p:sp>
            <p:nvSpPr>
              <p:cNvPr id="21525" name="Text Box 20"/>
              <p:cNvSpPr txBox="1">
                <a:spLocks noChangeArrowheads="1"/>
              </p:cNvSpPr>
              <p:nvPr/>
            </p:nvSpPr>
            <p:spPr bwMode="auto">
              <a:xfrm>
                <a:off x="1247" y="2024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/>
                  <a:t>В</a:t>
                </a:r>
                <a:r>
                  <a:rPr lang="ru-RU" sz="1800" baseline="-25000"/>
                  <a:t>1</a:t>
                </a:r>
                <a:endParaRPr lang="ru-RU" sz="1800"/>
              </a:p>
            </p:txBody>
          </p:sp>
        </p:grpSp>
      </p:grp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539750" y="5589588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ym typeface="Wingdings 3" pitchFamily="18" charset="2"/>
              </a:rPr>
              <a:t>АВС – тупоугольный, </a:t>
            </a:r>
            <a:r>
              <a:rPr lang="ru-RU" sz="1800" b="1">
                <a:sym typeface="Symbol" pitchFamily="18" charset="2"/>
              </a:rPr>
              <a:t>В</a:t>
            </a:r>
            <a:r>
              <a:rPr lang="en-US" sz="1800" b="1">
                <a:sym typeface="Symbol" pitchFamily="18" charset="2"/>
              </a:rPr>
              <a:t>&gt;90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04800"/>
            <a:ext cx="8892480" cy="1216025"/>
          </a:xfrm>
        </p:spPr>
        <p:txBody>
          <a:bodyPr/>
          <a:lstStyle/>
          <a:p>
            <a:pPr eaLnBrk="1" hangingPunct="1"/>
            <a:r>
              <a:rPr lang="ru-RU" sz="3400" dirty="0" smtClean="0"/>
              <a:t>Перпендикулярны ли прямые </a:t>
            </a:r>
            <a:r>
              <a:rPr lang="ru-RU" sz="3400" i="1" dirty="0" smtClean="0"/>
              <a:t>а</a:t>
            </a:r>
            <a:r>
              <a:rPr lang="ru-RU" sz="3400" dirty="0" smtClean="0"/>
              <a:t> и </a:t>
            </a:r>
            <a:r>
              <a:rPr lang="ru-RU" sz="3400" i="1" dirty="0" smtClean="0"/>
              <a:t>в</a:t>
            </a:r>
            <a:r>
              <a:rPr lang="ru-RU" sz="3400" dirty="0" smtClean="0"/>
              <a:t>?</a:t>
            </a:r>
            <a:br>
              <a:rPr lang="ru-RU" sz="3400" dirty="0" smtClean="0"/>
            </a:br>
            <a:r>
              <a:rPr lang="ru-RU" sz="3400" dirty="0" smtClean="0"/>
              <a:t>Ответ обоснуйте.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971550" y="3500438"/>
            <a:ext cx="3600450" cy="1296987"/>
          </a:xfrm>
          <a:prstGeom prst="parallelogram">
            <a:avLst>
              <a:gd name="adj" fmla="val 694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4213" y="4797425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03350" y="31416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В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56100" y="30686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С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563938" y="48688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ru-RU" sz="18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1835150" y="220503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 flipV="1">
            <a:off x="827088" y="1700213"/>
            <a:ext cx="3744912" cy="1800225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3132138" y="3068638"/>
            <a:ext cx="1727200" cy="2447925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763713" y="16287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endParaRPr lang="ru-RU" sz="1800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627313" y="22764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  <a:endParaRPr lang="ru-RU" sz="1800" i="1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708400" y="393382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  <a:endParaRPr lang="ru-RU" sz="1800" i="1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5219700" y="1700213"/>
            <a:ext cx="36004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ABCD</a:t>
            </a:r>
            <a:r>
              <a:rPr lang="ru-RU" sz="1800" dirty="0"/>
              <a:t>- прямоугольник, </a:t>
            </a:r>
            <a:r>
              <a:rPr lang="en-US" sz="1800" dirty="0"/>
              <a:t>FB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</a:rPr>
              <a:t>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(ABC)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364163" y="3163888"/>
            <a:ext cx="36004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ABCD</a:t>
            </a:r>
            <a:r>
              <a:rPr lang="ru-RU" sz="1800"/>
              <a:t>- параллелограмм, </a:t>
            </a:r>
            <a:r>
              <a:rPr lang="en-US" sz="1800"/>
              <a:t>FB</a:t>
            </a:r>
            <a:r>
              <a:rPr lang="en-US" sz="1800" baseline="-25000">
                <a:latin typeface="Times New Roman" pitchFamily="18" charset="0"/>
                <a:cs typeface="Times New Roman" pitchFamily="18" charset="0"/>
              </a:rPr>
              <a:t>┴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(ABC)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11638" y="3500438"/>
            <a:ext cx="215900" cy="144462"/>
            <a:chOff x="2653" y="2205"/>
            <a:chExt cx="136" cy="91"/>
          </a:xfrm>
        </p:grpSpPr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>
              <a:off x="2653" y="2205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2653" y="2296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4" grpId="0"/>
      <p:bldP spid="61454" grpId="1"/>
      <p:bldP spid="6145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АА</a:t>
            </a:r>
            <a:r>
              <a:rPr lang="ru-RU" baseline="-25000" smtClean="0"/>
              <a:t>1</a:t>
            </a:r>
            <a:r>
              <a:rPr lang="ru-RU" smtClean="0">
                <a:sym typeface="Symbol" pitchFamily="18" charset="2"/>
              </a:rPr>
              <a:t></a:t>
            </a:r>
            <a:r>
              <a:rPr lang="ru-RU" smtClean="0"/>
              <a:t>(АВС)	 </a:t>
            </a:r>
          </a:p>
        </p:txBody>
      </p:sp>
      <p:sp>
        <p:nvSpPr>
          <p:cNvPr id="54308" name="Rectangle 3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Найдите угол: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Между В</a:t>
            </a:r>
            <a:r>
              <a:rPr lang="ru-RU" sz="2600" baseline="-25000" smtClean="0"/>
              <a:t>1</a:t>
            </a:r>
            <a:r>
              <a:rPr lang="en-US" sz="2600" smtClean="0"/>
              <a:t>F</a:t>
            </a:r>
            <a:r>
              <a:rPr lang="ru-RU" sz="2600" smtClean="0"/>
              <a:t> и (АВС);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Между В</a:t>
            </a:r>
            <a:r>
              <a:rPr lang="ru-RU" sz="2600" baseline="-25000" smtClean="0"/>
              <a:t>1</a:t>
            </a:r>
            <a:r>
              <a:rPr lang="en-US" sz="2600" smtClean="0"/>
              <a:t>F</a:t>
            </a:r>
            <a:r>
              <a:rPr lang="ru-RU" sz="2600" smtClean="0"/>
              <a:t> и (КК</a:t>
            </a:r>
            <a:r>
              <a:rPr lang="ru-RU" sz="2600" baseline="-25000" smtClean="0"/>
              <a:t>1</a:t>
            </a:r>
            <a:r>
              <a:rPr lang="en-US" sz="2600" smtClean="0"/>
              <a:t>F</a:t>
            </a:r>
            <a:r>
              <a:rPr lang="ru-RU" sz="2600" smtClean="0"/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Между В</a:t>
            </a:r>
            <a:r>
              <a:rPr lang="ru-RU" sz="2600" baseline="-25000" smtClean="0"/>
              <a:t>1</a:t>
            </a:r>
            <a:r>
              <a:rPr lang="en-US" sz="2600" smtClean="0"/>
              <a:t>F</a:t>
            </a:r>
            <a:r>
              <a:rPr lang="ru-RU" sz="2600" smtClean="0"/>
              <a:t> и (АА</a:t>
            </a:r>
            <a:r>
              <a:rPr lang="ru-RU" sz="2600" baseline="-25000" smtClean="0"/>
              <a:t>1</a:t>
            </a:r>
            <a:r>
              <a:rPr lang="ru-RU" sz="2600" smtClean="0"/>
              <a:t>В</a:t>
            </a:r>
            <a:r>
              <a:rPr lang="ru-RU" sz="2600" baseline="-25000" smtClean="0"/>
              <a:t>1</a:t>
            </a:r>
            <a:r>
              <a:rPr lang="ru-RU" sz="2600" smtClean="0"/>
              <a:t>);</a:t>
            </a:r>
          </a:p>
        </p:txBody>
      </p:sp>
      <p:grpSp>
        <p:nvGrpSpPr>
          <p:cNvPr id="22532" name="Group 5"/>
          <p:cNvGrpSpPr>
            <a:grpSpLocks/>
          </p:cNvGrpSpPr>
          <p:nvPr/>
        </p:nvGrpSpPr>
        <p:grpSpPr bwMode="auto">
          <a:xfrm>
            <a:off x="611188" y="1989138"/>
            <a:ext cx="4392612" cy="3671887"/>
            <a:chOff x="5661" y="954"/>
            <a:chExt cx="3960" cy="4140"/>
          </a:xfrm>
        </p:grpSpPr>
        <p:grpSp>
          <p:nvGrpSpPr>
            <p:cNvPr id="22533" name="Group 6"/>
            <p:cNvGrpSpPr>
              <a:grpSpLocks/>
            </p:cNvGrpSpPr>
            <p:nvPr/>
          </p:nvGrpSpPr>
          <p:grpSpPr bwMode="auto">
            <a:xfrm>
              <a:off x="6201" y="1314"/>
              <a:ext cx="2700" cy="3420"/>
              <a:chOff x="981" y="2368"/>
              <a:chExt cx="8100" cy="8682"/>
            </a:xfrm>
          </p:grpSpPr>
          <p:sp>
            <p:nvSpPr>
              <p:cNvPr id="22546" name="Line 7"/>
              <p:cNvSpPr>
                <a:spLocks noChangeShapeType="1"/>
              </p:cNvSpPr>
              <p:nvPr/>
            </p:nvSpPr>
            <p:spPr bwMode="auto">
              <a:xfrm>
                <a:off x="4041" y="2394"/>
                <a:ext cx="342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47" name="Group 8"/>
              <p:cNvGrpSpPr>
                <a:grpSpLocks/>
              </p:cNvGrpSpPr>
              <p:nvPr/>
            </p:nvGrpSpPr>
            <p:grpSpPr bwMode="auto">
              <a:xfrm>
                <a:off x="981" y="2368"/>
                <a:ext cx="8100" cy="8682"/>
                <a:chOff x="981" y="2394"/>
                <a:chExt cx="8100" cy="8682"/>
              </a:xfrm>
            </p:grpSpPr>
            <p:sp>
              <p:nvSpPr>
                <p:cNvPr id="22548" name="Rectangle 9"/>
                <p:cNvSpPr>
                  <a:spLocks noChangeArrowheads="1"/>
                </p:cNvSpPr>
                <p:nvPr/>
              </p:nvSpPr>
              <p:spPr bwMode="auto">
                <a:xfrm>
                  <a:off x="2644" y="5136"/>
                  <a:ext cx="3420" cy="5940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9" name="Rectangle 10"/>
                <p:cNvSpPr>
                  <a:spLocks noChangeArrowheads="1"/>
                </p:cNvSpPr>
                <p:nvPr/>
              </p:nvSpPr>
              <p:spPr bwMode="auto">
                <a:xfrm>
                  <a:off x="4084" y="2436"/>
                  <a:ext cx="3420" cy="5940"/>
                </a:xfrm>
                <a:prstGeom prst="rect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0" name="Line 11"/>
                <p:cNvSpPr>
                  <a:spLocks noChangeShapeType="1"/>
                </p:cNvSpPr>
                <p:nvPr/>
              </p:nvSpPr>
              <p:spPr bwMode="auto">
                <a:xfrm>
                  <a:off x="9081" y="3876"/>
                  <a:ext cx="0" cy="59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1" name="Line 12"/>
                <p:cNvSpPr>
                  <a:spLocks noChangeShapeType="1"/>
                </p:cNvSpPr>
                <p:nvPr/>
              </p:nvSpPr>
              <p:spPr bwMode="auto">
                <a:xfrm>
                  <a:off x="981" y="3654"/>
                  <a:ext cx="0" cy="59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2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981" y="2394"/>
                  <a:ext cx="3060" cy="12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6021" y="3876"/>
                  <a:ext cx="3060" cy="12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4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981" y="8334"/>
                  <a:ext cx="3060" cy="12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6021" y="9774"/>
                  <a:ext cx="3060" cy="12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6" name="Line 17"/>
                <p:cNvSpPr>
                  <a:spLocks noChangeShapeType="1"/>
                </p:cNvSpPr>
                <p:nvPr/>
              </p:nvSpPr>
              <p:spPr bwMode="auto">
                <a:xfrm>
                  <a:off x="7461" y="2436"/>
                  <a:ext cx="1620" cy="14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7" name="Line 18"/>
                <p:cNvSpPr>
                  <a:spLocks noChangeShapeType="1"/>
                </p:cNvSpPr>
                <p:nvPr/>
              </p:nvSpPr>
              <p:spPr bwMode="auto">
                <a:xfrm>
                  <a:off x="7461" y="8376"/>
                  <a:ext cx="1620" cy="14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8" name="Line 19"/>
                <p:cNvSpPr>
                  <a:spLocks noChangeShapeType="1"/>
                </p:cNvSpPr>
                <p:nvPr/>
              </p:nvSpPr>
              <p:spPr bwMode="auto">
                <a:xfrm>
                  <a:off x="981" y="3654"/>
                  <a:ext cx="1620" cy="14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59" name="Line 20"/>
                <p:cNvSpPr>
                  <a:spLocks noChangeShapeType="1"/>
                </p:cNvSpPr>
                <p:nvPr/>
              </p:nvSpPr>
              <p:spPr bwMode="auto">
                <a:xfrm>
                  <a:off x="981" y="9594"/>
                  <a:ext cx="1620" cy="14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60" name="Line 21"/>
                <p:cNvSpPr>
                  <a:spLocks noChangeShapeType="1"/>
                </p:cNvSpPr>
                <p:nvPr/>
              </p:nvSpPr>
              <p:spPr bwMode="auto">
                <a:xfrm>
                  <a:off x="4084" y="2436"/>
                  <a:ext cx="1980" cy="864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2534" name="Text Box 22"/>
            <p:cNvSpPr txBox="1">
              <a:spLocks noChangeArrowheads="1"/>
            </p:cNvSpPr>
            <p:nvPr/>
          </p:nvSpPr>
          <p:spPr bwMode="auto">
            <a:xfrm>
              <a:off x="5841" y="419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А</a:t>
              </a:r>
            </a:p>
          </p:txBody>
        </p:sp>
        <p:sp>
          <p:nvSpPr>
            <p:cNvPr id="22535" name="Text Box 23"/>
            <p:cNvSpPr txBox="1">
              <a:spLocks noChangeArrowheads="1"/>
            </p:cNvSpPr>
            <p:nvPr/>
          </p:nvSpPr>
          <p:spPr bwMode="auto">
            <a:xfrm>
              <a:off x="6921" y="329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В</a:t>
              </a:r>
            </a:p>
          </p:txBody>
        </p:sp>
        <p:sp>
          <p:nvSpPr>
            <p:cNvPr id="22536" name="Text Box 24"/>
            <p:cNvSpPr txBox="1">
              <a:spLocks noChangeArrowheads="1"/>
            </p:cNvSpPr>
            <p:nvPr/>
          </p:nvSpPr>
          <p:spPr bwMode="auto">
            <a:xfrm>
              <a:off x="8361" y="329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С</a:t>
              </a:r>
            </a:p>
          </p:txBody>
        </p:sp>
        <p:sp>
          <p:nvSpPr>
            <p:cNvPr id="22537" name="Text Box 25"/>
            <p:cNvSpPr txBox="1">
              <a:spLocks noChangeArrowheads="1"/>
            </p:cNvSpPr>
            <p:nvPr/>
          </p:nvSpPr>
          <p:spPr bwMode="auto">
            <a:xfrm>
              <a:off x="8901" y="401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D</a:t>
              </a:r>
              <a:endParaRPr lang="ru-RU" sz="1800"/>
            </a:p>
          </p:txBody>
        </p:sp>
        <p:sp>
          <p:nvSpPr>
            <p:cNvPr id="22538" name="Text Box 26"/>
            <p:cNvSpPr txBox="1">
              <a:spLocks noChangeArrowheads="1"/>
            </p:cNvSpPr>
            <p:nvPr/>
          </p:nvSpPr>
          <p:spPr bwMode="auto">
            <a:xfrm>
              <a:off x="7821" y="473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F</a:t>
              </a:r>
              <a:endParaRPr lang="ru-RU" sz="1800"/>
            </a:p>
          </p:txBody>
        </p:sp>
        <p:sp>
          <p:nvSpPr>
            <p:cNvPr id="22539" name="Text Box 27"/>
            <p:cNvSpPr txBox="1">
              <a:spLocks noChangeArrowheads="1"/>
            </p:cNvSpPr>
            <p:nvPr/>
          </p:nvSpPr>
          <p:spPr bwMode="auto">
            <a:xfrm>
              <a:off x="6741" y="4734"/>
              <a:ext cx="3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K</a:t>
              </a:r>
              <a:endParaRPr lang="ru-RU" sz="1800"/>
            </a:p>
          </p:txBody>
        </p:sp>
        <p:sp>
          <p:nvSpPr>
            <p:cNvPr id="22540" name="Text Box 28"/>
            <p:cNvSpPr txBox="1">
              <a:spLocks noChangeArrowheads="1"/>
            </p:cNvSpPr>
            <p:nvPr/>
          </p:nvSpPr>
          <p:spPr bwMode="auto">
            <a:xfrm>
              <a:off x="5661" y="149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800"/>
                <a:t>А</a:t>
              </a:r>
              <a:r>
                <a:rPr lang="en-US" sz="1800" baseline="-25000"/>
                <a:t>1</a:t>
              </a:r>
              <a:endParaRPr lang="ru-RU" sz="1800"/>
            </a:p>
          </p:txBody>
        </p:sp>
        <p:sp>
          <p:nvSpPr>
            <p:cNvPr id="22541" name="Text Box 29"/>
            <p:cNvSpPr txBox="1">
              <a:spLocks noChangeArrowheads="1"/>
            </p:cNvSpPr>
            <p:nvPr/>
          </p:nvSpPr>
          <p:spPr bwMode="auto">
            <a:xfrm>
              <a:off x="6921" y="95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B</a:t>
              </a:r>
              <a:r>
                <a:rPr lang="en-US" sz="1800" baseline="-25000"/>
                <a:t>1</a:t>
              </a:r>
              <a:endParaRPr lang="ru-RU" sz="1800"/>
            </a:p>
          </p:txBody>
        </p:sp>
        <p:sp>
          <p:nvSpPr>
            <p:cNvPr id="22542" name="Text Box 30"/>
            <p:cNvSpPr txBox="1">
              <a:spLocks noChangeArrowheads="1"/>
            </p:cNvSpPr>
            <p:nvPr/>
          </p:nvSpPr>
          <p:spPr bwMode="auto">
            <a:xfrm>
              <a:off x="8181" y="95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C</a:t>
              </a:r>
              <a:r>
                <a:rPr lang="en-US" sz="1800" baseline="-25000"/>
                <a:t>1</a:t>
              </a:r>
              <a:endParaRPr lang="ru-RU" sz="1800"/>
            </a:p>
          </p:txBody>
        </p:sp>
        <p:sp>
          <p:nvSpPr>
            <p:cNvPr id="22543" name="Text Box 31"/>
            <p:cNvSpPr txBox="1">
              <a:spLocks noChangeArrowheads="1"/>
            </p:cNvSpPr>
            <p:nvPr/>
          </p:nvSpPr>
          <p:spPr bwMode="auto">
            <a:xfrm>
              <a:off x="8721" y="149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D</a:t>
              </a:r>
              <a:r>
                <a:rPr lang="en-US" sz="1800" baseline="-25000"/>
                <a:t>1</a:t>
              </a:r>
              <a:endParaRPr lang="ru-RU" sz="1800"/>
            </a:p>
          </p:txBody>
        </p:sp>
        <p:sp>
          <p:nvSpPr>
            <p:cNvPr id="22544" name="Text Box 32"/>
            <p:cNvSpPr txBox="1">
              <a:spLocks noChangeArrowheads="1"/>
            </p:cNvSpPr>
            <p:nvPr/>
          </p:nvSpPr>
          <p:spPr bwMode="auto">
            <a:xfrm>
              <a:off x="7641" y="203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F</a:t>
              </a:r>
              <a:r>
                <a:rPr lang="en-US" sz="1800" baseline="-25000"/>
                <a:t>1</a:t>
              </a:r>
              <a:endParaRPr lang="ru-RU" sz="1800"/>
            </a:p>
          </p:txBody>
        </p:sp>
        <p:sp>
          <p:nvSpPr>
            <p:cNvPr id="22545" name="Text Box 33"/>
            <p:cNvSpPr txBox="1">
              <a:spLocks noChangeArrowheads="1"/>
            </p:cNvSpPr>
            <p:nvPr/>
          </p:nvSpPr>
          <p:spPr bwMode="auto">
            <a:xfrm>
              <a:off x="6561" y="2034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800"/>
                <a:t>K</a:t>
              </a:r>
              <a:r>
                <a:rPr lang="en-US" sz="1800" baseline="-25000"/>
                <a:t>1</a:t>
              </a:r>
              <a:endParaRPr 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4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4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4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BD</a:t>
            </a:r>
            <a:r>
              <a:rPr lang="ru-RU" sz="2400" smtClean="0">
                <a:solidFill>
                  <a:schemeClr val="folHlink"/>
                </a:solidFill>
                <a:sym typeface="Symbol" pitchFamily="18" charset="2"/>
              </a:rPr>
              <a:t></a:t>
            </a:r>
            <a:r>
              <a:rPr lang="ru-RU" sz="2400" smtClean="0">
                <a:solidFill>
                  <a:schemeClr val="folHlink"/>
                </a:solidFill>
              </a:rPr>
              <a:t>(АВС) </a:t>
            </a:r>
            <a:r>
              <a:rPr lang="en-US" sz="2400" smtClean="0">
                <a:solidFill>
                  <a:schemeClr val="folHlink"/>
                </a:solidFill>
              </a:rPr>
              <a:t/>
            </a:r>
            <a:br>
              <a:rPr lang="en-US" sz="2400" smtClean="0">
                <a:solidFill>
                  <a:schemeClr val="folHlink"/>
                </a:solidFill>
              </a:rPr>
            </a:br>
            <a:r>
              <a:rPr lang="ru-RU" sz="2400" smtClean="0">
                <a:solidFill>
                  <a:schemeClr val="folHlink"/>
                </a:solidFill>
              </a:rPr>
              <a:t>Найдите угол между </a:t>
            </a:r>
            <a:r>
              <a:rPr lang="en-US" sz="2400" smtClean="0">
                <a:solidFill>
                  <a:schemeClr val="folHlink"/>
                </a:solidFill>
              </a:rPr>
              <a:t>CD</a:t>
            </a:r>
            <a:r>
              <a:rPr lang="ru-RU" sz="2400" smtClean="0">
                <a:solidFill>
                  <a:schemeClr val="folHlink"/>
                </a:solidFill>
              </a:rPr>
              <a:t> и плоскостью (</a:t>
            </a:r>
            <a:r>
              <a:rPr lang="en-US" sz="2400" smtClean="0">
                <a:solidFill>
                  <a:schemeClr val="folHlink"/>
                </a:solidFill>
              </a:rPr>
              <a:t>ABD)</a:t>
            </a:r>
            <a:endParaRPr lang="ru-RU" sz="2400" smtClean="0">
              <a:solidFill>
                <a:schemeClr val="folHlink"/>
              </a:solidFill>
            </a:endParaRPr>
          </a:p>
        </p:txBody>
      </p:sp>
      <p:grpSp>
        <p:nvGrpSpPr>
          <p:cNvPr id="23555" name="Group 14"/>
          <p:cNvGrpSpPr>
            <a:grpSpLocks/>
          </p:cNvGrpSpPr>
          <p:nvPr/>
        </p:nvGrpSpPr>
        <p:grpSpPr bwMode="auto">
          <a:xfrm>
            <a:off x="1835150" y="1844675"/>
            <a:ext cx="3889375" cy="3781425"/>
            <a:chOff x="1156" y="1162"/>
            <a:chExt cx="2450" cy="2382"/>
          </a:xfrm>
        </p:grpSpPr>
        <p:sp>
          <p:nvSpPr>
            <p:cNvPr id="23557" name="Line 4"/>
            <p:cNvSpPr>
              <a:spLocks noChangeShapeType="1"/>
            </p:cNvSpPr>
            <p:nvPr/>
          </p:nvSpPr>
          <p:spPr bwMode="auto">
            <a:xfrm>
              <a:off x="3152" y="1298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Line 5"/>
            <p:cNvSpPr>
              <a:spLocks noChangeShapeType="1"/>
            </p:cNvSpPr>
            <p:nvPr/>
          </p:nvSpPr>
          <p:spPr bwMode="auto">
            <a:xfrm flipH="1">
              <a:off x="1429" y="2750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Line 6"/>
            <p:cNvSpPr>
              <a:spLocks noChangeShapeType="1"/>
            </p:cNvSpPr>
            <p:nvPr/>
          </p:nvSpPr>
          <p:spPr bwMode="auto">
            <a:xfrm>
              <a:off x="1429" y="2750"/>
              <a:ext cx="54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 flipV="1">
              <a:off x="1973" y="2750"/>
              <a:ext cx="117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Line 8"/>
            <p:cNvSpPr>
              <a:spLocks noChangeShapeType="1"/>
            </p:cNvSpPr>
            <p:nvPr/>
          </p:nvSpPr>
          <p:spPr bwMode="auto">
            <a:xfrm flipV="1">
              <a:off x="1973" y="1298"/>
              <a:ext cx="1179" cy="1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 flipH="1">
              <a:off x="1429" y="1298"/>
              <a:ext cx="1723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1156" y="261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23564" name="Text Box 11"/>
            <p:cNvSpPr txBox="1">
              <a:spLocks noChangeArrowheads="1"/>
            </p:cNvSpPr>
            <p:nvPr/>
          </p:nvSpPr>
          <p:spPr bwMode="auto">
            <a:xfrm>
              <a:off x="3152" y="261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23565" name="Text Box 12"/>
            <p:cNvSpPr txBox="1">
              <a:spLocks noChangeArrowheads="1"/>
            </p:cNvSpPr>
            <p:nvPr/>
          </p:nvSpPr>
          <p:spPr bwMode="auto">
            <a:xfrm>
              <a:off x="1746" y="329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23566" name="Text Box 13"/>
            <p:cNvSpPr txBox="1">
              <a:spLocks noChangeArrowheads="1"/>
            </p:cNvSpPr>
            <p:nvPr/>
          </p:nvSpPr>
          <p:spPr bwMode="auto">
            <a:xfrm>
              <a:off x="3198" y="1162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</p:grpSp>
      <p:sp>
        <p:nvSpPr>
          <p:cNvPr id="23556" name="Text Box 15"/>
          <p:cNvSpPr txBox="1">
            <a:spLocks noChangeArrowheads="1"/>
          </p:cNvSpPr>
          <p:nvPr/>
        </p:nvSpPr>
        <p:spPr bwMode="auto">
          <a:xfrm>
            <a:off x="5364163" y="2852738"/>
            <a:ext cx="3311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ym typeface="Wingdings 3" pitchFamily="18" charset="2"/>
              </a:rPr>
              <a:t>АВС – прямоугольный</a:t>
            </a:r>
          </a:p>
          <a:p>
            <a:pPr>
              <a:spcBef>
                <a:spcPct val="50000"/>
              </a:spcBef>
            </a:pPr>
            <a:r>
              <a:rPr lang="ru-RU" sz="1800" b="1">
                <a:sym typeface="Symbol" pitchFamily="18" charset="2"/>
              </a:rPr>
              <a:t></a:t>
            </a:r>
            <a:r>
              <a:rPr lang="en-US" sz="1800" b="1">
                <a:sym typeface="Symbol" pitchFamily="18" charset="2"/>
              </a:rPr>
              <a:t>C</a:t>
            </a:r>
            <a:r>
              <a:rPr lang="ru-RU" sz="1800" b="1">
                <a:sym typeface="Symbol" pitchFamily="18" charset="2"/>
              </a:rPr>
              <a:t>=90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BD</a:t>
            </a:r>
            <a:r>
              <a:rPr lang="ru-RU" sz="2400" smtClean="0">
                <a:solidFill>
                  <a:schemeClr val="folHlink"/>
                </a:solidFill>
                <a:sym typeface="Symbol" pitchFamily="18" charset="2"/>
              </a:rPr>
              <a:t></a:t>
            </a:r>
            <a:r>
              <a:rPr lang="ru-RU" sz="2400" smtClean="0">
                <a:solidFill>
                  <a:schemeClr val="folHlink"/>
                </a:solidFill>
              </a:rPr>
              <a:t>(АВС) </a:t>
            </a:r>
            <a:r>
              <a:rPr lang="en-US" sz="2400" smtClean="0">
                <a:solidFill>
                  <a:schemeClr val="folHlink"/>
                </a:solidFill>
              </a:rPr>
              <a:t/>
            </a:r>
            <a:br>
              <a:rPr lang="en-US" sz="2400" smtClean="0">
                <a:solidFill>
                  <a:schemeClr val="folHlink"/>
                </a:solidFill>
              </a:rPr>
            </a:br>
            <a:r>
              <a:rPr lang="ru-RU" sz="2400" smtClean="0">
                <a:solidFill>
                  <a:schemeClr val="folHlink"/>
                </a:solidFill>
              </a:rPr>
              <a:t>Найдите угол между </a:t>
            </a:r>
            <a:r>
              <a:rPr lang="en-US" sz="2400" smtClean="0">
                <a:solidFill>
                  <a:schemeClr val="folHlink"/>
                </a:solidFill>
              </a:rPr>
              <a:t>CD</a:t>
            </a:r>
            <a:r>
              <a:rPr lang="ru-RU" sz="2400" smtClean="0">
                <a:solidFill>
                  <a:schemeClr val="folHlink"/>
                </a:solidFill>
              </a:rPr>
              <a:t> и плоскостью (</a:t>
            </a:r>
            <a:r>
              <a:rPr lang="en-US" sz="2400" smtClean="0">
                <a:solidFill>
                  <a:schemeClr val="folHlink"/>
                </a:solidFill>
              </a:rPr>
              <a:t>ABD)</a:t>
            </a:r>
            <a:endParaRPr lang="ru-RU" sz="2400" smtClean="0">
              <a:solidFill>
                <a:schemeClr val="folHlink"/>
              </a:solidFill>
            </a:endParaRPr>
          </a:p>
        </p:txBody>
      </p: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1835150" y="1844675"/>
            <a:ext cx="3889375" cy="3781425"/>
            <a:chOff x="1156" y="1162"/>
            <a:chExt cx="2450" cy="2382"/>
          </a:xfrm>
        </p:grpSpPr>
        <p:sp>
          <p:nvSpPr>
            <p:cNvPr id="24581" name="Line 4"/>
            <p:cNvSpPr>
              <a:spLocks noChangeShapeType="1"/>
            </p:cNvSpPr>
            <p:nvPr/>
          </p:nvSpPr>
          <p:spPr bwMode="auto">
            <a:xfrm>
              <a:off x="3152" y="1298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2" name="Line 5"/>
            <p:cNvSpPr>
              <a:spLocks noChangeShapeType="1"/>
            </p:cNvSpPr>
            <p:nvPr/>
          </p:nvSpPr>
          <p:spPr bwMode="auto">
            <a:xfrm flipH="1">
              <a:off x="1429" y="2750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3" name="Line 6"/>
            <p:cNvSpPr>
              <a:spLocks noChangeShapeType="1"/>
            </p:cNvSpPr>
            <p:nvPr/>
          </p:nvSpPr>
          <p:spPr bwMode="auto">
            <a:xfrm>
              <a:off x="1429" y="2750"/>
              <a:ext cx="54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4" name="Line 7"/>
            <p:cNvSpPr>
              <a:spLocks noChangeShapeType="1"/>
            </p:cNvSpPr>
            <p:nvPr/>
          </p:nvSpPr>
          <p:spPr bwMode="auto">
            <a:xfrm flipV="1">
              <a:off x="1973" y="2750"/>
              <a:ext cx="117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Line 8"/>
            <p:cNvSpPr>
              <a:spLocks noChangeShapeType="1"/>
            </p:cNvSpPr>
            <p:nvPr/>
          </p:nvSpPr>
          <p:spPr bwMode="auto">
            <a:xfrm flipV="1">
              <a:off x="1973" y="1298"/>
              <a:ext cx="1179" cy="1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6" name="Line 9"/>
            <p:cNvSpPr>
              <a:spLocks noChangeShapeType="1"/>
            </p:cNvSpPr>
            <p:nvPr/>
          </p:nvSpPr>
          <p:spPr bwMode="auto">
            <a:xfrm flipH="1">
              <a:off x="1429" y="1298"/>
              <a:ext cx="1723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7" name="Text Box 10"/>
            <p:cNvSpPr txBox="1">
              <a:spLocks noChangeArrowheads="1"/>
            </p:cNvSpPr>
            <p:nvPr/>
          </p:nvSpPr>
          <p:spPr bwMode="auto">
            <a:xfrm>
              <a:off x="1156" y="261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24588" name="Text Box 11"/>
            <p:cNvSpPr txBox="1">
              <a:spLocks noChangeArrowheads="1"/>
            </p:cNvSpPr>
            <p:nvPr/>
          </p:nvSpPr>
          <p:spPr bwMode="auto">
            <a:xfrm>
              <a:off x="3152" y="261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24589" name="Text Box 12"/>
            <p:cNvSpPr txBox="1">
              <a:spLocks noChangeArrowheads="1"/>
            </p:cNvSpPr>
            <p:nvPr/>
          </p:nvSpPr>
          <p:spPr bwMode="auto">
            <a:xfrm>
              <a:off x="1746" y="329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3198" y="1162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</p:grpSp>
      <p:sp>
        <p:nvSpPr>
          <p:cNvPr id="24580" name="Text Box 14"/>
          <p:cNvSpPr txBox="1">
            <a:spLocks noChangeArrowheads="1"/>
          </p:cNvSpPr>
          <p:nvPr/>
        </p:nvSpPr>
        <p:spPr bwMode="auto">
          <a:xfrm>
            <a:off x="5364163" y="2852738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ym typeface="Wingdings 3" pitchFamily="18" charset="2"/>
              </a:rPr>
              <a:t>АВС –  равносторонний</a:t>
            </a:r>
            <a:endParaRPr lang="ru-RU" sz="1800" b="1">
              <a:sym typeface="Symbol" pitchFamily="18" charset="2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BD</a:t>
            </a:r>
            <a:r>
              <a:rPr lang="ru-RU" sz="2400" smtClean="0">
                <a:solidFill>
                  <a:schemeClr val="folHlink"/>
                </a:solidFill>
                <a:sym typeface="Symbol" pitchFamily="18" charset="2"/>
              </a:rPr>
              <a:t></a:t>
            </a:r>
            <a:r>
              <a:rPr lang="ru-RU" sz="2400" smtClean="0">
                <a:solidFill>
                  <a:schemeClr val="folHlink"/>
                </a:solidFill>
              </a:rPr>
              <a:t>(АВС) </a:t>
            </a:r>
            <a:r>
              <a:rPr lang="en-US" sz="2400" smtClean="0">
                <a:solidFill>
                  <a:schemeClr val="folHlink"/>
                </a:solidFill>
              </a:rPr>
              <a:t/>
            </a:r>
            <a:br>
              <a:rPr lang="en-US" sz="2400" smtClean="0">
                <a:solidFill>
                  <a:schemeClr val="folHlink"/>
                </a:solidFill>
              </a:rPr>
            </a:br>
            <a:r>
              <a:rPr lang="ru-RU" sz="2400" smtClean="0">
                <a:solidFill>
                  <a:schemeClr val="folHlink"/>
                </a:solidFill>
              </a:rPr>
              <a:t>Найдите угол между </a:t>
            </a:r>
            <a:r>
              <a:rPr lang="en-US" sz="2400" smtClean="0">
                <a:solidFill>
                  <a:schemeClr val="folHlink"/>
                </a:solidFill>
              </a:rPr>
              <a:t>CD</a:t>
            </a:r>
            <a:r>
              <a:rPr lang="ru-RU" sz="2400" smtClean="0">
                <a:solidFill>
                  <a:schemeClr val="folHlink"/>
                </a:solidFill>
              </a:rPr>
              <a:t> и плоскостью (</a:t>
            </a:r>
            <a:r>
              <a:rPr lang="en-US" sz="2400" smtClean="0">
                <a:solidFill>
                  <a:schemeClr val="folHlink"/>
                </a:solidFill>
              </a:rPr>
              <a:t>ABD)</a:t>
            </a:r>
            <a:endParaRPr lang="ru-RU" sz="2400" smtClean="0">
              <a:solidFill>
                <a:schemeClr val="folHlink"/>
              </a:solidFill>
            </a:endParaRPr>
          </a:p>
        </p:txBody>
      </p:sp>
      <p:grpSp>
        <p:nvGrpSpPr>
          <p:cNvPr id="25603" name="Group 3"/>
          <p:cNvGrpSpPr>
            <a:grpSpLocks/>
          </p:cNvGrpSpPr>
          <p:nvPr/>
        </p:nvGrpSpPr>
        <p:grpSpPr bwMode="auto">
          <a:xfrm>
            <a:off x="1835150" y="1844675"/>
            <a:ext cx="3889375" cy="3781425"/>
            <a:chOff x="1156" y="1162"/>
            <a:chExt cx="2450" cy="2382"/>
          </a:xfrm>
        </p:grpSpPr>
        <p:sp>
          <p:nvSpPr>
            <p:cNvPr id="25605" name="Line 4"/>
            <p:cNvSpPr>
              <a:spLocks noChangeShapeType="1"/>
            </p:cNvSpPr>
            <p:nvPr/>
          </p:nvSpPr>
          <p:spPr bwMode="auto">
            <a:xfrm>
              <a:off x="3152" y="1298"/>
              <a:ext cx="0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 flipH="1">
              <a:off x="1429" y="2750"/>
              <a:ext cx="17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7" name="Line 6"/>
            <p:cNvSpPr>
              <a:spLocks noChangeShapeType="1"/>
            </p:cNvSpPr>
            <p:nvPr/>
          </p:nvSpPr>
          <p:spPr bwMode="auto">
            <a:xfrm>
              <a:off x="1429" y="2750"/>
              <a:ext cx="544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8" name="Line 7"/>
            <p:cNvSpPr>
              <a:spLocks noChangeShapeType="1"/>
            </p:cNvSpPr>
            <p:nvPr/>
          </p:nvSpPr>
          <p:spPr bwMode="auto">
            <a:xfrm flipV="1">
              <a:off x="1973" y="2750"/>
              <a:ext cx="117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9" name="Line 8"/>
            <p:cNvSpPr>
              <a:spLocks noChangeShapeType="1"/>
            </p:cNvSpPr>
            <p:nvPr/>
          </p:nvSpPr>
          <p:spPr bwMode="auto">
            <a:xfrm flipV="1">
              <a:off x="1973" y="1298"/>
              <a:ext cx="1179" cy="1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0" name="Line 9"/>
            <p:cNvSpPr>
              <a:spLocks noChangeShapeType="1"/>
            </p:cNvSpPr>
            <p:nvPr/>
          </p:nvSpPr>
          <p:spPr bwMode="auto">
            <a:xfrm flipH="1">
              <a:off x="1429" y="1298"/>
              <a:ext cx="1723" cy="14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1156" y="261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А</a:t>
              </a:r>
            </a:p>
          </p:txBody>
        </p:sp>
        <p:sp>
          <p:nvSpPr>
            <p:cNvPr id="25612" name="Text Box 11"/>
            <p:cNvSpPr txBox="1">
              <a:spLocks noChangeArrowheads="1"/>
            </p:cNvSpPr>
            <p:nvPr/>
          </p:nvSpPr>
          <p:spPr bwMode="auto">
            <a:xfrm>
              <a:off x="3152" y="261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  <a:endParaRPr lang="ru-RU"/>
            </a:p>
          </p:txBody>
        </p:sp>
        <p:sp>
          <p:nvSpPr>
            <p:cNvPr id="25613" name="Text Box 12"/>
            <p:cNvSpPr txBox="1">
              <a:spLocks noChangeArrowheads="1"/>
            </p:cNvSpPr>
            <p:nvPr/>
          </p:nvSpPr>
          <p:spPr bwMode="auto">
            <a:xfrm>
              <a:off x="1746" y="3294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  <a:endParaRPr lang="ru-RU"/>
            </a:p>
          </p:txBody>
        </p:sp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3198" y="1162"/>
              <a:ext cx="4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endParaRPr lang="ru-RU"/>
            </a:p>
          </p:txBody>
        </p:sp>
      </p:grpSp>
      <p:sp>
        <p:nvSpPr>
          <p:cNvPr id="25604" name="Text Box 14"/>
          <p:cNvSpPr txBox="1">
            <a:spLocks noChangeArrowheads="1"/>
          </p:cNvSpPr>
          <p:nvPr/>
        </p:nvSpPr>
        <p:spPr bwMode="auto">
          <a:xfrm>
            <a:off x="5364163" y="2852738"/>
            <a:ext cx="3311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ym typeface="Wingdings 3" pitchFamily="18" charset="2"/>
              </a:rPr>
              <a:t>АВС – прямоугольный</a:t>
            </a:r>
          </a:p>
          <a:p>
            <a:pPr>
              <a:spcBef>
                <a:spcPct val="50000"/>
              </a:spcBef>
            </a:pPr>
            <a:r>
              <a:rPr lang="ru-RU" sz="1800" b="1">
                <a:sym typeface="Symbol" pitchFamily="18" charset="2"/>
              </a:rPr>
              <a:t>А=90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/>
              <a:t>Д/З</a:t>
            </a:r>
            <a:br>
              <a:rPr lang="ru-RU" i="1" smtClean="0"/>
            </a:br>
            <a:endParaRPr lang="ru-RU" i="1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400" smtClean="0"/>
              <a:t>№ 164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400" smtClean="0"/>
              <a:t>№149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400" smtClean="0"/>
              <a:t>№158</a:t>
            </a:r>
            <a:r>
              <a:rPr lang="en-US" sz="3400" smtClean="0"/>
              <a:t>*</a:t>
            </a:r>
            <a:endParaRPr lang="ru-RU" sz="3400" smtClean="0"/>
          </a:p>
          <a:p>
            <a:pPr eaLnBrk="1" hangingPunct="1">
              <a:buFont typeface="Wingdings" pitchFamily="2" charset="2"/>
              <a:buNone/>
            </a:pPr>
            <a:r>
              <a:rPr lang="ru-RU" sz="3400" smtClean="0"/>
              <a:t>Конспект.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04800"/>
            <a:ext cx="8712968" cy="1216025"/>
          </a:xfrm>
        </p:spPr>
        <p:txBody>
          <a:bodyPr/>
          <a:lstStyle/>
          <a:p>
            <a:pPr eaLnBrk="1" hangingPunct="1"/>
            <a:r>
              <a:rPr lang="ru-RU" sz="3400" dirty="0" smtClean="0"/>
              <a:t>Перпендикулярны ли прямые </a:t>
            </a:r>
            <a:r>
              <a:rPr lang="ru-RU" sz="3400" i="1" dirty="0" smtClean="0"/>
              <a:t>а</a:t>
            </a:r>
            <a:r>
              <a:rPr lang="ru-RU" sz="3400" dirty="0" smtClean="0"/>
              <a:t> и </a:t>
            </a:r>
            <a:r>
              <a:rPr lang="ru-RU" sz="3400" i="1" dirty="0" smtClean="0"/>
              <a:t>в</a:t>
            </a:r>
            <a:r>
              <a:rPr lang="ru-RU" sz="3400" dirty="0" smtClean="0"/>
              <a:t>?</a:t>
            </a:r>
            <a:br>
              <a:rPr lang="ru-RU" sz="3400" dirty="0" smtClean="0"/>
            </a:br>
            <a:r>
              <a:rPr lang="ru-RU" sz="3400" dirty="0" smtClean="0"/>
              <a:t>Ответ обоснуйте.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612775" y="2708275"/>
            <a:ext cx="5327650" cy="2233613"/>
          </a:xfrm>
          <a:prstGeom prst="parallelogram">
            <a:avLst>
              <a:gd name="adj" fmla="val 5963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908175" y="2708275"/>
            <a:ext cx="2663825" cy="2233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11188" y="2708275"/>
            <a:ext cx="5329237" cy="2233613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1908175" y="141287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908175" y="1412875"/>
            <a:ext cx="1368425" cy="244792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68313" y="50133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84663" y="50133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ru-RU" sz="1800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795963" y="23495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ru-RU" sz="180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476375" y="2349500"/>
            <a:ext cx="35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987675" y="39338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</a:t>
            </a:r>
            <a:endParaRPr lang="ru-RU" sz="1800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979613" y="1341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endParaRPr lang="ru-RU" sz="1800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411413" y="184467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  <a:endParaRPr lang="ru-RU" sz="1800" i="1"/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3563938" y="31416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  <a:endParaRPr lang="ru-RU" sz="1800" i="1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684213" y="5516563"/>
            <a:ext cx="36004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ABCD</a:t>
            </a:r>
            <a:r>
              <a:rPr lang="ru-RU" sz="1800"/>
              <a:t>- прямоугольник, </a:t>
            </a:r>
            <a:r>
              <a:rPr lang="en-US" sz="1800"/>
              <a:t>FB</a:t>
            </a:r>
            <a:r>
              <a:rPr lang="en-US" sz="1800" baseline="-25000">
                <a:latin typeface="Times New Roman" pitchFamily="18" charset="0"/>
                <a:cs typeface="Times New Roman" pitchFamily="18" charset="0"/>
              </a:rPr>
              <a:t>┴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(ABC)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716463" y="5589588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ABCD</a:t>
            </a:r>
            <a:r>
              <a:rPr lang="ru-RU" sz="1800"/>
              <a:t>- ромб, </a:t>
            </a:r>
            <a:r>
              <a:rPr lang="en-US" sz="1800"/>
              <a:t>FB</a:t>
            </a:r>
            <a:r>
              <a:rPr lang="en-US" sz="1800" baseline="-25000">
                <a:latin typeface="Times New Roman" pitchFamily="18" charset="0"/>
                <a:cs typeface="Times New Roman" pitchFamily="18" charset="0"/>
              </a:rPr>
              <a:t>┴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(ABC)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700338" y="3644900"/>
            <a:ext cx="358775" cy="288925"/>
            <a:chOff x="1701" y="2296"/>
            <a:chExt cx="226" cy="182"/>
          </a:xfrm>
        </p:grpSpPr>
        <p:sp>
          <p:nvSpPr>
            <p:cNvPr id="5141" name="Line 19"/>
            <p:cNvSpPr>
              <a:spLocks noChangeShapeType="1"/>
            </p:cNvSpPr>
            <p:nvPr/>
          </p:nvSpPr>
          <p:spPr bwMode="auto">
            <a:xfrm flipH="1">
              <a:off x="1701" y="2296"/>
              <a:ext cx="22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20"/>
            <p:cNvSpPr>
              <a:spLocks noChangeShapeType="1"/>
            </p:cNvSpPr>
            <p:nvPr/>
          </p:nvSpPr>
          <p:spPr bwMode="auto">
            <a:xfrm>
              <a:off x="1701" y="2387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85" name="Line 21"/>
          <p:cNvSpPr>
            <a:spLocks noChangeShapeType="1"/>
          </p:cNvSpPr>
          <p:nvPr/>
        </p:nvSpPr>
        <p:spPr bwMode="auto">
          <a:xfrm flipV="1">
            <a:off x="1906588" y="3860800"/>
            <a:ext cx="5329237" cy="2233613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5435600" y="40052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  <a:endParaRPr lang="ru-RU" sz="1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9" grpId="0"/>
      <p:bldP spid="62480" grpId="0"/>
      <p:bldP spid="62480" grpId="1"/>
      <p:bldP spid="62481" grpId="0"/>
      <p:bldP spid="62485" grpId="0" animBg="1"/>
      <p:bldP spid="624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04800"/>
            <a:ext cx="8892479" cy="1216025"/>
          </a:xfrm>
        </p:spPr>
        <p:txBody>
          <a:bodyPr/>
          <a:lstStyle/>
          <a:p>
            <a:pPr eaLnBrk="1" hangingPunct="1"/>
            <a:r>
              <a:rPr lang="ru-RU" sz="3400" dirty="0" smtClean="0"/>
              <a:t>Перпендикулярны ли прямые </a:t>
            </a:r>
            <a:r>
              <a:rPr lang="ru-RU" sz="3400" i="1" dirty="0" smtClean="0"/>
              <a:t>а</a:t>
            </a:r>
            <a:r>
              <a:rPr lang="ru-RU" sz="3400" dirty="0" smtClean="0"/>
              <a:t> и </a:t>
            </a:r>
            <a:r>
              <a:rPr lang="ru-RU" sz="3400" i="1" dirty="0" smtClean="0"/>
              <a:t>в</a:t>
            </a:r>
            <a:r>
              <a:rPr lang="ru-RU" sz="3400" dirty="0" smtClean="0"/>
              <a:t>?</a:t>
            </a:r>
            <a:br>
              <a:rPr lang="ru-RU" sz="3400" dirty="0" smtClean="0"/>
            </a:br>
            <a:r>
              <a:rPr lang="ru-RU" sz="3400" dirty="0" smtClean="0"/>
              <a:t>Ответ обоснуйте.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692275" y="1989138"/>
            <a:ext cx="2879725" cy="15113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692275" y="3500438"/>
            <a:ext cx="19431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3059113" y="2924175"/>
            <a:ext cx="2233612" cy="180022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692275" y="1989138"/>
            <a:ext cx="2879725" cy="151130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258888" y="33162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635375" y="43656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572000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ru-RU" sz="1800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476375" y="16287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ru-RU" sz="18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132138" y="465296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  <a:endParaRPr lang="ru-RU" sz="1800" i="1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484438" y="20605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  <a:endParaRPr lang="ru-RU" sz="1800" i="1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867400" y="1989138"/>
            <a:ext cx="223361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BD</a:t>
            </a:r>
            <a:r>
              <a:rPr lang="en-US" baseline="-25000">
                <a:cs typeface="Times New Roman" pitchFamily="18" charset="0"/>
              </a:rPr>
              <a:t>┴ </a:t>
            </a:r>
            <a:r>
              <a:rPr lang="en-US">
                <a:cs typeface="Times New Roman" pitchFamily="18" charset="0"/>
              </a:rPr>
              <a:t>(ABC),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∟ABC=40˚,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∟BAC=50˚</a:t>
            </a:r>
          </a:p>
          <a:p>
            <a:pPr>
              <a:spcBef>
                <a:spcPct val="50000"/>
              </a:spcBef>
            </a:pPr>
            <a:endParaRPr lang="en-US">
              <a:cs typeface="Times New Roman" pitchFamily="18" charset="0"/>
            </a:endParaRPr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8316913" y="3860800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 flipH="1">
            <a:off x="6156325" y="4941888"/>
            <a:ext cx="2160588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6156325" y="6308725"/>
            <a:ext cx="1223963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V="1">
            <a:off x="7380288" y="4941888"/>
            <a:ext cx="936625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7380288" y="3860800"/>
            <a:ext cx="936625" cy="2447925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724525" y="60928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7524750" y="62372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</a:t>
            </a:r>
            <a:endParaRPr lang="ru-RU" sz="1800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8459788" y="47974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</a:t>
            </a:r>
            <a:endParaRPr lang="ru-RU" sz="1800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8101013" y="35004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D</a:t>
            </a:r>
            <a:endParaRPr lang="ru-RU" sz="1800"/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7667625" y="443706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b</a:t>
            </a:r>
            <a:endParaRPr lang="ru-RU" sz="1800" i="1"/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6443663" y="638175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/>
              <a:t>a</a:t>
            </a:r>
            <a:endParaRPr lang="ru-RU" sz="1800" i="1"/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3779838" y="5089525"/>
            <a:ext cx="21605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BD</a:t>
            </a:r>
            <a:r>
              <a:rPr lang="en-US" baseline="-25000">
                <a:cs typeface="Times New Roman" pitchFamily="18" charset="0"/>
              </a:rPr>
              <a:t>┴ </a:t>
            </a:r>
            <a:r>
              <a:rPr lang="en-US">
                <a:cs typeface="Times New Roman" pitchFamily="18" charset="0"/>
              </a:rPr>
              <a:t>(ABC),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∟ABC=10˚,</a:t>
            </a:r>
          </a:p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∟BAC=70˚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2" grpId="0" animBg="1"/>
      <p:bldP spid="63503" grpId="0" animBg="1"/>
      <p:bldP spid="63504" grpId="0" animBg="1"/>
      <p:bldP spid="63505" grpId="0" animBg="1"/>
      <p:bldP spid="63506" grpId="0" animBg="1"/>
      <p:bldP spid="63507" grpId="0"/>
      <p:bldP spid="63508" grpId="0"/>
      <p:bldP spid="63509" grpId="0"/>
      <p:bldP spid="63510" grpId="0"/>
      <p:bldP spid="63511" grpId="0"/>
      <p:bldP spid="63512" grpId="0"/>
      <p:bldP spid="635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Угол между прямой и плоскостью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708400" y="2924175"/>
            <a:ext cx="48958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Bodoni MT Condensed" pitchFamily="18" charset="0"/>
              </a:rPr>
              <a:t>Геометрия полна приключений, потому, что за каждой задачей скрывается приключение мысли. Решить задачу – это значит пережить приключение.</a:t>
            </a:r>
          </a:p>
          <a:p>
            <a:pPr algn="r"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Bodoni MT Condensed" pitchFamily="18" charset="0"/>
              </a:rPr>
              <a:t>В. Произволов.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Должны узнать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i="1" smtClean="0"/>
              <a:t>- Что называется углом между прямой и плоскостью?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i="1" smtClean="0"/>
              <a:t>-  Как построить угол между прямой и плоскостью?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i="1" smtClean="0"/>
              <a:t>- В каких задачах может потребоваться угол между прямой и плоскостью?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i="1" smtClean="0"/>
              <a:t>- Как обозначить этот угол 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28575" eaLnBrk="1" hangingPunct="1"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Дороги не те знания, которые отлагаются в мозгу, как жир, дороги те, которые превращаются в умственные мышцы.</a:t>
            </a:r>
          </a:p>
          <a:p>
            <a:pPr indent="-28575" eaLnBrk="1" hangingPunct="1">
              <a:buFont typeface="Wingdings" pitchFamily="2" charset="2"/>
              <a:buNone/>
              <a:defRPr/>
            </a:pPr>
            <a:endParaRPr lang="ru-RU" i="1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indent="-28575" algn="r" eaLnBrk="1" hangingPunct="1">
              <a:buFont typeface="Wingdings" pitchFamily="2" charset="2"/>
              <a:buNone/>
              <a:defRPr/>
            </a:pPr>
            <a:r>
              <a:rPr lang="ru-RU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Герберт Спенсер (1820-1903) английский философ и социолог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2339975" y="3644900"/>
            <a:ext cx="5688013" cy="2016125"/>
          </a:xfrm>
          <a:prstGeom prst="parallelogram">
            <a:avLst>
              <a:gd name="adj" fmla="val 705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auto">
          <a:xfrm>
            <a:off x="3779838" y="2276475"/>
            <a:ext cx="1728787" cy="576263"/>
          </a:xfrm>
          <a:prstGeom prst="pentagon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508625" y="1989138"/>
            <a:ext cx="71438" cy="714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580063" y="1628775"/>
            <a:ext cx="28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5580063" y="1989138"/>
            <a:ext cx="0" cy="2519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5508625" y="4437063"/>
            <a:ext cx="142875" cy="142875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724525" y="422116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А</a:t>
            </a:r>
            <a:r>
              <a:rPr lang="ru-RU" sz="1800" baseline="-25000"/>
              <a:t>1</a:t>
            </a:r>
            <a:endParaRPr lang="ru-RU" sz="1800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468313" y="260350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dirty="0"/>
              <a:t>Как называется основание перпендикуляра, опущенного из т</a:t>
            </a:r>
            <a:r>
              <a:rPr lang="ru-RU" sz="1800" b="1" dirty="0" smtClean="0"/>
              <a:t>. А </a:t>
            </a:r>
            <a:r>
              <a:rPr lang="ru-RU" sz="1800" b="1" dirty="0"/>
              <a:t>на плоскость </a:t>
            </a:r>
            <a:r>
              <a:rPr lang="ru-RU" sz="1800" b="1" dirty="0">
                <a:sym typeface="Symbol" pitchFamily="18" charset="2"/>
              </a:rPr>
              <a:t></a:t>
            </a:r>
            <a:r>
              <a:rPr lang="ru-RU" sz="1800" b="1" dirty="0"/>
              <a:t>?</a:t>
            </a:r>
            <a:r>
              <a:rPr lang="ru-RU" sz="1800" dirty="0"/>
              <a:t> 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492500" y="620713"/>
            <a:ext cx="4105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 i="1" dirty="0">
                <a:solidFill>
                  <a:schemeClr val="folHlink"/>
                </a:solidFill>
              </a:rPr>
              <a:t>Ортогональная проекция</a:t>
            </a:r>
            <a:r>
              <a:rPr lang="ru-RU" sz="1800" dirty="0"/>
              <a:t> 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395288" y="836613"/>
            <a:ext cx="8054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 dirty="0"/>
              <a:t>При изучении стереометрии важное значение </a:t>
            </a:r>
          </a:p>
          <a:p>
            <a:r>
              <a:rPr lang="ru-RU" sz="1800" b="1" dirty="0"/>
              <a:t>имеет изображение пространственных фигур на чертеже.</a:t>
            </a:r>
            <a:r>
              <a:rPr lang="ru-RU" sz="1800" dirty="0"/>
              <a:t> 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23850" y="1989138"/>
            <a:ext cx="30241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Фигура </a:t>
            </a:r>
            <a:r>
              <a:rPr lang="en-US" sz="1800" b="1"/>
              <a:t>F</a:t>
            </a:r>
            <a:r>
              <a:rPr lang="ru-RU" sz="1800" b="1"/>
              <a:t>1 –проекция фигуры </a:t>
            </a:r>
            <a:r>
              <a:rPr lang="en-US" sz="1800" b="1"/>
              <a:t>F</a:t>
            </a:r>
            <a:r>
              <a:rPr lang="ru-RU" sz="1800" b="1"/>
              <a:t> ,если она состоит из всех проекций точек фигуры </a:t>
            </a:r>
            <a:r>
              <a:rPr lang="en-US" sz="1800" b="1"/>
              <a:t>F</a:t>
            </a:r>
            <a:r>
              <a:rPr lang="ru-RU" sz="1800" b="1"/>
              <a:t>.</a:t>
            </a:r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3779838" y="2276475"/>
            <a:ext cx="1728787" cy="576263"/>
          </a:xfrm>
          <a:prstGeom prst="pentagon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3995738" y="23495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endParaRPr lang="ru-RU" sz="1800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4067175" y="4652963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</a:t>
            </a:r>
            <a:r>
              <a:rPr lang="en-US" sz="1800" baseline="-25000"/>
              <a:t>1</a:t>
            </a: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68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2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68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98" grpId="0" animBg="1"/>
      <p:bldP spid="46098" grpId="1" animBg="1"/>
      <p:bldP spid="46098" grpId="2" animBg="1"/>
      <p:bldP spid="46086" grpId="0" animBg="1"/>
      <p:bldP spid="46087" grpId="0"/>
      <p:bldP spid="46088" grpId="0" animBg="1"/>
      <p:bldP spid="46089" grpId="0" animBg="1"/>
      <p:bldP spid="46090" grpId="0"/>
      <p:bldP spid="46092" grpId="0"/>
      <p:bldP spid="46093" grpId="0"/>
      <p:bldP spid="46094" grpId="0"/>
      <p:bldP spid="46095" grpId="0" animBg="1"/>
      <p:bldP spid="46097" grpId="0"/>
      <p:bldP spid="460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64163" y="3789363"/>
            <a:ext cx="3384550" cy="1223962"/>
          </a:xfrm>
          <a:prstGeom prst="parallelogram">
            <a:avLst>
              <a:gd name="adj" fmla="val 691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" name="AutoShape 5"/>
          <p:cNvSpPr>
            <a:spLocks noChangeArrowheads="1"/>
          </p:cNvSpPr>
          <p:nvPr/>
        </p:nvSpPr>
        <p:spPr bwMode="auto">
          <a:xfrm>
            <a:off x="611188" y="3716338"/>
            <a:ext cx="3384550" cy="1223962"/>
          </a:xfrm>
          <a:prstGeom prst="parallelogram">
            <a:avLst>
              <a:gd name="adj" fmla="val 691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1331913" y="2276475"/>
            <a:ext cx="23034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916238" y="19161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1331913" y="2276475"/>
            <a:ext cx="23034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7235825" y="1773238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7308850" y="17732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a</a:t>
            </a:r>
            <a:endParaRPr lang="ru-RU" sz="1800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971550" y="476250"/>
            <a:ext cx="7777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folHlink"/>
                </a:solidFill>
              </a:rPr>
              <a:t>Что является проекцией прямой </a:t>
            </a:r>
            <a:r>
              <a:rPr lang="ru-RU" b="1" i="1">
                <a:solidFill>
                  <a:schemeClr val="folHlink"/>
                </a:solidFill>
              </a:rPr>
              <a:t>а </a:t>
            </a:r>
            <a:r>
              <a:rPr lang="ru-RU" b="1">
                <a:solidFill>
                  <a:schemeClr val="folHlink"/>
                </a:solidFill>
              </a:rPr>
              <a:t>на плоскость </a:t>
            </a:r>
            <a:r>
              <a:rPr lang="ru-RU" b="1" i="1">
                <a:solidFill>
                  <a:schemeClr val="folHlink"/>
                </a:solidFill>
                <a:sym typeface="Symbol" pitchFamily="18" charset="2"/>
              </a:rPr>
              <a:t></a:t>
            </a:r>
            <a:r>
              <a:rPr lang="ru-RU" b="1">
                <a:solidFill>
                  <a:schemeClr val="folHlink"/>
                </a:solidFill>
              </a:rPr>
              <a:t>?</a:t>
            </a:r>
            <a:r>
              <a:rPr lang="ru-RU" sz="1800"/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900113" y="45815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i="1">
                <a:sym typeface="Symbol" pitchFamily="18" charset="2"/>
              </a:rPr>
              <a:t>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5724525" y="45815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i="1">
                <a:sym typeface="Symbol" pitchFamily="18" charset="2"/>
              </a:rPr>
              <a:t>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7235825" y="3357563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143" name="AutoShape 15"/>
          <p:cNvSpPr>
            <a:spLocks noChangeArrowheads="1"/>
          </p:cNvSpPr>
          <p:nvPr/>
        </p:nvSpPr>
        <p:spPr bwMode="auto">
          <a:xfrm>
            <a:off x="7164388" y="4292600"/>
            <a:ext cx="73025" cy="730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L -1.38889E-6 0.220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4" grpId="0" animBg="1"/>
      <p:bldP spid="48135" grpId="0"/>
      <p:bldP spid="48136" grpId="0" animBg="1"/>
      <p:bldP spid="48136" grpId="1" animBg="1"/>
      <p:bldP spid="48137" grpId="0" animBg="1"/>
      <p:bldP spid="48138" grpId="0"/>
      <p:bldP spid="48139" grpId="0"/>
      <p:bldP spid="48141" grpId="0"/>
      <p:bldP spid="48142" grpId="0" animBg="1"/>
      <p:bldP spid="48143" grpId="0" animBg="1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609</TotalTime>
  <Words>773</Words>
  <Application>Microsoft Office PowerPoint</Application>
  <PresentationFormat>Экран (4:3)</PresentationFormat>
  <Paragraphs>223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Профиль</vt:lpstr>
      <vt:lpstr>Урок геометрии  на тему «Угол между прямой и плоскостью»</vt:lpstr>
      <vt:lpstr>Перпендикулярны ли прямые а и в? Ответ обоснуйте.</vt:lpstr>
      <vt:lpstr>Перпендикулярны ли прямые а и в? Ответ обоснуйте.</vt:lpstr>
      <vt:lpstr>Перпендикулярны ли прямые а и в? Ответ обоснуйте.</vt:lpstr>
      <vt:lpstr>Угол между прямой и плоскостью</vt:lpstr>
      <vt:lpstr>Должны узнать</vt:lpstr>
      <vt:lpstr>Слайд 7</vt:lpstr>
      <vt:lpstr>Слайд 8</vt:lpstr>
      <vt:lpstr>Слайд 9</vt:lpstr>
      <vt:lpstr>Докажем, что проекцией прямой а на плоскость, не перпендикулярную этой прямой, является прямая. </vt:lpstr>
      <vt:lpstr>Изображения плоских фигур на стереометрических чертежах.</vt:lpstr>
      <vt:lpstr>Угол между прямой и плоскостью</vt:lpstr>
      <vt:lpstr>Угол между прямой и плоскостью</vt:lpstr>
      <vt:lpstr>Угол между прямой и плоскостью</vt:lpstr>
      <vt:lpstr>Рано или поздно всякая правильная математическая идея находит применение в том или ином деле.  Алексей Николаевич Крылов  (1863-1945)  Советский кораблестроитель, механик и математик, академик</vt:lpstr>
      <vt:lpstr>Помните!</vt:lpstr>
      <vt:lpstr>Слайд 17</vt:lpstr>
      <vt:lpstr>ВВ1(АВС).Найдите угол между ВС1 и (АА1В1). </vt:lpstr>
      <vt:lpstr>ВВ1(АВС).Найдите угол между ВС1 и (АА1В1). </vt:lpstr>
      <vt:lpstr>АА1(АВС)  </vt:lpstr>
      <vt:lpstr>BD(АВС)  Найдите угол между CD и плоскостью (ABD)</vt:lpstr>
      <vt:lpstr>BD(АВС)  Найдите угол между CD и плоскостью (ABD)</vt:lpstr>
      <vt:lpstr>BD(АВС)  Найдите угол между CD и плоскостью (ABD)</vt:lpstr>
      <vt:lpstr>Д/З </vt:lpstr>
    </vt:vector>
  </TitlesOfParts>
  <Company>Рековичская 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прямой и плоскостью</dc:title>
  <dc:creator>Администратор</dc:creator>
  <cp:lastModifiedBy>Татьяна Похващева</cp:lastModifiedBy>
  <cp:revision>17</cp:revision>
  <dcterms:created xsi:type="dcterms:W3CDTF">2006-02-21T10:00:10Z</dcterms:created>
  <dcterms:modified xsi:type="dcterms:W3CDTF">2020-09-11T20:38:36Z</dcterms:modified>
</cp:coreProperties>
</file>