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5" r:id="rId6"/>
    <p:sldId id="259" r:id="rId7"/>
    <p:sldId id="260" r:id="rId8"/>
    <p:sldId id="266" r:id="rId9"/>
    <p:sldId id="261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7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381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809E35">
              <a:alpha val="10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381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619E5C">
              <a:alpha val="15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2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92" y="7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73100" y="3835400"/>
            <a:ext cx="11658600" cy="3886200"/>
          </a:xfrm>
          <a:prstGeom prst="rect">
            <a:avLst/>
          </a:prstGeom>
        </p:spPr>
        <p:txBody>
          <a:bodyPr/>
          <a:lstStyle>
            <a:lvl1pPr>
              <a:defRPr sz="10400" spc="208"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73100" y="2070100"/>
            <a:ext cx="11658600" cy="1778000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SzTx/>
              <a:buNone/>
              <a:defRPr sz="5400" cap="all" spc="215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 cap="all" spc="215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 cap="all" spc="215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 cap="all" spc="215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 cap="all" spc="215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- 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673100" y="6483350"/>
            <a:ext cx="11658600" cy="5588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600" i="1" spc="52">
                <a:solidFill>
                  <a:schemeClr val="accent5">
                    <a:satOff val="-10854"/>
                    <a:lumOff val="-10463"/>
                  </a:schemeClr>
                </a:solidFill>
              </a:defRPr>
            </a:lvl1pPr>
          </a:lstStyle>
          <a:p>
            <a:r>
              <a:t>- Иван Арсентьев</a:t>
            </a:r>
          </a:p>
        </p:txBody>
      </p:sp>
      <p:sp>
        <p:nvSpPr>
          <p:cNvPr id="124" name="Введите цитату здесь."/>
          <p:cNvSpPr txBox="1">
            <a:spLocks noGrp="1"/>
          </p:cNvSpPr>
          <p:nvPr>
            <p:ph type="body" sz="quarter" idx="14"/>
          </p:nvPr>
        </p:nvSpPr>
        <p:spPr>
          <a:xfrm>
            <a:off x="673100" y="5321300"/>
            <a:ext cx="11658600" cy="10541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5800" cap="all" spc="46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defTabSz="914400"/>
            <a:r>
              <a:t>Введите цитату здесь.</a:t>
            </a:r>
          </a:p>
        </p:txBody>
      </p:sp>
      <p:sp>
        <p:nvSpPr>
          <p:cNvPr id="125" name="»"/>
          <p:cNvSpPr txBox="1">
            <a:spLocks noGrp="1"/>
          </p:cNvSpPr>
          <p:nvPr>
            <p:ph type="body" sz="quarter" idx="15"/>
          </p:nvPr>
        </p:nvSpPr>
        <p:spPr>
          <a:xfrm>
            <a:off x="6113101" y="7061200"/>
            <a:ext cx="780657" cy="14097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 defTabSz="647700">
              <a:spcBef>
                <a:spcPts val="0"/>
              </a:spcBef>
              <a:buClrTx/>
              <a:buSzTx/>
              <a:buNone/>
              <a:defRPr sz="9000" spc="180"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r>
              <a:t>»</a:t>
            </a:r>
          </a:p>
        </p:txBody>
      </p:sp>
      <p:sp>
        <p:nvSpPr>
          <p:cNvPr id="126" name="«"/>
          <p:cNvSpPr txBox="1">
            <a:spLocks noGrp="1"/>
          </p:cNvSpPr>
          <p:nvPr>
            <p:ph type="body" sz="quarter" idx="16"/>
          </p:nvPr>
        </p:nvSpPr>
        <p:spPr>
          <a:xfrm>
            <a:off x="6113101" y="2565400"/>
            <a:ext cx="780657" cy="14097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 defTabSz="647700">
              <a:spcBef>
                <a:spcPts val="0"/>
              </a:spcBef>
              <a:buClrTx/>
              <a:buSzTx/>
              <a:buNone/>
              <a:defRPr sz="9000" spc="180"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r>
              <a:t>«</a:t>
            </a:r>
          </a:p>
        </p:txBody>
      </p:sp>
      <p:sp>
        <p:nvSpPr>
          <p:cNvPr id="12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42837" y="9248178"/>
            <a:ext cx="319127" cy="3123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Изображение"/>
          <p:cNvSpPr>
            <a:spLocks noGrp="1"/>
          </p:cNvSpPr>
          <p:nvPr>
            <p:ph type="pic" idx="13"/>
          </p:nvPr>
        </p:nvSpPr>
        <p:spPr>
          <a:xfrm>
            <a:off x="-5645" y="0"/>
            <a:ext cx="13004801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42837" y="9248178"/>
            <a:ext cx="319127" cy="3123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 — доп.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42837" y="9248178"/>
            <a:ext cx="319127" cy="3123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, дополн.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73100" y="3086100"/>
            <a:ext cx="11658600" cy="3568700"/>
          </a:xfrm>
          <a:prstGeom prst="rect">
            <a:avLst/>
          </a:prstGeom>
        </p:spPr>
        <p:txBody>
          <a:bodyPr anchor="ctr"/>
          <a:lstStyle>
            <a:lvl1pPr>
              <a:defRPr sz="10400" spc="208"/>
            </a:lvl1pPr>
          </a:lstStyle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191619" y="1082886"/>
            <a:ext cx="5880101" cy="7747001"/>
          </a:xfrm>
          <a:prstGeom prst="rect">
            <a:avLst/>
          </a:prstGeom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73100" y="4191000"/>
            <a:ext cx="4889500" cy="3581400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7400" spc="148"/>
            </a:lvl1pPr>
          </a:lstStyle>
          <a:p>
            <a:r>
              <a:t>Текст заголовка</a:t>
            </a:r>
          </a:p>
        </p:txBody>
      </p:sp>
      <p:sp>
        <p:nvSpPr>
          <p:cNvPr id="5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73100" y="2844800"/>
            <a:ext cx="4889500" cy="13589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4000" cap="all" spc="79">
                <a:latin typeface="+mn-lt"/>
                <a:ea typeface="+mn-ea"/>
                <a:cs typeface="+mn-cs"/>
                <a:sym typeface="Helvetica Neue Medium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4000" cap="all" spc="79">
                <a:latin typeface="+mn-lt"/>
                <a:ea typeface="+mn-ea"/>
                <a:cs typeface="+mn-cs"/>
                <a:sym typeface="Helvetica Neue Medium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4000" cap="all" spc="79">
                <a:latin typeface="+mn-lt"/>
                <a:ea typeface="+mn-ea"/>
                <a:cs typeface="+mn-cs"/>
                <a:sym typeface="Helvetica Neue Medium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4000" cap="all" spc="79">
                <a:latin typeface="+mn-lt"/>
                <a:ea typeface="+mn-ea"/>
                <a:cs typeface="+mn-cs"/>
                <a:sym typeface="Helvetica Neue Medium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4000" cap="all" spc="79">
                <a:latin typeface="+mn-lt"/>
                <a:ea typeface="+mn-ea"/>
                <a:cs typeface="+mn-cs"/>
                <a:sym typeface="Helvetica Neue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donec quis nunc"/>
          <p:cNvSpPr txBox="1">
            <a:spLocks noGrp="1"/>
          </p:cNvSpPr>
          <p:nvPr>
            <p:ph type="body" sz="quarter" idx="13"/>
          </p:nvPr>
        </p:nvSpPr>
        <p:spPr>
          <a:xfrm>
            <a:off x="673100" y="1320800"/>
            <a:ext cx="11658600" cy="533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600" cap="all" spc="23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donec quis nunc</a:t>
            </a:r>
          </a:p>
        </p:txBody>
      </p:sp>
      <p:sp>
        <p:nvSpPr>
          <p:cNvPr id="6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donec quis nunc"/>
          <p:cNvSpPr txBox="1">
            <a:spLocks noGrp="1"/>
          </p:cNvSpPr>
          <p:nvPr>
            <p:ph type="body" sz="quarter" idx="13"/>
          </p:nvPr>
        </p:nvSpPr>
        <p:spPr>
          <a:xfrm>
            <a:off x="673100" y="1320800"/>
            <a:ext cx="11658600" cy="533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600" cap="all" spc="23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donec quis nunc</a:t>
            </a:r>
          </a:p>
        </p:txBody>
      </p:sp>
      <p:sp>
        <p:nvSpPr>
          <p:cNvPr id="7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42837" y="9248178"/>
            <a:ext cx="319127" cy="3123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172200" y="2324089"/>
            <a:ext cx="5943600" cy="6568573"/>
          </a:xfrm>
          <a:prstGeom prst="rect">
            <a:avLst/>
          </a:prstGeom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donec quis nunc"/>
          <p:cNvSpPr txBox="1">
            <a:spLocks noGrp="1"/>
          </p:cNvSpPr>
          <p:nvPr>
            <p:ph type="body" sz="quarter" idx="14"/>
          </p:nvPr>
        </p:nvSpPr>
        <p:spPr>
          <a:xfrm>
            <a:off x="673100" y="1320800"/>
            <a:ext cx="11658600" cy="533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600" cap="all" spc="23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donec quis nunc</a:t>
            </a:r>
          </a:p>
        </p:txBody>
      </p:sp>
      <p:sp>
        <p:nvSpPr>
          <p:cNvPr id="8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3100" y="2603500"/>
            <a:ext cx="4775200" cy="60198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2400" spc="48"/>
            </a:lvl1pPr>
            <a:lvl2pPr>
              <a:spcBef>
                <a:spcPts val="2800"/>
              </a:spcBef>
              <a:defRPr sz="2400" spc="48"/>
            </a:lvl2pPr>
            <a:lvl3pPr>
              <a:spcBef>
                <a:spcPts val="2800"/>
              </a:spcBef>
              <a:defRPr sz="2400" spc="48"/>
            </a:lvl3pPr>
            <a:lvl4pPr>
              <a:spcBef>
                <a:spcPts val="2800"/>
              </a:spcBef>
              <a:defRPr sz="2400" spc="48"/>
            </a:lvl4pPr>
            <a:lvl5pPr>
              <a:spcBef>
                <a:spcPts val="2800"/>
              </a:spcBef>
              <a:defRPr sz="2400" spc="48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42837" y="9248178"/>
            <a:ext cx="319127" cy="3123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73100" y="1320800"/>
            <a:ext cx="11658600" cy="7467600"/>
          </a:xfrm>
          <a:prstGeom prst="rect">
            <a:avLst/>
          </a:prstGeom>
        </p:spPr>
        <p:txBody>
          <a:bodyPr anchor="ctr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42837" y="9248178"/>
            <a:ext cx="319127" cy="3123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502400" y="4813300"/>
            <a:ext cx="5600700" cy="4051300"/>
          </a:xfrm>
          <a:prstGeom prst="rect">
            <a:avLst/>
          </a:prstGeom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502400" y="1079500"/>
            <a:ext cx="5600700" cy="3429000"/>
          </a:xfrm>
          <a:prstGeom prst="rect">
            <a:avLst/>
          </a:prstGeom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6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897846" y="1079500"/>
            <a:ext cx="4978401" cy="7785100"/>
          </a:xfrm>
          <a:prstGeom prst="rect">
            <a:avLst/>
          </a:prstGeom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42837" y="9248178"/>
            <a:ext cx="319127" cy="3123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2 шт.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807200" y="1079500"/>
            <a:ext cx="5295900" cy="7785100"/>
          </a:xfrm>
          <a:prstGeom prst="rect">
            <a:avLst/>
          </a:prstGeom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5" name="Изображение"/>
          <p:cNvSpPr>
            <a:spLocks noGrp="1"/>
          </p:cNvSpPr>
          <p:nvPr>
            <p:ph type="pic" sz="half" idx="14"/>
          </p:nvPr>
        </p:nvSpPr>
        <p:spPr>
          <a:xfrm>
            <a:off x="889000" y="1079500"/>
            <a:ext cx="5295900" cy="7785100"/>
          </a:xfrm>
          <a:prstGeom prst="rect">
            <a:avLst/>
          </a:prstGeom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39542" y="9248178"/>
            <a:ext cx="319127" cy="3123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73100" y="584200"/>
            <a:ext cx="116586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73100" y="2387600"/>
            <a:ext cx="11658600" cy="645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42837" y="9246908"/>
            <a:ext cx="319127" cy="31234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1400" cap="all" spc="28">
                <a:solidFill>
                  <a:srgbClr val="9A958E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79" baseline="0">
          <a:ln>
            <a:noFill/>
          </a:ln>
          <a:solidFill>
            <a:srgbClr val="5B5854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3429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79" baseline="0">
          <a:ln>
            <a:noFill/>
          </a:ln>
          <a:solidFill>
            <a:srgbClr val="5B5854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685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79" baseline="0">
          <a:ln>
            <a:noFill/>
          </a:ln>
          <a:solidFill>
            <a:srgbClr val="5B5854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0287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79" baseline="0">
          <a:ln>
            <a:noFill/>
          </a:ln>
          <a:solidFill>
            <a:srgbClr val="5B5854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79" baseline="0">
          <a:ln>
            <a:noFill/>
          </a:ln>
          <a:solidFill>
            <a:srgbClr val="5B5854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7145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79" baseline="0">
          <a:ln>
            <a:noFill/>
          </a:ln>
          <a:solidFill>
            <a:srgbClr val="5B5854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057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79" baseline="0">
          <a:ln>
            <a:noFill/>
          </a:ln>
          <a:solidFill>
            <a:srgbClr val="5B5854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24003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79" baseline="0">
          <a:ln>
            <a:noFill/>
          </a:ln>
          <a:solidFill>
            <a:srgbClr val="5B5854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2743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79" baseline="0">
          <a:ln>
            <a:noFill/>
          </a:ln>
          <a:solidFill>
            <a:srgbClr val="5B5854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81000" marR="0" indent="-381000" algn="l" defTabSz="457200" rtl="0" latinLnBrk="0">
        <a:lnSpc>
          <a:spcPct val="100000"/>
        </a:lnSpc>
        <a:spcBef>
          <a:spcPts val="340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800" b="0" i="0" u="none" strike="noStrike" cap="none" spc="56" baseline="0">
          <a:ln>
            <a:noFill/>
          </a:ln>
          <a:solidFill>
            <a:srgbClr val="5B5854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762000" marR="0" indent="-381000" algn="l" defTabSz="457200" rtl="0" latinLnBrk="0">
        <a:lnSpc>
          <a:spcPct val="100000"/>
        </a:lnSpc>
        <a:spcBef>
          <a:spcPts val="340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800" b="0" i="0" u="none" strike="noStrike" cap="none" spc="56" baseline="0">
          <a:ln>
            <a:noFill/>
          </a:ln>
          <a:solidFill>
            <a:srgbClr val="5B5854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143000" marR="0" indent="-381000" algn="l" defTabSz="457200" rtl="0" latinLnBrk="0">
        <a:lnSpc>
          <a:spcPct val="100000"/>
        </a:lnSpc>
        <a:spcBef>
          <a:spcPts val="340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800" b="0" i="0" u="none" strike="noStrike" cap="none" spc="56" baseline="0">
          <a:ln>
            <a:noFill/>
          </a:ln>
          <a:solidFill>
            <a:srgbClr val="5B5854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524000" marR="0" indent="-381000" algn="l" defTabSz="457200" rtl="0" latinLnBrk="0">
        <a:lnSpc>
          <a:spcPct val="100000"/>
        </a:lnSpc>
        <a:spcBef>
          <a:spcPts val="340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800" b="0" i="0" u="none" strike="noStrike" cap="none" spc="56" baseline="0">
          <a:ln>
            <a:noFill/>
          </a:ln>
          <a:solidFill>
            <a:srgbClr val="5B5854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1905000" marR="0" indent="-381000" algn="l" defTabSz="457200" rtl="0" latinLnBrk="0">
        <a:lnSpc>
          <a:spcPct val="100000"/>
        </a:lnSpc>
        <a:spcBef>
          <a:spcPts val="340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800" b="0" i="0" u="none" strike="noStrike" cap="none" spc="56" baseline="0">
          <a:ln>
            <a:noFill/>
          </a:ln>
          <a:solidFill>
            <a:srgbClr val="5B5854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286000" marR="0" indent="-381000" algn="l" defTabSz="457200" rtl="0" latinLnBrk="0">
        <a:lnSpc>
          <a:spcPct val="100000"/>
        </a:lnSpc>
        <a:spcBef>
          <a:spcPts val="340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800" b="0" i="0" u="none" strike="noStrike" cap="none" spc="56" baseline="0">
          <a:ln>
            <a:noFill/>
          </a:ln>
          <a:solidFill>
            <a:srgbClr val="5B5854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2667000" marR="0" indent="-381000" algn="l" defTabSz="457200" rtl="0" latinLnBrk="0">
        <a:lnSpc>
          <a:spcPct val="100000"/>
        </a:lnSpc>
        <a:spcBef>
          <a:spcPts val="340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800" b="0" i="0" u="none" strike="noStrike" cap="none" spc="56" baseline="0">
          <a:ln>
            <a:noFill/>
          </a:ln>
          <a:solidFill>
            <a:srgbClr val="5B5854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048000" marR="0" indent="-381000" algn="l" defTabSz="457200" rtl="0" latinLnBrk="0">
        <a:lnSpc>
          <a:spcPct val="100000"/>
        </a:lnSpc>
        <a:spcBef>
          <a:spcPts val="340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800" b="0" i="0" u="none" strike="noStrike" cap="none" spc="56" baseline="0">
          <a:ln>
            <a:noFill/>
          </a:ln>
          <a:solidFill>
            <a:srgbClr val="5B5854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3429000" marR="0" indent="-381000" algn="l" defTabSz="457200" rtl="0" latinLnBrk="0">
        <a:lnSpc>
          <a:spcPct val="100000"/>
        </a:lnSpc>
        <a:spcBef>
          <a:spcPts val="340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800" b="0" i="0" u="none" strike="noStrike" cap="none" spc="56" baseline="0">
          <a:ln>
            <a:noFill/>
          </a:ln>
          <a:solidFill>
            <a:srgbClr val="5B5854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Разговорный стиль речи"/>
          <p:cNvSpPr txBox="1">
            <a:spLocks noGrp="1"/>
          </p:cNvSpPr>
          <p:nvPr>
            <p:ph type="subTitle" sz="quarter" idx="1"/>
          </p:nvPr>
        </p:nvSpPr>
        <p:spPr>
          <a:xfrm>
            <a:off x="644484" y="733396"/>
            <a:ext cx="11658600" cy="17780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Разговорный</a:t>
            </a:r>
            <a:r>
              <a:rPr dirty="0"/>
              <a:t> </a:t>
            </a:r>
            <a:r>
              <a:rPr dirty="0" err="1"/>
              <a:t>стиль</a:t>
            </a:r>
            <a:r>
              <a:rPr dirty="0"/>
              <a:t> </a:t>
            </a:r>
            <a:r>
              <a:rPr dirty="0" err="1"/>
              <a:t>речи</a:t>
            </a:r>
            <a:r>
              <a:rPr dirty="0"/>
              <a:t> </a:t>
            </a:r>
          </a:p>
        </p:txBody>
      </p:sp>
      <p:pic>
        <p:nvPicPr>
          <p:cNvPr id="15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0032" y="3724672"/>
            <a:ext cx="5878917" cy="3896883"/>
          </a:xfrm>
          <a:prstGeom prst="rect">
            <a:avLst/>
          </a:prstGeom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Что мы узнаем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Что мы узнаем?</a:t>
            </a:r>
          </a:p>
        </p:txBody>
      </p:sp>
      <p:sp>
        <p:nvSpPr>
          <p:cNvPr id="162" name="Что такое разговорный стиль речи?…"/>
          <p:cNvSpPr txBox="1"/>
          <p:nvPr/>
        </p:nvSpPr>
        <p:spPr>
          <a:xfrm>
            <a:off x="414239" y="2598131"/>
            <a:ext cx="12176322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503464" indent="-503464" algn="l">
              <a:buClr>
                <a:srgbClr val="9A958E"/>
              </a:buClr>
              <a:buSzPct val="75000"/>
              <a:buChar char="•"/>
              <a:defRPr sz="3700"/>
            </a:pPr>
            <a:r>
              <a:t>Что такое разговорный стиль речи?</a:t>
            </a:r>
          </a:p>
          <a:p>
            <a:pPr marL="503464" indent="-503464" algn="l">
              <a:buClr>
                <a:srgbClr val="9A958E"/>
              </a:buClr>
              <a:buSzPct val="75000"/>
              <a:buChar char="•"/>
              <a:defRPr sz="3700"/>
            </a:pPr>
            <a:r>
              <a:t>Сфера применения разговорного стиля?</a:t>
            </a:r>
          </a:p>
          <a:p>
            <a:pPr marL="503464" indent="-503464" algn="l">
              <a:buClr>
                <a:srgbClr val="9A958E"/>
              </a:buClr>
              <a:buSzPct val="75000"/>
              <a:buChar char="•"/>
              <a:defRPr sz="3700"/>
            </a:pPr>
            <a:r>
              <a:t>Функция разговорного стиля ?</a:t>
            </a:r>
          </a:p>
          <a:p>
            <a:pPr marL="503464" indent="-503464" algn="l">
              <a:buClr>
                <a:srgbClr val="9A958E"/>
              </a:buClr>
              <a:buSzPct val="75000"/>
              <a:buChar char="•"/>
              <a:defRPr sz="3700"/>
            </a:pPr>
            <a:r>
              <a:t>Какие жанры используются в разговорном стиле ?</a:t>
            </a:r>
          </a:p>
          <a:p>
            <a:pPr marL="503464" indent="-503464" algn="l">
              <a:buClr>
                <a:srgbClr val="9A958E"/>
              </a:buClr>
              <a:buSzPct val="75000"/>
              <a:buChar char="•"/>
              <a:defRPr sz="3700"/>
            </a:pPr>
            <a:r>
              <a:t>Чем характерен данный стиль?</a:t>
            </a:r>
          </a:p>
          <a:p>
            <a:pPr marL="503464" indent="-503464" algn="l">
              <a:buClr>
                <a:srgbClr val="9A958E"/>
              </a:buClr>
              <a:buSzPct val="75000"/>
              <a:buChar char="•"/>
              <a:defRPr sz="3700"/>
            </a:pPr>
            <a:r>
              <a:t>Какая форма выражения у разговорного стиля?</a:t>
            </a:r>
          </a:p>
          <a:p>
            <a:pPr marL="503464" indent="-503464" algn="l">
              <a:buClr>
                <a:srgbClr val="9A958E"/>
              </a:buClr>
              <a:buSzPct val="75000"/>
              <a:buChar char="•"/>
              <a:defRPr sz="3700"/>
            </a:pPr>
            <a:r>
              <a:t>Какая лексика используется в данном стиле?</a:t>
            </a:r>
          </a:p>
          <a:p>
            <a:pPr marL="503464" indent="-503464" algn="l">
              <a:buClr>
                <a:srgbClr val="9A958E"/>
              </a:buClr>
              <a:buSzPct val="75000"/>
              <a:buChar char="•"/>
              <a:defRPr sz="3700"/>
            </a:pPr>
            <a:r>
              <a:t>Каков характер данного стиля?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Разгово́рный стиль — функциональный стиль речи, который служит для неформального общения, когда автор делится с окружающими своей информацией по бытовым вопросам в неофициальной обстановке. В нём часто используется разговорная и просторечная лексика."/>
          <p:cNvSpPr txBox="1">
            <a:spLocks noGrp="1"/>
          </p:cNvSpPr>
          <p:nvPr>
            <p:ph type="title"/>
          </p:nvPr>
        </p:nvSpPr>
        <p:spPr>
          <a:xfrm>
            <a:off x="945298" y="-1131994"/>
            <a:ext cx="10448830" cy="8388271"/>
          </a:xfrm>
          <a:prstGeom prst="rect">
            <a:avLst/>
          </a:prstGeom>
        </p:spPr>
        <p:txBody>
          <a:bodyPr/>
          <a:lstStyle/>
          <a:p>
            <a:pPr algn="l">
              <a:defRPr sz="2800" cap="none" spc="0">
                <a:solidFill>
                  <a:srgbClr val="3C404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Разгово́рный стиль</a:t>
            </a:r>
            <a:r>
              <a:t> — функциональный </a:t>
            </a:r>
            <a:r>
              <a:rPr b="1"/>
              <a:t>стиль речи</a:t>
            </a:r>
            <a:r>
              <a:t>, который служит для неформального общения, когда автор делится с окружающими своей информацией по бытовым вопросам в неофициальной обстановке. В нём часто используется </a:t>
            </a:r>
            <a:r>
              <a:rPr b="1"/>
              <a:t>разговорная</a:t>
            </a:r>
            <a:r>
              <a:t> и просторечная лексика.</a:t>
            </a:r>
          </a:p>
        </p:txBody>
      </p:sp>
      <p:sp>
        <p:nvSpPr>
          <p:cNvPr id="165" name="ЧТО ТАКОЕ РАЗГОВОРНЫЙ СТИЛЬ?"/>
          <p:cNvSpPr txBox="1"/>
          <p:nvPr/>
        </p:nvSpPr>
        <p:spPr>
          <a:xfrm>
            <a:off x="1909291" y="441932"/>
            <a:ext cx="9186218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3700" b="1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dirty="0"/>
              <a:t>ЧТО ТАКОЕ РАЗГОВОРНЫЙ СТИЛЬ?</a:t>
            </a:r>
          </a:p>
        </p:txBody>
      </p:sp>
      <p:pic>
        <p:nvPicPr>
          <p:cNvPr id="166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2606" y="4497412"/>
            <a:ext cx="5874214" cy="4405660"/>
          </a:xfrm>
          <a:prstGeom prst="rect">
            <a:avLst/>
          </a:prstGeom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Сфера использования разговорного стиля"/>
          <p:cNvSpPr txBox="1">
            <a:spLocks noGrp="1"/>
          </p:cNvSpPr>
          <p:nvPr>
            <p:ph type="title"/>
          </p:nvPr>
        </p:nvSpPr>
        <p:spPr>
          <a:xfrm>
            <a:off x="673100" y="1120220"/>
            <a:ext cx="11658600" cy="1633065"/>
          </a:xfrm>
          <a:prstGeom prst="rect">
            <a:avLst/>
          </a:prstGeom>
        </p:spPr>
        <p:txBody>
          <a:bodyPr/>
          <a:lstStyle>
            <a:lvl1pPr defTabSz="219455">
              <a:defRPr sz="4992" spc="99"/>
            </a:lvl1pPr>
          </a:lstStyle>
          <a:p>
            <a:r>
              <a:t>Сфера использования разговорного стиля</a:t>
            </a:r>
          </a:p>
        </p:txBody>
      </p:sp>
      <p:sp>
        <p:nvSpPr>
          <p:cNvPr id="182" name="Как и любой стиль, разговорный имеет свою особую сферу применения, определенную тематику. Чаще всего предметом разговора становятся погода, здоровье, новости, какие-либо интересные события, покупки, цены... Возможно, конечно, и обсуждение политической обстановки, научных достижений, новостей в культурной жизни, но и эти темы подчиняются правилам разговорного стиля, его синтаксическому строю, хотя в подобных случаях лексика разговоров обогащается книжными словами, терминами."/>
          <p:cNvSpPr txBox="1"/>
          <p:nvPr/>
        </p:nvSpPr>
        <p:spPr>
          <a:xfrm>
            <a:off x="571096" y="2808067"/>
            <a:ext cx="5118379" cy="6564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1600">
                <a:solidFill>
                  <a:srgbClr val="242F3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600"/>
              <a:t>Как и любой стиль, разговорный имеет свою особую сферу применения, определенную тематику. Чаще всего предметом разговора становятся погода, здоровье, новости, какие-либо интересные события, покупки, цены... Возможно, конечно, и обсуждение политической обстановки, научных достижений, новостей в культурной жизни, но и эти темы подчиняются правилам разговорного стиля, его синтаксическому строю, хотя в подобных случаях лексика разговоров обогащается книжными словами, терминами</a:t>
            </a:r>
            <a:r>
              <a:t>. </a:t>
            </a:r>
          </a:p>
        </p:txBody>
      </p:sp>
      <p:pic>
        <p:nvPicPr>
          <p:cNvPr id="18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58715" y="3708580"/>
            <a:ext cx="6319887" cy="4213258"/>
          </a:xfrm>
          <a:prstGeom prst="rect">
            <a:avLst/>
          </a:prstGeom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Общие признаки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Неофициальность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Непринужденность общения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Неподготовленность речи, ее автоматизм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Преобладающая устная форма общения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42322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Функция разговорного стиля?"/>
          <p:cNvSpPr txBox="1">
            <a:spLocks noGrp="1"/>
          </p:cNvSpPr>
          <p:nvPr>
            <p:ph type="title"/>
          </p:nvPr>
        </p:nvSpPr>
        <p:spPr>
          <a:xfrm>
            <a:off x="828259" y="474246"/>
            <a:ext cx="11348282" cy="1150798"/>
          </a:xfrm>
          <a:prstGeom prst="rect">
            <a:avLst/>
          </a:prstGeom>
        </p:spPr>
        <p:txBody>
          <a:bodyPr/>
          <a:lstStyle>
            <a:lvl1pPr defTabSz="210311">
              <a:defRPr sz="4784" spc="95"/>
            </a:lvl1pPr>
          </a:lstStyle>
          <a:p>
            <a:r>
              <a:t>Функция разговорного стиля?</a:t>
            </a:r>
          </a:p>
        </p:txBody>
      </p:sp>
      <p:sp>
        <p:nvSpPr>
          <p:cNvPr id="169" name="Разговорный стиль выполняет основную функцию языка - функцию общения, его назначение - непосредственная передача информации преимущественно в устной форме (исключение составляют частные письма, записки, дневниковые записи). Языковые черты разговорного стиля определяют особые условия его функционирования: неофициальность, непринужденность и экспрессивность речевого общения, отсутствие предварительного отбора языковых средств, автоматизм речи, обыденность содержания и диалогическая форма."/>
          <p:cNvSpPr txBox="1"/>
          <p:nvPr/>
        </p:nvSpPr>
        <p:spPr>
          <a:xfrm>
            <a:off x="505708" y="1681940"/>
            <a:ext cx="6679168" cy="637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2900">
                <a:solidFill>
                  <a:srgbClr val="242F3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Разговорный стиль</a:t>
            </a:r>
            <a:r>
              <a:t> выполняет основную функцию языка - функцию общения, его назначение - непосредственная передача информации преимущественно в устной форме (исключение составляют частные письма, записки, дневниковые записи). Языковые черты разговорного стиля определяют особые условия его функционирования: неофициальность, непринужденность и экспрессивность речевого общения, отсутствие предварительного отбора языковых средств, автоматизм речи, обыденность содержания и диалогическая форма. </a:t>
            </a:r>
          </a:p>
        </p:txBody>
      </p:sp>
      <p:pic>
        <p:nvPicPr>
          <p:cNvPr id="170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96535" y="1568740"/>
            <a:ext cx="4410747" cy="6616120"/>
          </a:xfrm>
          <a:prstGeom prst="rect">
            <a:avLst/>
          </a:prstGeom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Лексика разговорного стиля"/>
          <p:cNvSpPr txBox="1">
            <a:spLocks noGrp="1"/>
          </p:cNvSpPr>
          <p:nvPr>
            <p:ph type="title"/>
          </p:nvPr>
        </p:nvSpPr>
        <p:spPr>
          <a:xfrm>
            <a:off x="466220" y="888005"/>
            <a:ext cx="11658601" cy="1861946"/>
          </a:xfrm>
          <a:prstGeom prst="rect">
            <a:avLst/>
          </a:prstGeom>
        </p:spPr>
        <p:txBody>
          <a:bodyPr/>
          <a:lstStyle>
            <a:lvl1pPr defTabSz="251460">
              <a:defRPr sz="5720" spc="114"/>
            </a:lvl1pPr>
          </a:lstStyle>
          <a:p>
            <a:r>
              <a:t>Лексика разговорного стиля </a:t>
            </a:r>
          </a:p>
        </p:txBody>
      </p:sp>
      <p:pic>
        <p:nvPicPr>
          <p:cNvPr id="17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23024" y="3079375"/>
            <a:ext cx="7544994" cy="5651463"/>
          </a:xfrm>
          <a:prstGeom prst="rect">
            <a:avLst/>
          </a:prstGeom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62659" cy="530398"/>
          </a:xfrm>
          <a:prstGeom prst="rect">
            <a:avLst/>
          </a:prstGeom>
        </p:spPr>
      </p:pic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673100" y="1320800"/>
            <a:ext cx="11658600" cy="1395254"/>
          </a:xfrm>
        </p:spPr>
        <p:txBody>
          <a:bodyPr/>
          <a:lstStyle/>
          <a:p>
            <a:r>
              <a:rPr lang="ru-RU" sz="2800" dirty="0" smtClean="0"/>
              <a:t>Распределите ниже слова по группам: </a:t>
            </a:r>
          </a:p>
          <a:p>
            <a:r>
              <a:rPr lang="ru-RU" sz="2800" dirty="0" smtClean="0"/>
              <a:t>А) </a:t>
            </a:r>
            <a:r>
              <a:rPr lang="ru-RU" sz="2800" dirty="0" smtClean="0">
                <a:solidFill>
                  <a:srgbClr val="FF0000"/>
                </a:solidFill>
              </a:rPr>
              <a:t>общеупотребительные</a:t>
            </a:r>
            <a:r>
              <a:rPr lang="ru-RU" sz="2800" dirty="0" smtClean="0"/>
              <a:t>; б) </a:t>
            </a:r>
            <a:r>
              <a:rPr lang="ru-RU" sz="2800" dirty="0" smtClean="0">
                <a:solidFill>
                  <a:srgbClr val="FF0000"/>
                </a:solidFill>
              </a:rPr>
              <a:t>разговорные</a:t>
            </a:r>
            <a:r>
              <a:rPr lang="ru-RU" sz="2800" dirty="0" smtClean="0"/>
              <a:t>; в) </a:t>
            </a:r>
            <a:r>
              <a:rPr lang="ru-RU" sz="2800" dirty="0" smtClean="0">
                <a:solidFill>
                  <a:srgbClr val="FF0000"/>
                </a:solidFill>
              </a:rPr>
              <a:t>просторечные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4000" dirty="0" smtClean="0"/>
              <a:t>Ахнуть, балагурить, вдогонку, жадничать, всплакнуть, беспорядок, беспредел, вкалывать, ручеек, дурачье, бабуля, зайчишка, расческа, печка, дом, стол, нахапать, приработок, шабашка, заморозки, лесник, побережье.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5601453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5" name="Стилевые черты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251460">
              <a:defRPr sz="5720" spc="114"/>
            </a:lvl1pPr>
          </a:lstStyle>
          <a:p>
            <a:r>
              <a:t>Стилевые черты</a:t>
            </a:r>
          </a:p>
        </p:txBody>
      </p:sp>
      <p:pic>
        <p:nvPicPr>
          <p:cNvPr id="176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2157" y="2034226"/>
            <a:ext cx="9200486" cy="6900364"/>
          </a:xfrm>
          <a:prstGeom prst="rect">
            <a:avLst/>
          </a:prstGeom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8">
  <a:themeElements>
    <a:clrScheme name="New_Template8">
      <a:dk1>
        <a:srgbClr val="5B5854"/>
      </a:dk1>
      <a:lt1>
        <a:srgbClr val="072B5B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8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all" spc="32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8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all" spc="32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322</Words>
  <Application>Microsoft Office PowerPoint</Application>
  <PresentationFormat>Произвольный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Avenir Next</vt:lpstr>
      <vt:lpstr>Avenir Next Medium</vt:lpstr>
      <vt:lpstr>Baskerville SemiBold</vt:lpstr>
      <vt:lpstr>Helvetica</vt:lpstr>
      <vt:lpstr>Helvetica Neue</vt:lpstr>
      <vt:lpstr>Helvetica Neue Medium</vt:lpstr>
      <vt:lpstr>Times New Roman</vt:lpstr>
      <vt:lpstr>New_Template8</vt:lpstr>
      <vt:lpstr>Презентация PowerPoint</vt:lpstr>
      <vt:lpstr>Что мы узнаем?</vt:lpstr>
      <vt:lpstr>Разгово́рный стиль — функциональный стиль речи, который служит для неформального общения, когда автор делится с окружающими своей информацией по бытовым вопросам в неофициальной обстановке. В нём часто используется разговорная и просторечная лексика.</vt:lpstr>
      <vt:lpstr>Сфера использования разговорного стиля</vt:lpstr>
      <vt:lpstr>Общие признаки</vt:lpstr>
      <vt:lpstr>Функция разговорного стиля?</vt:lpstr>
      <vt:lpstr>Лексика разговорного стиля </vt:lpstr>
      <vt:lpstr>Презентация PowerPoint</vt:lpstr>
      <vt:lpstr>Стилевые черты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8</cp:revision>
  <dcterms:modified xsi:type="dcterms:W3CDTF">2020-04-27T20:30:25Z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512693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