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2" r:id="rId20"/>
    <p:sldId id="276" r:id="rId21"/>
    <p:sldId id="277" r:id="rId22"/>
    <p:sldId id="25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DE6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71802" y="6421461"/>
            <a:ext cx="2895600" cy="365125"/>
          </a:xfrm>
        </p:spPr>
        <p:txBody>
          <a:bodyPr/>
          <a:lstStyle/>
          <a:p>
            <a:r>
              <a:rPr lang="en-US" dirty="0" smtClean="0"/>
              <a:t>corowina.ucoz.com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29454" y="6286520"/>
            <a:ext cx="1704972" cy="3651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BF0D-D48F-43FD-B0A5-1485BE51AD92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alphaModFix amt="8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428596" y="285728"/>
            <a:ext cx="8286808" cy="6286544"/>
          </a:xfrm>
          <a:prstGeom prst="rect">
            <a:avLst/>
          </a:prstGeom>
          <a:solidFill>
            <a:srgbClr val="FFFF99"/>
          </a:solidFill>
          <a:ln w="57150"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BF0D-D48F-43FD-B0A5-1485BE51AD92}" type="datetimeFigureOut">
              <a:rPr lang="ru-RU" smtClean="0"/>
              <a:pPr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5657-15BC-45AD-8317-43FBBCF6EB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 descr="d185265b88f9.jpg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2940" b="20590"/>
          <a:stretch>
            <a:fillRect/>
          </a:stretch>
        </p:blipFill>
        <p:spPr>
          <a:xfrm>
            <a:off x="-1" y="0"/>
            <a:ext cx="2024027" cy="7143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walls.com/download/12162/1600x120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ru-RU" b="1" dirty="0" smtClean="0"/>
              <a:t>Теория </a:t>
            </a:r>
            <a:r>
              <a:rPr lang="ru-RU" b="1" dirty="0" smtClean="0"/>
              <a:t>вероятностей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714620"/>
            <a:ext cx="7643866" cy="17526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События. 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Противоположное событие.</a:t>
            </a:r>
          </a:p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Комбинации событий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Сумма событий. Пример.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Если испытание состоит в определении числа на верхней грани игрального кубика после одного броска, при этом событие А – выпало четное число, событие В – выпало число, кратное трем, то событие А+В состоит в том, что на верхней грани кубика появится либо четное, либо кратное трем  число, т.е. событие А+В означает, что появится одно из чисел 2,3,4,6.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Комбинации событий.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Произведением</a:t>
            </a:r>
            <a:r>
              <a:rPr lang="ru-RU" dirty="0" smtClean="0"/>
              <a:t> (пересечением)  событий А и В называется событие, которое состоит в том, что происходят оба этих события. Произведение событий А И В обозначают АВ или А     В.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715272" y="3643314"/>
          <a:ext cx="50006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Формула" r:id="rId3" imgW="152280" imgH="190440" progId="Equation.3">
                  <p:embed/>
                </p:oleObj>
              </mc:Choice>
              <mc:Fallback>
                <p:oleObj name="Формула" r:id="rId3" imgW="15228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72" y="3643314"/>
                        <a:ext cx="500066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Произведение событий. Пример.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Если событие А – выпадение четного числа, а событие В – выпадение числа, кратного трем в результате одного бросания игрального кубика, то событие АВ – выпадение четного числа, кратного трем. Такое число одно – это 6.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Комбинации событий. Задача.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Из колоды карт наугад вынимают одну и рассматривают два события. А – вынута карта пиковой масти, В – вынут король. Описать события А + В и АВ.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Решение.</a:t>
            </a:r>
          </a:p>
          <a:p>
            <a:pPr>
              <a:buNone/>
            </a:pPr>
            <a:r>
              <a:rPr lang="ru-RU" dirty="0" smtClean="0"/>
              <a:t>	Событие А+В – вынут карта пиковой масти или вынут король. </a:t>
            </a:r>
          </a:p>
          <a:p>
            <a:pPr>
              <a:buNone/>
            </a:pPr>
            <a:r>
              <a:rPr lang="ru-RU" dirty="0" smtClean="0"/>
              <a:t>	Событие АВ – из колоды вынут король пиковой масти.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Равносильные события.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События А и В называют равными или равносильными и пишут А = В, если событие А происходит тогда и только тогда, когда происходит событие В.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Например, </a:t>
            </a:r>
            <a:r>
              <a:rPr lang="ru-RU" dirty="0" smtClean="0"/>
              <a:t>если в испытании с одним бросанием игрального кубика событие А – выпало число 6, событие В – выпало наибольшее из возможных чисел, то         А = В.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5643602" cy="564360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Соотношения и связи между событиями можно изобразить с помощью </a:t>
            </a:r>
            <a:r>
              <a:rPr lang="ru-RU" dirty="0" smtClean="0">
                <a:solidFill>
                  <a:srgbClr val="FF0000"/>
                </a:solidFill>
              </a:rPr>
              <a:t>кругов Эйлера. </a:t>
            </a:r>
          </a:p>
          <a:p>
            <a:pPr>
              <a:buNone/>
            </a:pPr>
            <a:r>
              <a:rPr lang="ru-RU" dirty="0" smtClean="0"/>
              <a:t>	Автор метода - ученый Леонард Эйлер (1707-1783). Он так и говорил о названных его именем схемах: «круги подходят для того, чтобы облегчить наши размышления». Эйлер считается немецким, швейцарским и даже российским математиком, механиком и физиком. Дело в том, что он много лет проработал в Петербургской академии наук и внес существенный вклад в развитие Российской науки.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338" name="Picture 2" descr="ЭЙЛЕР ЛЕОНАРД (1707-1783) Идеальный математик 18 века - так 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857496"/>
            <a:ext cx="2533650" cy="35909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9" name="Oval 29"/>
          <p:cNvSpPr>
            <a:spLocks noChangeArrowheads="1"/>
          </p:cNvSpPr>
          <p:nvPr/>
        </p:nvSpPr>
        <p:spPr bwMode="auto">
          <a:xfrm>
            <a:off x="4929190" y="2928934"/>
            <a:ext cx="3643338" cy="18002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22" name="Oval 22"/>
          <p:cNvSpPr>
            <a:spLocks noChangeArrowheads="1"/>
          </p:cNvSpPr>
          <p:nvPr/>
        </p:nvSpPr>
        <p:spPr bwMode="auto">
          <a:xfrm>
            <a:off x="642910" y="3000372"/>
            <a:ext cx="3671887" cy="18002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Сумма событий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14282" y="928670"/>
            <a:ext cx="828680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341438" indent="-1341438"/>
            <a:r>
              <a:rPr lang="ru-RU" sz="2400" dirty="0"/>
              <a:t>                 </a:t>
            </a:r>
            <a:r>
              <a:rPr lang="ru-RU" sz="3600" dirty="0"/>
              <a:t> </a:t>
            </a:r>
            <a:r>
              <a:rPr lang="ru-RU" sz="2400" dirty="0"/>
              <a:t>Большой круг изображает все элементарные события, которые могут произойти в данном испытании, левый круг изображает событие А, правый – событие В, а закрашенная область – событие </a:t>
            </a:r>
            <a:r>
              <a:rPr lang="ru-RU" sz="2400" dirty="0" smtClean="0"/>
              <a:t>А+В</a:t>
            </a:r>
            <a:endParaRPr lang="en-US" sz="3600" dirty="0"/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1285852" y="3286124"/>
            <a:ext cx="1071570" cy="1000132"/>
          </a:xfrm>
          <a:prstGeom prst="ellipse">
            <a:avLst/>
          </a:prstGeom>
          <a:solidFill>
            <a:srgbClr val="81DE6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 sz="1100" dirty="0"/>
          </a:p>
          <a:p>
            <a:pPr algn="ctr"/>
            <a:r>
              <a:rPr lang="ru-RU" b="1" dirty="0"/>
              <a:t>А</a:t>
            </a:r>
            <a:endParaRPr lang="ru-RU" dirty="0"/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2500298" y="3357562"/>
            <a:ext cx="1143008" cy="1047750"/>
          </a:xfrm>
          <a:prstGeom prst="ellipse">
            <a:avLst/>
          </a:prstGeom>
          <a:solidFill>
            <a:srgbClr val="81DE6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 sz="1200" dirty="0"/>
          </a:p>
          <a:p>
            <a:pPr algn="ctr"/>
            <a:r>
              <a:rPr lang="ru-RU" b="1" dirty="0"/>
              <a:t>В</a:t>
            </a:r>
            <a:endParaRPr lang="ru-RU" dirty="0"/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1258888" y="4868863"/>
            <a:ext cx="35274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/>
              <a:t>Схема, </a:t>
            </a:r>
            <a:r>
              <a:rPr lang="ru-RU" sz="2000" b="1" dirty="0"/>
              <a:t>иллюстрирующая сумму несовместных событий.</a:t>
            </a:r>
            <a:r>
              <a:rPr lang="ru-RU" sz="2000" dirty="0"/>
              <a:t> 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5000628" y="4929198"/>
            <a:ext cx="36718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dirty="0" smtClean="0"/>
              <a:t>Схема, </a:t>
            </a:r>
            <a:r>
              <a:rPr lang="ru-RU" sz="2000" b="1" dirty="0"/>
              <a:t>иллюстрирующая сумму  совместных событий.</a:t>
            </a:r>
          </a:p>
          <a:p>
            <a:pPr>
              <a:spcBef>
                <a:spcPct val="50000"/>
              </a:spcBef>
            </a:pPr>
            <a:endParaRPr lang="ru-RU" sz="2000" dirty="0">
              <a:solidFill>
                <a:srgbClr val="FF0000"/>
              </a:solidFill>
            </a:endParaRP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649915" y="3216272"/>
            <a:ext cx="2016125" cy="1222375"/>
            <a:chOff x="3560" y="1933"/>
            <a:chExt cx="988" cy="634"/>
          </a:xfrm>
        </p:grpSpPr>
        <p:sp>
          <p:nvSpPr>
            <p:cNvPr id="25625" name="Oval 25"/>
            <p:cNvSpPr>
              <a:spLocks noChangeArrowheads="1"/>
            </p:cNvSpPr>
            <p:nvPr/>
          </p:nvSpPr>
          <p:spPr bwMode="auto">
            <a:xfrm>
              <a:off x="3560" y="1933"/>
              <a:ext cx="579" cy="634"/>
            </a:xfrm>
            <a:prstGeom prst="ellipse">
              <a:avLst/>
            </a:prstGeom>
            <a:solidFill>
              <a:srgbClr val="81DE60">
                <a:alpha val="56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100" dirty="0"/>
            </a:p>
            <a:p>
              <a:pPr algn="ctr"/>
              <a:r>
                <a:rPr lang="ru-RU" b="1" dirty="0"/>
                <a:t>А</a:t>
              </a:r>
              <a:endParaRPr lang="ru-RU" dirty="0"/>
            </a:p>
          </p:txBody>
        </p:sp>
        <p:sp>
          <p:nvSpPr>
            <p:cNvPr id="25628" name="Oval 28"/>
            <p:cNvSpPr>
              <a:spLocks noChangeArrowheads="1"/>
            </p:cNvSpPr>
            <p:nvPr/>
          </p:nvSpPr>
          <p:spPr bwMode="auto">
            <a:xfrm>
              <a:off x="3969" y="1933"/>
              <a:ext cx="579" cy="615"/>
            </a:xfrm>
            <a:prstGeom prst="ellipse">
              <a:avLst/>
            </a:prstGeom>
            <a:solidFill>
              <a:srgbClr val="81DE60">
                <a:alpha val="57001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200" dirty="0"/>
            </a:p>
            <a:p>
              <a:pPr algn="ctr"/>
              <a:r>
                <a:rPr lang="ru-RU" b="1" dirty="0"/>
                <a:t>В</a:t>
              </a:r>
              <a:endParaRPr lang="ru-RU" dirty="0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Произведение событий.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691" name="Rectangle 43"/>
          <p:cNvSpPr>
            <a:spLocks noChangeArrowheads="1"/>
          </p:cNvSpPr>
          <p:nvPr/>
        </p:nvSpPr>
        <p:spPr bwMode="auto">
          <a:xfrm>
            <a:off x="928662" y="4286256"/>
            <a:ext cx="76438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/>
              <a:t>Закрашенная область иллюстрирует </a:t>
            </a:r>
            <a:r>
              <a:rPr lang="ru-RU" sz="2800" dirty="0" smtClean="0"/>
              <a:t>событие А</a:t>
            </a:r>
            <a:r>
              <a:rPr lang="ru-RU" sz="2800" dirty="0" smtClean="0">
                <a:cs typeface="Times New Roman" pitchFamily="18" charset="0"/>
              </a:rPr>
              <a:t>В</a:t>
            </a:r>
            <a:r>
              <a:rPr lang="ru-RU" sz="2800" dirty="0" smtClean="0">
                <a:solidFill>
                  <a:srgbClr val="FF3300"/>
                </a:solidFill>
                <a:cs typeface="Times New Roman" pitchFamily="18" charset="0"/>
              </a:rPr>
              <a:t>. </a:t>
            </a:r>
            <a:r>
              <a:rPr lang="ru-RU" sz="2800" dirty="0" smtClean="0"/>
              <a:t>Произведение </a:t>
            </a:r>
            <a:r>
              <a:rPr lang="ru-RU" sz="2800" dirty="0"/>
              <a:t>событий А и В обозначает, </a:t>
            </a:r>
          </a:p>
          <a:p>
            <a:r>
              <a:rPr lang="ru-RU" sz="2800" dirty="0"/>
              <a:t>что наступают оба события А и </a:t>
            </a:r>
            <a:r>
              <a:rPr lang="ru-RU" sz="2800" dirty="0" smtClean="0"/>
              <a:t>В.</a:t>
            </a:r>
            <a:endParaRPr lang="ru-RU" sz="2800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1785918" y="1500174"/>
            <a:ext cx="5929354" cy="2643206"/>
            <a:chOff x="1785918" y="1500174"/>
            <a:chExt cx="5929354" cy="2643206"/>
          </a:xfrm>
        </p:grpSpPr>
        <p:sp>
          <p:nvSpPr>
            <p:cNvPr id="10" name="Овал 9"/>
            <p:cNvSpPr/>
            <p:nvPr/>
          </p:nvSpPr>
          <p:spPr>
            <a:xfrm>
              <a:off x="1785918" y="1500174"/>
              <a:ext cx="5929354" cy="264320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14678" y="1714488"/>
              <a:ext cx="3143272" cy="2115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TextBox 12"/>
          <p:cNvSpPr txBox="1"/>
          <p:nvPr/>
        </p:nvSpPr>
        <p:spPr>
          <a:xfrm>
            <a:off x="3857620" y="257174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43504" y="257174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Противоположные события.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dirty="0">
                <a:latin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</a:rPr>
              <a:t>На рисунке проиллюстрирована взаимосвязь событий А и </a:t>
            </a:r>
            <a:r>
              <a:rPr lang="en-US" dirty="0" smtClean="0">
                <a:latin typeface="Times New Roman" pitchFamily="18" charset="0"/>
              </a:rPr>
              <a:t>Ā</a:t>
            </a:r>
            <a:r>
              <a:rPr lang="ru-RU" dirty="0" smtClean="0">
                <a:latin typeface="Times New Roman" pitchFamily="18" charset="0"/>
              </a:rPr>
              <a:t> на множестве всех элементарных исходов испытания. Событие </a:t>
            </a:r>
            <a:r>
              <a:rPr lang="en-US" dirty="0" smtClean="0">
                <a:latin typeface="Times New Roman" pitchFamily="18" charset="0"/>
              </a:rPr>
              <a:t>Ā</a:t>
            </a:r>
            <a:r>
              <a:rPr lang="ru-RU" dirty="0" smtClean="0">
                <a:latin typeface="Times New Roman" pitchFamily="18" charset="0"/>
              </a:rPr>
              <a:t> изображено закрашенной областью. </a:t>
            </a:r>
            <a:endParaRPr lang="ru-RU" dirty="0">
              <a:latin typeface="Times New Roman" pitchFamily="18" charset="0"/>
            </a:endParaRP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2071670" y="3500438"/>
            <a:ext cx="5041900" cy="2305050"/>
          </a:xfrm>
          <a:prstGeom prst="ellipse">
            <a:avLst/>
          </a:prstGeom>
          <a:solidFill>
            <a:srgbClr val="81DE6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3851275" y="4149725"/>
            <a:ext cx="1439863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2700338" y="4365625"/>
          <a:ext cx="4508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3" imgW="152280" imgH="203040" progId="Equation.DSMT4">
                  <p:embed/>
                </p:oleObj>
              </mc:Choice>
              <mc:Fallback>
                <p:oleObj name="Equation" r:id="rId3" imgW="1522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4365625"/>
                        <a:ext cx="450850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4284663" y="4437063"/>
            <a:ext cx="576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>
                <a:solidFill>
                  <a:srgbClr val="080808"/>
                </a:solidFill>
              </a:rPr>
              <a:t>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Комбинации событий. Задача.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Пусть А и В – произвольные события. Записать с помощью обозначений следующие события:</a:t>
            </a:r>
          </a:p>
          <a:p>
            <a:pPr marL="514350" indent="-514350">
              <a:buAutoNum type="arabicParenR"/>
            </a:pPr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 – произошли оба события;</a:t>
            </a:r>
          </a:p>
          <a:p>
            <a:pPr marL="514350" indent="-514350">
              <a:buAutoNum type="arabicParenR"/>
            </a:pPr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 – ни одно из двух событий А и В не произошло;</a:t>
            </a:r>
          </a:p>
          <a:p>
            <a:pPr marL="514350" indent="-514350">
              <a:buAutoNum type="arabicParenR"/>
            </a:pPr>
            <a:r>
              <a:rPr lang="ru-RU" dirty="0" smtClean="0"/>
              <a:t>А</a:t>
            </a:r>
            <a:r>
              <a:rPr lang="ru-RU" baseline="-25000" dirty="0" smtClean="0"/>
              <a:t>3</a:t>
            </a:r>
            <a:r>
              <a:rPr lang="ru-RU" dirty="0" smtClean="0"/>
              <a:t> – произошло только событие 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А</a:t>
            </a:r>
            <a:r>
              <a:rPr lang="ru-RU" baseline="-25000" dirty="0" smtClean="0"/>
              <a:t>4</a:t>
            </a:r>
            <a:r>
              <a:rPr lang="ru-RU" dirty="0" smtClean="0"/>
              <a:t> – произошло по крайней мере одно из событий А и В;</a:t>
            </a:r>
          </a:p>
          <a:p>
            <a:pPr marL="514350" indent="-514350">
              <a:buAutoNum type="arabicParenR"/>
            </a:pPr>
            <a:r>
              <a:rPr lang="ru-RU" dirty="0" smtClean="0"/>
              <a:t>А</a:t>
            </a:r>
            <a:r>
              <a:rPr lang="ru-RU" baseline="-25000" dirty="0" smtClean="0"/>
              <a:t>5</a:t>
            </a:r>
            <a:r>
              <a:rPr lang="ru-RU" dirty="0" smtClean="0"/>
              <a:t> – произошло либо только событие А, либо только событие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Что является объектом изучения теории вероятности?</a:t>
            </a:r>
          </a:p>
          <a:p>
            <a:r>
              <a:rPr lang="ru-RU" sz="3000" dirty="0" smtClean="0"/>
              <a:t>Дайте определение события.</a:t>
            </a:r>
          </a:p>
          <a:p>
            <a:r>
              <a:rPr lang="ru-RU" sz="3000" dirty="0" smtClean="0"/>
              <a:t>Какие события называются случайными?</a:t>
            </a:r>
          </a:p>
          <a:p>
            <a:r>
              <a:rPr lang="ru-RU" sz="3000" dirty="0" smtClean="0"/>
              <a:t>Какие события называются достоверными?</a:t>
            </a:r>
          </a:p>
          <a:p>
            <a:r>
              <a:rPr lang="ru-RU" sz="3000" dirty="0" smtClean="0"/>
              <a:t>Какие события называются невозможными?</a:t>
            </a:r>
          </a:p>
          <a:p>
            <a:r>
              <a:rPr lang="ru-RU" sz="3000" dirty="0" smtClean="0"/>
              <a:t>Какие события называются элементарными?</a:t>
            </a:r>
          </a:p>
          <a:p>
            <a:r>
              <a:rPr lang="ru-RU" sz="3000" dirty="0" smtClean="0"/>
              <a:t>Какие события называются несовместными?</a:t>
            </a:r>
          </a:p>
          <a:p>
            <a:r>
              <a:rPr lang="ru-RU" sz="3000" dirty="0" smtClean="0"/>
              <a:t>Какие события называются равновозможными?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Решение.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r>
              <a:rPr lang="ru-RU" dirty="0" smtClean="0"/>
              <a:t> = АВ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r>
              <a:rPr lang="ru-RU" dirty="0" smtClean="0"/>
              <a:t> = </a:t>
            </a:r>
            <a:r>
              <a:rPr lang="en-US" dirty="0" smtClean="0"/>
              <a:t>Ā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</a:t>
            </a:r>
            <a:r>
              <a:rPr lang="ru-RU" baseline="-25000" dirty="0" smtClean="0"/>
              <a:t>3</a:t>
            </a:r>
            <a:r>
              <a:rPr lang="ru-RU" dirty="0" smtClean="0"/>
              <a:t> = 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</a:t>
            </a:r>
            <a:r>
              <a:rPr lang="ru-RU" baseline="-25000" dirty="0" smtClean="0"/>
              <a:t>4</a:t>
            </a:r>
            <a:r>
              <a:rPr lang="ru-RU" dirty="0" smtClean="0"/>
              <a:t> = А + 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</a:t>
            </a:r>
            <a:r>
              <a:rPr lang="ru-RU" baseline="-25000" dirty="0" smtClean="0"/>
              <a:t>5</a:t>
            </a:r>
            <a:r>
              <a:rPr lang="ru-RU" dirty="0" smtClean="0"/>
              <a:t> = А    + </a:t>
            </a:r>
            <a:r>
              <a:rPr lang="en-US" dirty="0" smtClean="0"/>
              <a:t>Ā</a:t>
            </a:r>
            <a:r>
              <a:rPr lang="ru-RU" dirty="0" smtClean="0"/>
              <a:t>В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143108" y="2143116"/>
          <a:ext cx="357190" cy="560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Формула" r:id="rId3" imgW="152280" imgH="203040" progId="Equation.3">
                  <p:embed/>
                </p:oleObj>
              </mc:Choice>
              <mc:Fallback>
                <p:oleObj name="Формула" r:id="rId3" imgW="15228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2143116"/>
                        <a:ext cx="357190" cy="560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143108" y="2714620"/>
          <a:ext cx="357190" cy="560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Формула" r:id="rId5" imgW="152280" imgH="203040" progId="Equation.3">
                  <p:embed/>
                </p:oleObj>
              </mc:Choice>
              <mc:Fallback>
                <p:oleObj name="Формула" r:id="rId5" imgW="1522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2714620"/>
                        <a:ext cx="357190" cy="560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143108" y="3857628"/>
          <a:ext cx="357190" cy="560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Формула" r:id="rId7" imgW="152280" imgH="203040" progId="Equation.3">
                  <p:embed/>
                </p:oleObj>
              </mc:Choice>
              <mc:Fallback>
                <p:oleObj name="Формула" r:id="rId7" imgW="15228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3857628"/>
                        <a:ext cx="357190" cy="5603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Самостоятельная работа.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Пусть С и </a:t>
            </a:r>
            <a:r>
              <a:rPr lang="en-US" dirty="0" smtClean="0"/>
              <a:t>D</a:t>
            </a:r>
            <a:r>
              <a:rPr lang="ru-RU" dirty="0" smtClean="0"/>
              <a:t> – произвольные события. записать следующие события: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произошли оба данных события;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произошло только событие С;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произошло только событие </a:t>
            </a:r>
            <a:r>
              <a:rPr lang="en-US" dirty="0" smtClean="0"/>
              <a:t>D</a:t>
            </a:r>
            <a:r>
              <a:rPr lang="ru-RU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ни одно из данных событий не произошло;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произошло, по крайней мере, одно из данных двух событий;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произошло только одно из данных событий.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Автор шаблона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Коровина Ирина Николаевна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учитель начальных классов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МБОУ «СОШ №9»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г.Сафоново Смоленской области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Ресурсы:</a:t>
            </a:r>
          </a:p>
          <a:p>
            <a:r>
              <a:rPr lang="ru-RU" sz="2000" dirty="0" smtClean="0"/>
              <a:t>Кубики </a:t>
            </a:r>
            <a:r>
              <a:rPr lang="en-US" sz="2000" dirty="0" smtClean="0">
                <a:hlinkClick r:id="rId2"/>
              </a:rPr>
              <a:t>http://www.rewalls.com/download/12162/1600x1200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543692" cy="1143000"/>
          </a:xfrm>
        </p:spPr>
        <p:txBody>
          <a:bodyPr>
            <a:normAutofit fontScale="90000"/>
          </a:bodyPr>
          <a:lstStyle/>
          <a:p>
            <a:pPr marL="274638" indent="0" algn="l">
              <a:lnSpc>
                <a:spcPct val="70000"/>
              </a:lnSpc>
              <a:tabLst>
                <a:tab pos="92075" algn="l"/>
              </a:tabLst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Для каждого из событий определите,  каким оно является – невозможным,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достоверным или случайным: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 промежутка </a:t>
            </a:r>
            <a:r>
              <a:rPr lang="en-US" dirty="0" smtClean="0"/>
              <a:t>[</a:t>
            </a:r>
            <a:r>
              <a:rPr lang="ru-RU" dirty="0" smtClean="0"/>
              <a:t>1;5</a:t>
            </a:r>
            <a:r>
              <a:rPr lang="en-US" dirty="0" smtClean="0"/>
              <a:t>]</a:t>
            </a:r>
            <a:r>
              <a:rPr lang="ru-RU" dirty="0" smtClean="0"/>
              <a:t> наугад выбрали число.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выбранное число оказалось положительным;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выбранное число оказалось отрицательным;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выбранное число оказалось целым;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выбранное число оказалось не целым.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 промежутка (-2; -1) наугад выбрали число.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оказалось, что выбранное число </a:t>
            </a:r>
            <a:r>
              <a:rPr lang="en-US" dirty="0" smtClean="0"/>
              <a:t> &gt; -3;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оказалось, что это число -1,5;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выбранное число оказалось целым;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выбранное число оказалось не целым.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Противоположное событие.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043890" cy="11430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Событие </a:t>
            </a:r>
            <a:r>
              <a:rPr lang="en-US" dirty="0" smtClean="0"/>
              <a:t>Ā</a:t>
            </a:r>
            <a:r>
              <a:rPr lang="ru-RU" dirty="0" smtClean="0"/>
              <a:t>  называют противоположным событию А, если событие </a:t>
            </a:r>
            <a:r>
              <a:rPr lang="en-US" dirty="0" smtClean="0"/>
              <a:t>Ā</a:t>
            </a:r>
            <a:r>
              <a:rPr lang="ru-RU" dirty="0" smtClean="0"/>
              <a:t>  происходит тогда и только тогда, когда не происходит событие А.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714348" y="2285992"/>
            <a:ext cx="7643866" cy="307183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Например, если событие А – выпадение четного числа при бросании игральной кости,  то </a:t>
            </a:r>
            <a:r>
              <a:rPr lang="en-US" dirty="0" smtClean="0"/>
              <a:t>Ā</a:t>
            </a:r>
            <a:r>
              <a:rPr lang="ru-RU" dirty="0" smtClean="0"/>
              <a:t>  - выпадение нечетного числа; если событие А – попадание по мишени при одном выстреле, то </a:t>
            </a:r>
            <a:r>
              <a:rPr lang="en-US" dirty="0" smtClean="0"/>
              <a:t>Ā</a:t>
            </a:r>
            <a:r>
              <a:rPr lang="ru-RU" dirty="0" smtClean="0"/>
              <a:t>  - промах и т.д.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900" dirty="0" smtClean="0"/>
              <a:t>	</a:t>
            </a:r>
            <a:r>
              <a:rPr lang="ru-RU" sz="3500" dirty="0" smtClean="0"/>
              <a:t>Придумайте два противоположных события.</a:t>
            </a:r>
            <a:endParaRPr lang="ru-RU" sz="3500" dirty="0"/>
          </a:p>
        </p:txBody>
      </p:sp>
      <p:pic>
        <p:nvPicPr>
          <p:cNvPr id="1028" name="Picture 4" descr="Дартс. Мишень и дротик в центре мишени; фото 658530, фотограф Мельников Дмитрий. Фотобанк Лори - Продажа фотографий, иллюстрац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786322"/>
            <a:ext cx="2274078" cy="1675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Примеры противоположных событий: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«Ясный день» – «дождливый день»;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«Выпал орел» – «выпала решка» , противоположные события при одном бросании монеты;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«Хотя бы на одной из двух брошенных игральных костей появилось число 6» – «число 6 не появилось ни на одной из двух брошенных игральных костей»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Назовите событие, противоположное данному: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результате броска игральной кости выпало число, равное 2;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результате броска игральной кости выпало число, большее 4-х;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результате броска игральной кости выпало число, не большее 3-х;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 колоды карт изъята карта бубновой масти;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расписании уроков на понедельник первым уроком поставлена физика;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сдаче экзамена студент получил оценку «отлично».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Совместные и несовместные события.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571612"/>
            <a:ext cx="75009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Два события А и В называют </a:t>
            </a:r>
            <a:r>
              <a:rPr lang="ru-RU" sz="2400" b="1" dirty="0" smtClean="0"/>
              <a:t>совместными</a:t>
            </a:r>
            <a:r>
              <a:rPr lang="ru-RU" sz="2400" dirty="0" smtClean="0"/>
              <a:t>, если они могут произойти одновременно, при одном исходе эксперимента, и </a:t>
            </a:r>
            <a:r>
              <a:rPr lang="ru-RU" sz="2400" b="1" dirty="0" smtClean="0"/>
              <a:t>несовместными</a:t>
            </a:r>
            <a:r>
              <a:rPr lang="ru-RU" sz="2400" dirty="0" smtClean="0"/>
              <a:t>, если они не могут произойти одновременно ни при одном исходе эксперимента.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714752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Например.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А – «идет дождь», В –  «на небе нет ни облачка» – несовместные.</a:t>
            </a:r>
          </a:p>
          <a:p>
            <a:r>
              <a:rPr lang="ru-RU" sz="2400" dirty="0" smtClean="0"/>
              <a:t>Коля и Саша играют в шашки. А – «Коля проиграл», В – «Саша выиграл», С – «Витя наблюдал за игрой» – совместные.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500042"/>
            <a:ext cx="6758006" cy="1143000"/>
          </a:xfrm>
        </p:spPr>
        <p:txBody>
          <a:bodyPr>
            <a:normAutofit fontScale="90000"/>
          </a:bodyPr>
          <a:lstStyle/>
          <a:p>
            <a:pPr marL="1341438" lvl="0" indent="-1341438" algn="l">
              <a:spcBef>
                <a:spcPts val="0"/>
              </a:spcBef>
              <a:tabLst>
                <a:tab pos="274638" algn="l"/>
                <a:tab pos="441325" algn="l"/>
                <a:tab pos="715963" algn="l"/>
              </a:tabLst>
            </a:pPr>
            <a:r>
              <a:rPr lang="ru-RU" sz="3100" dirty="0" smtClean="0">
                <a:solidFill>
                  <a:schemeClr val="accent3">
                    <a:lumMod val="50000"/>
                  </a:schemeClr>
                </a:solidFill>
                <a:ea typeface="+mn-ea"/>
                <a:cs typeface="+mn-cs"/>
              </a:rPr>
              <a:t>Укажите совместность – несовместность случайных событий:</a:t>
            </a:r>
            <a:r>
              <a:rPr lang="ru-RU" sz="20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571612"/>
            <a:ext cx="77867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1) Катя со Славой играли в шахматы.  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	 А – «Катя выиграла», В – «Слава проиграл»;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2) Катя со Славой играли в шахматы.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	А – «Катя проиграла», В – «Слава проиграл»;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3) Бросили  игральный кубик.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	А – «выпала шестерка», В – «выпала пятерка»;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4) Бросили  игральный кубик.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	А – «выпала шестерка», В – «выпало четное число очков»;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5) Взяли кость домино.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	А – «одно число 2», В – «сумма обоих чисел 9»;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6) Взяли кость домино.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	А – «оба числа больше трех», В – «сумма чисел = 8»;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7) А – «квадратное уравнение имеет два корня», В – «дискриминант больше нуля»;</a:t>
            </a:r>
          </a:p>
          <a:p>
            <a:pPr marL="1341438" indent="-1341438">
              <a:tabLst>
                <a:tab pos="274638" algn="l"/>
                <a:tab pos="441325" algn="l"/>
                <a:tab pos="715963" algn="l"/>
              </a:tabLst>
            </a:pPr>
            <a:r>
              <a:rPr lang="ru-RU" dirty="0" smtClean="0"/>
              <a:t>8) А – «квадратное уравнение не имеет корней», В – «дискриминант равен нулю».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Комбинации событий.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Суммой</a:t>
            </a:r>
            <a:r>
              <a:rPr lang="ru-RU" dirty="0" smtClean="0"/>
              <a:t> (объединением) событий А и В называется событие, которое состоит в том, что происходит хотя бы одно из данных событий. Сумму событий А и В обозначают  А + В или  А       В.</a:t>
            </a:r>
          </a:p>
          <a:p>
            <a:pPr>
              <a:buNone/>
            </a:pPr>
            <a:r>
              <a:rPr lang="ru-RU" dirty="0" smtClean="0"/>
              <a:t>	Если события совместны, то сумма А+В означает, что наступает, либо событие А, либо событие В, либо оба события А и В.</a:t>
            </a:r>
          </a:p>
          <a:p>
            <a:pPr>
              <a:buNone/>
            </a:pPr>
            <a:r>
              <a:rPr lang="ru-RU" dirty="0" smtClean="0"/>
              <a:t>	Если события несовместны, то событие А+В заключается в том, что должно наступить либо событие А, либо событие В. Тогда «+» заменяется словом «или».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429124" y="2428868"/>
          <a:ext cx="642942" cy="506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Формула" r:id="rId3" imgW="164880" imgH="126720" progId="Equation.3">
                  <p:embed/>
                </p:oleObj>
              </mc:Choice>
              <mc:Fallback>
                <p:oleObj name="Формула" r:id="rId3" imgW="16488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2428868"/>
                        <a:ext cx="642942" cy="5063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539</Words>
  <Application>Microsoft Office PowerPoint</Application>
  <PresentationFormat>Экран (4:3)</PresentationFormat>
  <Paragraphs>126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Тема Office</vt:lpstr>
      <vt:lpstr>Формула</vt:lpstr>
      <vt:lpstr>Equation</vt:lpstr>
      <vt:lpstr>Теория вероятностей</vt:lpstr>
      <vt:lpstr>Повторение.</vt:lpstr>
      <vt:lpstr>Для каждого из событий определите,  каким оно является – невозможным,  достоверным или случайным: </vt:lpstr>
      <vt:lpstr>Противоположное событие.</vt:lpstr>
      <vt:lpstr>Примеры противоположных событий:</vt:lpstr>
      <vt:lpstr>Назовите событие, противоположное данному:</vt:lpstr>
      <vt:lpstr>Совместные и несовместные события.</vt:lpstr>
      <vt:lpstr>Укажите совместность – несовместность случайных событий: </vt:lpstr>
      <vt:lpstr>Комбинации событий.</vt:lpstr>
      <vt:lpstr>Сумма событий. Пример.</vt:lpstr>
      <vt:lpstr>Комбинации событий.</vt:lpstr>
      <vt:lpstr>Произведение событий. Пример.</vt:lpstr>
      <vt:lpstr>Комбинации событий. Задача.</vt:lpstr>
      <vt:lpstr>Равносильные события.</vt:lpstr>
      <vt:lpstr>Презентация PowerPoint</vt:lpstr>
      <vt:lpstr>Сумма событий</vt:lpstr>
      <vt:lpstr>Произведение событий.</vt:lpstr>
      <vt:lpstr>Противоположные события.</vt:lpstr>
      <vt:lpstr>Комбинации событий. Задача.</vt:lpstr>
      <vt:lpstr>Решение.</vt:lpstr>
      <vt:lpstr>Самостоятельная работа.</vt:lpstr>
      <vt:lpstr>Автор шаблона Коровина Ирина Николаевна, учитель начальных классов МБОУ «СОШ №9»  г.Сафоново Смоленской области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Татьяна Похващева</cp:lastModifiedBy>
  <cp:revision>22</cp:revision>
  <dcterms:created xsi:type="dcterms:W3CDTF">2012-11-25T06:05:07Z</dcterms:created>
  <dcterms:modified xsi:type="dcterms:W3CDTF">2020-06-08T07:16:20Z</dcterms:modified>
</cp:coreProperties>
</file>