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9" r:id="rId5"/>
    <p:sldId id="262" r:id="rId6"/>
    <p:sldId id="273" r:id="rId7"/>
    <p:sldId id="274" r:id="rId8"/>
    <p:sldId id="275" r:id="rId9"/>
    <p:sldId id="276" r:id="rId10"/>
    <p:sldId id="277" r:id="rId11"/>
    <p:sldId id="278" r:id="rId12"/>
    <p:sldId id="286" r:id="rId13"/>
    <p:sldId id="288" r:id="rId14"/>
    <p:sldId id="289" r:id="rId15"/>
    <p:sldId id="256" r:id="rId16"/>
    <p:sldId id="291" r:id="rId17"/>
    <p:sldId id="287" r:id="rId18"/>
    <p:sldId id="290" r:id="rId19"/>
    <p:sldId id="267" r:id="rId20"/>
    <p:sldId id="268" r:id="rId21"/>
    <p:sldId id="292" r:id="rId22"/>
    <p:sldId id="283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0033"/>
    <a:srgbClr val="FF0066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F6AC6-D9EF-43AA-A201-D5E17EA7E18F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FA1C1-59D6-4BB8-B227-4ACE918C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1826CA-2BAE-421D-9B98-3E4FA4C9A458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Повторение. По графической иллюстрации к определению, сформулировать словесную формулировку понятия.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DE45C-F50F-461A-959E-93A058A1DC94}" type="slidenum">
              <a:rPr lang="ru-RU"/>
              <a:pPr/>
              <a:t>19</a:t>
            </a:fld>
            <a:endParaRPr lang="ru-RU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Л.С. Атанасян №147.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977937-0206-400B-A996-CDA39026433A}" type="slidenum">
              <a:rPr lang="ru-RU" altLang="ru-RU">
                <a:latin typeface="Arial" pitchFamily="34" charset="0"/>
                <a:cs typeface="Arial" pitchFamily="34" charset="0"/>
              </a:rPr>
              <a:pPr/>
              <a:t>20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itchFamily="34" charset="0"/>
                <a:cs typeface="Arial" pitchFamily="34" charset="0"/>
              </a:rPr>
              <a:t>Л.С. Атанасян №149.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89A8DB-335F-46D2-845D-8B5589708F5B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Повторение. По графической иллюстрации к определению и записи на языке символов, сформулировать словесную формулировку признака.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8B35B-3A60-4A11-8295-C89ED8A5CB7F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60969D-6000-4956-A4E8-7D4DB526DA27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0877C1-206C-42AC-824E-FA63372C77A0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A9BF67-00A0-47E1-9476-F44ACB4AB92F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86E668-E82E-44CF-BEA3-82EF5F6E2728}" type="slidenum">
              <a:rPr lang="ru-RU" altLang="ru-RU">
                <a:latin typeface="Arial" pitchFamily="34" charset="0"/>
                <a:cs typeface="Arial" pitchFamily="34" charset="0"/>
              </a:rPr>
              <a:pPr/>
              <a:t>13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itchFamily="34" charset="0"/>
                <a:cs typeface="Arial" pitchFamily="34" charset="0"/>
              </a:rPr>
              <a:t>Л.С. Атанасян №148.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C0025-2845-4A34-B726-9A596814A1CC}" type="slidenum">
              <a:rPr lang="ru-RU"/>
              <a:pPr/>
              <a:t>14</a:t>
            </a:fld>
            <a:endParaRPr lang="ru-RU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Л.С. Атанасян №1</a:t>
            </a:r>
            <a:r>
              <a:rPr lang="en-US"/>
              <a:t>50</a:t>
            </a:r>
            <a:r>
              <a:rPr lang="ru-RU"/>
              <a:t>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4D66E9-9554-461E-AE25-B4D059631E44}" type="slidenum">
              <a:rPr lang="ru-RU" altLang="ru-RU">
                <a:latin typeface="Arial" pitchFamily="34" charset="0"/>
                <a:cs typeface="Arial" pitchFamily="34" charset="0"/>
              </a:rPr>
              <a:pPr/>
              <a:t>18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itchFamily="34" charset="0"/>
                <a:cs typeface="Arial" pitchFamily="34" charset="0"/>
              </a:rPr>
              <a:t>Л.С. Атанасян №1</a:t>
            </a:r>
            <a:r>
              <a:rPr lang="en-US" altLang="ru-RU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altLang="ru-RU" smtClean="0">
                <a:latin typeface="Arial" pitchFamily="34" charset="0"/>
                <a:cs typeface="Arial" pitchFamily="34" charset="0"/>
              </a:rPr>
              <a:t>5.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1" y="5072075"/>
            <a:ext cx="3857652" cy="178595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Разработала учитель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17"/>
          <p:cNvSpPr>
            <a:spLocks noChangeArrowheads="1" noChangeShapeType="1" noTextEdit="1"/>
          </p:cNvSpPr>
          <p:nvPr/>
        </p:nvSpPr>
        <p:spPr bwMode="auto">
          <a:xfrm>
            <a:off x="3347864" y="2214554"/>
            <a:ext cx="5286412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54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Геометрия</a:t>
            </a:r>
            <a:endParaRPr lang="ru-RU" sz="3600" b="1" kern="10" dirty="0">
              <a:ln w="254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Рисунок 7" descr="http://im1-tub-ru.yandex.net/i?id=9fc83f0fb8e80e6f86549770696824dc-07-144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28604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357313" y="285750"/>
            <a:ext cx="5929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Сформулируйте утверждения, обратные данным: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" y="1071563"/>
            <a:ext cx="2857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1)    В равнобедренном треугольнике углы при основании равны.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25" y="1000125"/>
            <a:ext cx="30718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Если в треугольнике углы при основании равны, то этот треугольник равнобедренный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3" y="2214563"/>
            <a:ext cx="26431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Если две параллельные прямые пересечены секущей, то накрест лежащие углы равны.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29188" y="2286000"/>
            <a:ext cx="40005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 при пересечении двух прямых  секущей, накрест лежащие углы равны, то эти прямые параллельны.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63" y="4214813"/>
            <a:ext cx="2857500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000" b="1" i="1" dirty="0">
                <a:solidFill>
                  <a:srgbClr val="244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прямоугольном треугольнике квадрат гипотенузы равен сумме квадратов катетов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43500" y="4000500"/>
            <a:ext cx="27860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Если квадрат одной стороны треугольника равен сумме квадратов двух других его сторон, то этот  треугольник  прямоугольный.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auto">
          <a:xfrm>
            <a:off x="1143000" y="4648200"/>
            <a:ext cx="5638800" cy="1447800"/>
          </a:xfrm>
          <a:custGeom>
            <a:avLst/>
            <a:gdLst>
              <a:gd name="T0" fmla="*/ 125866 w 3584"/>
              <a:gd name="T1" fmla="*/ 1447800 h 1776"/>
              <a:gd name="T2" fmla="*/ 5638800 w 3584"/>
              <a:gd name="T3" fmla="*/ 1447800 h 1776"/>
              <a:gd name="T4" fmla="*/ 5563280 w 3584"/>
              <a:gd name="T5" fmla="*/ 0 h 1776"/>
              <a:gd name="T6" fmla="*/ 0 w 3584"/>
              <a:gd name="T7" fmla="*/ 13043 h 1776"/>
              <a:gd name="T8" fmla="*/ 125866 w 3584"/>
              <a:gd name="T9" fmla="*/ 1447800 h 17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84" h="1776">
                <a:moveTo>
                  <a:pt x="80" y="1776"/>
                </a:moveTo>
                <a:lnTo>
                  <a:pt x="3584" y="1776"/>
                </a:lnTo>
                <a:lnTo>
                  <a:pt x="3536" y="0"/>
                </a:lnTo>
                <a:lnTo>
                  <a:pt x="0" y="16"/>
                </a:lnTo>
                <a:lnTo>
                  <a:pt x="80" y="17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13500000" algn="ctr" rotWithShape="0">
              <a:srgbClr val="FF9933"/>
            </a:outerShdw>
          </a:effectLst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04800" y="3810000"/>
            <a:ext cx="7086600" cy="1828800"/>
            <a:chOff x="336" y="2024"/>
            <a:chExt cx="4280" cy="1152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CC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>
                <a:gd name="T0" fmla="*/ 6 w 3444"/>
                <a:gd name="T1" fmla="*/ 22 h 59"/>
                <a:gd name="T2" fmla="*/ 3432 w 3444"/>
                <a:gd name="T3" fmla="*/ 5 h 59"/>
                <a:gd name="T4" fmla="*/ 3444 w 3444"/>
                <a:gd name="T5" fmla="*/ 53 h 59"/>
                <a:gd name="T6" fmla="*/ 0 w 3444"/>
                <a:gd name="T7" fmla="*/ 59 h 59"/>
                <a:gd name="T8" fmla="*/ 6 w 3444"/>
                <a:gd name="T9" fmla="*/ 2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Freeform 7"/>
          <p:cNvSpPr>
            <a:spLocks/>
          </p:cNvSpPr>
          <p:nvPr/>
        </p:nvSpPr>
        <p:spPr bwMode="auto">
          <a:xfrm>
            <a:off x="1016000" y="2438400"/>
            <a:ext cx="5689600" cy="2209800"/>
          </a:xfrm>
          <a:custGeom>
            <a:avLst/>
            <a:gdLst>
              <a:gd name="T0" fmla="*/ 127000 w 3584"/>
              <a:gd name="T1" fmla="*/ 2209800 h 1776"/>
              <a:gd name="T2" fmla="*/ 5689600 w 3584"/>
              <a:gd name="T3" fmla="*/ 2209800 h 1776"/>
              <a:gd name="T4" fmla="*/ 5613400 w 3584"/>
              <a:gd name="T5" fmla="*/ 0 h 1776"/>
              <a:gd name="T6" fmla="*/ 0 w 3584"/>
              <a:gd name="T7" fmla="*/ 19908 h 1776"/>
              <a:gd name="T8" fmla="*/ 127000 w 3584"/>
              <a:gd name="T9" fmla="*/ 2209800 h 17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84" h="1776">
                <a:moveTo>
                  <a:pt x="80" y="1776"/>
                </a:moveTo>
                <a:lnTo>
                  <a:pt x="3584" y="1776"/>
                </a:lnTo>
                <a:lnTo>
                  <a:pt x="3536" y="0"/>
                </a:lnTo>
                <a:lnTo>
                  <a:pt x="0" y="16"/>
                </a:lnTo>
                <a:lnTo>
                  <a:pt x="80" y="17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13500000" algn="ctr" rotWithShape="0">
              <a:srgbClr val="FF9933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81200" y="24384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/>
              <a:t>А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81200" y="45720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/>
              <a:t>Н</a:t>
            </a: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2425700" y="2676525"/>
            <a:ext cx="12700" cy="3762375"/>
            <a:chOff x="1528" y="1398"/>
            <a:chExt cx="8" cy="2370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533" y="1398"/>
              <a:ext cx="1" cy="1242"/>
            </a:xfrm>
            <a:custGeom>
              <a:avLst/>
              <a:gdLst>
                <a:gd name="T0" fmla="*/ 0 w 1"/>
                <a:gd name="T1" fmla="*/ 1242 h 1242"/>
                <a:gd name="T2" fmla="*/ 0 w 1"/>
                <a:gd name="T3" fmla="*/ 0 h 1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242">
                  <a:moveTo>
                    <a:pt x="0" y="1242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528" y="2624"/>
              <a:ext cx="8" cy="536"/>
            </a:xfrm>
            <a:custGeom>
              <a:avLst/>
              <a:gdLst>
                <a:gd name="T0" fmla="*/ 0 w 8"/>
                <a:gd name="T1" fmla="*/ 536 h 536"/>
                <a:gd name="T2" fmla="*/ 8 w 8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536">
                  <a:moveTo>
                    <a:pt x="0" y="536"/>
                  </a:moveTo>
                  <a:lnTo>
                    <a:pt x="8" y="0"/>
                  </a:ln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528" y="3192"/>
              <a:ext cx="1" cy="576"/>
            </a:xfrm>
            <a:custGeom>
              <a:avLst/>
              <a:gdLst>
                <a:gd name="T0" fmla="*/ 0 w 1"/>
                <a:gd name="T1" fmla="*/ 576 h 576"/>
                <a:gd name="T2" fmla="*/ 0 w 1"/>
                <a:gd name="T3" fmla="*/ 0 h 57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6">
                  <a:moveTo>
                    <a:pt x="0" y="57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752600" y="3276600"/>
            <a:ext cx="70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</a:rPr>
              <a:t>П-Р</a:t>
            </a: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3622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143000" y="3848100"/>
            <a:ext cx="5562600" cy="800100"/>
          </a:xfrm>
          <a:custGeom>
            <a:avLst/>
            <a:gdLst>
              <a:gd name="T0" fmla="*/ 5562600 w 3504"/>
              <a:gd name="T1" fmla="*/ 0 h 504"/>
              <a:gd name="T2" fmla="*/ 660400 w 3504"/>
              <a:gd name="T3" fmla="*/ 101600 h 504"/>
              <a:gd name="T4" fmla="*/ 0 w 3504"/>
              <a:gd name="T5" fmla="*/ 800100 h 5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04" h="504">
                <a:moveTo>
                  <a:pt x="3504" y="0"/>
                </a:moveTo>
                <a:lnTo>
                  <a:pt x="416" y="64"/>
                </a:lnTo>
                <a:lnTo>
                  <a:pt x="0" y="50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768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438400" y="2667000"/>
            <a:ext cx="2286000" cy="1981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648200" y="4586288"/>
            <a:ext cx="481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/>
              <a:t>М</a:t>
            </a: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2362200" y="2590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429000" y="3276600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</a:rPr>
              <a:t>Н-я</a:t>
            </a:r>
          </a:p>
        </p:txBody>
      </p: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2514600" y="4267200"/>
            <a:ext cx="2209800" cy="457200"/>
            <a:chOff x="1584" y="2400"/>
            <a:chExt cx="1392" cy="28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1584" y="2640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1968" y="2400"/>
              <a:ext cx="4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altLang="ru-RU" sz="2400" b="1">
                  <a:solidFill>
                    <a:srgbClr val="FF0000"/>
                  </a:solidFill>
                </a:rPr>
                <a:t>П-я</a:t>
              </a:r>
            </a:p>
          </p:txBody>
        </p:sp>
      </p:grpSp>
      <p:grpSp>
        <p:nvGrpSpPr>
          <p:cNvPr id="25" name="Group 27"/>
          <p:cNvGrpSpPr>
            <a:grpSpLocks/>
          </p:cNvGrpSpPr>
          <p:nvPr/>
        </p:nvGrpSpPr>
        <p:grpSpPr bwMode="auto">
          <a:xfrm>
            <a:off x="4267200" y="3886200"/>
            <a:ext cx="812800" cy="1727200"/>
            <a:chOff x="2688" y="2176"/>
            <a:chExt cx="512" cy="1088"/>
          </a:xfrm>
        </p:grpSpPr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V="1">
              <a:off x="2688" y="2640"/>
              <a:ext cx="288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976" y="2176"/>
              <a:ext cx="224" cy="464"/>
            </a:xfrm>
            <a:custGeom>
              <a:avLst/>
              <a:gdLst>
                <a:gd name="T0" fmla="*/ 0 w 224"/>
                <a:gd name="T1" fmla="*/ 464 h 464"/>
                <a:gd name="T2" fmla="*/ 224 w 224"/>
                <a:gd name="T3" fmla="*/ 0 h 4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4" h="464">
                  <a:moveTo>
                    <a:pt x="0" y="464"/>
                  </a:moveTo>
                  <a:lnTo>
                    <a:pt x="224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2716" y="2860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ru-RU" sz="3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  <a:endParaRPr lang="ru-RU" altLang="ru-RU" sz="36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9" name="Freeform 31"/>
          <p:cNvSpPr>
            <a:spLocks/>
          </p:cNvSpPr>
          <p:nvPr/>
        </p:nvSpPr>
        <p:spPr bwMode="auto">
          <a:xfrm>
            <a:off x="4267200" y="4622800"/>
            <a:ext cx="304800" cy="228600"/>
          </a:xfrm>
          <a:custGeom>
            <a:avLst/>
            <a:gdLst>
              <a:gd name="T0" fmla="*/ 304800 w 192"/>
              <a:gd name="T1" fmla="*/ 228600 h 144"/>
              <a:gd name="T2" fmla="*/ 0 w 192"/>
              <a:gd name="T3" fmla="*/ 228600 h 144"/>
              <a:gd name="T4" fmla="*/ 152400 w 19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192" y="144"/>
                </a:moveTo>
                <a:lnTo>
                  <a:pt x="0" y="144"/>
                </a:lnTo>
                <a:lnTo>
                  <a:pt x="9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" name="Freeform 32"/>
          <p:cNvSpPr>
            <a:spLocks/>
          </p:cNvSpPr>
          <p:nvPr/>
        </p:nvSpPr>
        <p:spPr bwMode="auto">
          <a:xfrm>
            <a:off x="4748213" y="3876675"/>
            <a:ext cx="342900" cy="695325"/>
          </a:xfrm>
          <a:custGeom>
            <a:avLst/>
            <a:gdLst>
              <a:gd name="T0" fmla="*/ 0 w 216"/>
              <a:gd name="T1" fmla="*/ 695325 h 438"/>
              <a:gd name="T2" fmla="*/ 342900 w 216"/>
              <a:gd name="T3" fmla="*/ 0 h 4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" h="438">
                <a:moveTo>
                  <a:pt x="0" y="438"/>
                </a:moveTo>
                <a:lnTo>
                  <a:pt x="216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" name="Freeform 33"/>
          <p:cNvSpPr>
            <a:spLocks/>
          </p:cNvSpPr>
          <p:nvPr/>
        </p:nvSpPr>
        <p:spPr bwMode="auto">
          <a:xfrm>
            <a:off x="4508500" y="4241800"/>
            <a:ext cx="292100" cy="228600"/>
          </a:xfrm>
          <a:custGeom>
            <a:avLst/>
            <a:gdLst>
              <a:gd name="T0" fmla="*/ 292100 w 184"/>
              <a:gd name="T1" fmla="*/ 177800 h 144"/>
              <a:gd name="T2" fmla="*/ 101600 w 184"/>
              <a:gd name="T3" fmla="*/ 0 h 144"/>
              <a:gd name="T4" fmla="*/ 0 w 184"/>
              <a:gd name="T5" fmla="*/ 2286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4" h="144">
                <a:moveTo>
                  <a:pt x="184" y="112"/>
                </a:moveTo>
                <a:lnTo>
                  <a:pt x="64" y="0"/>
                </a:lnTo>
                <a:lnTo>
                  <a:pt x="0" y="144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" name="Oval 34"/>
          <p:cNvSpPr>
            <a:spLocks noChangeArrowheads="1"/>
          </p:cNvSpPr>
          <p:nvPr/>
        </p:nvSpPr>
        <p:spPr bwMode="auto">
          <a:xfrm>
            <a:off x="46482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5720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Прямая, проведенная в плоскости через основание наклонной перпендикулярно к ее проекции на эту плоскость, перпендикулярна и к самой наклонной.</a:t>
            </a:r>
            <a:endParaRPr lang="ru-RU" alt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0" y="1214422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Обратная теорема</a:t>
            </a: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86050" y="1285860"/>
            <a:ext cx="6357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Прямая, проведенная в плоскости через основание наклонной перпендикулярно к ней, перпендикулярна и к ее проекции.</a:t>
            </a:r>
            <a:endParaRPr lang="ru-RU" altLang="ru-RU" sz="2000" b="1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9" grpId="0" animBg="1"/>
      <p:bldP spid="30" grpId="0" animBg="1"/>
      <p:bldP spid="30" grpId="1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857232"/>
            <a:ext cx="8001056" cy="3785652"/>
          </a:xfrm>
          <a:prstGeom prst="rect">
            <a:avLst/>
          </a:prstGeom>
          <a:ln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«Гений состоит из одного процента вдохновения и 99 процентов  потения»                            </a:t>
            </a:r>
          </a:p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Эдисон -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американский изобретатель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Freeform 2"/>
          <p:cNvSpPr>
            <a:spLocks/>
          </p:cNvSpPr>
          <p:nvPr/>
        </p:nvSpPr>
        <p:spPr bwMode="auto">
          <a:xfrm>
            <a:off x="2932113" y="4005263"/>
            <a:ext cx="1587" cy="1743075"/>
          </a:xfrm>
          <a:custGeom>
            <a:avLst/>
            <a:gdLst>
              <a:gd name="T0" fmla="*/ 0 w 1"/>
              <a:gd name="T1" fmla="*/ 0 h 1098"/>
              <a:gd name="T2" fmla="*/ 0 w 1"/>
              <a:gd name="T3" fmla="*/ 1743075 h 109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098">
                <a:moveTo>
                  <a:pt x="0" y="0"/>
                </a:moveTo>
                <a:lnTo>
                  <a:pt x="0" y="1098"/>
                </a:lnTo>
              </a:path>
            </a:pathLst>
          </a:custGeom>
          <a:noFill/>
          <a:ln w="28575" cmpd="sng">
            <a:solidFill>
              <a:srgbClr val="0033CC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9200" y="2667000"/>
            <a:ext cx="7162800" cy="2362200"/>
            <a:chOff x="336" y="2024"/>
            <a:chExt cx="4280" cy="1152"/>
          </a:xfrm>
        </p:grpSpPr>
        <p:sp>
          <p:nvSpPr>
            <p:cNvPr id="17457" name="Freeform 4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CC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58" name="Freeform 5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59" name="Freeform 6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>
                <a:gd name="T0" fmla="*/ 6 w 3444"/>
                <a:gd name="T1" fmla="*/ 22 h 59"/>
                <a:gd name="T2" fmla="*/ 3432 w 3444"/>
                <a:gd name="T3" fmla="*/ 5 h 59"/>
                <a:gd name="T4" fmla="*/ 3444 w 3444"/>
                <a:gd name="T5" fmla="*/ 53 h 59"/>
                <a:gd name="T6" fmla="*/ 0 w 3444"/>
                <a:gd name="T7" fmla="*/ 59 h 59"/>
                <a:gd name="T8" fmla="*/ 6 w 3444"/>
                <a:gd name="T9" fmla="*/ 2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304800" y="571480"/>
            <a:ext cx="8839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Прямая АК перпендикулярна к плоскости правильного треугольника АВС, а точка М – середина стороны ВС. Докажите, что МК    ВС.    </a:t>
            </a:r>
            <a:r>
              <a:rPr lang="ru-RU" altLang="ru-RU" sz="2800" i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7413" name="Freeform 9"/>
          <p:cNvSpPr>
            <a:spLocks/>
          </p:cNvSpPr>
          <p:nvPr/>
        </p:nvSpPr>
        <p:spPr bwMode="auto">
          <a:xfrm>
            <a:off x="2933700" y="2781300"/>
            <a:ext cx="3632200" cy="2095500"/>
          </a:xfrm>
          <a:custGeom>
            <a:avLst/>
            <a:gdLst>
              <a:gd name="T0" fmla="*/ 0 w 2288"/>
              <a:gd name="T1" fmla="*/ 1155700 h 1320"/>
              <a:gd name="T2" fmla="*/ 3632200 w 2288"/>
              <a:gd name="T3" fmla="*/ 0 h 1320"/>
              <a:gd name="T4" fmla="*/ 2324100 w 2288"/>
              <a:gd name="T5" fmla="*/ 2095500 h 1320"/>
              <a:gd name="T6" fmla="*/ 38100 w 2288"/>
              <a:gd name="T7" fmla="*/ 1181100 h 1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8" h="1320">
                <a:moveTo>
                  <a:pt x="0" y="728"/>
                </a:moveTo>
                <a:lnTo>
                  <a:pt x="2288" y="0"/>
                </a:lnTo>
                <a:lnTo>
                  <a:pt x="1464" y="1320"/>
                </a:lnTo>
                <a:lnTo>
                  <a:pt x="24" y="744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6553200" y="2667000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5410200" y="44958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2438400" y="36576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867400" y="3657603"/>
            <a:ext cx="598488" cy="523876"/>
            <a:chOff x="3696" y="2304"/>
            <a:chExt cx="377" cy="330"/>
          </a:xfrm>
        </p:grpSpPr>
        <p:sp>
          <p:nvSpPr>
            <p:cNvPr id="17455" name="Text Box 14"/>
            <p:cNvSpPr txBox="1">
              <a:spLocks noChangeArrowheads="1"/>
            </p:cNvSpPr>
            <p:nvPr/>
          </p:nvSpPr>
          <p:spPr bwMode="auto">
            <a:xfrm>
              <a:off x="3744" y="2304"/>
              <a:ext cx="3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altLang="ru-RU" sz="2800" b="1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17456" name="Oval 15"/>
            <p:cNvSpPr>
              <a:spLocks noChangeArrowheads="1"/>
            </p:cNvSpPr>
            <p:nvPr/>
          </p:nvSpPr>
          <p:spPr bwMode="auto">
            <a:xfrm>
              <a:off x="3696" y="24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3824" name="Freeform 16"/>
          <p:cNvSpPr>
            <a:spLocks/>
          </p:cNvSpPr>
          <p:nvPr/>
        </p:nvSpPr>
        <p:spPr bwMode="auto">
          <a:xfrm>
            <a:off x="2914650" y="1905000"/>
            <a:ext cx="2965450" cy="2041525"/>
          </a:xfrm>
          <a:custGeom>
            <a:avLst/>
            <a:gdLst>
              <a:gd name="T0" fmla="*/ 0 w 1868"/>
              <a:gd name="T1" fmla="*/ 0 h 1176"/>
              <a:gd name="T2" fmla="*/ 2965450 w 1868"/>
              <a:gd name="T3" fmla="*/ 1920006 h 1176"/>
              <a:gd name="T4" fmla="*/ 19050 w 1868"/>
              <a:gd name="T5" fmla="*/ 2041525 h 11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68" h="1176">
                <a:moveTo>
                  <a:pt x="0" y="0"/>
                </a:moveTo>
                <a:lnTo>
                  <a:pt x="1868" y="1106"/>
                </a:lnTo>
                <a:lnTo>
                  <a:pt x="12" y="1176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3825" name="Freeform 17"/>
          <p:cNvSpPr>
            <a:spLocks/>
          </p:cNvSpPr>
          <p:nvPr/>
        </p:nvSpPr>
        <p:spPr bwMode="auto">
          <a:xfrm>
            <a:off x="5422900" y="3848100"/>
            <a:ext cx="355600" cy="228600"/>
          </a:xfrm>
          <a:custGeom>
            <a:avLst/>
            <a:gdLst>
              <a:gd name="T0" fmla="*/ 152400 w 224"/>
              <a:gd name="T1" fmla="*/ 0 h 144"/>
              <a:gd name="T2" fmla="*/ 0 w 224"/>
              <a:gd name="T3" fmla="*/ 228600 h 144"/>
              <a:gd name="T4" fmla="*/ 355600 w 224"/>
              <a:gd name="T5" fmla="*/ 2032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4" h="144">
                <a:moveTo>
                  <a:pt x="96" y="0"/>
                </a:moveTo>
                <a:lnTo>
                  <a:pt x="0" y="144"/>
                </a:lnTo>
                <a:lnTo>
                  <a:pt x="224" y="128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3826" name="Freeform 18"/>
          <p:cNvSpPr>
            <a:spLocks/>
          </p:cNvSpPr>
          <p:nvPr/>
        </p:nvSpPr>
        <p:spPr bwMode="auto">
          <a:xfrm>
            <a:off x="5524500" y="3340100"/>
            <a:ext cx="508000" cy="279400"/>
          </a:xfrm>
          <a:custGeom>
            <a:avLst/>
            <a:gdLst>
              <a:gd name="T0" fmla="*/ 0 w 320"/>
              <a:gd name="T1" fmla="*/ 228600 h 176"/>
              <a:gd name="T2" fmla="*/ 177800 w 320"/>
              <a:gd name="T3" fmla="*/ 0 h 176"/>
              <a:gd name="T4" fmla="*/ 508000 w 320"/>
              <a:gd name="T5" fmla="*/ 279400 h 1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0" h="176">
                <a:moveTo>
                  <a:pt x="0" y="144"/>
                </a:moveTo>
                <a:lnTo>
                  <a:pt x="112" y="0"/>
                </a:lnTo>
                <a:lnTo>
                  <a:pt x="320" y="176"/>
                </a:lnTo>
              </a:path>
            </a:pathLst>
          </a:custGeom>
          <a:noFill/>
          <a:ln w="28575" cmpd="sng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428596" y="214290"/>
            <a:ext cx="1032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№148.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374900" y="1828800"/>
            <a:ext cx="673100" cy="3835400"/>
            <a:chOff x="1496" y="1152"/>
            <a:chExt cx="424" cy="2416"/>
          </a:xfrm>
        </p:grpSpPr>
        <p:sp>
          <p:nvSpPr>
            <p:cNvPr id="17448" name="Freeform 22"/>
            <p:cNvSpPr>
              <a:spLocks/>
            </p:cNvSpPr>
            <p:nvPr/>
          </p:nvSpPr>
          <p:spPr bwMode="auto">
            <a:xfrm>
              <a:off x="1850" y="2512"/>
              <a:ext cx="1" cy="672"/>
            </a:xfrm>
            <a:custGeom>
              <a:avLst/>
              <a:gdLst>
                <a:gd name="T0" fmla="*/ 0 w 1"/>
                <a:gd name="T1" fmla="*/ 0 h 672"/>
                <a:gd name="T2" fmla="*/ 0 w 1"/>
                <a:gd name="T3" fmla="*/ 672 h 6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72">
                  <a:moveTo>
                    <a:pt x="0" y="0"/>
                  </a:moveTo>
                  <a:lnTo>
                    <a:pt x="0" y="672"/>
                  </a:ln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1496" y="1152"/>
              <a:ext cx="424" cy="2416"/>
              <a:chOff x="1496" y="1152"/>
              <a:chExt cx="424" cy="2416"/>
            </a:xfrm>
          </p:grpSpPr>
          <p:sp>
            <p:nvSpPr>
              <p:cNvPr id="503832" name="Text Box 24"/>
              <p:cNvSpPr txBox="1">
                <a:spLocks noChangeArrowheads="1"/>
              </p:cNvSpPr>
              <p:nvPr/>
            </p:nvSpPr>
            <p:spPr bwMode="auto">
              <a:xfrm>
                <a:off x="1496" y="1152"/>
                <a:ext cx="42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altLang="ru-RU" sz="2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К</a:t>
                </a:r>
              </a:p>
            </p:txBody>
          </p: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1824" y="1200"/>
                <a:ext cx="52" cy="1296"/>
                <a:chOff x="2784" y="1872"/>
                <a:chExt cx="48" cy="1296"/>
              </a:xfrm>
            </p:grpSpPr>
            <p:sp>
              <p:nvSpPr>
                <p:cNvPr id="17453" name="Oval 26"/>
                <p:cNvSpPr>
                  <a:spLocks noChangeArrowheads="1"/>
                </p:cNvSpPr>
                <p:nvPr/>
              </p:nvSpPr>
              <p:spPr bwMode="auto">
                <a:xfrm>
                  <a:off x="2784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454" name="Freeform 27"/>
                <p:cNvSpPr>
                  <a:spLocks/>
                </p:cNvSpPr>
                <p:nvPr/>
              </p:nvSpPr>
              <p:spPr bwMode="auto">
                <a:xfrm>
                  <a:off x="2792" y="1872"/>
                  <a:ext cx="16" cy="1258"/>
                </a:xfrm>
                <a:custGeom>
                  <a:avLst/>
                  <a:gdLst>
                    <a:gd name="T0" fmla="*/ 0 w 16"/>
                    <a:gd name="T1" fmla="*/ 0 h 1258"/>
                    <a:gd name="T2" fmla="*/ 16 w 16"/>
                    <a:gd name="T3" fmla="*/ 1258 h 125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1258">
                      <a:moveTo>
                        <a:pt x="0" y="0"/>
                      </a:moveTo>
                      <a:lnTo>
                        <a:pt x="16" y="1258"/>
                      </a:lnTo>
                    </a:path>
                  </a:pathLst>
                </a:cu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7452" name="Freeform 28"/>
              <p:cNvSpPr>
                <a:spLocks/>
              </p:cNvSpPr>
              <p:nvPr/>
            </p:nvSpPr>
            <p:spPr bwMode="auto">
              <a:xfrm>
                <a:off x="1850" y="3168"/>
                <a:ext cx="1" cy="400"/>
              </a:xfrm>
              <a:custGeom>
                <a:avLst/>
                <a:gdLst>
                  <a:gd name="T0" fmla="*/ 0 w 1"/>
                  <a:gd name="T1" fmla="*/ 0 h 400"/>
                  <a:gd name="T2" fmla="*/ 0 w 1"/>
                  <a:gd name="T3" fmla="*/ 400 h 4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00">
                    <a:moveTo>
                      <a:pt x="0" y="0"/>
                    </a:moveTo>
                    <a:lnTo>
                      <a:pt x="0" y="400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17423" name="Object 29"/>
          <p:cNvGraphicFramePr>
            <a:graphicFrameLocks noChangeAspect="1"/>
          </p:cNvGraphicFramePr>
          <p:nvPr/>
        </p:nvGraphicFramePr>
        <p:xfrm>
          <a:off x="1357290" y="1357298"/>
          <a:ext cx="366712" cy="396875"/>
        </p:xfrm>
        <a:graphic>
          <a:graphicData uri="http://schemas.openxmlformats.org/presentationml/2006/ole">
            <p:oleObj spid="_x0000_s52226" name="Формула" r:id="rId4" imgW="152268" imgH="164957" progId="Equation.3">
              <p:embed/>
            </p:oleObj>
          </a:graphicData>
        </a:graphic>
      </p:graphicFrame>
      <p:sp>
        <p:nvSpPr>
          <p:cNvPr id="503839" name="Text Box 31"/>
          <p:cNvSpPr txBox="1">
            <a:spLocks noChangeArrowheads="1"/>
          </p:cNvSpPr>
          <p:nvPr/>
        </p:nvSpPr>
        <p:spPr bwMode="auto">
          <a:xfrm>
            <a:off x="4191000" y="3505200"/>
            <a:ext cx="881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П-я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03842" name="Text Box 34"/>
          <p:cNvSpPr txBox="1">
            <a:spLocks noChangeArrowheads="1"/>
          </p:cNvSpPr>
          <p:nvPr/>
        </p:nvSpPr>
        <p:spPr bwMode="auto">
          <a:xfrm>
            <a:off x="2214546" y="2357430"/>
            <a:ext cx="69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П-р</a:t>
            </a:r>
            <a:endParaRPr lang="ru-RU" altLang="ru-RU" sz="24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3843" name="Text Box 35"/>
          <p:cNvSpPr txBox="1">
            <a:spLocks noChangeArrowheads="1"/>
          </p:cNvSpPr>
          <p:nvPr/>
        </p:nvSpPr>
        <p:spPr bwMode="auto">
          <a:xfrm rot="1884171">
            <a:off x="3810000" y="236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Н-я</a:t>
            </a: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483225" y="5435600"/>
            <a:ext cx="1065098" cy="787400"/>
            <a:chOff x="1392" y="3488"/>
            <a:chExt cx="701" cy="496"/>
          </a:xfrm>
        </p:grpSpPr>
        <p:graphicFrame>
          <p:nvGraphicFramePr>
            <p:cNvPr id="17446" name="Object 37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p:oleObj spid="_x0000_s52229" name="Формула" r:id="rId5" imgW="190417" imgH="152334" progId="Equation.3">
                <p:embed/>
              </p:oleObj>
            </a:graphicData>
          </a:graphic>
        </p:graphicFrame>
        <p:sp>
          <p:nvSpPr>
            <p:cNvPr id="17447" name="Text Box 38"/>
            <p:cNvSpPr txBox="1">
              <a:spLocks noChangeArrowheads="1"/>
            </p:cNvSpPr>
            <p:nvPr/>
          </p:nvSpPr>
          <p:spPr bwMode="auto">
            <a:xfrm>
              <a:off x="1392" y="3488"/>
              <a:ext cx="7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ru-RU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altLang="ru-RU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altLang="ru-RU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3886200" y="5638800"/>
            <a:ext cx="1801813" cy="850900"/>
            <a:chOff x="528" y="3616"/>
            <a:chExt cx="1186" cy="536"/>
          </a:xfrm>
        </p:grpSpPr>
        <p:sp>
          <p:nvSpPr>
            <p:cNvPr id="503848" name="Text Box 40"/>
            <p:cNvSpPr txBox="1">
              <a:spLocks noChangeArrowheads="1"/>
            </p:cNvSpPr>
            <p:nvPr/>
          </p:nvSpPr>
          <p:spPr bwMode="auto">
            <a:xfrm>
              <a:off x="528" y="3616"/>
              <a:ext cx="118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ru-RU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BC   A</a:t>
              </a:r>
              <a:r>
                <a:rPr lang="ru-RU" altLang="ru-RU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en-US" altLang="ru-RU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alt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444" name="Object 41"/>
            <p:cNvGraphicFramePr>
              <a:graphicFrameLocks noChangeAspect="1"/>
            </p:cNvGraphicFramePr>
            <p:nvPr/>
          </p:nvGraphicFramePr>
          <p:xfrm>
            <a:off x="864" y="3648"/>
            <a:ext cx="231" cy="250"/>
          </p:xfrm>
          <a:graphic>
            <a:graphicData uri="http://schemas.openxmlformats.org/presentationml/2006/ole">
              <p:oleObj spid="_x0000_s52228" name="Формула" r:id="rId6" imgW="152268" imgH="164957" progId="Equation.3">
                <p:embed/>
              </p:oleObj>
            </a:graphicData>
          </a:graphic>
        </p:graphicFrame>
        <p:sp>
          <p:nvSpPr>
            <p:cNvPr id="503850" name="Text Box 42"/>
            <p:cNvSpPr txBox="1">
              <a:spLocks noChangeArrowheads="1"/>
            </p:cNvSpPr>
            <p:nvPr/>
          </p:nvSpPr>
          <p:spPr bwMode="auto">
            <a:xfrm>
              <a:off x="1075" y="3902"/>
              <a:ext cx="5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alt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alt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6391275" y="5689600"/>
            <a:ext cx="1771650" cy="854075"/>
            <a:chOff x="1872" y="3648"/>
            <a:chExt cx="1167" cy="538"/>
          </a:xfrm>
        </p:grpSpPr>
        <p:sp>
          <p:nvSpPr>
            <p:cNvPr id="503852" name="Text Box 44"/>
            <p:cNvSpPr txBox="1">
              <a:spLocks noChangeArrowheads="1"/>
            </p:cNvSpPr>
            <p:nvPr/>
          </p:nvSpPr>
          <p:spPr bwMode="auto">
            <a:xfrm>
              <a:off x="1872" y="3648"/>
              <a:ext cx="11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ru-RU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BC   M</a:t>
              </a:r>
              <a:r>
                <a:rPr lang="ru-RU" altLang="ru-RU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altLang="ru-RU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alt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441" name="Object 45"/>
            <p:cNvGraphicFramePr>
              <a:graphicFrameLocks noChangeAspect="1"/>
            </p:cNvGraphicFramePr>
            <p:nvPr/>
          </p:nvGraphicFramePr>
          <p:xfrm>
            <a:off x="2217" y="3686"/>
            <a:ext cx="231" cy="250"/>
          </p:xfrm>
          <a:graphic>
            <a:graphicData uri="http://schemas.openxmlformats.org/presentationml/2006/ole">
              <p:oleObj spid="_x0000_s52227" name="Формула" r:id="rId7" imgW="152268" imgH="164957" progId="Equation.3">
                <p:embed/>
              </p:oleObj>
            </a:graphicData>
          </a:graphic>
        </p:graphicFrame>
        <p:sp>
          <p:nvSpPr>
            <p:cNvPr id="503854" name="Text Box 46"/>
            <p:cNvSpPr txBox="1">
              <a:spLocks noChangeArrowheads="1"/>
            </p:cNvSpPr>
            <p:nvPr/>
          </p:nvSpPr>
          <p:spPr bwMode="auto">
            <a:xfrm>
              <a:off x="2400" y="3936"/>
              <a:ext cx="5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Н-я</a:t>
              </a:r>
              <a:r>
                <a:rPr lang="en-US" alt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alt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4191000" y="3276600"/>
            <a:ext cx="533400" cy="1295400"/>
            <a:chOff x="2640" y="2064"/>
            <a:chExt cx="336" cy="816"/>
          </a:xfrm>
        </p:grpSpPr>
        <p:sp>
          <p:nvSpPr>
            <p:cNvPr id="17438" name="Line 48"/>
            <p:cNvSpPr>
              <a:spLocks noChangeShapeType="1"/>
            </p:cNvSpPr>
            <p:nvPr/>
          </p:nvSpPr>
          <p:spPr bwMode="auto">
            <a:xfrm>
              <a:off x="2832" y="2064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9" name="Line 49"/>
            <p:cNvSpPr>
              <a:spLocks noChangeShapeType="1"/>
            </p:cNvSpPr>
            <p:nvPr/>
          </p:nvSpPr>
          <p:spPr bwMode="auto">
            <a:xfrm flipV="1">
              <a:off x="2640" y="2736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5410200" y="3276600"/>
            <a:ext cx="990600" cy="1066800"/>
            <a:chOff x="3408" y="2064"/>
            <a:chExt cx="624" cy="672"/>
          </a:xfrm>
        </p:grpSpPr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3792" y="2064"/>
              <a:ext cx="240" cy="48"/>
              <a:chOff x="3792" y="2064"/>
              <a:chExt cx="240" cy="48"/>
            </a:xfrm>
          </p:grpSpPr>
          <p:sp>
            <p:nvSpPr>
              <p:cNvPr id="17436" name="Line 52"/>
              <p:cNvSpPr>
                <a:spLocks noChangeShapeType="1"/>
              </p:cNvSpPr>
              <p:nvPr/>
            </p:nvSpPr>
            <p:spPr bwMode="auto">
              <a:xfrm>
                <a:off x="3792" y="211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37" name="Line 53"/>
              <p:cNvSpPr>
                <a:spLocks noChangeShapeType="1"/>
              </p:cNvSpPr>
              <p:nvPr/>
            </p:nvSpPr>
            <p:spPr bwMode="auto">
              <a:xfrm>
                <a:off x="3840" y="206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54"/>
            <p:cNvGrpSpPr>
              <a:grpSpLocks/>
            </p:cNvGrpSpPr>
            <p:nvPr/>
          </p:nvGrpSpPr>
          <p:grpSpPr bwMode="auto">
            <a:xfrm>
              <a:off x="3408" y="2688"/>
              <a:ext cx="240" cy="48"/>
              <a:chOff x="3792" y="2064"/>
              <a:chExt cx="240" cy="48"/>
            </a:xfrm>
          </p:grpSpPr>
          <p:sp>
            <p:nvSpPr>
              <p:cNvPr id="17434" name="Line 55"/>
              <p:cNvSpPr>
                <a:spLocks noChangeShapeType="1"/>
              </p:cNvSpPr>
              <p:nvPr/>
            </p:nvSpPr>
            <p:spPr bwMode="auto">
              <a:xfrm>
                <a:off x="3792" y="211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35" name="Line 56"/>
              <p:cNvSpPr>
                <a:spLocks noChangeShapeType="1"/>
              </p:cNvSpPr>
              <p:nvPr/>
            </p:nvSpPr>
            <p:spPr bwMode="auto">
              <a:xfrm>
                <a:off x="3840" y="206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0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0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0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0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38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3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38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3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38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3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38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38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0" grpId="0" animBg="1"/>
      <p:bldP spid="503824" grpId="0" animBg="1"/>
      <p:bldP spid="503825" grpId="0" animBg="1"/>
      <p:bldP spid="503826" grpId="0" animBg="1"/>
      <p:bldP spid="503839" grpId="0"/>
      <p:bldP spid="503842" grpId="0"/>
      <p:bldP spid="5038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1676400" y="478948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П-я 1</a:t>
            </a:r>
          </a:p>
        </p:txBody>
      </p:sp>
      <p:sp>
        <p:nvSpPr>
          <p:cNvPr id="557059" name="Freeform 3"/>
          <p:cNvSpPr>
            <a:spLocks/>
          </p:cNvSpPr>
          <p:nvPr/>
        </p:nvSpPr>
        <p:spPr bwMode="auto">
          <a:xfrm>
            <a:off x="381000" y="5094288"/>
            <a:ext cx="4826000" cy="1123950"/>
          </a:xfrm>
          <a:custGeom>
            <a:avLst/>
            <a:gdLst/>
            <a:ahLst/>
            <a:cxnLst>
              <a:cxn ang="0">
                <a:pos x="832" y="708"/>
              </a:cxn>
              <a:cxn ang="0">
                <a:pos x="0" y="25"/>
              </a:cxn>
              <a:cxn ang="0">
                <a:pos x="1872" y="0"/>
              </a:cxn>
              <a:cxn ang="0">
                <a:pos x="3040" y="644"/>
              </a:cxn>
              <a:cxn ang="0">
                <a:pos x="816" y="692"/>
              </a:cxn>
            </a:cxnLst>
            <a:rect l="0" t="0" r="r" b="b"/>
            <a:pathLst>
              <a:path w="3040" h="708">
                <a:moveTo>
                  <a:pt x="832" y="708"/>
                </a:moveTo>
                <a:lnTo>
                  <a:pt x="0" y="25"/>
                </a:lnTo>
                <a:lnTo>
                  <a:pt x="1872" y="0"/>
                </a:lnTo>
                <a:lnTo>
                  <a:pt x="3040" y="644"/>
                </a:lnTo>
                <a:lnTo>
                  <a:pt x="816" y="692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63500" dir="7612194" algn="ctr" rotWithShape="0">
              <a:srgbClr val="B8007F"/>
            </a:outerShdw>
          </a:effectLst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139700" y="46624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D</a:t>
            </a:r>
            <a:endParaRPr lang="ru-RU" sz="2800" b="1"/>
          </a:p>
        </p:txBody>
      </p:sp>
      <p:sp>
        <p:nvSpPr>
          <p:cNvPr id="557061" name="Text Box 5"/>
          <p:cNvSpPr txBox="1">
            <a:spLocks noChangeArrowheads="1"/>
          </p:cNvSpPr>
          <p:nvPr/>
        </p:nvSpPr>
        <p:spPr bwMode="auto">
          <a:xfrm>
            <a:off x="3352800" y="45608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57062" name="Text Box 6"/>
          <p:cNvSpPr txBox="1">
            <a:spLocks noChangeArrowheads="1"/>
          </p:cNvSpPr>
          <p:nvPr/>
        </p:nvSpPr>
        <p:spPr bwMode="auto">
          <a:xfrm>
            <a:off x="0" y="500042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Через вершину А прямоугольника АВС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проведена прямая АК, перпендикулярная к плоскости прямоугольника. Известно, что К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= 6 см, КВ = 7 см, КС = 9 см. Найдите: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а) расстояние от точки К до плоскости прямоугольника АВС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расстояние между прямыми АК и 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63" name="Text Box 7"/>
          <p:cNvSpPr txBox="1">
            <a:spLocks noChangeArrowheads="1"/>
          </p:cNvSpPr>
          <p:nvPr/>
        </p:nvSpPr>
        <p:spPr bwMode="auto">
          <a:xfrm>
            <a:off x="1282700" y="61864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С</a:t>
            </a:r>
          </a:p>
        </p:txBody>
      </p:sp>
      <p:sp>
        <p:nvSpPr>
          <p:cNvPr id="557064" name="Text Box 8"/>
          <p:cNvSpPr txBox="1">
            <a:spLocks noChangeArrowheads="1"/>
          </p:cNvSpPr>
          <p:nvPr/>
        </p:nvSpPr>
        <p:spPr bwMode="auto">
          <a:xfrm>
            <a:off x="5168900" y="59578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57065" name="Freeform 9"/>
          <p:cNvSpPr>
            <a:spLocks/>
          </p:cNvSpPr>
          <p:nvPr/>
        </p:nvSpPr>
        <p:spPr bwMode="auto">
          <a:xfrm>
            <a:off x="3352800" y="2427288"/>
            <a:ext cx="1854200" cy="3733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68" y="2336"/>
              </a:cxn>
              <a:cxn ang="0">
                <a:pos x="1136" y="2336"/>
              </a:cxn>
              <a:cxn ang="0">
                <a:pos x="1168" y="2352"/>
              </a:cxn>
            </a:cxnLst>
            <a:rect l="0" t="0" r="r" b="b"/>
            <a:pathLst>
              <a:path w="1168" h="2352">
                <a:moveTo>
                  <a:pt x="0" y="0"/>
                </a:moveTo>
                <a:lnTo>
                  <a:pt x="1168" y="2336"/>
                </a:lnTo>
                <a:lnTo>
                  <a:pt x="1136" y="2336"/>
                </a:lnTo>
                <a:lnTo>
                  <a:pt x="1168" y="2352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66" name="Oval 10"/>
          <p:cNvSpPr>
            <a:spLocks noChangeArrowheads="1"/>
          </p:cNvSpPr>
          <p:nvPr/>
        </p:nvSpPr>
        <p:spPr bwMode="auto">
          <a:xfrm flipV="1">
            <a:off x="5092700" y="6034088"/>
            <a:ext cx="152400" cy="152400"/>
          </a:xfrm>
          <a:prstGeom prst="ellipse">
            <a:avLst/>
          </a:prstGeom>
          <a:solidFill>
            <a:srgbClr val="B8007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67" name="Text Box 11"/>
          <p:cNvSpPr txBox="1">
            <a:spLocks noChangeArrowheads="1"/>
          </p:cNvSpPr>
          <p:nvPr/>
        </p:nvSpPr>
        <p:spPr bwMode="auto">
          <a:xfrm>
            <a:off x="2806700" y="19954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K</a:t>
            </a:r>
            <a:endParaRPr lang="ru-RU" sz="2800" b="1"/>
          </a:p>
        </p:txBody>
      </p:sp>
      <p:sp>
        <p:nvSpPr>
          <p:cNvPr id="557068" name="Oval 12"/>
          <p:cNvSpPr>
            <a:spLocks noChangeArrowheads="1"/>
          </p:cNvSpPr>
          <p:nvPr/>
        </p:nvSpPr>
        <p:spPr bwMode="auto">
          <a:xfrm flipV="1">
            <a:off x="3263900" y="2301875"/>
            <a:ext cx="152400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69" name="Oval 13"/>
          <p:cNvSpPr>
            <a:spLocks noChangeArrowheads="1"/>
          </p:cNvSpPr>
          <p:nvPr/>
        </p:nvSpPr>
        <p:spPr bwMode="auto">
          <a:xfrm flipV="1">
            <a:off x="1587500" y="6110288"/>
            <a:ext cx="152400" cy="152400"/>
          </a:xfrm>
          <a:prstGeom prst="ellipse">
            <a:avLst/>
          </a:prstGeom>
          <a:solidFill>
            <a:srgbClr val="B8007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2401888"/>
            <a:ext cx="2946400" cy="3810000"/>
            <a:chOff x="240" y="1088"/>
            <a:chExt cx="1856" cy="2400"/>
          </a:xfrm>
        </p:grpSpPr>
        <p:sp>
          <p:nvSpPr>
            <p:cNvPr id="557071" name="Freeform 15"/>
            <p:cNvSpPr>
              <a:spLocks/>
            </p:cNvSpPr>
            <p:nvPr/>
          </p:nvSpPr>
          <p:spPr bwMode="auto">
            <a:xfrm>
              <a:off x="1056" y="1088"/>
              <a:ext cx="1040" cy="2400"/>
            </a:xfrm>
            <a:custGeom>
              <a:avLst/>
              <a:gdLst/>
              <a:ahLst/>
              <a:cxnLst>
                <a:cxn ang="0">
                  <a:pos x="0" y="2400"/>
                </a:cxn>
                <a:cxn ang="0">
                  <a:pos x="1040" y="0"/>
                </a:cxn>
              </a:cxnLst>
              <a:rect l="0" t="0" r="r" b="b"/>
              <a:pathLst>
                <a:path w="1040" h="2400">
                  <a:moveTo>
                    <a:pt x="0" y="2400"/>
                  </a:moveTo>
                  <a:lnTo>
                    <a:pt x="104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7072" name="Freeform 16"/>
            <p:cNvSpPr>
              <a:spLocks/>
            </p:cNvSpPr>
            <p:nvPr/>
          </p:nvSpPr>
          <p:spPr bwMode="auto">
            <a:xfrm>
              <a:off x="240" y="1088"/>
              <a:ext cx="1840" cy="1728"/>
            </a:xfrm>
            <a:custGeom>
              <a:avLst/>
              <a:gdLst/>
              <a:ahLst/>
              <a:cxnLst>
                <a:cxn ang="0">
                  <a:pos x="0" y="1728"/>
                </a:cxn>
                <a:cxn ang="0">
                  <a:pos x="1840" y="0"/>
                </a:cxn>
              </a:cxnLst>
              <a:rect l="0" t="0" r="r" b="b"/>
              <a:pathLst>
                <a:path w="1840" h="1728">
                  <a:moveTo>
                    <a:pt x="0" y="1728"/>
                  </a:moveTo>
                  <a:lnTo>
                    <a:pt x="184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7073" name="Oval 17"/>
          <p:cNvSpPr>
            <a:spLocks noChangeArrowheads="1"/>
          </p:cNvSpPr>
          <p:nvPr/>
        </p:nvSpPr>
        <p:spPr bwMode="auto">
          <a:xfrm flipV="1">
            <a:off x="292100" y="5094288"/>
            <a:ext cx="152400" cy="152400"/>
          </a:xfrm>
          <a:prstGeom prst="ellipse">
            <a:avLst/>
          </a:prstGeom>
          <a:solidFill>
            <a:srgbClr val="B8007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74" name="Oval 18"/>
          <p:cNvSpPr>
            <a:spLocks noChangeArrowheads="1"/>
          </p:cNvSpPr>
          <p:nvPr/>
        </p:nvSpPr>
        <p:spPr bwMode="auto">
          <a:xfrm flipV="1">
            <a:off x="3263900" y="5043488"/>
            <a:ext cx="152400" cy="152400"/>
          </a:xfrm>
          <a:prstGeom prst="ellipse">
            <a:avLst/>
          </a:prstGeom>
          <a:solidFill>
            <a:srgbClr val="B8007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75" name="Freeform 19"/>
          <p:cNvSpPr>
            <a:spLocks/>
          </p:cNvSpPr>
          <p:nvPr/>
        </p:nvSpPr>
        <p:spPr bwMode="auto">
          <a:xfrm>
            <a:off x="584200" y="4802188"/>
            <a:ext cx="355600" cy="508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224" y="128"/>
              </a:cxn>
              <a:cxn ang="0">
                <a:pos x="0" y="320"/>
              </a:cxn>
              <a:cxn ang="0">
                <a:pos x="16" y="304"/>
              </a:cxn>
            </a:cxnLst>
            <a:rect l="0" t="0" r="r" b="b"/>
            <a:pathLst>
              <a:path w="224" h="320">
                <a:moveTo>
                  <a:pt x="96" y="0"/>
                </a:moveTo>
                <a:lnTo>
                  <a:pt x="224" y="128"/>
                </a:lnTo>
                <a:lnTo>
                  <a:pt x="0" y="320"/>
                </a:lnTo>
                <a:lnTo>
                  <a:pt x="16" y="304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76" name="Freeform 20"/>
          <p:cNvSpPr>
            <a:spLocks/>
          </p:cNvSpPr>
          <p:nvPr/>
        </p:nvSpPr>
        <p:spPr bwMode="auto">
          <a:xfrm>
            <a:off x="736600" y="5132388"/>
            <a:ext cx="406400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256" y="160"/>
              </a:cxn>
              <a:cxn ang="0">
                <a:pos x="128" y="0"/>
              </a:cxn>
            </a:cxnLst>
            <a:rect l="0" t="0" r="r" b="b"/>
            <a:pathLst>
              <a:path w="256" h="176">
                <a:moveTo>
                  <a:pt x="0" y="176"/>
                </a:moveTo>
                <a:lnTo>
                  <a:pt x="256" y="160"/>
                </a:lnTo>
                <a:lnTo>
                  <a:pt x="128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71800" y="2438400"/>
            <a:ext cx="708025" cy="2716213"/>
            <a:chOff x="1872" y="1089"/>
            <a:chExt cx="446" cy="1711"/>
          </a:xfrm>
        </p:grpSpPr>
        <p:sp>
          <p:nvSpPr>
            <p:cNvPr id="557078" name="Freeform 22"/>
            <p:cNvSpPr>
              <a:spLocks/>
            </p:cNvSpPr>
            <p:nvPr/>
          </p:nvSpPr>
          <p:spPr bwMode="auto">
            <a:xfrm>
              <a:off x="2096" y="1089"/>
              <a:ext cx="1" cy="17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28"/>
                </a:cxn>
              </a:cxnLst>
              <a:rect l="0" t="0" r="r" b="b"/>
              <a:pathLst>
                <a:path w="1" h="2128">
                  <a:moveTo>
                    <a:pt x="0" y="0"/>
                  </a:moveTo>
                  <a:lnTo>
                    <a:pt x="0" y="2128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7079" name="Text Box 23"/>
            <p:cNvSpPr txBox="1">
              <a:spLocks noChangeArrowheads="1"/>
            </p:cNvSpPr>
            <p:nvPr/>
          </p:nvSpPr>
          <p:spPr bwMode="auto">
            <a:xfrm>
              <a:off x="1872" y="1776"/>
              <a:ext cx="4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П-Р</a:t>
              </a:r>
            </a:p>
          </p:txBody>
        </p:sp>
      </p:grpSp>
      <p:sp>
        <p:nvSpPr>
          <p:cNvPr id="557080" name="Text Box 24"/>
          <p:cNvSpPr txBox="1">
            <a:spLocks noChangeArrowheads="1"/>
          </p:cNvSpPr>
          <p:nvPr/>
        </p:nvSpPr>
        <p:spPr bwMode="auto">
          <a:xfrm rot="-2397967">
            <a:off x="1422400" y="3084513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Н-я 1</a:t>
            </a:r>
          </a:p>
        </p:txBody>
      </p:sp>
      <p:sp>
        <p:nvSpPr>
          <p:cNvPr id="557081" name="Text Box 25"/>
          <p:cNvSpPr txBox="1">
            <a:spLocks noChangeArrowheads="1"/>
          </p:cNvSpPr>
          <p:nvPr/>
        </p:nvSpPr>
        <p:spPr bwMode="auto">
          <a:xfrm rot="3845550">
            <a:off x="3817938" y="4110038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Н-я 2</a:t>
            </a:r>
          </a:p>
        </p:txBody>
      </p:sp>
      <p:sp>
        <p:nvSpPr>
          <p:cNvPr id="557082" name="Text Box 26"/>
          <p:cNvSpPr txBox="1">
            <a:spLocks noChangeArrowheads="1"/>
          </p:cNvSpPr>
          <p:nvPr/>
        </p:nvSpPr>
        <p:spPr bwMode="auto">
          <a:xfrm rot="1529854">
            <a:off x="3654425" y="517048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П-я 2</a:t>
            </a:r>
          </a:p>
        </p:txBody>
      </p:sp>
      <p:sp>
        <p:nvSpPr>
          <p:cNvPr id="557083" name="Line 27"/>
          <p:cNvSpPr>
            <a:spLocks noChangeShapeType="1"/>
          </p:cNvSpPr>
          <p:nvPr/>
        </p:nvSpPr>
        <p:spPr bwMode="auto">
          <a:xfrm>
            <a:off x="0" y="4865688"/>
            <a:ext cx="22098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7084" name="Line 28"/>
          <p:cNvSpPr>
            <a:spLocks noChangeShapeType="1"/>
          </p:cNvSpPr>
          <p:nvPr/>
        </p:nvSpPr>
        <p:spPr bwMode="auto">
          <a:xfrm flipV="1">
            <a:off x="914400" y="6084888"/>
            <a:ext cx="5257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85" name="Freeform 29"/>
          <p:cNvSpPr>
            <a:spLocks/>
          </p:cNvSpPr>
          <p:nvPr/>
        </p:nvSpPr>
        <p:spPr bwMode="auto">
          <a:xfrm>
            <a:off x="4318000" y="5818188"/>
            <a:ext cx="457200" cy="330200"/>
          </a:xfrm>
          <a:custGeom>
            <a:avLst/>
            <a:gdLst/>
            <a:ahLst/>
            <a:cxnLst>
              <a:cxn ang="0">
                <a:pos x="288" y="208"/>
              </a:cxn>
              <a:cxn ang="0">
                <a:pos x="0" y="48"/>
              </a:cxn>
              <a:cxn ang="0">
                <a:pos x="192" y="0"/>
              </a:cxn>
            </a:cxnLst>
            <a:rect l="0" t="0" r="r" b="b"/>
            <a:pathLst>
              <a:path w="288" h="208">
                <a:moveTo>
                  <a:pt x="288" y="208"/>
                </a:moveTo>
                <a:lnTo>
                  <a:pt x="0" y="48"/>
                </a:lnTo>
                <a:lnTo>
                  <a:pt x="192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86" name="Freeform 30"/>
          <p:cNvSpPr>
            <a:spLocks/>
          </p:cNvSpPr>
          <p:nvPr/>
        </p:nvSpPr>
        <p:spPr bwMode="auto">
          <a:xfrm>
            <a:off x="4724400" y="5691188"/>
            <a:ext cx="279400" cy="431800"/>
          </a:xfrm>
          <a:custGeom>
            <a:avLst/>
            <a:gdLst/>
            <a:ahLst/>
            <a:cxnLst>
              <a:cxn ang="0">
                <a:pos x="144" y="272"/>
              </a:cxn>
              <a:cxn ang="0">
                <a:pos x="128" y="272"/>
              </a:cxn>
              <a:cxn ang="0">
                <a:pos x="0" y="32"/>
              </a:cxn>
              <a:cxn ang="0">
                <a:pos x="176" y="0"/>
              </a:cxn>
            </a:cxnLst>
            <a:rect l="0" t="0" r="r" b="b"/>
            <a:pathLst>
              <a:path w="176" h="272">
                <a:moveTo>
                  <a:pt x="144" y="272"/>
                </a:moveTo>
                <a:lnTo>
                  <a:pt x="128" y="272"/>
                </a:lnTo>
                <a:lnTo>
                  <a:pt x="0" y="32"/>
                </a:lnTo>
                <a:lnTo>
                  <a:pt x="176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87" name="Rectangle 31"/>
          <p:cNvSpPr>
            <a:spLocks noChangeArrowheads="1"/>
          </p:cNvSpPr>
          <p:nvPr/>
        </p:nvSpPr>
        <p:spPr bwMode="auto">
          <a:xfrm>
            <a:off x="3786182" y="0"/>
            <a:ext cx="1032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№1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7000892" y="3429000"/>
            <a:ext cx="1065098" cy="819150"/>
            <a:chOff x="1360" y="3805"/>
            <a:chExt cx="701" cy="516"/>
          </a:xfrm>
        </p:grpSpPr>
        <p:graphicFrame>
          <p:nvGraphicFramePr>
            <p:cNvPr id="557089" name="Object 33"/>
            <p:cNvGraphicFramePr>
              <a:graphicFrameLocks noChangeAspect="1"/>
            </p:cNvGraphicFramePr>
            <p:nvPr/>
          </p:nvGraphicFramePr>
          <p:xfrm>
            <a:off x="1360" y="3985"/>
            <a:ext cx="528" cy="336"/>
          </p:xfrm>
          <a:graphic>
            <a:graphicData uri="http://schemas.openxmlformats.org/presentationml/2006/ole">
              <p:oleObj spid="_x0000_s51207" name="Формула" r:id="rId4" imgW="190417" imgH="152334" progId="Equation.3">
                <p:embed/>
              </p:oleObj>
            </a:graphicData>
          </a:graphic>
        </p:graphicFrame>
        <p:sp>
          <p:nvSpPr>
            <p:cNvPr id="557090" name="Text Box 34"/>
            <p:cNvSpPr txBox="1">
              <a:spLocks noChangeArrowheads="1"/>
            </p:cNvSpPr>
            <p:nvPr/>
          </p:nvSpPr>
          <p:spPr bwMode="auto">
            <a:xfrm>
              <a:off x="1360" y="3805"/>
              <a:ext cx="7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357818" y="3714756"/>
            <a:ext cx="1782573" cy="754063"/>
            <a:chOff x="528" y="3616"/>
            <a:chExt cx="1173" cy="475"/>
          </a:xfrm>
        </p:grpSpPr>
        <p:sp>
          <p:nvSpPr>
            <p:cNvPr id="557092" name="Text Box 36"/>
            <p:cNvSpPr txBox="1">
              <a:spLocks noChangeArrowheads="1"/>
            </p:cNvSpPr>
            <p:nvPr/>
          </p:nvSpPr>
          <p:spPr bwMode="auto">
            <a:xfrm>
              <a:off x="528" y="3616"/>
              <a:ext cx="11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   AD   </a:t>
              </a:r>
              <a:endPara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57093" name="Object 37"/>
            <p:cNvGraphicFramePr>
              <a:graphicFrameLocks noChangeAspect="1"/>
            </p:cNvGraphicFramePr>
            <p:nvPr/>
          </p:nvGraphicFramePr>
          <p:xfrm>
            <a:off x="861" y="3625"/>
            <a:ext cx="231" cy="250"/>
          </p:xfrm>
          <a:graphic>
            <a:graphicData uri="http://schemas.openxmlformats.org/presentationml/2006/ole">
              <p:oleObj spid="_x0000_s51206" name="Формула" r:id="rId5" imgW="152268" imgH="164957" progId="Equation.3">
                <p:embed/>
              </p:oleObj>
            </a:graphicData>
          </a:graphic>
        </p:graphicFrame>
        <p:sp>
          <p:nvSpPr>
            <p:cNvPr id="557094" name="Text Box 38"/>
            <p:cNvSpPr txBox="1">
              <a:spLocks noChangeArrowheads="1"/>
            </p:cNvSpPr>
            <p:nvPr/>
          </p:nvSpPr>
          <p:spPr bwMode="auto">
            <a:xfrm>
              <a:off x="857" y="3841"/>
              <a:ext cx="6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   </a:t>
              </a:r>
              <a:endPara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7643508" y="3643318"/>
            <a:ext cx="1684258" cy="754063"/>
            <a:chOff x="2038" y="3648"/>
            <a:chExt cx="1109" cy="475"/>
          </a:xfrm>
        </p:grpSpPr>
        <p:sp>
          <p:nvSpPr>
            <p:cNvPr id="557096" name="Text Box 40"/>
            <p:cNvSpPr txBox="1">
              <a:spLocks noChangeArrowheads="1"/>
            </p:cNvSpPr>
            <p:nvPr/>
          </p:nvSpPr>
          <p:spPr bwMode="auto">
            <a:xfrm>
              <a:off x="2038" y="3648"/>
              <a:ext cx="110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CD   DK  </a:t>
              </a:r>
              <a:endPara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aphicFrame>
          <p:nvGraphicFramePr>
            <p:cNvPr id="557097" name="Object 41"/>
            <p:cNvGraphicFramePr>
              <a:graphicFrameLocks noChangeAspect="1"/>
            </p:cNvGraphicFramePr>
            <p:nvPr/>
          </p:nvGraphicFramePr>
          <p:xfrm>
            <a:off x="2320" y="3693"/>
            <a:ext cx="231" cy="250"/>
          </p:xfrm>
          <a:graphic>
            <a:graphicData uri="http://schemas.openxmlformats.org/presentationml/2006/ole">
              <p:oleObj spid="_x0000_s51205" name="Формула" r:id="rId6" imgW="152268" imgH="164957" progId="Equation.3">
                <p:embed/>
              </p:oleObj>
            </a:graphicData>
          </a:graphic>
        </p:graphicFrame>
        <p:sp>
          <p:nvSpPr>
            <p:cNvPr id="557098" name="Text Box 42"/>
            <p:cNvSpPr txBox="1">
              <a:spLocks noChangeArrowheads="1"/>
            </p:cNvSpPr>
            <p:nvPr/>
          </p:nvSpPr>
          <p:spPr bwMode="auto">
            <a:xfrm>
              <a:off x="2400" y="3873"/>
              <a:ext cx="6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Н-я</a:t>
              </a: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1  </a:t>
              </a:r>
              <a:endPara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6715140" y="4286256"/>
            <a:ext cx="1065098" cy="819150"/>
            <a:chOff x="1392" y="3488"/>
            <a:chExt cx="701" cy="516"/>
          </a:xfrm>
        </p:grpSpPr>
        <p:graphicFrame>
          <p:nvGraphicFramePr>
            <p:cNvPr id="557100" name="Object 44"/>
            <p:cNvGraphicFramePr>
              <a:graphicFrameLocks noChangeAspect="1"/>
            </p:cNvGraphicFramePr>
            <p:nvPr/>
          </p:nvGraphicFramePr>
          <p:xfrm>
            <a:off x="1392" y="3668"/>
            <a:ext cx="528" cy="336"/>
          </p:xfrm>
          <a:graphic>
            <a:graphicData uri="http://schemas.openxmlformats.org/presentationml/2006/ole">
              <p:oleObj spid="_x0000_s51204" name="Формула" r:id="rId7" imgW="190417" imgH="152334" progId="Equation.3">
                <p:embed/>
              </p:oleObj>
            </a:graphicData>
          </a:graphic>
        </p:graphicFrame>
        <p:sp>
          <p:nvSpPr>
            <p:cNvPr id="557101" name="Text Box 45"/>
            <p:cNvSpPr txBox="1">
              <a:spLocks noChangeArrowheads="1"/>
            </p:cNvSpPr>
            <p:nvPr/>
          </p:nvSpPr>
          <p:spPr bwMode="auto">
            <a:xfrm>
              <a:off x="1392" y="3488"/>
              <a:ext cx="7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5143504" y="4572006"/>
            <a:ext cx="1858546" cy="682625"/>
            <a:chOff x="604" y="3808"/>
            <a:chExt cx="1224" cy="430"/>
          </a:xfrm>
        </p:grpSpPr>
        <p:sp>
          <p:nvSpPr>
            <p:cNvPr id="557103" name="Text Box 47"/>
            <p:cNvSpPr txBox="1">
              <a:spLocks noChangeArrowheads="1"/>
            </p:cNvSpPr>
            <p:nvPr/>
          </p:nvSpPr>
          <p:spPr bwMode="auto">
            <a:xfrm>
              <a:off x="604" y="3808"/>
              <a:ext cx="122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BC  </a:t>
              </a:r>
              <a:r>
                <a:rPr lang="en-US" sz="28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BA   </a:t>
              </a:r>
              <a:endPara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57104" name="Object 48"/>
            <p:cNvGraphicFramePr>
              <a:graphicFrameLocks noChangeAspect="1"/>
            </p:cNvGraphicFramePr>
            <p:nvPr/>
          </p:nvGraphicFramePr>
          <p:xfrm>
            <a:off x="933" y="3853"/>
            <a:ext cx="231" cy="250"/>
          </p:xfrm>
          <a:graphic>
            <a:graphicData uri="http://schemas.openxmlformats.org/presentationml/2006/ole">
              <p:oleObj spid="_x0000_s51203" name="Формула" r:id="rId8" imgW="152268" imgH="164957" progId="Equation.3">
                <p:embed/>
              </p:oleObj>
            </a:graphicData>
          </a:graphic>
        </p:graphicFrame>
        <p:sp>
          <p:nvSpPr>
            <p:cNvPr id="557105" name="Text Box 49"/>
            <p:cNvSpPr txBox="1">
              <a:spLocks noChangeArrowheads="1"/>
            </p:cNvSpPr>
            <p:nvPr/>
          </p:nvSpPr>
          <p:spPr bwMode="auto">
            <a:xfrm>
              <a:off x="1122" y="3988"/>
              <a:ext cx="6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  </a:t>
              </a:r>
              <a:endPara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7321550" y="4572008"/>
            <a:ext cx="1822450" cy="854075"/>
            <a:chOff x="1872" y="3648"/>
            <a:chExt cx="1200" cy="538"/>
          </a:xfrm>
        </p:grpSpPr>
        <p:sp>
          <p:nvSpPr>
            <p:cNvPr id="557107" name="Text Box 51"/>
            <p:cNvSpPr txBox="1">
              <a:spLocks noChangeArrowheads="1"/>
            </p:cNvSpPr>
            <p:nvPr/>
          </p:nvSpPr>
          <p:spPr bwMode="auto">
            <a:xfrm>
              <a:off x="1872" y="3648"/>
              <a:ext cx="100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BC   </a:t>
              </a:r>
              <a:r>
                <a:rPr lang="en-US" sz="28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BK   </a:t>
              </a:r>
              <a:endPara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aphicFrame>
          <p:nvGraphicFramePr>
            <p:cNvPr id="557108" name="Object 52"/>
            <p:cNvGraphicFramePr>
              <a:graphicFrameLocks noChangeAspect="1"/>
            </p:cNvGraphicFramePr>
            <p:nvPr/>
          </p:nvGraphicFramePr>
          <p:xfrm>
            <a:off x="2180" y="3673"/>
            <a:ext cx="231" cy="250"/>
          </p:xfrm>
          <a:graphic>
            <a:graphicData uri="http://schemas.openxmlformats.org/presentationml/2006/ole">
              <p:oleObj spid="_x0000_s51202" name="Формула" r:id="rId9" imgW="152268" imgH="164957" progId="Equation.3">
                <p:embed/>
              </p:oleObj>
            </a:graphicData>
          </a:graphic>
        </p:graphicFrame>
        <p:sp>
          <p:nvSpPr>
            <p:cNvPr id="557109" name="Text Box 53"/>
            <p:cNvSpPr txBox="1">
              <a:spLocks noChangeArrowheads="1"/>
            </p:cNvSpPr>
            <p:nvPr/>
          </p:nvSpPr>
          <p:spPr bwMode="auto">
            <a:xfrm>
              <a:off x="2400" y="3936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Н-я</a:t>
              </a: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2   </a:t>
              </a:r>
              <a:endPara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1143000" y="3810002"/>
            <a:ext cx="3843338" cy="1147763"/>
            <a:chOff x="720" y="2400"/>
            <a:chExt cx="2421" cy="723"/>
          </a:xfrm>
        </p:grpSpPr>
        <p:sp>
          <p:nvSpPr>
            <p:cNvPr id="557111" name="Rectangle 55"/>
            <p:cNvSpPr>
              <a:spLocks noChangeArrowheads="1"/>
            </p:cNvSpPr>
            <p:nvPr/>
          </p:nvSpPr>
          <p:spPr bwMode="auto">
            <a:xfrm>
              <a:off x="720" y="2400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557112" name="Rectangle 56"/>
            <p:cNvSpPr>
              <a:spLocks noChangeArrowheads="1"/>
            </p:cNvSpPr>
            <p:nvPr/>
          </p:nvSpPr>
          <p:spPr bwMode="auto">
            <a:xfrm>
              <a:off x="2928" y="2832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557113" name="Rectangle 57"/>
            <p:cNvSpPr>
              <a:spLocks noChangeArrowheads="1"/>
            </p:cNvSpPr>
            <p:nvPr/>
          </p:nvSpPr>
          <p:spPr bwMode="auto">
            <a:xfrm>
              <a:off x="1392" y="2544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sp>
        <p:nvSpPr>
          <p:cNvPr id="557114" name="Rectangle 58"/>
          <p:cNvSpPr>
            <a:spLocks noChangeArrowheads="1"/>
          </p:cNvSpPr>
          <p:nvPr/>
        </p:nvSpPr>
        <p:spPr bwMode="auto">
          <a:xfrm>
            <a:off x="6215074" y="2143116"/>
            <a:ext cx="2528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 – искомое расстояние</a:t>
            </a:r>
          </a:p>
        </p:txBody>
      </p:sp>
      <p:sp>
        <p:nvSpPr>
          <p:cNvPr id="557115" name="Rectangle 59"/>
          <p:cNvSpPr>
            <a:spLocks noChangeArrowheads="1"/>
          </p:cNvSpPr>
          <p:nvPr/>
        </p:nvSpPr>
        <p:spPr bwMode="auto">
          <a:xfrm>
            <a:off x="3276600" y="3886200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57116" name="Rectangle 60"/>
          <p:cNvSpPr>
            <a:spLocks noChangeArrowheads="1"/>
          </p:cNvSpPr>
          <p:nvPr/>
        </p:nvSpPr>
        <p:spPr bwMode="auto">
          <a:xfrm>
            <a:off x="6156325" y="2428868"/>
            <a:ext cx="2779928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общий перпендикуляр</a:t>
            </a:r>
          </a:p>
          <a:p>
            <a:pPr>
              <a:spcBef>
                <a:spcPct val="30000"/>
              </a:spcBef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–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искомое расстояние</a:t>
            </a:r>
          </a:p>
        </p:txBody>
      </p:sp>
      <p:sp>
        <p:nvSpPr>
          <p:cNvPr id="557117" name="Freeform 61"/>
          <p:cNvSpPr>
            <a:spLocks/>
          </p:cNvSpPr>
          <p:nvPr/>
        </p:nvSpPr>
        <p:spPr bwMode="auto">
          <a:xfrm>
            <a:off x="3048000" y="4749800"/>
            <a:ext cx="266700" cy="342900"/>
          </a:xfrm>
          <a:custGeom>
            <a:avLst/>
            <a:gdLst/>
            <a:ahLst/>
            <a:cxnLst>
              <a:cxn ang="0">
                <a:pos x="8" y="216"/>
              </a:cxn>
              <a:cxn ang="0">
                <a:pos x="0" y="0"/>
              </a:cxn>
              <a:cxn ang="0">
                <a:pos x="168" y="0"/>
              </a:cxn>
            </a:cxnLst>
            <a:rect l="0" t="0" r="r" b="b"/>
            <a:pathLst>
              <a:path w="168" h="216">
                <a:moveTo>
                  <a:pt x="8" y="216"/>
                </a:moveTo>
                <a:lnTo>
                  <a:pt x="0" y="0"/>
                </a:lnTo>
                <a:lnTo>
                  <a:pt x="168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119" name="Rectangle 63"/>
          <p:cNvSpPr>
            <a:spLocks noChangeArrowheads="1"/>
          </p:cNvSpPr>
          <p:nvPr/>
        </p:nvSpPr>
        <p:spPr bwMode="auto">
          <a:xfrm>
            <a:off x="4495800" y="3000372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Найдем другие прямые углы…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7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7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7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7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7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7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7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7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5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7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7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5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5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7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7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7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7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7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7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7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7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7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7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7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7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7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7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7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7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5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5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557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7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7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55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57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57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55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5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7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7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7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70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7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70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7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70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7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70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70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7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7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7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70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7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70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7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70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7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70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70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8" grpId="0"/>
      <p:bldP spid="557065" grpId="0" animBg="1"/>
      <p:bldP spid="557075" grpId="0" animBg="1"/>
      <p:bldP spid="557076" grpId="0" animBg="1"/>
      <p:bldP spid="557080" grpId="0"/>
      <p:bldP spid="557081" grpId="0"/>
      <p:bldP spid="557082" grpId="0"/>
      <p:bldP spid="557083" grpId="0" animBg="1"/>
      <p:bldP spid="557083" grpId="1" animBg="1"/>
      <p:bldP spid="557084" grpId="0" animBg="1"/>
      <p:bldP spid="557085" grpId="0" animBg="1"/>
      <p:bldP spid="557086" grpId="0" animBg="1"/>
      <p:bldP spid="557114" grpId="0"/>
      <p:bldP spid="557115" grpId="0"/>
      <p:bldP spid="557116" grpId="0"/>
      <p:bldP spid="557117" grpId="0" animBg="1"/>
      <p:bldP spid="5571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5786" y="1124348"/>
            <a:ext cx="8001056" cy="44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Если запастись терпением и проявить старание, то посеянные семена знания непременно дадут добрые всходы»,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		Леонардо да Винчи.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>
              <a:defRPr/>
            </a:pPr>
            <a:endParaRPr lang="ru-RU" sz="40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42860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>
              <a:defRPr/>
            </a:pPr>
            <a:r>
              <a:rPr lang="ru-RU" sz="40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Домашнее задание</a:t>
            </a:r>
            <a:r>
              <a:rPr lang="ru-RU" sz="40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4414" y="1928802"/>
            <a:ext cx="71437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П.19,20, №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147,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149,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Индивидуально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найти различные способы доказательства теоремы о трех перпендикулярах.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5" name="Group 19"/>
          <p:cNvGraphicFramePr>
            <a:graphicFrameLocks noGrp="1"/>
          </p:cNvGraphicFramePr>
          <p:nvPr/>
        </p:nvGraphicFramePr>
        <p:xfrm>
          <a:off x="457200" y="503238"/>
          <a:ext cx="8229600" cy="58515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85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mic Sans MS" pitchFamily="66" charset="0"/>
                        </a:rPr>
                        <a:t>Я конечно не ленился, но и очень не трудился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12609"/>
                          </a:solidFill>
                          <a:effectLst/>
                          <a:latin typeface="Comic Sans MS" pitchFamily="66" charset="0"/>
                        </a:rPr>
                        <a:t>Ай-да 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12609"/>
                          </a:solidFill>
                          <a:effectLst/>
                          <a:latin typeface="Comic Sans MS" pitchFamily="66" charset="0"/>
                        </a:rPr>
                        <a:t>ай-да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12609"/>
                          </a:solidFill>
                          <a:effectLst/>
                          <a:latin typeface="Comic Sans MS" pitchFamily="66" charset="0"/>
                        </a:rPr>
                        <a:t>молодец!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36" name="Picture 5" descr="18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4290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6" descr="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141663"/>
            <a:ext cx="12588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Text Box 23"/>
          <p:cNvSpPr txBox="1">
            <a:spLocks noChangeArrowheads="1"/>
          </p:cNvSpPr>
          <p:nvPr/>
        </p:nvSpPr>
        <p:spPr bwMode="auto">
          <a:xfrm>
            <a:off x="755650" y="3573463"/>
            <a:ext cx="19446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FF9900"/>
                </a:solidFill>
                <a:cs typeface="Times New Roman" pitchFamily="18" charset="0"/>
              </a:rPr>
              <a:t>Скажу опять, что я не понял</a:t>
            </a:r>
          </a:p>
        </p:txBody>
      </p:sp>
      <p:pic>
        <p:nvPicPr>
          <p:cNvPr id="26639" name="Picture 7" descr="CALVIN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14747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1908175" y="0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A07EFF"/>
                    </a:outerShdw>
                  </a:cont>
                  <a:cont type="tree" name="">
                    <a:effect ref="fillLine"/>
                    <a:outerShdw dist="38100" dir="2700000" algn="tl">
                      <a:srgbClr val="432499"/>
                    </a:outerShdw>
                  </a:cont>
                  <a:effect ref="fillLine"/>
                </a:effectDag>
              </a:rPr>
              <a:t>Рефлексия</a:t>
            </a:r>
          </a:p>
        </p:txBody>
      </p:sp>
    </p:spTree>
    <p:extLst>
      <p:ext uri="{BB962C8B-B14F-4D97-AF65-F5344CB8AC3E}">
        <p14:creationId xmlns="" xmlns:p14="http://schemas.microsoft.com/office/powerpoint/2010/main" val="1146344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2667000"/>
            <a:ext cx="7162800" cy="2362200"/>
            <a:chOff x="336" y="2024"/>
            <a:chExt cx="4280" cy="1152"/>
          </a:xfrm>
        </p:grpSpPr>
        <p:sp>
          <p:nvSpPr>
            <p:cNvPr id="20534" name="Freeform 3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CC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5" name="Freeform 4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6" name="Freeform 5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>
                <a:gd name="T0" fmla="*/ 6 w 3444"/>
                <a:gd name="T1" fmla="*/ 22 h 59"/>
                <a:gd name="T2" fmla="*/ 3432 w 3444"/>
                <a:gd name="T3" fmla="*/ 5 h 59"/>
                <a:gd name="T4" fmla="*/ 3444 w 3444"/>
                <a:gd name="T5" fmla="*/ 53 h 59"/>
                <a:gd name="T6" fmla="*/ 0 w 3444"/>
                <a:gd name="T7" fmla="*/ 59 h 59"/>
                <a:gd name="T8" fmla="*/ 6 w 3444"/>
                <a:gd name="T9" fmla="*/ 2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483" name="Freeform 6"/>
          <p:cNvSpPr>
            <a:spLocks/>
          </p:cNvSpPr>
          <p:nvPr/>
        </p:nvSpPr>
        <p:spPr bwMode="auto">
          <a:xfrm>
            <a:off x="2933700" y="2781300"/>
            <a:ext cx="3632200" cy="2095500"/>
          </a:xfrm>
          <a:custGeom>
            <a:avLst/>
            <a:gdLst>
              <a:gd name="T0" fmla="*/ 0 w 2288"/>
              <a:gd name="T1" fmla="*/ 1155700 h 1320"/>
              <a:gd name="T2" fmla="*/ 3632200 w 2288"/>
              <a:gd name="T3" fmla="*/ 0 h 1320"/>
              <a:gd name="T4" fmla="*/ 2324100 w 2288"/>
              <a:gd name="T5" fmla="*/ 2095500 h 1320"/>
              <a:gd name="T6" fmla="*/ 38100 w 2288"/>
              <a:gd name="T7" fmla="*/ 1181100 h 1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8" h="1320">
                <a:moveTo>
                  <a:pt x="0" y="728"/>
                </a:moveTo>
                <a:lnTo>
                  <a:pt x="2288" y="0"/>
                </a:lnTo>
                <a:lnTo>
                  <a:pt x="1464" y="1320"/>
                </a:lnTo>
                <a:lnTo>
                  <a:pt x="24" y="744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103" name="Freeform 7"/>
          <p:cNvSpPr>
            <a:spLocks/>
          </p:cNvSpPr>
          <p:nvPr/>
        </p:nvSpPr>
        <p:spPr bwMode="auto">
          <a:xfrm>
            <a:off x="2914650" y="1905000"/>
            <a:ext cx="2965450" cy="2041525"/>
          </a:xfrm>
          <a:custGeom>
            <a:avLst/>
            <a:gdLst>
              <a:gd name="T0" fmla="*/ 0 w 1868"/>
              <a:gd name="T1" fmla="*/ 0 h 1176"/>
              <a:gd name="T2" fmla="*/ 2965450 w 1868"/>
              <a:gd name="T3" fmla="*/ 1920006 h 1176"/>
              <a:gd name="T4" fmla="*/ 19050 w 1868"/>
              <a:gd name="T5" fmla="*/ 2041525 h 11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68" h="1176">
                <a:moveTo>
                  <a:pt x="0" y="0"/>
                </a:moveTo>
                <a:lnTo>
                  <a:pt x="1868" y="1106"/>
                </a:lnTo>
                <a:lnTo>
                  <a:pt x="12" y="1176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6104" name="Freeform 8"/>
          <p:cNvSpPr>
            <a:spLocks/>
          </p:cNvSpPr>
          <p:nvPr/>
        </p:nvSpPr>
        <p:spPr bwMode="auto">
          <a:xfrm>
            <a:off x="5422900" y="3848100"/>
            <a:ext cx="355600" cy="228600"/>
          </a:xfrm>
          <a:custGeom>
            <a:avLst/>
            <a:gdLst>
              <a:gd name="T0" fmla="*/ 152400 w 224"/>
              <a:gd name="T1" fmla="*/ 0 h 144"/>
              <a:gd name="T2" fmla="*/ 0 w 224"/>
              <a:gd name="T3" fmla="*/ 228600 h 144"/>
              <a:gd name="T4" fmla="*/ 355600 w 224"/>
              <a:gd name="T5" fmla="*/ 2032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4" h="144">
                <a:moveTo>
                  <a:pt x="96" y="0"/>
                </a:moveTo>
                <a:lnTo>
                  <a:pt x="0" y="144"/>
                </a:lnTo>
                <a:lnTo>
                  <a:pt x="224" y="128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105" name="Text Box 9"/>
          <p:cNvSpPr txBox="1">
            <a:spLocks noChangeArrowheads="1"/>
          </p:cNvSpPr>
          <p:nvPr/>
        </p:nvSpPr>
        <p:spPr bwMode="auto">
          <a:xfrm>
            <a:off x="4143372" y="3500438"/>
            <a:ext cx="857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П-я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191000" y="3276600"/>
            <a:ext cx="533400" cy="1295400"/>
            <a:chOff x="2640" y="2064"/>
            <a:chExt cx="336" cy="816"/>
          </a:xfrm>
        </p:grpSpPr>
        <p:sp>
          <p:nvSpPr>
            <p:cNvPr id="20532" name="Line 11"/>
            <p:cNvSpPr>
              <a:spLocks noChangeShapeType="1"/>
            </p:cNvSpPr>
            <p:nvPr/>
          </p:nvSpPr>
          <p:spPr bwMode="auto">
            <a:xfrm>
              <a:off x="2832" y="2064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3" name="Line 12"/>
            <p:cNvSpPr>
              <a:spLocks noChangeShapeType="1"/>
            </p:cNvSpPr>
            <p:nvPr/>
          </p:nvSpPr>
          <p:spPr bwMode="auto">
            <a:xfrm flipV="1">
              <a:off x="2640" y="2736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6109" name="Freeform 13"/>
          <p:cNvSpPr>
            <a:spLocks/>
          </p:cNvSpPr>
          <p:nvPr/>
        </p:nvSpPr>
        <p:spPr bwMode="auto">
          <a:xfrm>
            <a:off x="2932113" y="4005263"/>
            <a:ext cx="1587" cy="1743075"/>
          </a:xfrm>
          <a:custGeom>
            <a:avLst/>
            <a:gdLst>
              <a:gd name="T0" fmla="*/ 0 w 1"/>
              <a:gd name="T1" fmla="*/ 0 h 1098"/>
              <a:gd name="T2" fmla="*/ 0 w 1"/>
              <a:gd name="T3" fmla="*/ 1743075 h 109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098">
                <a:moveTo>
                  <a:pt x="0" y="0"/>
                </a:moveTo>
                <a:lnTo>
                  <a:pt x="0" y="1098"/>
                </a:lnTo>
              </a:path>
            </a:pathLst>
          </a:custGeom>
          <a:noFill/>
          <a:ln w="28575" cmpd="sng">
            <a:solidFill>
              <a:srgbClr val="0033CC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228600" y="285728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Через вершину прямого угла С равнобедренного прямоугольного треугольника АВС проведена прямая СМ, перпендикулярная к его плоскости. Найдите расстояние от точки М до прямой АВ, если АС = 4 см, а СМ = </a:t>
            </a:r>
            <a:endParaRPr lang="ru-RU" alt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6553200" y="26670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0491" name="Text Box 16"/>
          <p:cNvSpPr txBox="1">
            <a:spLocks noChangeArrowheads="1"/>
          </p:cNvSpPr>
          <p:nvPr/>
        </p:nvSpPr>
        <p:spPr bwMode="auto">
          <a:xfrm>
            <a:off x="5410200" y="4495800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2438400" y="36576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0493" name="Rectangle 18"/>
          <p:cNvSpPr>
            <a:spLocks noChangeArrowheads="1"/>
          </p:cNvSpPr>
          <p:nvPr/>
        </p:nvSpPr>
        <p:spPr bwMode="auto">
          <a:xfrm>
            <a:off x="428596" y="71414"/>
            <a:ext cx="101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alt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№155.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374900" y="1828800"/>
            <a:ext cx="673100" cy="3835400"/>
            <a:chOff x="1496" y="1152"/>
            <a:chExt cx="424" cy="2416"/>
          </a:xfrm>
        </p:grpSpPr>
        <p:sp>
          <p:nvSpPr>
            <p:cNvPr id="20525" name="Freeform 20"/>
            <p:cNvSpPr>
              <a:spLocks/>
            </p:cNvSpPr>
            <p:nvPr/>
          </p:nvSpPr>
          <p:spPr bwMode="auto">
            <a:xfrm>
              <a:off x="1850" y="2512"/>
              <a:ext cx="1" cy="672"/>
            </a:xfrm>
            <a:custGeom>
              <a:avLst/>
              <a:gdLst>
                <a:gd name="T0" fmla="*/ 0 w 1"/>
                <a:gd name="T1" fmla="*/ 0 h 672"/>
                <a:gd name="T2" fmla="*/ 0 w 1"/>
                <a:gd name="T3" fmla="*/ 672 h 6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72">
                  <a:moveTo>
                    <a:pt x="0" y="0"/>
                  </a:moveTo>
                  <a:lnTo>
                    <a:pt x="0" y="672"/>
                  </a:ln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496" y="1152"/>
              <a:ext cx="424" cy="2416"/>
              <a:chOff x="1496" y="1152"/>
              <a:chExt cx="424" cy="2416"/>
            </a:xfrm>
          </p:grpSpPr>
          <p:sp>
            <p:nvSpPr>
              <p:cNvPr id="516118" name="Text Box 22"/>
              <p:cNvSpPr txBox="1">
                <a:spLocks noChangeArrowheads="1"/>
              </p:cNvSpPr>
              <p:nvPr/>
            </p:nvSpPr>
            <p:spPr bwMode="auto">
              <a:xfrm>
                <a:off x="1496" y="1152"/>
                <a:ext cx="42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altLang="ru-RU" sz="2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М</a:t>
                </a:r>
              </a:p>
            </p:txBody>
          </p:sp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1824" y="1200"/>
                <a:ext cx="52" cy="1296"/>
                <a:chOff x="2784" y="1872"/>
                <a:chExt cx="48" cy="1296"/>
              </a:xfrm>
            </p:grpSpPr>
            <p:sp>
              <p:nvSpPr>
                <p:cNvPr id="20530" name="Oval 24"/>
                <p:cNvSpPr>
                  <a:spLocks noChangeArrowheads="1"/>
                </p:cNvSpPr>
                <p:nvPr/>
              </p:nvSpPr>
              <p:spPr bwMode="auto">
                <a:xfrm>
                  <a:off x="2784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31" name="Freeform 25"/>
                <p:cNvSpPr>
                  <a:spLocks/>
                </p:cNvSpPr>
                <p:nvPr/>
              </p:nvSpPr>
              <p:spPr bwMode="auto">
                <a:xfrm>
                  <a:off x="2792" y="1872"/>
                  <a:ext cx="16" cy="1258"/>
                </a:xfrm>
                <a:custGeom>
                  <a:avLst/>
                  <a:gdLst>
                    <a:gd name="T0" fmla="*/ 0 w 16"/>
                    <a:gd name="T1" fmla="*/ 0 h 1258"/>
                    <a:gd name="T2" fmla="*/ 16 w 16"/>
                    <a:gd name="T3" fmla="*/ 1258 h 125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1258">
                      <a:moveTo>
                        <a:pt x="0" y="0"/>
                      </a:moveTo>
                      <a:lnTo>
                        <a:pt x="16" y="1258"/>
                      </a:lnTo>
                    </a:path>
                  </a:pathLst>
                </a:cu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529" name="Freeform 26"/>
              <p:cNvSpPr>
                <a:spLocks/>
              </p:cNvSpPr>
              <p:nvPr/>
            </p:nvSpPr>
            <p:spPr bwMode="auto">
              <a:xfrm>
                <a:off x="1850" y="3168"/>
                <a:ext cx="1" cy="400"/>
              </a:xfrm>
              <a:custGeom>
                <a:avLst/>
                <a:gdLst>
                  <a:gd name="T0" fmla="*/ 0 w 1"/>
                  <a:gd name="T1" fmla="*/ 0 h 400"/>
                  <a:gd name="T2" fmla="*/ 0 w 1"/>
                  <a:gd name="T3" fmla="*/ 400 h 4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00">
                    <a:moveTo>
                      <a:pt x="0" y="0"/>
                    </a:moveTo>
                    <a:lnTo>
                      <a:pt x="0" y="400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6123" name="Text Box 27"/>
          <p:cNvSpPr txBox="1">
            <a:spLocks noChangeArrowheads="1"/>
          </p:cNvSpPr>
          <p:nvPr/>
        </p:nvSpPr>
        <p:spPr bwMode="auto">
          <a:xfrm>
            <a:off x="2285984" y="2362200"/>
            <a:ext cx="69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П-р</a:t>
            </a:r>
            <a:endParaRPr lang="ru-RU" altLang="ru-RU" sz="24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124" name="Text Box 28"/>
          <p:cNvSpPr txBox="1">
            <a:spLocks noChangeArrowheads="1"/>
          </p:cNvSpPr>
          <p:nvPr/>
        </p:nvSpPr>
        <p:spPr bwMode="auto">
          <a:xfrm rot="1884171">
            <a:off x="3810000" y="236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Н-я</a:t>
            </a: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483225" y="5105400"/>
            <a:ext cx="1065098" cy="787400"/>
            <a:chOff x="1392" y="3488"/>
            <a:chExt cx="701" cy="496"/>
          </a:xfrm>
        </p:grpSpPr>
        <p:graphicFrame>
          <p:nvGraphicFramePr>
            <p:cNvPr id="20523" name="Object 30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p:oleObj spid="_x0000_s53254" name="Формула" r:id="rId4" imgW="190417" imgH="152334" progId="Equation.3">
                <p:embed/>
              </p:oleObj>
            </a:graphicData>
          </a:graphic>
        </p:graphicFrame>
        <p:sp>
          <p:nvSpPr>
            <p:cNvPr id="20524" name="Text Box 31"/>
            <p:cNvSpPr txBox="1">
              <a:spLocks noChangeArrowheads="1"/>
            </p:cNvSpPr>
            <p:nvPr/>
          </p:nvSpPr>
          <p:spPr bwMode="auto">
            <a:xfrm>
              <a:off x="1392" y="3488"/>
              <a:ext cx="7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ru-RU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altLang="ru-RU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altLang="ru-RU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886200" y="5308600"/>
            <a:ext cx="1722438" cy="850900"/>
            <a:chOff x="528" y="3616"/>
            <a:chExt cx="1134" cy="536"/>
          </a:xfrm>
        </p:grpSpPr>
        <p:sp>
          <p:nvSpPr>
            <p:cNvPr id="516129" name="Text Box 33"/>
            <p:cNvSpPr txBox="1">
              <a:spLocks noChangeArrowheads="1"/>
            </p:cNvSpPr>
            <p:nvPr/>
          </p:nvSpPr>
          <p:spPr bwMode="auto">
            <a:xfrm>
              <a:off x="528" y="3616"/>
              <a:ext cx="113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ru-RU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altLang="ru-RU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altLang="ru-RU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altLang="ru-RU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altLang="ru-RU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   </a:t>
              </a:r>
              <a:endParaRPr lang="ru-RU" alt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521" name="Object 34"/>
            <p:cNvGraphicFramePr>
              <a:graphicFrameLocks noChangeAspect="1"/>
            </p:cNvGraphicFramePr>
            <p:nvPr/>
          </p:nvGraphicFramePr>
          <p:xfrm>
            <a:off x="864" y="3648"/>
            <a:ext cx="231" cy="250"/>
          </p:xfrm>
          <a:graphic>
            <a:graphicData uri="http://schemas.openxmlformats.org/presentationml/2006/ole">
              <p:oleObj spid="_x0000_s53253" name="Формула" r:id="rId5" imgW="152268" imgH="164957" progId="Equation.3">
                <p:embed/>
              </p:oleObj>
            </a:graphicData>
          </a:graphic>
        </p:graphicFrame>
        <p:sp>
          <p:nvSpPr>
            <p:cNvPr id="516131" name="Text Box 35"/>
            <p:cNvSpPr txBox="1">
              <a:spLocks noChangeArrowheads="1"/>
            </p:cNvSpPr>
            <p:nvPr/>
          </p:nvSpPr>
          <p:spPr bwMode="auto">
            <a:xfrm>
              <a:off x="1075" y="3902"/>
              <a:ext cx="5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alt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alt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6391275" y="5359400"/>
            <a:ext cx="1762125" cy="854075"/>
            <a:chOff x="1872" y="3648"/>
            <a:chExt cx="1160" cy="538"/>
          </a:xfrm>
        </p:grpSpPr>
        <p:sp>
          <p:nvSpPr>
            <p:cNvPr id="516133" name="Text Box 37"/>
            <p:cNvSpPr txBox="1">
              <a:spLocks noChangeArrowheads="1"/>
            </p:cNvSpPr>
            <p:nvPr/>
          </p:nvSpPr>
          <p:spPr bwMode="auto">
            <a:xfrm>
              <a:off x="1872" y="3648"/>
              <a:ext cx="11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ru-RU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altLang="ru-RU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altLang="ru-RU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MF   </a:t>
              </a:r>
              <a:endParaRPr lang="ru-RU" alt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518" name="Object 38"/>
            <p:cNvGraphicFramePr>
              <a:graphicFrameLocks noChangeAspect="1"/>
            </p:cNvGraphicFramePr>
            <p:nvPr/>
          </p:nvGraphicFramePr>
          <p:xfrm>
            <a:off x="2217" y="3686"/>
            <a:ext cx="231" cy="250"/>
          </p:xfrm>
          <a:graphic>
            <a:graphicData uri="http://schemas.openxmlformats.org/presentationml/2006/ole">
              <p:oleObj spid="_x0000_s53252" name="Формула" r:id="rId6" imgW="152268" imgH="164957" progId="Equation.3">
                <p:embed/>
              </p:oleObj>
            </a:graphicData>
          </a:graphic>
        </p:graphicFrame>
        <p:sp>
          <p:nvSpPr>
            <p:cNvPr id="516135" name="Text Box 39"/>
            <p:cNvSpPr txBox="1">
              <a:spLocks noChangeArrowheads="1"/>
            </p:cNvSpPr>
            <p:nvPr/>
          </p:nvSpPr>
          <p:spPr bwMode="auto">
            <a:xfrm>
              <a:off x="2400" y="3936"/>
              <a:ext cx="5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Н-я</a:t>
              </a:r>
              <a:r>
                <a:rPr lang="en-US" alt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alt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6136" name="Text Box 40"/>
          <p:cNvSpPr txBox="1">
            <a:spLocks noChangeArrowheads="1"/>
          </p:cNvSpPr>
          <p:nvPr/>
        </p:nvSpPr>
        <p:spPr bwMode="auto">
          <a:xfrm>
            <a:off x="3657600" y="6172200"/>
            <a:ext cx="37670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– искомое расстояние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   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140" name="Freeform 44"/>
          <p:cNvSpPr>
            <a:spLocks/>
          </p:cNvSpPr>
          <p:nvPr/>
        </p:nvSpPr>
        <p:spPr bwMode="auto">
          <a:xfrm>
            <a:off x="5524500" y="3340100"/>
            <a:ext cx="508000" cy="254000"/>
          </a:xfrm>
          <a:custGeom>
            <a:avLst/>
            <a:gdLst>
              <a:gd name="T0" fmla="*/ 0 w 320"/>
              <a:gd name="T1" fmla="*/ 228600 h 160"/>
              <a:gd name="T2" fmla="*/ 177800 w 320"/>
              <a:gd name="T3" fmla="*/ 0 h 160"/>
              <a:gd name="T4" fmla="*/ 508000 w 320"/>
              <a:gd name="T5" fmla="*/ 254000 h 1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0" h="160">
                <a:moveTo>
                  <a:pt x="0" y="144"/>
                </a:moveTo>
                <a:lnTo>
                  <a:pt x="112" y="0"/>
                </a:lnTo>
                <a:lnTo>
                  <a:pt x="320" y="160"/>
                </a:lnTo>
              </a:path>
            </a:pathLst>
          </a:custGeom>
          <a:noFill/>
          <a:ln w="28575" cmpd="sng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5867400" y="3657600"/>
            <a:ext cx="477838" cy="519113"/>
            <a:chOff x="3696" y="2304"/>
            <a:chExt cx="301" cy="327"/>
          </a:xfrm>
        </p:grpSpPr>
        <p:sp>
          <p:nvSpPr>
            <p:cNvPr id="20515" name="Text Box 46"/>
            <p:cNvSpPr txBox="1">
              <a:spLocks noChangeArrowheads="1"/>
            </p:cNvSpPr>
            <p:nvPr/>
          </p:nvSpPr>
          <p:spPr bwMode="auto">
            <a:xfrm>
              <a:off x="3744" y="230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ru-RU" sz="2800" b="1"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alt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6" name="Oval 47"/>
            <p:cNvSpPr>
              <a:spLocks noChangeArrowheads="1"/>
            </p:cNvSpPr>
            <p:nvPr/>
          </p:nvSpPr>
          <p:spPr bwMode="auto">
            <a:xfrm>
              <a:off x="3696" y="24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0503" name="Object 48"/>
          <p:cNvGraphicFramePr>
            <a:graphicFrameLocks noChangeAspect="1"/>
          </p:cNvGraphicFramePr>
          <p:nvPr/>
        </p:nvGraphicFramePr>
        <p:xfrm>
          <a:off x="2786050" y="1285860"/>
          <a:ext cx="1143000" cy="493713"/>
        </p:xfrm>
        <a:graphic>
          <a:graphicData uri="http://schemas.openxmlformats.org/presentationml/2006/ole">
            <p:oleObj spid="_x0000_s53250" name="Формула" r:id="rId7" imgW="558558" imgH="241195" progId="Equation.3">
              <p:embed/>
            </p:oleObj>
          </a:graphicData>
        </a:graphic>
      </p:graphicFrame>
      <p:sp>
        <p:nvSpPr>
          <p:cNvPr id="20504" name="Freeform 50"/>
          <p:cNvSpPr>
            <a:spLocks/>
          </p:cNvSpPr>
          <p:nvPr/>
        </p:nvSpPr>
        <p:spPr bwMode="auto">
          <a:xfrm>
            <a:off x="3471863" y="3767138"/>
            <a:ext cx="490537" cy="390525"/>
          </a:xfrm>
          <a:custGeom>
            <a:avLst/>
            <a:gdLst>
              <a:gd name="T0" fmla="*/ 0 w 309"/>
              <a:gd name="T1" fmla="*/ 0 h 246"/>
              <a:gd name="T2" fmla="*/ 490537 w 309"/>
              <a:gd name="T3" fmla="*/ 195263 h 246"/>
              <a:gd name="T4" fmla="*/ 9525 w 309"/>
              <a:gd name="T5" fmla="*/ 390525 h 2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9" h="246">
                <a:moveTo>
                  <a:pt x="0" y="0"/>
                </a:moveTo>
                <a:lnTo>
                  <a:pt x="309" y="123"/>
                </a:lnTo>
                <a:lnTo>
                  <a:pt x="6" y="246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5410200" y="3276600"/>
            <a:ext cx="990600" cy="1066800"/>
            <a:chOff x="3408" y="2064"/>
            <a:chExt cx="624" cy="672"/>
          </a:xfrm>
        </p:grpSpPr>
        <p:grpSp>
          <p:nvGrpSpPr>
            <p:cNvPr id="12" name="Group 57"/>
            <p:cNvGrpSpPr>
              <a:grpSpLocks/>
            </p:cNvGrpSpPr>
            <p:nvPr/>
          </p:nvGrpSpPr>
          <p:grpSpPr bwMode="auto">
            <a:xfrm>
              <a:off x="3792" y="2064"/>
              <a:ext cx="240" cy="48"/>
              <a:chOff x="3792" y="2064"/>
              <a:chExt cx="240" cy="48"/>
            </a:xfrm>
          </p:grpSpPr>
          <p:sp>
            <p:nvSpPr>
              <p:cNvPr id="20513" name="Line 51"/>
              <p:cNvSpPr>
                <a:spLocks noChangeShapeType="1"/>
              </p:cNvSpPr>
              <p:nvPr/>
            </p:nvSpPr>
            <p:spPr bwMode="auto">
              <a:xfrm>
                <a:off x="3792" y="211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14" name="Line 56"/>
              <p:cNvSpPr>
                <a:spLocks noChangeShapeType="1"/>
              </p:cNvSpPr>
              <p:nvPr/>
            </p:nvSpPr>
            <p:spPr bwMode="auto">
              <a:xfrm>
                <a:off x="3840" y="206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62"/>
            <p:cNvGrpSpPr>
              <a:grpSpLocks/>
            </p:cNvGrpSpPr>
            <p:nvPr/>
          </p:nvGrpSpPr>
          <p:grpSpPr bwMode="auto">
            <a:xfrm>
              <a:off x="3408" y="2688"/>
              <a:ext cx="240" cy="48"/>
              <a:chOff x="3792" y="2064"/>
              <a:chExt cx="240" cy="48"/>
            </a:xfrm>
          </p:grpSpPr>
          <p:sp>
            <p:nvSpPr>
              <p:cNvPr id="20511" name="Line 63"/>
              <p:cNvSpPr>
                <a:spLocks noChangeShapeType="1"/>
              </p:cNvSpPr>
              <p:nvPr/>
            </p:nvSpPr>
            <p:spPr bwMode="auto">
              <a:xfrm>
                <a:off x="3792" y="211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12" name="Line 64"/>
              <p:cNvSpPr>
                <a:spLocks noChangeShapeType="1"/>
              </p:cNvSpPr>
              <p:nvPr/>
            </p:nvSpPr>
            <p:spPr bwMode="auto">
              <a:xfrm>
                <a:off x="3840" y="206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4" name="Group 66"/>
          <p:cNvGrpSpPr>
            <a:grpSpLocks/>
          </p:cNvGrpSpPr>
          <p:nvPr/>
        </p:nvGrpSpPr>
        <p:grpSpPr bwMode="auto">
          <a:xfrm>
            <a:off x="2209800" y="2776540"/>
            <a:ext cx="2192338" cy="795338"/>
            <a:chOff x="1392" y="1749"/>
            <a:chExt cx="1381" cy="501"/>
          </a:xfrm>
        </p:grpSpPr>
        <p:sp>
          <p:nvSpPr>
            <p:cNvPr id="516163" name="Rectangle 67"/>
            <p:cNvSpPr>
              <a:spLocks noChangeArrowheads="1"/>
            </p:cNvSpPr>
            <p:nvPr/>
          </p:nvSpPr>
          <p:spPr bwMode="auto">
            <a:xfrm>
              <a:off x="2544" y="1920"/>
              <a:ext cx="2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graphicFrame>
          <p:nvGraphicFramePr>
            <p:cNvPr id="20508" name="Object 68"/>
            <p:cNvGraphicFramePr>
              <a:graphicFrameLocks noChangeAspect="1"/>
            </p:cNvGraphicFramePr>
            <p:nvPr/>
          </p:nvGraphicFramePr>
          <p:xfrm>
            <a:off x="1392" y="1749"/>
            <a:ext cx="505" cy="363"/>
          </p:xfrm>
          <a:graphic>
            <a:graphicData uri="http://schemas.openxmlformats.org/presentationml/2006/ole">
              <p:oleObj spid="_x0000_s53251" name="Формула" r:id="rId8" imgW="317362" imgH="228501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1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6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6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1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6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6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1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6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1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1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6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6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6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6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6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6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6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6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1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3" grpId="0" animBg="1"/>
      <p:bldP spid="516104" grpId="0" animBg="1"/>
      <p:bldP spid="516105" grpId="0"/>
      <p:bldP spid="516109" grpId="0" animBg="1"/>
      <p:bldP spid="516123" grpId="0"/>
      <p:bldP spid="516124" grpId="0"/>
      <p:bldP spid="516136" grpId="0"/>
      <p:bldP spid="5161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2" name="Text Box 42"/>
          <p:cNvSpPr txBox="1">
            <a:spLocks noChangeArrowheads="1"/>
          </p:cNvSpPr>
          <p:nvPr/>
        </p:nvSpPr>
        <p:spPr bwMode="auto">
          <a:xfrm>
            <a:off x="1808163" y="448468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П-я 1</a:t>
            </a:r>
          </a:p>
        </p:txBody>
      </p:sp>
      <p:sp>
        <p:nvSpPr>
          <p:cNvPr id="501763" name="Freeform 3"/>
          <p:cNvSpPr>
            <a:spLocks/>
          </p:cNvSpPr>
          <p:nvPr/>
        </p:nvSpPr>
        <p:spPr bwMode="auto">
          <a:xfrm>
            <a:off x="512763" y="4789488"/>
            <a:ext cx="4826000" cy="1123950"/>
          </a:xfrm>
          <a:custGeom>
            <a:avLst/>
            <a:gdLst/>
            <a:ahLst/>
            <a:cxnLst>
              <a:cxn ang="0">
                <a:pos x="832" y="708"/>
              </a:cxn>
              <a:cxn ang="0">
                <a:pos x="0" y="25"/>
              </a:cxn>
              <a:cxn ang="0">
                <a:pos x="1872" y="0"/>
              </a:cxn>
              <a:cxn ang="0">
                <a:pos x="3040" y="644"/>
              </a:cxn>
              <a:cxn ang="0">
                <a:pos x="816" y="692"/>
              </a:cxn>
            </a:cxnLst>
            <a:rect l="0" t="0" r="r" b="b"/>
            <a:pathLst>
              <a:path w="3040" h="708">
                <a:moveTo>
                  <a:pt x="832" y="708"/>
                </a:moveTo>
                <a:lnTo>
                  <a:pt x="0" y="25"/>
                </a:lnTo>
                <a:lnTo>
                  <a:pt x="1872" y="0"/>
                </a:lnTo>
                <a:lnTo>
                  <a:pt x="3040" y="644"/>
                </a:lnTo>
                <a:lnTo>
                  <a:pt x="816" y="692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63500" dir="7612194" algn="ctr" rotWithShape="0">
              <a:srgbClr val="B8007F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01766" name="Text Box 6"/>
          <p:cNvSpPr txBox="1">
            <a:spLocks noChangeArrowheads="1"/>
          </p:cNvSpPr>
          <p:nvPr/>
        </p:nvSpPr>
        <p:spPr bwMode="auto">
          <a:xfrm>
            <a:off x="271463" y="43576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01767" name="Text Box 7"/>
          <p:cNvSpPr txBox="1">
            <a:spLocks noChangeArrowheads="1"/>
          </p:cNvSpPr>
          <p:nvPr/>
        </p:nvSpPr>
        <p:spPr bwMode="auto">
          <a:xfrm>
            <a:off x="3484563" y="4256088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01768" name="Text Box 8"/>
          <p:cNvSpPr txBox="1">
            <a:spLocks noChangeArrowheads="1"/>
          </p:cNvSpPr>
          <p:nvPr/>
        </p:nvSpPr>
        <p:spPr bwMode="auto">
          <a:xfrm>
            <a:off x="0" y="500042"/>
            <a:ext cx="87154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точки М проведен перпендикуляр МВ к плоскости прямоугольника АВС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Докажите, что треугольники АМ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МС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прямоугольные. </a:t>
            </a:r>
          </a:p>
        </p:txBody>
      </p:sp>
      <p:sp>
        <p:nvSpPr>
          <p:cNvPr id="501769" name="Text Box 9"/>
          <p:cNvSpPr txBox="1">
            <a:spLocks noChangeArrowheads="1"/>
          </p:cNvSpPr>
          <p:nvPr/>
        </p:nvSpPr>
        <p:spPr bwMode="auto">
          <a:xfrm>
            <a:off x="1414463" y="58816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70" name="Text Box 10"/>
          <p:cNvSpPr txBox="1">
            <a:spLocks noChangeArrowheads="1"/>
          </p:cNvSpPr>
          <p:nvPr/>
        </p:nvSpPr>
        <p:spPr bwMode="auto">
          <a:xfrm>
            <a:off x="5286380" y="5857892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01772" name="Freeform 12"/>
          <p:cNvSpPr>
            <a:spLocks/>
          </p:cNvSpPr>
          <p:nvPr/>
        </p:nvSpPr>
        <p:spPr bwMode="auto">
          <a:xfrm>
            <a:off x="3484563" y="2122488"/>
            <a:ext cx="1854200" cy="3733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68" y="2336"/>
              </a:cxn>
              <a:cxn ang="0">
                <a:pos x="1136" y="2336"/>
              </a:cxn>
              <a:cxn ang="0">
                <a:pos x="1168" y="2352"/>
              </a:cxn>
            </a:cxnLst>
            <a:rect l="0" t="0" r="r" b="b"/>
            <a:pathLst>
              <a:path w="1168" h="2352">
                <a:moveTo>
                  <a:pt x="0" y="0"/>
                </a:moveTo>
                <a:lnTo>
                  <a:pt x="1168" y="2336"/>
                </a:lnTo>
                <a:lnTo>
                  <a:pt x="1136" y="2336"/>
                </a:lnTo>
                <a:lnTo>
                  <a:pt x="1168" y="2352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773" name="Oval 13"/>
          <p:cNvSpPr>
            <a:spLocks noChangeArrowheads="1"/>
          </p:cNvSpPr>
          <p:nvPr/>
        </p:nvSpPr>
        <p:spPr bwMode="auto">
          <a:xfrm flipV="1">
            <a:off x="5224463" y="5729288"/>
            <a:ext cx="152400" cy="152400"/>
          </a:xfrm>
          <a:prstGeom prst="ellipse">
            <a:avLst/>
          </a:prstGeom>
          <a:solidFill>
            <a:srgbClr val="B8007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774" name="Text Box 14"/>
          <p:cNvSpPr txBox="1">
            <a:spLocks noChangeArrowheads="1"/>
          </p:cNvSpPr>
          <p:nvPr/>
        </p:nvSpPr>
        <p:spPr bwMode="auto">
          <a:xfrm>
            <a:off x="2938463" y="1690688"/>
            <a:ext cx="522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501775" name="Oval 15"/>
          <p:cNvSpPr>
            <a:spLocks noChangeArrowheads="1"/>
          </p:cNvSpPr>
          <p:nvPr/>
        </p:nvSpPr>
        <p:spPr bwMode="auto">
          <a:xfrm flipV="1">
            <a:off x="3395663" y="1997075"/>
            <a:ext cx="152400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778" name="Oval 18"/>
          <p:cNvSpPr>
            <a:spLocks noChangeArrowheads="1"/>
          </p:cNvSpPr>
          <p:nvPr/>
        </p:nvSpPr>
        <p:spPr bwMode="auto">
          <a:xfrm flipV="1">
            <a:off x="1719263" y="5805488"/>
            <a:ext cx="152400" cy="152400"/>
          </a:xfrm>
          <a:prstGeom prst="ellipse">
            <a:avLst/>
          </a:prstGeom>
          <a:solidFill>
            <a:srgbClr val="B8007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12763" y="2097088"/>
            <a:ext cx="2946400" cy="3810000"/>
            <a:chOff x="240" y="1088"/>
            <a:chExt cx="1856" cy="2400"/>
          </a:xfrm>
        </p:grpSpPr>
        <p:sp>
          <p:nvSpPr>
            <p:cNvPr id="501771" name="Freeform 11"/>
            <p:cNvSpPr>
              <a:spLocks/>
            </p:cNvSpPr>
            <p:nvPr/>
          </p:nvSpPr>
          <p:spPr bwMode="auto">
            <a:xfrm>
              <a:off x="1056" y="1088"/>
              <a:ext cx="1040" cy="2400"/>
            </a:xfrm>
            <a:custGeom>
              <a:avLst/>
              <a:gdLst/>
              <a:ahLst/>
              <a:cxnLst>
                <a:cxn ang="0">
                  <a:pos x="0" y="2400"/>
                </a:cxn>
                <a:cxn ang="0">
                  <a:pos x="1040" y="0"/>
                </a:cxn>
              </a:cxnLst>
              <a:rect l="0" t="0" r="r" b="b"/>
              <a:pathLst>
                <a:path w="1040" h="2400">
                  <a:moveTo>
                    <a:pt x="0" y="2400"/>
                  </a:moveTo>
                  <a:lnTo>
                    <a:pt x="104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779" name="Freeform 19"/>
            <p:cNvSpPr>
              <a:spLocks/>
            </p:cNvSpPr>
            <p:nvPr/>
          </p:nvSpPr>
          <p:spPr bwMode="auto">
            <a:xfrm>
              <a:off x="240" y="1088"/>
              <a:ext cx="1840" cy="1728"/>
            </a:xfrm>
            <a:custGeom>
              <a:avLst/>
              <a:gdLst/>
              <a:ahLst/>
              <a:cxnLst>
                <a:cxn ang="0">
                  <a:pos x="0" y="1728"/>
                </a:cxn>
                <a:cxn ang="0">
                  <a:pos x="1840" y="0"/>
                </a:cxn>
              </a:cxnLst>
              <a:rect l="0" t="0" r="r" b="b"/>
              <a:pathLst>
                <a:path w="1840" h="1728">
                  <a:moveTo>
                    <a:pt x="0" y="1728"/>
                  </a:moveTo>
                  <a:lnTo>
                    <a:pt x="184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780" name="Oval 20"/>
          <p:cNvSpPr>
            <a:spLocks noChangeArrowheads="1"/>
          </p:cNvSpPr>
          <p:nvPr/>
        </p:nvSpPr>
        <p:spPr bwMode="auto">
          <a:xfrm flipV="1">
            <a:off x="423863" y="4789488"/>
            <a:ext cx="152400" cy="152400"/>
          </a:xfrm>
          <a:prstGeom prst="ellipse">
            <a:avLst/>
          </a:prstGeom>
          <a:solidFill>
            <a:srgbClr val="B8007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785" name="Oval 25"/>
          <p:cNvSpPr>
            <a:spLocks noChangeArrowheads="1"/>
          </p:cNvSpPr>
          <p:nvPr/>
        </p:nvSpPr>
        <p:spPr bwMode="auto">
          <a:xfrm flipV="1">
            <a:off x="3395663" y="4738688"/>
            <a:ext cx="152400" cy="152400"/>
          </a:xfrm>
          <a:prstGeom prst="ellipse">
            <a:avLst/>
          </a:prstGeom>
          <a:solidFill>
            <a:srgbClr val="B8007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795" name="Freeform 35"/>
          <p:cNvSpPr>
            <a:spLocks/>
          </p:cNvSpPr>
          <p:nvPr/>
        </p:nvSpPr>
        <p:spPr bwMode="auto">
          <a:xfrm>
            <a:off x="715963" y="4497388"/>
            <a:ext cx="355600" cy="508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224" y="128"/>
              </a:cxn>
              <a:cxn ang="0">
                <a:pos x="0" y="320"/>
              </a:cxn>
              <a:cxn ang="0">
                <a:pos x="16" y="304"/>
              </a:cxn>
            </a:cxnLst>
            <a:rect l="0" t="0" r="r" b="b"/>
            <a:pathLst>
              <a:path w="224" h="320">
                <a:moveTo>
                  <a:pt x="96" y="0"/>
                </a:moveTo>
                <a:lnTo>
                  <a:pt x="224" y="128"/>
                </a:lnTo>
                <a:lnTo>
                  <a:pt x="0" y="320"/>
                </a:lnTo>
                <a:lnTo>
                  <a:pt x="16" y="304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797" name="Freeform 37"/>
          <p:cNvSpPr>
            <a:spLocks/>
          </p:cNvSpPr>
          <p:nvPr/>
        </p:nvSpPr>
        <p:spPr bwMode="auto">
          <a:xfrm>
            <a:off x="868363" y="4827588"/>
            <a:ext cx="406400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256" y="160"/>
              </a:cxn>
              <a:cxn ang="0">
                <a:pos x="128" y="0"/>
              </a:cxn>
            </a:cxnLst>
            <a:rect l="0" t="0" r="r" b="b"/>
            <a:pathLst>
              <a:path w="256" h="176">
                <a:moveTo>
                  <a:pt x="0" y="176"/>
                </a:moveTo>
                <a:lnTo>
                  <a:pt x="256" y="160"/>
                </a:lnTo>
                <a:lnTo>
                  <a:pt x="128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3103563" y="2098675"/>
            <a:ext cx="708025" cy="2716213"/>
            <a:chOff x="1872" y="1089"/>
            <a:chExt cx="446" cy="1711"/>
          </a:xfrm>
        </p:grpSpPr>
        <p:sp>
          <p:nvSpPr>
            <p:cNvPr id="501776" name="Freeform 16"/>
            <p:cNvSpPr>
              <a:spLocks/>
            </p:cNvSpPr>
            <p:nvPr/>
          </p:nvSpPr>
          <p:spPr bwMode="auto">
            <a:xfrm>
              <a:off x="2096" y="1089"/>
              <a:ext cx="1" cy="17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28"/>
                </a:cxn>
              </a:cxnLst>
              <a:rect l="0" t="0" r="r" b="b"/>
              <a:pathLst>
                <a:path w="1" h="2128">
                  <a:moveTo>
                    <a:pt x="0" y="0"/>
                  </a:moveTo>
                  <a:lnTo>
                    <a:pt x="0" y="2128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798" name="Text Box 38"/>
            <p:cNvSpPr txBox="1">
              <a:spLocks noChangeArrowheads="1"/>
            </p:cNvSpPr>
            <p:nvPr/>
          </p:nvSpPr>
          <p:spPr bwMode="auto">
            <a:xfrm>
              <a:off x="1872" y="1776"/>
              <a:ext cx="4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П-Р</a:t>
              </a:r>
            </a:p>
          </p:txBody>
        </p:sp>
      </p:grpSp>
      <p:sp>
        <p:nvSpPr>
          <p:cNvPr id="501799" name="Text Box 39"/>
          <p:cNvSpPr txBox="1">
            <a:spLocks noChangeArrowheads="1"/>
          </p:cNvSpPr>
          <p:nvPr/>
        </p:nvSpPr>
        <p:spPr bwMode="auto">
          <a:xfrm rot="-2397967">
            <a:off x="1554163" y="2779713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Н-я 1</a:t>
            </a:r>
          </a:p>
        </p:txBody>
      </p:sp>
      <p:sp>
        <p:nvSpPr>
          <p:cNvPr id="501803" name="Text Box 43"/>
          <p:cNvSpPr txBox="1">
            <a:spLocks noChangeArrowheads="1"/>
          </p:cNvSpPr>
          <p:nvPr/>
        </p:nvSpPr>
        <p:spPr bwMode="auto">
          <a:xfrm rot="3845550">
            <a:off x="3949700" y="3805238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Н-я 2</a:t>
            </a:r>
          </a:p>
        </p:txBody>
      </p:sp>
      <p:sp>
        <p:nvSpPr>
          <p:cNvPr id="501804" name="Text Box 44"/>
          <p:cNvSpPr txBox="1">
            <a:spLocks noChangeArrowheads="1"/>
          </p:cNvSpPr>
          <p:nvPr/>
        </p:nvSpPr>
        <p:spPr bwMode="auto">
          <a:xfrm rot="1529854">
            <a:off x="3786188" y="486568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П-я 2</a:t>
            </a:r>
          </a:p>
        </p:txBody>
      </p:sp>
      <p:sp>
        <p:nvSpPr>
          <p:cNvPr id="501805" name="Line 45"/>
          <p:cNvSpPr>
            <a:spLocks noChangeShapeType="1"/>
          </p:cNvSpPr>
          <p:nvPr/>
        </p:nvSpPr>
        <p:spPr bwMode="auto">
          <a:xfrm>
            <a:off x="131763" y="4560888"/>
            <a:ext cx="22098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06" name="Line 46"/>
          <p:cNvSpPr>
            <a:spLocks noChangeShapeType="1"/>
          </p:cNvSpPr>
          <p:nvPr/>
        </p:nvSpPr>
        <p:spPr bwMode="auto">
          <a:xfrm flipV="1">
            <a:off x="1046163" y="5780088"/>
            <a:ext cx="5257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07" name="Freeform 47"/>
          <p:cNvSpPr>
            <a:spLocks/>
          </p:cNvSpPr>
          <p:nvPr/>
        </p:nvSpPr>
        <p:spPr bwMode="auto">
          <a:xfrm>
            <a:off x="4449763" y="5513388"/>
            <a:ext cx="457200" cy="330200"/>
          </a:xfrm>
          <a:custGeom>
            <a:avLst/>
            <a:gdLst/>
            <a:ahLst/>
            <a:cxnLst>
              <a:cxn ang="0">
                <a:pos x="288" y="208"/>
              </a:cxn>
              <a:cxn ang="0">
                <a:pos x="0" y="48"/>
              </a:cxn>
              <a:cxn ang="0">
                <a:pos x="192" y="0"/>
              </a:cxn>
            </a:cxnLst>
            <a:rect l="0" t="0" r="r" b="b"/>
            <a:pathLst>
              <a:path w="288" h="208">
                <a:moveTo>
                  <a:pt x="288" y="208"/>
                </a:moveTo>
                <a:lnTo>
                  <a:pt x="0" y="48"/>
                </a:lnTo>
                <a:lnTo>
                  <a:pt x="192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08" name="Freeform 48"/>
          <p:cNvSpPr>
            <a:spLocks/>
          </p:cNvSpPr>
          <p:nvPr/>
        </p:nvSpPr>
        <p:spPr bwMode="auto">
          <a:xfrm>
            <a:off x="4856163" y="5386388"/>
            <a:ext cx="279400" cy="431800"/>
          </a:xfrm>
          <a:custGeom>
            <a:avLst/>
            <a:gdLst/>
            <a:ahLst/>
            <a:cxnLst>
              <a:cxn ang="0">
                <a:pos x="144" y="272"/>
              </a:cxn>
              <a:cxn ang="0">
                <a:pos x="128" y="272"/>
              </a:cxn>
              <a:cxn ang="0">
                <a:pos x="0" y="32"/>
              </a:cxn>
              <a:cxn ang="0">
                <a:pos x="176" y="0"/>
              </a:cxn>
            </a:cxnLst>
            <a:rect l="0" t="0" r="r" b="b"/>
            <a:pathLst>
              <a:path w="176" h="272">
                <a:moveTo>
                  <a:pt x="144" y="272"/>
                </a:moveTo>
                <a:lnTo>
                  <a:pt x="128" y="272"/>
                </a:lnTo>
                <a:lnTo>
                  <a:pt x="0" y="32"/>
                </a:lnTo>
                <a:lnTo>
                  <a:pt x="176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11" name="Rectangle 51"/>
          <p:cNvSpPr>
            <a:spLocks noChangeArrowheads="1"/>
          </p:cNvSpPr>
          <p:nvPr/>
        </p:nvSpPr>
        <p:spPr bwMode="auto">
          <a:xfrm>
            <a:off x="214282" y="142852"/>
            <a:ext cx="1032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№147.</a:t>
            </a:r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161106" y="1481134"/>
            <a:ext cx="1040788" cy="787400"/>
            <a:chOff x="1392" y="3488"/>
            <a:chExt cx="685" cy="496"/>
          </a:xfrm>
        </p:grpSpPr>
        <p:graphicFrame>
          <p:nvGraphicFramePr>
            <p:cNvPr id="501813" name="Object 53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p:oleObj spid="_x0000_s9223" name="Формула" r:id="rId4" imgW="190417" imgH="152334" progId="Equation.3">
                <p:embed/>
              </p:oleObj>
            </a:graphicData>
          </a:graphic>
        </p:graphicFrame>
        <p:sp>
          <p:nvSpPr>
            <p:cNvPr id="501814" name="Text Box 54"/>
            <p:cNvSpPr txBox="1">
              <a:spLocks noChangeArrowheads="1"/>
            </p:cNvSpPr>
            <p:nvPr/>
          </p:nvSpPr>
          <p:spPr bwMode="auto">
            <a:xfrm>
              <a:off x="1392" y="3488"/>
              <a:ext cx="6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400" b="1" dirty="0">
                  <a:solidFill>
                    <a:srgbClr val="FF0000"/>
                  </a:solidFill>
                </a:rPr>
                <a:t>   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4560905" y="1624002"/>
            <a:ext cx="1849437" cy="850900"/>
            <a:chOff x="528" y="3616"/>
            <a:chExt cx="1217" cy="536"/>
          </a:xfrm>
        </p:grpSpPr>
        <p:sp>
          <p:nvSpPr>
            <p:cNvPr id="501816" name="Text Box 56"/>
            <p:cNvSpPr txBox="1">
              <a:spLocks noChangeArrowheads="1"/>
            </p:cNvSpPr>
            <p:nvPr/>
          </p:nvSpPr>
          <p:spPr bwMode="auto">
            <a:xfrm>
              <a:off x="528" y="3616"/>
              <a:ext cx="114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AD   AB   </a:t>
              </a:r>
              <a:endPara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01817" name="Object 57"/>
            <p:cNvGraphicFramePr>
              <a:graphicFrameLocks noChangeAspect="1"/>
            </p:cNvGraphicFramePr>
            <p:nvPr/>
          </p:nvGraphicFramePr>
          <p:xfrm>
            <a:off x="864" y="3648"/>
            <a:ext cx="231" cy="250"/>
          </p:xfrm>
          <a:graphic>
            <a:graphicData uri="http://schemas.openxmlformats.org/presentationml/2006/ole">
              <p:oleObj spid="_x0000_s9222" name="Формула" r:id="rId5" imgW="152268" imgH="164957" progId="Equation.3">
                <p:embed/>
              </p:oleObj>
            </a:graphicData>
          </a:graphic>
        </p:graphicFrame>
        <p:sp>
          <p:nvSpPr>
            <p:cNvPr id="501818" name="Text Box 58"/>
            <p:cNvSpPr txBox="1">
              <a:spLocks noChangeArrowheads="1"/>
            </p:cNvSpPr>
            <p:nvPr/>
          </p:nvSpPr>
          <p:spPr bwMode="auto">
            <a:xfrm>
              <a:off x="1075" y="3902"/>
              <a:ext cx="6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П-я</a:t>
              </a:r>
              <a:r>
                <a:rPr 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1   </a:t>
              </a:r>
              <a:endPara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7069155" y="1735134"/>
            <a:ext cx="1752600" cy="854075"/>
            <a:chOff x="1872" y="3648"/>
            <a:chExt cx="1154" cy="538"/>
          </a:xfrm>
        </p:grpSpPr>
        <p:sp>
          <p:nvSpPr>
            <p:cNvPr id="501820" name="Text Box 60"/>
            <p:cNvSpPr txBox="1">
              <a:spLocks noChangeArrowheads="1"/>
            </p:cNvSpPr>
            <p:nvPr/>
          </p:nvSpPr>
          <p:spPr bwMode="auto">
            <a:xfrm>
              <a:off x="1872" y="3648"/>
              <a:ext cx="1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AD   AM  </a:t>
              </a:r>
              <a:endPara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01821" name="Object 61"/>
            <p:cNvGraphicFramePr>
              <a:graphicFrameLocks noChangeAspect="1"/>
            </p:cNvGraphicFramePr>
            <p:nvPr/>
          </p:nvGraphicFramePr>
          <p:xfrm>
            <a:off x="2217" y="3686"/>
            <a:ext cx="231" cy="250"/>
          </p:xfrm>
          <a:graphic>
            <a:graphicData uri="http://schemas.openxmlformats.org/presentationml/2006/ole">
              <p:oleObj spid="_x0000_s9221" name="Формула" r:id="rId6" imgW="152268" imgH="164957" progId="Equation.3">
                <p:embed/>
              </p:oleObj>
            </a:graphicData>
          </a:graphic>
        </p:graphicFrame>
        <p:sp>
          <p:nvSpPr>
            <p:cNvPr id="501822" name="Text Box 62"/>
            <p:cNvSpPr txBox="1">
              <a:spLocks noChangeArrowheads="1"/>
            </p:cNvSpPr>
            <p:nvPr/>
          </p:nvSpPr>
          <p:spPr bwMode="auto">
            <a:xfrm>
              <a:off x="2400" y="3936"/>
              <a:ext cx="6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Н-я</a:t>
              </a:r>
              <a:r>
                <a:rPr 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1  </a:t>
              </a:r>
              <a:endPara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6029342" y="2538402"/>
            <a:ext cx="1065098" cy="787400"/>
            <a:chOff x="1392" y="3488"/>
            <a:chExt cx="701" cy="496"/>
          </a:xfrm>
        </p:grpSpPr>
        <p:graphicFrame>
          <p:nvGraphicFramePr>
            <p:cNvPr id="501824" name="Object 64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p:oleObj spid="_x0000_s9220" name="Формула" r:id="rId7" imgW="190417" imgH="152334" progId="Equation.3">
                <p:embed/>
              </p:oleObj>
            </a:graphicData>
          </a:graphic>
        </p:graphicFrame>
        <p:sp>
          <p:nvSpPr>
            <p:cNvPr id="501825" name="Text Box 65"/>
            <p:cNvSpPr txBox="1">
              <a:spLocks noChangeArrowheads="1"/>
            </p:cNvSpPr>
            <p:nvPr/>
          </p:nvSpPr>
          <p:spPr bwMode="auto">
            <a:xfrm>
              <a:off x="1392" y="3488"/>
              <a:ext cx="7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4564080" y="2817802"/>
            <a:ext cx="1779587" cy="850900"/>
            <a:chOff x="528" y="3616"/>
            <a:chExt cx="1172" cy="536"/>
          </a:xfrm>
        </p:grpSpPr>
        <p:sp>
          <p:nvSpPr>
            <p:cNvPr id="501827" name="Text Box 67"/>
            <p:cNvSpPr txBox="1">
              <a:spLocks noChangeArrowheads="1"/>
            </p:cNvSpPr>
            <p:nvPr/>
          </p:nvSpPr>
          <p:spPr bwMode="auto">
            <a:xfrm>
              <a:off x="528" y="3616"/>
              <a:ext cx="10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DC  BC   </a:t>
              </a:r>
              <a:endPara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01828" name="Object 68"/>
            <p:cNvGraphicFramePr>
              <a:graphicFrameLocks noChangeAspect="1"/>
            </p:cNvGraphicFramePr>
            <p:nvPr/>
          </p:nvGraphicFramePr>
          <p:xfrm>
            <a:off x="864" y="3648"/>
            <a:ext cx="231" cy="250"/>
          </p:xfrm>
          <a:graphic>
            <a:graphicData uri="http://schemas.openxmlformats.org/presentationml/2006/ole">
              <p:oleObj spid="_x0000_s9219" name="Формула" r:id="rId8" imgW="152268" imgH="164957" progId="Equation.3">
                <p:embed/>
              </p:oleObj>
            </a:graphicData>
          </a:graphic>
        </p:graphicFrame>
        <p:sp>
          <p:nvSpPr>
            <p:cNvPr id="501829" name="Text Box 69"/>
            <p:cNvSpPr txBox="1">
              <a:spLocks noChangeArrowheads="1"/>
            </p:cNvSpPr>
            <p:nvPr/>
          </p:nvSpPr>
          <p:spPr bwMode="auto">
            <a:xfrm>
              <a:off x="1075" y="3902"/>
              <a:ext cx="6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П-я</a:t>
              </a:r>
              <a:r>
                <a:rPr 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2  </a:t>
              </a:r>
              <a:endPara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7072330" y="2928934"/>
            <a:ext cx="1843088" cy="854075"/>
            <a:chOff x="1872" y="3648"/>
            <a:chExt cx="1214" cy="538"/>
          </a:xfrm>
        </p:grpSpPr>
        <p:sp>
          <p:nvSpPr>
            <p:cNvPr id="501831" name="Text Box 71"/>
            <p:cNvSpPr txBox="1">
              <a:spLocks noChangeArrowheads="1"/>
            </p:cNvSpPr>
            <p:nvPr/>
          </p:nvSpPr>
          <p:spPr bwMode="auto">
            <a:xfrm>
              <a:off x="1872" y="3648"/>
              <a:ext cx="12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DC   CM   </a:t>
              </a:r>
              <a:endPara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01832" name="Object 72"/>
            <p:cNvGraphicFramePr>
              <a:graphicFrameLocks noChangeAspect="1"/>
            </p:cNvGraphicFramePr>
            <p:nvPr/>
          </p:nvGraphicFramePr>
          <p:xfrm>
            <a:off x="2217" y="3686"/>
            <a:ext cx="231" cy="250"/>
          </p:xfrm>
          <a:graphic>
            <a:graphicData uri="http://schemas.openxmlformats.org/presentationml/2006/ole">
              <p:oleObj spid="_x0000_s9218" name="Формула" r:id="rId9" imgW="152268" imgH="164957" progId="Equation.3">
                <p:embed/>
              </p:oleObj>
            </a:graphicData>
          </a:graphic>
        </p:graphicFrame>
        <p:sp>
          <p:nvSpPr>
            <p:cNvPr id="501833" name="Text Box 73"/>
            <p:cNvSpPr txBox="1">
              <a:spLocks noChangeArrowheads="1"/>
            </p:cNvSpPr>
            <p:nvPr/>
          </p:nvSpPr>
          <p:spPr bwMode="auto">
            <a:xfrm>
              <a:off x="2400" y="3936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Н-я</a:t>
              </a:r>
              <a:r>
                <a:rPr 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2   </a:t>
              </a:r>
              <a:endPara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0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0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501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0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50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50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2" grpId="0"/>
      <p:bldP spid="501772" grpId="0" animBg="1"/>
      <p:bldP spid="501795" grpId="0" animBg="1"/>
      <p:bldP spid="501797" grpId="0" animBg="1"/>
      <p:bldP spid="501799" grpId="0"/>
      <p:bldP spid="501803" grpId="0"/>
      <p:bldP spid="501804" grpId="0"/>
      <p:bldP spid="501805" grpId="0" animBg="1"/>
      <p:bldP spid="501805" grpId="1" animBg="1"/>
      <p:bldP spid="501806" grpId="0" animBg="1"/>
      <p:bldP spid="501807" grpId="0" animBg="1"/>
      <p:bldP spid="5018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1600200"/>
            <a:ext cx="7864475" cy="28162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5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«Единственный путь, ведущий к знаниям,- это деятельность.»</a:t>
            </a: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ru-RU" sz="5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Бернард Шоу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Freeform 2"/>
          <p:cNvSpPr>
            <a:spLocks/>
          </p:cNvSpPr>
          <p:nvPr/>
        </p:nvSpPr>
        <p:spPr bwMode="auto">
          <a:xfrm>
            <a:off x="2932113" y="4005263"/>
            <a:ext cx="1587" cy="1743075"/>
          </a:xfrm>
          <a:custGeom>
            <a:avLst/>
            <a:gdLst>
              <a:gd name="T0" fmla="*/ 0 w 1"/>
              <a:gd name="T1" fmla="*/ 0 h 1098"/>
              <a:gd name="T2" fmla="*/ 0 w 1"/>
              <a:gd name="T3" fmla="*/ 1743075 h 109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098">
                <a:moveTo>
                  <a:pt x="0" y="0"/>
                </a:moveTo>
                <a:lnTo>
                  <a:pt x="0" y="1098"/>
                </a:lnTo>
              </a:path>
            </a:pathLst>
          </a:custGeom>
          <a:noFill/>
          <a:ln w="28575" cmpd="sng">
            <a:solidFill>
              <a:srgbClr val="0033CC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9200" y="2667000"/>
            <a:ext cx="7162800" cy="2362200"/>
            <a:chOff x="336" y="2024"/>
            <a:chExt cx="4280" cy="1152"/>
          </a:xfrm>
        </p:grpSpPr>
        <p:sp>
          <p:nvSpPr>
            <p:cNvPr id="18488" name="Freeform 4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CC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9" name="Freeform 5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0" name="Freeform 6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>
                <a:gd name="T0" fmla="*/ 6 w 3444"/>
                <a:gd name="T1" fmla="*/ 22 h 59"/>
                <a:gd name="T2" fmla="*/ 3432 w 3444"/>
                <a:gd name="T3" fmla="*/ 5 h 59"/>
                <a:gd name="T4" fmla="*/ 3444 w 3444"/>
                <a:gd name="T5" fmla="*/ 53 h 59"/>
                <a:gd name="T6" fmla="*/ 0 w 3444"/>
                <a:gd name="T7" fmla="*/ 59 h 59"/>
                <a:gd name="T8" fmla="*/ 6 w 3444"/>
                <a:gd name="T9" fmla="*/ 2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42844" y="484511"/>
            <a:ext cx="90011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Отрезок А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перпендикулярен к плоскости равнобедренного треугольника АВС. Известно, что АВ = АС = 5 см, ВС = 6 см, А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= 12 см.</a:t>
            </a:r>
          </a:p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Найдите расстояния от концов отрезка А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до прямой ВС.    </a:t>
            </a: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8437" name="Freeform 8"/>
          <p:cNvSpPr>
            <a:spLocks/>
          </p:cNvSpPr>
          <p:nvPr/>
        </p:nvSpPr>
        <p:spPr bwMode="auto">
          <a:xfrm>
            <a:off x="2933700" y="2781300"/>
            <a:ext cx="3632200" cy="2095500"/>
          </a:xfrm>
          <a:custGeom>
            <a:avLst/>
            <a:gdLst>
              <a:gd name="T0" fmla="*/ 0 w 2288"/>
              <a:gd name="T1" fmla="*/ 1155700 h 1320"/>
              <a:gd name="T2" fmla="*/ 3632200 w 2288"/>
              <a:gd name="T3" fmla="*/ 0 h 1320"/>
              <a:gd name="T4" fmla="*/ 2324100 w 2288"/>
              <a:gd name="T5" fmla="*/ 2095500 h 1320"/>
              <a:gd name="T6" fmla="*/ 38100 w 2288"/>
              <a:gd name="T7" fmla="*/ 1181100 h 1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8" h="1320">
                <a:moveTo>
                  <a:pt x="0" y="728"/>
                </a:moveTo>
                <a:lnTo>
                  <a:pt x="2288" y="0"/>
                </a:lnTo>
                <a:lnTo>
                  <a:pt x="1464" y="1320"/>
                </a:lnTo>
                <a:lnTo>
                  <a:pt x="24" y="744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6553200" y="2667000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5410200" y="44958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2438400" y="36576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867400" y="3657600"/>
            <a:ext cx="517525" cy="519113"/>
            <a:chOff x="3696" y="2304"/>
            <a:chExt cx="326" cy="327"/>
          </a:xfrm>
        </p:grpSpPr>
        <p:sp>
          <p:nvSpPr>
            <p:cNvPr id="18486" name="Text Box 13"/>
            <p:cNvSpPr txBox="1">
              <a:spLocks noChangeArrowheads="1"/>
            </p:cNvSpPr>
            <p:nvPr/>
          </p:nvSpPr>
          <p:spPr bwMode="auto">
            <a:xfrm>
              <a:off x="3744" y="2304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ru-RU" sz="2800" b="1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alt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7" name="Oval 14"/>
            <p:cNvSpPr>
              <a:spLocks noChangeArrowheads="1"/>
            </p:cNvSpPr>
            <p:nvPr/>
          </p:nvSpPr>
          <p:spPr bwMode="auto">
            <a:xfrm>
              <a:off x="3696" y="24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5871" name="Freeform 15"/>
          <p:cNvSpPr>
            <a:spLocks/>
          </p:cNvSpPr>
          <p:nvPr/>
        </p:nvSpPr>
        <p:spPr bwMode="auto">
          <a:xfrm>
            <a:off x="2933700" y="3824288"/>
            <a:ext cx="2946400" cy="122237"/>
          </a:xfrm>
          <a:custGeom>
            <a:avLst/>
            <a:gdLst>
              <a:gd name="T0" fmla="*/ 2946400 w 1856"/>
              <a:gd name="T1" fmla="*/ 11112 h 77"/>
              <a:gd name="T2" fmla="*/ 2946400 w 1856"/>
              <a:gd name="T3" fmla="*/ 0 h 77"/>
              <a:gd name="T4" fmla="*/ 0 w 1856"/>
              <a:gd name="T5" fmla="*/ 122237 h 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56" h="77">
                <a:moveTo>
                  <a:pt x="1856" y="7"/>
                </a:moveTo>
                <a:lnTo>
                  <a:pt x="1856" y="0"/>
                </a:lnTo>
                <a:lnTo>
                  <a:pt x="0" y="77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5872" name="Freeform 16"/>
          <p:cNvSpPr>
            <a:spLocks/>
          </p:cNvSpPr>
          <p:nvPr/>
        </p:nvSpPr>
        <p:spPr bwMode="auto">
          <a:xfrm>
            <a:off x="5422900" y="3848100"/>
            <a:ext cx="355600" cy="228600"/>
          </a:xfrm>
          <a:custGeom>
            <a:avLst/>
            <a:gdLst>
              <a:gd name="T0" fmla="*/ 152400 w 224"/>
              <a:gd name="T1" fmla="*/ 0 h 144"/>
              <a:gd name="T2" fmla="*/ 0 w 224"/>
              <a:gd name="T3" fmla="*/ 228600 h 144"/>
              <a:gd name="T4" fmla="*/ 355600 w 224"/>
              <a:gd name="T5" fmla="*/ 2032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4" h="144">
                <a:moveTo>
                  <a:pt x="96" y="0"/>
                </a:moveTo>
                <a:lnTo>
                  <a:pt x="0" y="144"/>
                </a:lnTo>
                <a:lnTo>
                  <a:pt x="224" y="128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5873" name="Freeform 17"/>
          <p:cNvSpPr>
            <a:spLocks/>
          </p:cNvSpPr>
          <p:nvPr/>
        </p:nvSpPr>
        <p:spPr bwMode="auto">
          <a:xfrm>
            <a:off x="5524500" y="3340100"/>
            <a:ext cx="508000" cy="279400"/>
          </a:xfrm>
          <a:custGeom>
            <a:avLst/>
            <a:gdLst>
              <a:gd name="T0" fmla="*/ 0 w 320"/>
              <a:gd name="T1" fmla="*/ 228600 h 176"/>
              <a:gd name="T2" fmla="*/ 177800 w 320"/>
              <a:gd name="T3" fmla="*/ 0 h 176"/>
              <a:gd name="T4" fmla="*/ 508000 w 320"/>
              <a:gd name="T5" fmla="*/ 279400 h 1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0" h="176">
                <a:moveTo>
                  <a:pt x="0" y="144"/>
                </a:moveTo>
                <a:lnTo>
                  <a:pt x="112" y="0"/>
                </a:lnTo>
                <a:lnTo>
                  <a:pt x="320" y="176"/>
                </a:lnTo>
              </a:path>
            </a:pathLst>
          </a:custGeom>
          <a:noFill/>
          <a:ln w="28575" cmpd="sng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5" name="Rectangle 18"/>
          <p:cNvSpPr>
            <a:spLocks noChangeArrowheads="1"/>
          </p:cNvSpPr>
          <p:nvPr/>
        </p:nvSpPr>
        <p:spPr bwMode="auto">
          <a:xfrm>
            <a:off x="285720" y="142852"/>
            <a:ext cx="1799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alt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№149 (дом.)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374900" y="1828800"/>
            <a:ext cx="673100" cy="3835400"/>
            <a:chOff x="1496" y="1152"/>
            <a:chExt cx="424" cy="2416"/>
          </a:xfrm>
        </p:grpSpPr>
        <p:sp>
          <p:nvSpPr>
            <p:cNvPr id="18479" name="Freeform 20"/>
            <p:cNvSpPr>
              <a:spLocks/>
            </p:cNvSpPr>
            <p:nvPr/>
          </p:nvSpPr>
          <p:spPr bwMode="auto">
            <a:xfrm>
              <a:off x="1850" y="2512"/>
              <a:ext cx="1" cy="672"/>
            </a:xfrm>
            <a:custGeom>
              <a:avLst/>
              <a:gdLst>
                <a:gd name="T0" fmla="*/ 0 w 1"/>
                <a:gd name="T1" fmla="*/ 0 h 672"/>
                <a:gd name="T2" fmla="*/ 0 w 1"/>
                <a:gd name="T3" fmla="*/ 672 h 6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72">
                  <a:moveTo>
                    <a:pt x="0" y="0"/>
                  </a:moveTo>
                  <a:lnTo>
                    <a:pt x="0" y="672"/>
                  </a:ln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496" y="1152"/>
              <a:ext cx="424" cy="2416"/>
              <a:chOff x="1496" y="1152"/>
              <a:chExt cx="424" cy="2416"/>
            </a:xfrm>
          </p:grpSpPr>
          <p:sp>
            <p:nvSpPr>
              <p:cNvPr id="505878" name="Text Box 22"/>
              <p:cNvSpPr txBox="1">
                <a:spLocks noChangeArrowheads="1"/>
              </p:cNvSpPr>
              <p:nvPr/>
            </p:nvSpPr>
            <p:spPr bwMode="auto">
              <a:xfrm>
                <a:off x="1496" y="1152"/>
                <a:ext cx="42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ru-RU" sz="2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altLang="ru-RU" sz="2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1824" y="1200"/>
                <a:ext cx="52" cy="1296"/>
                <a:chOff x="2784" y="1872"/>
                <a:chExt cx="48" cy="1296"/>
              </a:xfrm>
            </p:grpSpPr>
            <p:sp>
              <p:nvSpPr>
                <p:cNvPr id="18484" name="Oval 24"/>
                <p:cNvSpPr>
                  <a:spLocks noChangeArrowheads="1"/>
                </p:cNvSpPr>
                <p:nvPr/>
              </p:nvSpPr>
              <p:spPr bwMode="auto">
                <a:xfrm>
                  <a:off x="2784" y="31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485" name="Freeform 25"/>
                <p:cNvSpPr>
                  <a:spLocks/>
                </p:cNvSpPr>
                <p:nvPr/>
              </p:nvSpPr>
              <p:spPr bwMode="auto">
                <a:xfrm>
                  <a:off x="2792" y="1872"/>
                  <a:ext cx="16" cy="1258"/>
                </a:xfrm>
                <a:custGeom>
                  <a:avLst/>
                  <a:gdLst>
                    <a:gd name="T0" fmla="*/ 0 w 16"/>
                    <a:gd name="T1" fmla="*/ 0 h 1258"/>
                    <a:gd name="T2" fmla="*/ 16 w 16"/>
                    <a:gd name="T3" fmla="*/ 1258 h 125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1258">
                      <a:moveTo>
                        <a:pt x="0" y="0"/>
                      </a:moveTo>
                      <a:lnTo>
                        <a:pt x="16" y="1258"/>
                      </a:lnTo>
                    </a:path>
                  </a:pathLst>
                </a:cu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8483" name="Freeform 26"/>
              <p:cNvSpPr>
                <a:spLocks/>
              </p:cNvSpPr>
              <p:nvPr/>
            </p:nvSpPr>
            <p:spPr bwMode="auto">
              <a:xfrm>
                <a:off x="1850" y="3168"/>
                <a:ext cx="1" cy="400"/>
              </a:xfrm>
              <a:custGeom>
                <a:avLst/>
                <a:gdLst>
                  <a:gd name="T0" fmla="*/ 0 w 1"/>
                  <a:gd name="T1" fmla="*/ 0 h 400"/>
                  <a:gd name="T2" fmla="*/ 0 w 1"/>
                  <a:gd name="T3" fmla="*/ 400 h 4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00">
                    <a:moveTo>
                      <a:pt x="0" y="0"/>
                    </a:moveTo>
                    <a:lnTo>
                      <a:pt x="0" y="400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05884" name="Text Box 28"/>
          <p:cNvSpPr txBox="1">
            <a:spLocks noChangeArrowheads="1"/>
          </p:cNvSpPr>
          <p:nvPr/>
        </p:nvSpPr>
        <p:spPr bwMode="auto">
          <a:xfrm>
            <a:off x="4191000" y="3505200"/>
            <a:ext cx="809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П-я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05885" name="Text Box 29"/>
          <p:cNvSpPr txBox="1">
            <a:spLocks noChangeArrowheads="1"/>
          </p:cNvSpPr>
          <p:nvPr/>
        </p:nvSpPr>
        <p:spPr bwMode="auto">
          <a:xfrm>
            <a:off x="2214546" y="2438400"/>
            <a:ext cx="69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П-р</a:t>
            </a:r>
            <a:endParaRPr lang="ru-RU" altLang="ru-RU" sz="24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5886" name="Text Box 30"/>
          <p:cNvSpPr txBox="1">
            <a:spLocks noChangeArrowheads="1"/>
          </p:cNvSpPr>
          <p:nvPr/>
        </p:nvSpPr>
        <p:spPr bwMode="auto">
          <a:xfrm rot="1884171">
            <a:off x="3810000" y="236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Н-я</a:t>
            </a:r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5483224" y="5105400"/>
            <a:ext cx="988529" cy="787400"/>
            <a:chOff x="1392" y="3488"/>
            <a:chExt cx="651" cy="496"/>
          </a:xfrm>
        </p:grpSpPr>
        <p:graphicFrame>
          <p:nvGraphicFramePr>
            <p:cNvPr id="18477" name="Object 33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p:oleObj spid="_x0000_s54276" name="Формула" r:id="rId4" imgW="190417" imgH="152334" progId="Equation.3">
                <p:embed/>
              </p:oleObj>
            </a:graphicData>
          </a:graphic>
        </p:graphicFrame>
        <p:sp>
          <p:nvSpPr>
            <p:cNvPr id="18478" name="Text Box 34"/>
            <p:cNvSpPr txBox="1">
              <a:spLocks noChangeArrowheads="1"/>
            </p:cNvSpPr>
            <p:nvPr/>
          </p:nvSpPr>
          <p:spPr bwMode="auto">
            <a:xfrm>
              <a:off x="1392" y="3488"/>
              <a:ext cx="65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ru-RU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altLang="ru-RU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altLang="ru-RU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3886200" y="5308600"/>
            <a:ext cx="1762125" cy="850900"/>
            <a:chOff x="528" y="3616"/>
            <a:chExt cx="1160" cy="536"/>
          </a:xfrm>
        </p:grpSpPr>
        <p:sp>
          <p:nvSpPr>
            <p:cNvPr id="505887" name="Text Box 31"/>
            <p:cNvSpPr txBox="1">
              <a:spLocks noChangeArrowheads="1"/>
            </p:cNvSpPr>
            <p:nvPr/>
          </p:nvSpPr>
          <p:spPr bwMode="auto">
            <a:xfrm>
              <a:off x="528" y="3616"/>
              <a:ext cx="11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ru-RU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BC   AN   </a:t>
              </a:r>
              <a:endParaRPr lang="ru-RU" alt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475" name="Object 32"/>
            <p:cNvGraphicFramePr>
              <a:graphicFrameLocks noChangeAspect="1"/>
            </p:cNvGraphicFramePr>
            <p:nvPr/>
          </p:nvGraphicFramePr>
          <p:xfrm>
            <a:off x="864" y="3648"/>
            <a:ext cx="231" cy="250"/>
          </p:xfrm>
          <a:graphic>
            <a:graphicData uri="http://schemas.openxmlformats.org/presentationml/2006/ole">
              <p:oleObj spid="_x0000_s54275" name="Формула" r:id="rId5" imgW="152268" imgH="164957" progId="Equation.3">
                <p:embed/>
              </p:oleObj>
            </a:graphicData>
          </a:graphic>
        </p:graphicFrame>
        <p:sp>
          <p:nvSpPr>
            <p:cNvPr id="505891" name="Text Box 35"/>
            <p:cNvSpPr txBox="1">
              <a:spLocks noChangeArrowheads="1"/>
            </p:cNvSpPr>
            <p:nvPr/>
          </p:nvSpPr>
          <p:spPr bwMode="auto">
            <a:xfrm>
              <a:off x="1075" y="3902"/>
              <a:ext cx="5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alt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alt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6391275" y="5359400"/>
            <a:ext cx="1782763" cy="854075"/>
            <a:chOff x="1872" y="3648"/>
            <a:chExt cx="1174" cy="538"/>
          </a:xfrm>
        </p:grpSpPr>
        <p:sp>
          <p:nvSpPr>
            <p:cNvPr id="505892" name="Text Box 36"/>
            <p:cNvSpPr txBox="1">
              <a:spLocks noChangeArrowheads="1"/>
            </p:cNvSpPr>
            <p:nvPr/>
          </p:nvSpPr>
          <p:spPr bwMode="auto">
            <a:xfrm>
              <a:off x="1872" y="3648"/>
              <a:ext cx="117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ru-RU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BC   DN   </a:t>
              </a:r>
              <a:endParaRPr lang="ru-RU" alt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472" name="Object 37"/>
            <p:cNvGraphicFramePr>
              <a:graphicFrameLocks noChangeAspect="1"/>
            </p:cNvGraphicFramePr>
            <p:nvPr/>
          </p:nvGraphicFramePr>
          <p:xfrm>
            <a:off x="2217" y="3686"/>
            <a:ext cx="231" cy="250"/>
          </p:xfrm>
          <a:graphic>
            <a:graphicData uri="http://schemas.openxmlformats.org/presentationml/2006/ole">
              <p:oleObj spid="_x0000_s54274" name="Формула" r:id="rId6" imgW="152268" imgH="164957" progId="Equation.3">
                <p:embed/>
              </p:oleObj>
            </a:graphicData>
          </a:graphic>
        </p:graphicFrame>
        <p:sp>
          <p:nvSpPr>
            <p:cNvPr id="505894" name="Text Box 38"/>
            <p:cNvSpPr txBox="1">
              <a:spLocks noChangeArrowheads="1"/>
            </p:cNvSpPr>
            <p:nvPr/>
          </p:nvSpPr>
          <p:spPr bwMode="auto">
            <a:xfrm>
              <a:off x="2400" y="3936"/>
              <a:ext cx="5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Н-я</a:t>
              </a:r>
              <a:r>
                <a:rPr lang="en-US" alt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alt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5898" name="Text Box 42"/>
          <p:cNvSpPr txBox="1">
            <a:spLocks noChangeArrowheads="1"/>
          </p:cNvSpPr>
          <p:nvPr/>
        </p:nvSpPr>
        <p:spPr bwMode="auto">
          <a:xfrm>
            <a:off x="3810000" y="61722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DN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– искомые расстояния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   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4191000" y="3276600"/>
            <a:ext cx="533400" cy="1295400"/>
            <a:chOff x="2640" y="2064"/>
            <a:chExt cx="336" cy="816"/>
          </a:xfrm>
        </p:grpSpPr>
        <p:sp>
          <p:nvSpPr>
            <p:cNvPr id="18469" name="Line 44"/>
            <p:cNvSpPr>
              <a:spLocks noChangeShapeType="1"/>
            </p:cNvSpPr>
            <p:nvPr/>
          </p:nvSpPr>
          <p:spPr bwMode="auto">
            <a:xfrm>
              <a:off x="2832" y="2064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0" name="Line 45"/>
            <p:cNvSpPr>
              <a:spLocks noChangeShapeType="1"/>
            </p:cNvSpPr>
            <p:nvPr/>
          </p:nvSpPr>
          <p:spPr bwMode="auto">
            <a:xfrm flipV="1">
              <a:off x="2640" y="2736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5410200" y="3276600"/>
            <a:ext cx="990600" cy="1066800"/>
            <a:chOff x="3408" y="2064"/>
            <a:chExt cx="624" cy="672"/>
          </a:xfrm>
        </p:grpSpPr>
        <p:grpSp>
          <p:nvGrpSpPr>
            <p:cNvPr id="12" name="Group 47"/>
            <p:cNvGrpSpPr>
              <a:grpSpLocks/>
            </p:cNvGrpSpPr>
            <p:nvPr/>
          </p:nvGrpSpPr>
          <p:grpSpPr bwMode="auto">
            <a:xfrm>
              <a:off x="3792" y="2064"/>
              <a:ext cx="240" cy="48"/>
              <a:chOff x="3792" y="2064"/>
              <a:chExt cx="240" cy="48"/>
            </a:xfrm>
          </p:grpSpPr>
          <p:sp>
            <p:nvSpPr>
              <p:cNvPr id="18467" name="Line 48"/>
              <p:cNvSpPr>
                <a:spLocks noChangeShapeType="1"/>
              </p:cNvSpPr>
              <p:nvPr/>
            </p:nvSpPr>
            <p:spPr bwMode="auto">
              <a:xfrm>
                <a:off x="3792" y="211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68" name="Line 49"/>
              <p:cNvSpPr>
                <a:spLocks noChangeShapeType="1"/>
              </p:cNvSpPr>
              <p:nvPr/>
            </p:nvSpPr>
            <p:spPr bwMode="auto">
              <a:xfrm>
                <a:off x="3840" y="206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3408" y="2688"/>
              <a:ext cx="240" cy="48"/>
              <a:chOff x="3792" y="2064"/>
              <a:chExt cx="240" cy="48"/>
            </a:xfrm>
          </p:grpSpPr>
          <p:sp>
            <p:nvSpPr>
              <p:cNvPr id="18465" name="Line 51"/>
              <p:cNvSpPr>
                <a:spLocks noChangeShapeType="1"/>
              </p:cNvSpPr>
              <p:nvPr/>
            </p:nvSpPr>
            <p:spPr bwMode="auto">
              <a:xfrm>
                <a:off x="3792" y="211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66" name="Line 52"/>
              <p:cNvSpPr>
                <a:spLocks noChangeShapeType="1"/>
              </p:cNvSpPr>
              <p:nvPr/>
            </p:nvSpPr>
            <p:spPr bwMode="auto">
              <a:xfrm>
                <a:off x="3840" y="206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05909" name="Line 53"/>
          <p:cNvSpPr>
            <a:spLocks noChangeShapeType="1"/>
          </p:cNvSpPr>
          <p:nvPr/>
        </p:nvSpPr>
        <p:spPr bwMode="auto">
          <a:xfrm flipH="1" flipV="1">
            <a:off x="2895600" y="1905000"/>
            <a:ext cx="2971800" cy="19050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2390775" y="2819400"/>
            <a:ext cx="4449763" cy="2057400"/>
            <a:chOff x="1506" y="1776"/>
            <a:chExt cx="2803" cy="1296"/>
          </a:xfrm>
        </p:grpSpPr>
        <p:sp>
          <p:nvSpPr>
            <p:cNvPr id="505911" name="Rectangle 55"/>
            <p:cNvSpPr>
              <a:spLocks noChangeArrowheads="1"/>
            </p:cNvSpPr>
            <p:nvPr/>
          </p:nvSpPr>
          <p:spPr bwMode="auto">
            <a:xfrm>
              <a:off x="2400" y="2688"/>
              <a:ext cx="2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05912" name="Rectangle 56"/>
            <p:cNvSpPr>
              <a:spLocks noChangeArrowheads="1"/>
            </p:cNvSpPr>
            <p:nvPr/>
          </p:nvSpPr>
          <p:spPr bwMode="auto">
            <a:xfrm>
              <a:off x="1506" y="1929"/>
              <a:ext cx="3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alt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3456" y="1776"/>
              <a:ext cx="853" cy="1296"/>
              <a:chOff x="3456" y="1776"/>
              <a:chExt cx="853" cy="1296"/>
            </a:xfrm>
          </p:grpSpPr>
          <p:sp>
            <p:nvSpPr>
              <p:cNvPr id="505914" name="Rectangle 58"/>
              <p:cNvSpPr>
                <a:spLocks noChangeArrowheads="1"/>
              </p:cNvSpPr>
              <p:nvPr/>
            </p:nvSpPr>
            <p:spPr bwMode="auto">
              <a:xfrm>
                <a:off x="4080" y="2256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altLang="ru-RU" sz="28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18462" name="Freeform 59"/>
              <p:cNvSpPr>
                <a:spLocks/>
              </p:cNvSpPr>
              <p:nvPr/>
            </p:nvSpPr>
            <p:spPr bwMode="auto">
              <a:xfrm>
                <a:off x="3456" y="1776"/>
                <a:ext cx="712" cy="1296"/>
              </a:xfrm>
              <a:custGeom>
                <a:avLst/>
                <a:gdLst>
                  <a:gd name="T0" fmla="*/ 672 w 712"/>
                  <a:gd name="T1" fmla="*/ 0 h 1296"/>
                  <a:gd name="T2" fmla="*/ 600 w 712"/>
                  <a:gd name="T3" fmla="*/ 712 h 1296"/>
                  <a:gd name="T4" fmla="*/ 0 w 712"/>
                  <a:gd name="T5" fmla="*/ 1296 h 12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12" h="1296">
                    <a:moveTo>
                      <a:pt x="672" y="0"/>
                    </a:moveTo>
                    <a:cubicBezTo>
                      <a:pt x="660" y="119"/>
                      <a:pt x="712" y="496"/>
                      <a:pt x="600" y="712"/>
                    </a:cubicBezTo>
                    <a:cubicBezTo>
                      <a:pt x="488" y="928"/>
                      <a:pt x="125" y="1174"/>
                      <a:pt x="0" y="12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0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0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5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5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0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5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05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0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5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50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0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 animBg="1"/>
      <p:bldP spid="505871" grpId="0" animBg="1"/>
      <p:bldP spid="505872" grpId="0" animBg="1"/>
      <p:bldP spid="505873" grpId="0" animBg="1"/>
      <p:bldP spid="505884" grpId="0"/>
      <p:bldP spid="505885" grpId="0"/>
      <p:bldP spid="505886" grpId="0"/>
      <p:bldP spid="505898" grpId="0"/>
      <p:bldP spid="5059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472" y="3857628"/>
            <a:ext cx="6324600" cy="1905000"/>
            <a:chOff x="336" y="2024"/>
            <a:chExt cx="4280" cy="1152"/>
          </a:xfrm>
        </p:grpSpPr>
        <p:sp>
          <p:nvSpPr>
            <p:cNvPr id="3100" name="Freeform 3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CC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4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Freeform 5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>
                <a:gd name="T0" fmla="*/ 6 w 3444"/>
                <a:gd name="T1" fmla="*/ 22 h 59"/>
                <a:gd name="T2" fmla="*/ 3432 w 3444"/>
                <a:gd name="T3" fmla="*/ 5 h 59"/>
                <a:gd name="T4" fmla="*/ 3444 w 3444"/>
                <a:gd name="T5" fmla="*/ 53 h 59"/>
                <a:gd name="T6" fmla="*/ 0 w 3444"/>
                <a:gd name="T7" fmla="*/ 59 h 59"/>
                <a:gd name="T8" fmla="*/ 6 w 3444"/>
                <a:gd name="T9" fmla="*/ 2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5798" name="Text Box 6"/>
          <p:cNvSpPr txBox="1">
            <a:spLocks noChangeArrowheads="1"/>
          </p:cNvSpPr>
          <p:nvPr/>
        </p:nvSpPr>
        <p:spPr bwMode="auto">
          <a:xfrm>
            <a:off x="642910" y="1214422"/>
            <a:ext cx="178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Определение. </a:t>
            </a:r>
            <a:endParaRPr lang="ru-RU" altLang="ru-RU" sz="20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857628"/>
            <a:ext cx="5302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Freeform 10"/>
          <p:cNvSpPr>
            <a:spLocks/>
          </p:cNvSpPr>
          <p:nvPr/>
        </p:nvSpPr>
        <p:spPr bwMode="auto">
          <a:xfrm>
            <a:off x="2285984" y="4214818"/>
            <a:ext cx="3429024" cy="1165224"/>
          </a:xfrm>
          <a:custGeom>
            <a:avLst/>
            <a:gdLst>
              <a:gd name="T0" fmla="*/ 0 w 2312"/>
              <a:gd name="T1" fmla="*/ 1308100 h 824"/>
              <a:gd name="T2" fmla="*/ 3670300 w 2312"/>
              <a:gd name="T3" fmla="*/ 330200 h 824"/>
              <a:gd name="T4" fmla="*/ 2565400 w 2312"/>
              <a:gd name="T5" fmla="*/ 0 h 824"/>
              <a:gd name="T6" fmla="*/ 25400 w 2312"/>
              <a:gd name="T7" fmla="*/ 1308100 h 8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12" h="824">
                <a:moveTo>
                  <a:pt x="0" y="824"/>
                </a:moveTo>
                <a:lnTo>
                  <a:pt x="2312" y="208"/>
                </a:lnTo>
                <a:lnTo>
                  <a:pt x="1616" y="0"/>
                </a:lnTo>
                <a:lnTo>
                  <a:pt x="16" y="824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58016" y="2428868"/>
            <a:ext cx="1828800" cy="923925"/>
            <a:chOff x="4176" y="1104"/>
            <a:chExt cx="1152" cy="582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176" y="1104"/>
              <a:ext cx="1152" cy="582"/>
              <a:chOff x="3216" y="1152"/>
              <a:chExt cx="1152" cy="582"/>
            </a:xfrm>
          </p:grpSpPr>
          <p:sp>
            <p:nvSpPr>
              <p:cNvPr id="545805" name="Text Box 13"/>
              <p:cNvSpPr txBox="1">
                <a:spLocks noChangeArrowheads="1"/>
              </p:cNvSpPr>
              <p:nvPr/>
            </p:nvSpPr>
            <p:spPr bwMode="auto">
              <a:xfrm>
                <a:off x="3216" y="1152"/>
                <a:ext cx="334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ru-RU" sz="54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altLang="ru-RU" sz="5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3099" name="Object 14"/>
              <p:cNvGraphicFramePr>
                <a:graphicFrameLocks noChangeAspect="1"/>
              </p:cNvGraphicFramePr>
              <p:nvPr/>
            </p:nvGraphicFramePr>
            <p:xfrm>
              <a:off x="3888" y="1288"/>
              <a:ext cx="480" cy="440"/>
            </p:xfrm>
            <a:graphic>
              <a:graphicData uri="http://schemas.openxmlformats.org/presentationml/2006/ole">
                <p:oleObj spid="_x0000_s4100" name="Формула" r:id="rId5" imgW="152334" imgH="139639" progId="Equation.3">
                  <p:embed/>
                </p:oleObj>
              </a:graphicData>
            </a:graphic>
          </p:graphicFrame>
        </p:grpSp>
        <p:graphicFrame>
          <p:nvGraphicFramePr>
            <p:cNvPr id="3097" name="Object 15"/>
            <p:cNvGraphicFramePr>
              <a:graphicFrameLocks noChangeAspect="1"/>
            </p:cNvGraphicFramePr>
            <p:nvPr/>
          </p:nvGraphicFramePr>
          <p:xfrm>
            <a:off x="4497" y="1148"/>
            <a:ext cx="447" cy="484"/>
          </p:xfrm>
          <a:graphic>
            <a:graphicData uri="http://schemas.openxmlformats.org/presentationml/2006/ole">
              <p:oleObj spid="_x0000_s4099" name="Формула" r:id="rId6" imgW="152268" imgH="164957" progId="Equation.3">
                <p:embed/>
              </p:oleObj>
            </a:graphicData>
          </a:graphic>
        </p:graphicFrame>
      </p:grpSp>
      <p:sp>
        <p:nvSpPr>
          <p:cNvPr id="3079" name="Freeform 19"/>
          <p:cNvSpPr>
            <a:spLocks/>
          </p:cNvSpPr>
          <p:nvPr/>
        </p:nvSpPr>
        <p:spPr bwMode="auto">
          <a:xfrm>
            <a:off x="1500166" y="4500570"/>
            <a:ext cx="1714512" cy="912810"/>
          </a:xfrm>
          <a:custGeom>
            <a:avLst/>
            <a:gdLst>
              <a:gd name="T0" fmla="*/ 2260600 w 1424"/>
              <a:gd name="T1" fmla="*/ 0 h 800"/>
              <a:gd name="T2" fmla="*/ 812800 w 1424"/>
              <a:gd name="T3" fmla="*/ 114300 h 800"/>
              <a:gd name="T4" fmla="*/ 0 w 1424"/>
              <a:gd name="T5" fmla="*/ 1270000 h 800"/>
              <a:gd name="T6" fmla="*/ 2247900 w 1424"/>
              <a:gd name="T7" fmla="*/ 0 h 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4" h="800">
                <a:moveTo>
                  <a:pt x="1424" y="0"/>
                </a:moveTo>
                <a:lnTo>
                  <a:pt x="512" y="72"/>
                </a:lnTo>
                <a:lnTo>
                  <a:pt x="0" y="800"/>
                </a:lnTo>
                <a:lnTo>
                  <a:pt x="1416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86182" y="2500303"/>
            <a:ext cx="620713" cy="3868738"/>
            <a:chOff x="2784" y="1803"/>
            <a:chExt cx="391" cy="2437"/>
          </a:xfrm>
        </p:grpSpPr>
        <p:sp>
          <p:nvSpPr>
            <p:cNvPr id="545814" name="Text Box 22"/>
            <p:cNvSpPr txBox="1">
              <a:spLocks noChangeArrowheads="1"/>
            </p:cNvSpPr>
            <p:nvPr/>
          </p:nvSpPr>
          <p:spPr bwMode="auto">
            <a:xfrm>
              <a:off x="2874" y="1803"/>
              <a:ext cx="30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ru-RU" sz="4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</a:t>
              </a:r>
              <a:endParaRPr lang="ru-RU" altLang="ru-RU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2784" y="2208"/>
              <a:ext cx="53" cy="960"/>
              <a:chOff x="2784" y="2208"/>
              <a:chExt cx="53" cy="960"/>
            </a:xfrm>
          </p:grpSpPr>
          <p:sp>
            <p:nvSpPr>
              <p:cNvPr id="3094" name="Oval 24"/>
              <p:cNvSpPr>
                <a:spLocks noChangeArrowheads="1"/>
              </p:cNvSpPr>
              <p:nvPr/>
            </p:nvSpPr>
            <p:spPr bwMode="auto">
              <a:xfrm>
                <a:off x="2784" y="312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25"/>
              <p:cNvSpPr>
                <a:spLocks/>
              </p:cNvSpPr>
              <p:nvPr/>
            </p:nvSpPr>
            <p:spPr bwMode="auto">
              <a:xfrm flipH="1">
                <a:off x="2808" y="2208"/>
                <a:ext cx="29" cy="922"/>
              </a:xfrm>
              <a:custGeom>
                <a:avLst/>
                <a:gdLst>
                  <a:gd name="T0" fmla="*/ 0 w 16"/>
                  <a:gd name="T1" fmla="*/ 0 h 1258"/>
                  <a:gd name="T2" fmla="*/ 16 w 16"/>
                  <a:gd name="T3" fmla="*/ 1258 h 125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258">
                    <a:moveTo>
                      <a:pt x="0" y="0"/>
                    </a:moveTo>
                    <a:lnTo>
                      <a:pt x="16" y="1258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92" name="Freeform 26"/>
            <p:cNvSpPr>
              <a:spLocks/>
            </p:cNvSpPr>
            <p:nvPr/>
          </p:nvSpPr>
          <p:spPr bwMode="auto">
            <a:xfrm>
              <a:off x="2808" y="3184"/>
              <a:ext cx="1" cy="672"/>
            </a:xfrm>
            <a:custGeom>
              <a:avLst/>
              <a:gdLst>
                <a:gd name="T0" fmla="*/ 0 w 1"/>
                <a:gd name="T1" fmla="*/ 0 h 672"/>
                <a:gd name="T2" fmla="*/ 0 w 1"/>
                <a:gd name="T3" fmla="*/ 672 h 6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72">
                  <a:moveTo>
                    <a:pt x="0" y="0"/>
                  </a:moveTo>
                  <a:lnTo>
                    <a:pt x="0" y="672"/>
                  </a:ln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Freeform 27"/>
            <p:cNvSpPr>
              <a:spLocks/>
            </p:cNvSpPr>
            <p:nvPr/>
          </p:nvSpPr>
          <p:spPr bwMode="auto">
            <a:xfrm>
              <a:off x="2808" y="3840"/>
              <a:ext cx="1" cy="400"/>
            </a:xfrm>
            <a:custGeom>
              <a:avLst/>
              <a:gdLst>
                <a:gd name="T0" fmla="*/ 0 w 1"/>
                <a:gd name="T1" fmla="*/ 0 h 400"/>
                <a:gd name="T2" fmla="*/ 0 w 1"/>
                <a:gd name="T3" fmla="*/ 400 h 4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00">
                  <a:moveTo>
                    <a:pt x="0" y="0"/>
                  </a:moveTo>
                  <a:lnTo>
                    <a:pt x="0" y="400"/>
                  </a:ln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81" name="Text Box 31"/>
          <p:cNvSpPr txBox="1">
            <a:spLocks noChangeArrowheads="1"/>
          </p:cNvSpPr>
          <p:nvPr/>
        </p:nvSpPr>
        <p:spPr bwMode="auto">
          <a:xfrm>
            <a:off x="1928794" y="4071942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ru-RU" sz="2400" dirty="0"/>
              <a:t>S</a:t>
            </a:r>
            <a:endParaRPr lang="ru-RU" altLang="ru-RU" sz="2400" dirty="0"/>
          </a:p>
        </p:txBody>
      </p:sp>
      <p:sp>
        <p:nvSpPr>
          <p:cNvPr id="3082" name="Text Box 32"/>
          <p:cNvSpPr txBox="1">
            <a:spLocks noChangeArrowheads="1"/>
          </p:cNvSpPr>
          <p:nvPr/>
        </p:nvSpPr>
        <p:spPr bwMode="auto">
          <a:xfrm>
            <a:off x="3143240" y="414338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ru-RU" sz="2400" dirty="0"/>
              <a:t>A</a:t>
            </a:r>
            <a:endParaRPr lang="ru-RU" altLang="ru-RU" sz="2400" dirty="0"/>
          </a:p>
        </p:txBody>
      </p:sp>
      <p:sp>
        <p:nvSpPr>
          <p:cNvPr id="3083" name="Text Box 33"/>
          <p:cNvSpPr txBox="1">
            <a:spLocks noChangeArrowheads="1"/>
          </p:cNvSpPr>
          <p:nvPr/>
        </p:nvSpPr>
        <p:spPr bwMode="auto">
          <a:xfrm>
            <a:off x="1285852" y="5072074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ru-RU" sz="2400" dirty="0"/>
              <a:t>F</a:t>
            </a:r>
            <a:endParaRPr lang="ru-RU" altLang="ru-RU" sz="2400" dirty="0"/>
          </a:p>
        </p:txBody>
      </p:sp>
      <p:sp>
        <p:nvSpPr>
          <p:cNvPr id="3084" name="Text Box 34"/>
          <p:cNvSpPr txBox="1">
            <a:spLocks noChangeArrowheads="1"/>
          </p:cNvSpPr>
          <p:nvPr/>
        </p:nvSpPr>
        <p:spPr bwMode="auto">
          <a:xfrm>
            <a:off x="4286248" y="3929066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ru-RU" sz="2400" dirty="0"/>
              <a:t>N</a:t>
            </a:r>
            <a:endParaRPr lang="ru-RU" altLang="ru-RU" sz="2400" dirty="0"/>
          </a:p>
        </p:txBody>
      </p:sp>
      <p:sp>
        <p:nvSpPr>
          <p:cNvPr id="3085" name="Text Box 35"/>
          <p:cNvSpPr txBox="1">
            <a:spLocks noChangeArrowheads="1"/>
          </p:cNvSpPr>
          <p:nvPr/>
        </p:nvSpPr>
        <p:spPr bwMode="auto">
          <a:xfrm>
            <a:off x="5572132" y="450057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ru-RU" sz="2400" dirty="0"/>
              <a:t>D</a:t>
            </a:r>
            <a:endParaRPr lang="ru-RU" altLang="ru-RU" sz="2400" dirty="0"/>
          </a:p>
        </p:txBody>
      </p:sp>
      <p:sp>
        <p:nvSpPr>
          <p:cNvPr id="3086" name="Text Box 36"/>
          <p:cNvSpPr txBox="1">
            <a:spLocks noChangeArrowheads="1"/>
          </p:cNvSpPr>
          <p:nvPr/>
        </p:nvSpPr>
        <p:spPr bwMode="auto">
          <a:xfrm>
            <a:off x="2571736" y="52863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ru-RU" sz="2400" dirty="0"/>
              <a:t>H</a:t>
            </a:r>
            <a:endParaRPr lang="ru-RU" altLang="ru-RU" sz="2400" dirty="0"/>
          </a:p>
        </p:txBody>
      </p:sp>
      <p:graphicFrame>
        <p:nvGraphicFramePr>
          <p:cNvPr id="545829" name="Object 37"/>
          <p:cNvGraphicFramePr>
            <a:graphicFrameLocks noChangeAspect="1"/>
          </p:cNvGraphicFramePr>
          <p:nvPr/>
        </p:nvGraphicFramePr>
        <p:xfrm>
          <a:off x="76200" y="6346825"/>
          <a:ext cx="9067800" cy="511175"/>
        </p:xfrm>
        <a:graphic>
          <a:graphicData uri="http://schemas.openxmlformats.org/presentationml/2006/ole">
            <p:oleObj spid="_x0000_s4098" name="Формула" r:id="rId7" imgW="3606800" imgH="203200" progId="Equation.3">
              <p:embed/>
            </p:oleObj>
          </a:graphicData>
        </a:graphic>
      </p:graphicFrame>
      <p:sp>
        <p:nvSpPr>
          <p:cNvPr id="545830" name="Text Box 38"/>
          <p:cNvSpPr txBox="1">
            <a:spLocks noChangeArrowheads="1"/>
          </p:cNvSpPr>
          <p:nvPr/>
        </p:nvSpPr>
        <p:spPr bwMode="auto">
          <a:xfrm>
            <a:off x="1285852" y="1208774"/>
            <a:ext cx="712948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</a:t>
            </a:r>
            <a:r>
              <a:rPr lang="ru-RU" alt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Прямая </a:t>
            </a:r>
            <a:r>
              <a:rPr lang="ru-RU" alt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называется перпендикулярной к плоскости, если она перпендикулярна к любой прямой, лежащей в этой плоскости.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00034" y="-142900"/>
            <a:ext cx="8229600" cy="938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Актуализация знаний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357166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ru-RU" dirty="0" smtClean="0"/>
              <a:t>1.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Угол между прямыми равен 90˚. Как называются такие прямые?</a:t>
            </a:r>
          </a:p>
          <a:p>
            <a:pPr marL="514350" indent="-514350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Ответ:</a:t>
            </a:r>
            <a:r>
              <a:rPr lang="ru-RU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перпендикулярные.</a:t>
            </a:r>
          </a:p>
          <a:p>
            <a:pPr marL="514350" indent="-514350">
              <a:buAutoNum type="arabicPeriod" startAt="2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Дать определение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прямой, перпендикулярной к плоскости: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45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4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5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45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4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9" grpId="0" animBg="1"/>
      <p:bldP spid="3081" grpId="0"/>
      <p:bldP spid="3082" grpId="0"/>
      <p:bldP spid="3083" grpId="0"/>
      <p:bldP spid="3084" grpId="0"/>
      <p:bldP spid="3085" grpId="0"/>
      <p:bldP spid="30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8596" y="3429000"/>
            <a:ext cx="6324600" cy="2362200"/>
            <a:chOff x="336" y="2024"/>
            <a:chExt cx="4280" cy="1152"/>
          </a:xfrm>
        </p:grpSpPr>
        <p:sp>
          <p:nvSpPr>
            <p:cNvPr id="4144" name="Freeform 3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CC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Freeform 4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Freeform 5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>
                <a:gd name="T0" fmla="*/ 6 w 3444"/>
                <a:gd name="T1" fmla="*/ 22 h 59"/>
                <a:gd name="T2" fmla="*/ 3432 w 3444"/>
                <a:gd name="T3" fmla="*/ 5 h 59"/>
                <a:gd name="T4" fmla="*/ 3444 w 3444"/>
                <a:gd name="T5" fmla="*/ 53 h 59"/>
                <a:gd name="T6" fmla="*/ 0 w 3444"/>
                <a:gd name="T7" fmla="*/ 59 h 59"/>
                <a:gd name="T8" fmla="*/ 6 w 3444"/>
                <a:gd name="T9" fmla="*/ 2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 rot="473643">
            <a:off x="1800196" y="4546600"/>
            <a:ext cx="3556000" cy="762000"/>
            <a:chOff x="1248" y="1488"/>
            <a:chExt cx="2240" cy="480"/>
          </a:xfrm>
        </p:grpSpPr>
        <p:sp>
          <p:nvSpPr>
            <p:cNvPr id="552967" name="Text Box 7"/>
            <p:cNvSpPr txBox="1">
              <a:spLocks noChangeArrowheads="1"/>
            </p:cNvSpPr>
            <p:nvPr/>
          </p:nvSpPr>
          <p:spPr bwMode="auto">
            <a:xfrm>
              <a:off x="3095" y="1487"/>
              <a:ext cx="30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ru-RU" sz="4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q</a:t>
              </a:r>
              <a:endParaRPr lang="ru-RU" alt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43" name="Freeform 8"/>
            <p:cNvSpPr>
              <a:spLocks/>
            </p:cNvSpPr>
            <p:nvPr/>
          </p:nvSpPr>
          <p:spPr bwMode="auto">
            <a:xfrm>
              <a:off x="1248" y="1547"/>
              <a:ext cx="2240" cy="48"/>
            </a:xfrm>
            <a:custGeom>
              <a:avLst/>
              <a:gdLst>
                <a:gd name="T0" fmla="*/ 2240 w 2240"/>
                <a:gd name="T1" fmla="*/ 0 h 48"/>
                <a:gd name="T2" fmla="*/ 0 w 2240"/>
                <a:gd name="T3" fmla="*/ 48 h 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40" h="48">
                  <a:moveTo>
                    <a:pt x="2240" y="0"/>
                  </a:moveTo>
                  <a:lnTo>
                    <a:pt x="0" y="48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485996" y="3327400"/>
            <a:ext cx="1676400" cy="2009775"/>
            <a:chOff x="2256" y="2016"/>
            <a:chExt cx="1056" cy="1266"/>
          </a:xfrm>
        </p:grpSpPr>
        <p:sp>
          <p:nvSpPr>
            <p:cNvPr id="552970" name="Text Box 10"/>
            <p:cNvSpPr txBox="1">
              <a:spLocks noChangeArrowheads="1"/>
            </p:cNvSpPr>
            <p:nvPr/>
          </p:nvSpPr>
          <p:spPr bwMode="auto">
            <a:xfrm>
              <a:off x="2832" y="2016"/>
              <a:ext cx="30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ru-RU" sz="4400" b="1" i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</a:t>
              </a:r>
              <a:endParaRPr lang="ru-RU" altLang="ru-RU" sz="44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41" name="Freeform 11"/>
            <p:cNvSpPr>
              <a:spLocks/>
            </p:cNvSpPr>
            <p:nvPr/>
          </p:nvSpPr>
          <p:spPr bwMode="auto">
            <a:xfrm rot="-442575">
              <a:off x="2256" y="2208"/>
              <a:ext cx="1056" cy="1074"/>
            </a:xfrm>
            <a:custGeom>
              <a:avLst/>
              <a:gdLst>
                <a:gd name="T0" fmla="*/ 1056 w 2240"/>
                <a:gd name="T1" fmla="*/ 0 h 48"/>
                <a:gd name="T2" fmla="*/ 0 w 2240"/>
                <a:gd name="T3" fmla="*/ 1074 h 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40" h="48">
                  <a:moveTo>
                    <a:pt x="2240" y="0"/>
                  </a:moveTo>
                  <a:lnTo>
                    <a:pt x="0" y="48"/>
                  </a:lnTo>
                </a:path>
              </a:pathLst>
            </a:custGeom>
            <a:noFill/>
            <a:ln w="38100" cmpd="sng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171796" y="2184400"/>
            <a:ext cx="762000" cy="4216400"/>
            <a:chOff x="2832" y="1104"/>
            <a:chExt cx="480" cy="2656"/>
          </a:xfrm>
        </p:grpSpPr>
        <p:sp>
          <p:nvSpPr>
            <p:cNvPr id="552973" name="Text Box 13"/>
            <p:cNvSpPr txBox="1">
              <a:spLocks noChangeArrowheads="1"/>
            </p:cNvSpPr>
            <p:nvPr/>
          </p:nvSpPr>
          <p:spPr bwMode="auto">
            <a:xfrm>
              <a:off x="2832" y="1104"/>
              <a:ext cx="4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ru-RU" sz="44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</a:t>
              </a:r>
              <a:endParaRPr lang="ru-RU" alt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2832" y="1392"/>
              <a:ext cx="48" cy="1296"/>
              <a:chOff x="2784" y="1872"/>
              <a:chExt cx="48" cy="1296"/>
            </a:xfrm>
          </p:grpSpPr>
          <p:sp>
            <p:nvSpPr>
              <p:cNvPr id="4138" name="Oval 15"/>
              <p:cNvSpPr>
                <a:spLocks noChangeArrowheads="1"/>
              </p:cNvSpPr>
              <p:nvPr/>
            </p:nvSpPr>
            <p:spPr bwMode="auto">
              <a:xfrm>
                <a:off x="2784" y="312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9" name="Freeform 16"/>
              <p:cNvSpPr>
                <a:spLocks/>
              </p:cNvSpPr>
              <p:nvPr/>
            </p:nvSpPr>
            <p:spPr bwMode="auto">
              <a:xfrm>
                <a:off x="2792" y="1872"/>
                <a:ext cx="16" cy="1258"/>
              </a:xfrm>
              <a:custGeom>
                <a:avLst/>
                <a:gdLst>
                  <a:gd name="T0" fmla="*/ 0 w 16"/>
                  <a:gd name="T1" fmla="*/ 0 h 1258"/>
                  <a:gd name="T2" fmla="*/ 16 w 16"/>
                  <a:gd name="T3" fmla="*/ 1258 h 125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258">
                    <a:moveTo>
                      <a:pt x="0" y="0"/>
                    </a:moveTo>
                    <a:lnTo>
                      <a:pt x="16" y="1258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36" name="Freeform 17"/>
            <p:cNvSpPr>
              <a:spLocks/>
            </p:cNvSpPr>
            <p:nvPr/>
          </p:nvSpPr>
          <p:spPr bwMode="auto">
            <a:xfrm>
              <a:off x="2856" y="2704"/>
              <a:ext cx="1" cy="672"/>
            </a:xfrm>
            <a:custGeom>
              <a:avLst/>
              <a:gdLst>
                <a:gd name="T0" fmla="*/ 0 w 1"/>
                <a:gd name="T1" fmla="*/ 0 h 672"/>
                <a:gd name="T2" fmla="*/ 0 w 1"/>
                <a:gd name="T3" fmla="*/ 672 h 6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72">
                  <a:moveTo>
                    <a:pt x="0" y="0"/>
                  </a:moveTo>
                  <a:lnTo>
                    <a:pt x="0" y="672"/>
                  </a:ln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18"/>
            <p:cNvSpPr>
              <a:spLocks/>
            </p:cNvSpPr>
            <p:nvPr/>
          </p:nvSpPr>
          <p:spPr bwMode="auto">
            <a:xfrm>
              <a:off x="2856" y="3360"/>
              <a:ext cx="1" cy="400"/>
            </a:xfrm>
            <a:custGeom>
              <a:avLst/>
              <a:gdLst>
                <a:gd name="T0" fmla="*/ 0 w 1"/>
                <a:gd name="T1" fmla="*/ 0 h 400"/>
                <a:gd name="T2" fmla="*/ 0 w 1"/>
                <a:gd name="T3" fmla="*/ 400 h 4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00">
                  <a:moveTo>
                    <a:pt x="0" y="0"/>
                  </a:moveTo>
                  <a:lnTo>
                    <a:pt x="0" y="400"/>
                  </a:ln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2979" name="Freeform 19"/>
          <p:cNvSpPr>
            <a:spLocks/>
          </p:cNvSpPr>
          <p:nvPr/>
        </p:nvSpPr>
        <p:spPr bwMode="auto">
          <a:xfrm>
            <a:off x="2943196" y="4114800"/>
            <a:ext cx="266700" cy="850900"/>
          </a:xfrm>
          <a:custGeom>
            <a:avLst/>
            <a:gdLst>
              <a:gd name="T0" fmla="*/ 0 w 168"/>
              <a:gd name="T1" fmla="*/ 850900 h 536"/>
              <a:gd name="T2" fmla="*/ 0 w 168"/>
              <a:gd name="T3" fmla="*/ 393700 h 536"/>
              <a:gd name="T4" fmla="*/ 266700 w 168"/>
              <a:gd name="T5" fmla="*/ 0 h 5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536">
                <a:moveTo>
                  <a:pt x="0" y="536"/>
                </a:moveTo>
                <a:lnTo>
                  <a:pt x="0" y="248"/>
                </a:lnTo>
                <a:lnTo>
                  <a:pt x="168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2980" name="Freeform 20"/>
          <p:cNvSpPr>
            <a:spLocks/>
          </p:cNvSpPr>
          <p:nvPr/>
        </p:nvSpPr>
        <p:spPr bwMode="auto">
          <a:xfrm>
            <a:off x="3184496" y="4241800"/>
            <a:ext cx="304800" cy="406400"/>
          </a:xfrm>
          <a:custGeom>
            <a:avLst/>
            <a:gdLst>
              <a:gd name="T0" fmla="*/ 304800 w 192"/>
              <a:gd name="T1" fmla="*/ 406400 h 256"/>
              <a:gd name="T2" fmla="*/ 292100 w 192"/>
              <a:gd name="T3" fmla="*/ 76200 h 256"/>
              <a:gd name="T4" fmla="*/ 0 w 192"/>
              <a:gd name="T5" fmla="*/ 0 h 2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256">
                <a:moveTo>
                  <a:pt x="192" y="256"/>
                </a:moveTo>
                <a:lnTo>
                  <a:pt x="184" y="48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104" name="Object 26"/>
          <p:cNvGraphicFramePr>
            <a:graphicFrameLocks noChangeAspect="1"/>
          </p:cNvGraphicFramePr>
          <p:nvPr/>
        </p:nvGraphicFramePr>
        <p:xfrm>
          <a:off x="657196" y="5232400"/>
          <a:ext cx="609600" cy="558800"/>
        </p:xfrm>
        <a:graphic>
          <a:graphicData uri="http://schemas.openxmlformats.org/presentationml/2006/ole">
            <p:oleObj spid="_x0000_s5122" name="Формула" r:id="rId4" imgW="152334" imgH="139639" progId="Equation.3">
              <p:embed/>
            </p:oleObj>
          </a:graphicData>
        </a:graphic>
      </p:graphicFrame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4119530" y="1276336"/>
            <a:ext cx="2928958" cy="1324148"/>
            <a:chOff x="2584" y="968"/>
            <a:chExt cx="1856" cy="676"/>
          </a:xfrm>
        </p:grpSpPr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3399" y="984"/>
              <a:ext cx="1041" cy="393"/>
              <a:chOff x="327" y="1104"/>
              <a:chExt cx="1041" cy="393"/>
            </a:xfrm>
          </p:grpSpPr>
          <p:sp>
            <p:nvSpPr>
              <p:cNvPr id="552989" name="Text Box 29"/>
              <p:cNvSpPr txBox="1">
                <a:spLocks noChangeArrowheads="1"/>
              </p:cNvSpPr>
              <p:nvPr/>
            </p:nvSpPr>
            <p:spPr bwMode="auto">
              <a:xfrm>
                <a:off x="327" y="1104"/>
                <a:ext cx="1041" cy="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ru-RU" sz="4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,</a:t>
                </a:r>
                <a:r>
                  <a:rPr lang="en-US" altLang="ru-RU" sz="4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a</a:t>
                </a:r>
                <a:r>
                  <a:rPr lang="en-US" altLang="ru-RU" sz="4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r>
                  <a:rPr lang="ru-RU" altLang="ru-RU" sz="4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r>
                  <a:rPr lang="en-US" altLang="ru-RU" sz="4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</a:t>
                </a:r>
                <a:r>
                  <a:rPr lang="en-US" altLang="ru-RU" sz="4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,     </a:t>
                </a:r>
                <a:endParaRPr lang="ru-RU" altLang="ru-RU" sz="4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grpSp>
            <p:nvGrpSpPr>
              <p:cNvPr id="9" name="Group 30"/>
              <p:cNvGrpSpPr>
                <a:grpSpLocks/>
              </p:cNvGrpSpPr>
              <p:nvPr/>
            </p:nvGrpSpPr>
            <p:grpSpPr bwMode="auto">
              <a:xfrm>
                <a:off x="749" y="1200"/>
                <a:ext cx="192" cy="240"/>
                <a:chOff x="5165" y="1632"/>
                <a:chExt cx="192" cy="240"/>
              </a:xfrm>
            </p:grpSpPr>
            <p:sp>
              <p:nvSpPr>
                <p:cNvPr id="4132" name="Line 31"/>
                <p:cNvSpPr>
                  <a:spLocks noChangeShapeType="1"/>
                </p:cNvSpPr>
                <p:nvPr/>
              </p:nvSpPr>
              <p:spPr bwMode="auto">
                <a:xfrm>
                  <a:off x="5165" y="187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3" name="Line 32"/>
                <p:cNvSpPr>
                  <a:spLocks noChangeShapeType="1"/>
                </p:cNvSpPr>
                <p:nvPr/>
              </p:nvSpPr>
              <p:spPr bwMode="auto">
                <a:xfrm>
                  <a:off x="5268" y="163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2584" y="968"/>
              <a:ext cx="984" cy="676"/>
              <a:chOff x="4176" y="912"/>
              <a:chExt cx="984" cy="676"/>
            </a:xfrm>
          </p:grpSpPr>
          <p:sp>
            <p:nvSpPr>
              <p:cNvPr id="552994" name="Text Box 34"/>
              <p:cNvSpPr txBox="1">
                <a:spLocks noChangeArrowheads="1"/>
              </p:cNvSpPr>
              <p:nvPr/>
            </p:nvSpPr>
            <p:spPr bwMode="auto">
              <a:xfrm>
                <a:off x="4176" y="912"/>
                <a:ext cx="984" cy="6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altLang="ru-RU" sz="3600" b="1" i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р</a:t>
                </a:r>
                <a:endParaRPr lang="ru-RU" altLang="ru-RU" sz="36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  <a:p>
                <a:pPr>
                  <a:defRPr/>
                </a:pPr>
                <a:r>
                  <a:rPr lang="en-US" altLang="ru-RU" sz="4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   </a:t>
                </a:r>
                <a:r>
                  <a:rPr lang="ru-RU" altLang="ru-RU" sz="4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ru-RU" altLang="ru-RU" sz="16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endParaRPr lang="ru-RU" altLang="ru-RU" sz="44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4128" name="Freeform 35"/>
              <p:cNvSpPr>
                <a:spLocks/>
              </p:cNvSpPr>
              <p:nvPr/>
            </p:nvSpPr>
            <p:spPr bwMode="auto">
              <a:xfrm rot="15943231">
                <a:off x="4469" y="1071"/>
                <a:ext cx="138" cy="195"/>
              </a:xfrm>
              <a:custGeom>
                <a:avLst/>
                <a:gdLst>
                  <a:gd name="T0" fmla="*/ 0 w 192"/>
                  <a:gd name="T1" fmla="*/ 195 h 294"/>
                  <a:gd name="T2" fmla="*/ 26 w 192"/>
                  <a:gd name="T3" fmla="*/ 42 h 294"/>
                  <a:gd name="T4" fmla="*/ 72 w 192"/>
                  <a:gd name="T5" fmla="*/ 0 h 294"/>
                  <a:gd name="T6" fmla="*/ 118 w 192"/>
                  <a:gd name="T7" fmla="*/ 42 h 294"/>
                  <a:gd name="T8" fmla="*/ 138 w 192"/>
                  <a:gd name="T9" fmla="*/ 195 h 2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294">
                    <a:moveTo>
                      <a:pt x="0" y="294"/>
                    </a:moveTo>
                    <a:cubicBezTo>
                      <a:pt x="6" y="256"/>
                      <a:pt x="19" y="113"/>
                      <a:pt x="36" y="64"/>
                    </a:cubicBezTo>
                    <a:cubicBezTo>
                      <a:pt x="53" y="15"/>
                      <a:pt x="79" y="0"/>
                      <a:pt x="100" y="0"/>
                    </a:cubicBezTo>
                    <a:cubicBezTo>
                      <a:pt x="121" y="0"/>
                      <a:pt x="149" y="15"/>
                      <a:pt x="164" y="64"/>
                    </a:cubicBezTo>
                    <a:cubicBezTo>
                      <a:pt x="179" y="113"/>
                      <a:pt x="186" y="246"/>
                      <a:pt x="192" y="294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4129" name="Object 36"/>
              <p:cNvGraphicFramePr>
                <a:graphicFrameLocks noChangeAspect="1"/>
              </p:cNvGraphicFramePr>
              <p:nvPr/>
            </p:nvGraphicFramePr>
            <p:xfrm>
              <a:off x="4588" y="998"/>
              <a:ext cx="384" cy="352"/>
            </p:xfrm>
            <a:graphic>
              <a:graphicData uri="http://schemas.openxmlformats.org/presentationml/2006/ole">
                <p:oleObj spid="_x0000_s5125" name="Формула" r:id="rId5" imgW="152334" imgH="139639" progId="Equation.3">
                  <p:embed/>
                </p:oleObj>
              </a:graphicData>
            </a:graphic>
          </p:graphicFrame>
        </p:grp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4119530" y="2205030"/>
            <a:ext cx="2946400" cy="825500"/>
            <a:chOff x="2584" y="1400"/>
            <a:chExt cx="1856" cy="520"/>
          </a:xfrm>
        </p:grpSpPr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456" y="1440"/>
              <a:ext cx="984" cy="480"/>
              <a:chOff x="4176" y="912"/>
              <a:chExt cx="984" cy="480"/>
            </a:xfrm>
          </p:grpSpPr>
          <p:sp>
            <p:nvSpPr>
              <p:cNvPr id="552999" name="Text Box 39"/>
              <p:cNvSpPr txBox="1">
                <a:spLocks noChangeArrowheads="1"/>
              </p:cNvSpPr>
              <p:nvPr/>
            </p:nvSpPr>
            <p:spPr bwMode="auto">
              <a:xfrm>
                <a:off x="4176" y="912"/>
                <a:ext cx="98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ru-RU" sz="4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a</a:t>
                </a:r>
                <a:r>
                  <a:rPr lang="en-US" altLang="ru-RU" sz="4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 </a:t>
                </a:r>
                <a:r>
                  <a:rPr lang="ru-RU" altLang="ru-RU" sz="4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4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q</a:t>
                </a:r>
                <a:r>
                  <a:rPr lang="en-US" altLang="ru-RU" sz="4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,  </a:t>
                </a:r>
                <a:endParaRPr lang="ru-RU" altLang="ru-RU" sz="4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4123" name="Line 40"/>
              <p:cNvSpPr>
                <a:spLocks noChangeShapeType="1"/>
              </p:cNvSpPr>
              <p:nvPr/>
            </p:nvSpPr>
            <p:spPr bwMode="auto">
              <a:xfrm>
                <a:off x="4464" y="124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4" name="Line 41"/>
              <p:cNvSpPr>
                <a:spLocks noChangeShapeType="1"/>
              </p:cNvSpPr>
              <p:nvPr/>
            </p:nvSpPr>
            <p:spPr bwMode="auto">
              <a:xfrm>
                <a:off x="4560" y="1008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2584" y="1400"/>
              <a:ext cx="984" cy="496"/>
              <a:chOff x="4176" y="912"/>
              <a:chExt cx="984" cy="496"/>
            </a:xfrm>
          </p:grpSpPr>
          <p:sp>
            <p:nvSpPr>
              <p:cNvPr id="553003" name="Text Box 43"/>
              <p:cNvSpPr txBox="1">
                <a:spLocks noChangeArrowheads="1"/>
              </p:cNvSpPr>
              <p:nvPr/>
            </p:nvSpPr>
            <p:spPr bwMode="auto">
              <a:xfrm>
                <a:off x="4176" y="912"/>
                <a:ext cx="98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ru-RU" sz="44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q</a:t>
                </a:r>
                <a:r>
                  <a:rPr lang="ru-RU" altLang="ru-RU" sz="44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  <a:r>
                  <a:rPr lang="en-US" altLang="ru-RU" sz="44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  </a:t>
                </a:r>
                <a:r>
                  <a:rPr lang="ru-RU" altLang="ru-RU" sz="16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ru-RU" altLang="ru-RU" sz="28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,</a:t>
                </a:r>
                <a:r>
                  <a:rPr lang="en-US" altLang="ru-RU" sz="44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   </a:t>
                </a:r>
                <a:endParaRPr lang="ru-RU" altLang="ru-RU" sz="4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4120" name="Freeform 44"/>
              <p:cNvSpPr>
                <a:spLocks/>
              </p:cNvSpPr>
              <p:nvPr/>
            </p:nvSpPr>
            <p:spPr bwMode="auto">
              <a:xfrm rot="-5656769">
                <a:off x="4445" y="1123"/>
                <a:ext cx="138" cy="195"/>
              </a:xfrm>
              <a:custGeom>
                <a:avLst/>
                <a:gdLst>
                  <a:gd name="T0" fmla="*/ 0 w 192"/>
                  <a:gd name="T1" fmla="*/ 195 h 294"/>
                  <a:gd name="T2" fmla="*/ 26 w 192"/>
                  <a:gd name="T3" fmla="*/ 42 h 294"/>
                  <a:gd name="T4" fmla="*/ 72 w 192"/>
                  <a:gd name="T5" fmla="*/ 0 h 294"/>
                  <a:gd name="T6" fmla="*/ 118 w 192"/>
                  <a:gd name="T7" fmla="*/ 42 h 294"/>
                  <a:gd name="T8" fmla="*/ 138 w 192"/>
                  <a:gd name="T9" fmla="*/ 195 h 2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294">
                    <a:moveTo>
                      <a:pt x="0" y="294"/>
                    </a:moveTo>
                    <a:cubicBezTo>
                      <a:pt x="6" y="256"/>
                      <a:pt x="19" y="113"/>
                      <a:pt x="36" y="64"/>
                    </a:cubicBezTo>
                    <a:cubicBezTo>
                      <a:pt x="53" y="15"/>
                      <a:pt x="79" y="0"/>
                      <a:pt x="100" y="0"/>
                    </a:cubicBezTo>
                    <a:cubicBezTo>
                      <a:pt x="121" y="0"/>
                      <a:pt x="149" y="15"/>
                      <a:pt x="164" y="64"/>
                    </a:cubicBezTo>
                    <a:cubicBezTo>
                      <a:pt x="179" y="113"/>
                      <a:pt x="186" y="246"/>
                      <a:pt x="192" y="294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4121" name="Object 45"/>
              <p:cNvGraphicFramePr>
                <a:graphicFrameLocks noChangeAspect="1"/>
              </p:cNvGraphicFramePr>
              <p:nvPr/>
            </p:nvGraphicFramePr>
            <p:xfrm>
              <a:off x="4656" y="1056"/>
              <a:ext cx="384" cy="352"/>
            </p:xfrm>
            <a:graphic>
              <a:graphicData uri="http://schemas.openxmlformats.org/presentationml/2006/ole">
                <p:oleObj spid="_x0000_s5124" name="Формула" r:id="rId6" imgW="152334" imgH="139639" progId="Equation.3">
                  <p:embed/>
                </p:oleObj>
              </a:graphicData>
            </a:graphic>
          </p:graphicFrame>
        </p:grpSp>
      </p:grpSp>
      <p:sp>
        <p:nvSpPr>
          <p:cNvPr id="553006" name="Text Box 46"/>
          <p:cNvSpPr txBox="1">
            <a:spLocks noChangeArrowheads="1"/>
          </p:cNvSpPr>
          <p:nvPr/>
        </p:nvSpPr>
        <p:spPr bwMode="auto">
          <a:xfrm>
            <a:off x="228600" y="228600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3. Сформулировать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Признак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перпендикулярности прямой и плоскости.</a:t>
            </a:r>
            <a:r>
              <a:rPr lang="ru-RU" alt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endParaRPr lang="ru-RU" altLang="ru-RU" sz="24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7119926" y="1633526"/>
            <a:ext cx="1828800" cy="1371600"/>
            <a:chOff x="4368" y="1104"/>
            <a:chExt cx="1152" cy="864"/>
          </a:xfrm>
        </p:grpSpPr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4656" y="1248"/>
              <a:ext cx="864" cy="480"/>
              <a:chOff x="3120" y="528"/>
              <a:chExt cx="864" cy="480"/>
            </a:xfrm>
          </p:grpSpPr>
          <p:graphicFrame>
            <p:nvGraphicFramePr>
              <p:cNvPr id="4113" name="Object 22"/>
              <p:cNvGraphicFramePr>
                <a:graphicFrameLocks noChangeAspect="1"/>
              </p:cNvGraphicFramePr>
              <p:nvPr/>
            </p:nvGraphicFramePr>
            <p:xfrm>
              <a:off x="3600" y="624"/>
              <a:ext cx="384" cy="352"/>
            </p:xfrm>
            <a:graphic>
              <a:graphicData uri="http://schemas.openxmlformats.org/presentationml/2006/ole">
                <p:oleObj spid="_x0000_s5123" name="Формула" r:id="rId7" imgW="152334" imgH="139639" progId="Equation.3">
                  <p:embed/>
                </p:oleObj>
              </a:graphicData>
            </a:graphic>
          </p:graphicFrame>
          <p:sp>
            <p:nvSpPr>
              <p:cNvPr id="552983" name="Text Box 23"/>
              <p:cNvSpPr txBox="1">
                <a:spLocks noChangeArrowheads="1"/>
              </p:cNvSpPr>
              <p:nvPr/>
            </p:nvSpPr>
            <p:spPr bwMode="auto">
              <a:xfrm>
                <a:off x="3120" y="528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ru-RU" sz="44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a</a:t>
                </a:r>
                <a:endParaRPr lang="ru-RU" altLang="ru-RU" sz="4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4115" name="Line 24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6" name="Line 25"/>
              <p:cNvSpPr>
                <a:spLocks noChangeShapeType="1"/>
              </p:cNvSpPr>
              <p:nvPr/>
            </p:nvSpPr>
            <p:spPr bwMode="auto">
              <a:xfrm>
                <a:off x="3504" y="624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12" name="AutoShape 47"/>
            <p:cNvSpPr>
              <a:spLocks/>
            </p:cNvSpPr>
            <p:nvPr/>
          </p:nvSpPr>
          <p:spPr bwMode="auto">
            <a:xfrm>
              <a:off x="4368" y="1104"/>
              <a:ext cx="192" cy="864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53014" name="Text Box 54"/>
          <p:cNvSpPr txBox="1">
            <a:spLocks noChangeArrowheads="1"/>
          </p:cNvSpPr>
          <p:nvPr/>
        </p:nvSpPr>
        <p:spPr bwMode="auto">
          <a:xfrm>
            <a:off x="254000" y="571500"/>
            <a:ext cx="868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alt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прямая перпендикулярна к двум пересекающимся прямым, лежащим в плоскости, то она перпендикулярна к этой плоскости.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3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5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0" grpId="0" animBg="1"/>
      <p:bldP spid="5530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1000" y="381000"/>
            <a:ext cx="84582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1124249" y="457200"/>
            <a:ext cx="24444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Планиметрия</a:t>
            </a:r>
          </a:p>
        </p:txBody>
      </p:sp>
      <p:sp>
        <p:nvSpPr>
          <p:cNvPr id="479236" name="Text Box 4"/>
          <p:cNvSpPr txBox="1">
            <a:spLocks noChangeArrowheads="1"/>
          </p:cNvSpPr>
          <p:nvPr/>
        </p:nvSpPr>
        <p:spPr bwMode="auto">
          <a:xfrm>
            <a:off x="5494557" y="457200"/>
            <a:ext cx="2492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Стереометрия</a:t>
            </a:r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>
            <a:off x="406400" y="393700"/>
            <a:ext cx="8432800" cy="3746500"/>
          </a:xfrm>
          <a:custGeom>
            <a:avLst/>
            <a:gdLst>
              <a:gd name="T0" fmla="*/ 4038600 w 5312"/>
              <a:gd name="T1" fmla="*/ 0 h 2360"/>
              <a:gd name="T2" fmla="*/ 4089400 w 5312"/>
              <a:gd name="T3" fmla="*/ 3746500 h 2360"/>
              <a:gd name="T4" fmla="*/ 0 w 5312"/>
              <a:gd name="T5" fmla="*/ 3746500 h 2360"/>
              <a:gd name="T6" fmla="*/ 8432800 w 5312"/>
              <a:gd name="T7" fmla="*/ 3746500 h 23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12" h="2360">
                <a:moveTo>
                  <a:pt x="2544" y="0"/>
                </a:moveTo>
                <a:lnTo>
                  <a:pt x="2576" y="2360"/>
                </a:lnTo>
                <a:lnTo>
                  <a:pt x="0" y="2360"/>
                </a:lnTo>
                <a:lnTo>
                  <a:pt x="5312" y="23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381000" y="1054100"/>
            <a:ext cx="8458200" cy="25400"/>
          </a:xfrm>
          <a:custGeom>
            <a:avLst/>
            <a:gdLst>
              <a:gd name="T0" fmla="*/ 8458200 w 5328"/>
              <a:gd name="T1" fmla="*/ 0 h 16"/>
              <a:gd name="T2" fmla="*/ 0 w 5328"/>
              <a:gd name="T3" fmla="*/ 25400 h 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328" h="16">
                <a:moveTo>
                  <a:pt x="5328" y="0"/>
                </a:moveTo>
                <a:lnTo>
                  <a:pt x="0" y="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241" name="Text Box 9"/>
          <p:cNvSpPr txBox="1">
            <a:spLocks noChangeArrowheads="1"/>
          </p:cNvSpPr>
          <p:nvPr/>
        </p:nvSpPr>
        <p:spPr bwMode="auto">
          <a:xfrm>
            <a:off x="1752600" y="4267200"/>
            <a:ext cx="6019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Отрезок АН – перпендикуляр</a:t>
            </a:r>
          </a:p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Точка Н – основание перпендикуляра</a:t>
            </a:r>
          </a:p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Отрезок АМ – наклонная</a:t>
            </a:r>
          </a:p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Точка М – основание наклонной </a:t>
            </a:r>
          </a:p>
        </p:txBody>
      </p:sp>
      <p:sp>
        <p:nvSpPr>
          <p:cNvPr id="5128" name="Freeform 11"/>
          <p:cNvSpPr>
            <a:spLocks/>
          </p:cNvSpPr>
          <p:nvPr/>
        </p:nvSpPr>
        <p:spPr bwMode="auto">
          <a:xfrm>
            <a:off x="673100" y="2927350"/>
            <a:ext cx="2832100" cy="6350"/>
          </a:xfrm>
          <a:custGeom>
            <a:avLst/>
            <a:gdLst>
              <a:gd name="T0" fmla="*/ 0 w 1784"/>
              <a:gd name="T1" fmla="*/ 6350 h 4"/>
              <a:gd name="T2" fmla="*/ 2832100 w 1784"/>
              <a:gd name="T3" fmla="*/ 0 h 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84" h="4">
                <a:moveTo>
                  <a:pt x="0" y="4"/>
                </a:moveTo>
                <a:lnTo>
                  <a:pt x="1784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Freeform 15"/>
          <p:cNvSpPr>
            <a:spLocks/>
          </p:cNvSpPr>
          <p:nvPr/>
        </p:nvSpPr>
        <p:spPr bwMode="auto">
          <a:xfrm>
            <a:off x="4724400" y="2673350"/>
            <a:ext cx="3124200" cy="1060450"/>
          </a:xfrm>
          <a:custGeom>
            <a:avLst/>
            <a:gdLst>
              <a:gd name="T0" fmla="*/ 283060 w 4150"/>
              <a:gd name="T1" fmla="*/ 760357 h 1152"/>
              <a:gd name="T2" fmla="*/ 21832 w 4150"/>
              <a:gd name="T3" fmla="*/ 394907 h 1152"/>
              <a:gd name="T4" fmla="*/ 413298 w 4150"/>
              <a:gd name="T5" fmla="*/ 113225 h 1152"/>
              <a:gd name="T6" fmla="*/ 1816553 w 4150"/>
              <a:gd name="T7" fmla="*/ 921 h 1152"/>
              <a:gd name="T8" fmla="*/ 2794465 w 4150"/>
              <a:gd name="T9" fmla="*/ 106781 h 1152"/>
              <a:gd name="T10" fmla="*/ 3121942 w 4150"/>
              <a:gd name="T11" fmla="*/ 366371 h 1152"/>
              <a:gd name="T12" fmla="*/ 2806510 w 4150"/>
              <a:gd name="T13" fmla="*/ 975761 h 1152"/>
              <a:gd name="T14" fmla="*/ 1770631 w 4150"/>
              <a:gd name="T15" fmla="*/ 872662 h 1152"/>
              <a:gd name="T16" fmla="*/ 782932 w 4150"/>
              <a:gd name="T17" fmla="*/ 902119 h 1152"/>
              <a:gd name="T18" fmla="*/ 283060 w 4150"/>
              <a:gd name="T19" fmla="*/ 760357 h 11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50" h="1152">
                <a:moveTo>
                  <a:pt x="376" y="826"/>
                </a:moveTo>
                <a:cubicBezTo>
                  <a:pt x="231" y="744"/>
                  <a:pt x="0" y="546"/>
                  <a:pt x="29" y="429"/>
                </a:cubicBezTo>
                <a:cubicBezTo>
                  <a:pt x="58" y="312"/>
                  <a:pt x="152" y="195"/>
                  <a:pt x="549" y="123"/>
                </a:cubicBezTo>
                <a:cubicBezTo>
                  <a:pt x="946" y="52"/>
                  <a:pt x="1886" y="2"/>
                  <a:pt x="2413" y="1"/>
                </a:cubicBezTo>
                <a:cubicBezTo>
                  <a:pt x="2940" y="0"/>
                  <a:pt x="3423" y="50"/>
                  <a:pt x="3712" y="116"/>
                </a:cubicBezTo>
                <a:cubicBezTo>
                  <a:pt x="4001" y="182"/>
                  <a:pt x="4144" y="241"/>
                  <a:pt x="4147" y="398"/>
                </a:cubicBezTo>
                <a:cubicBezTo>
                  <a:pt x="4150" y="555"/>
                  <a:pt x="4027" y="968"/>
                  <a:pt x="3728" y="1060"/>
                </a:cubicBezTo>
                <a:cubicBezTo>
                  <a:pt x="3429" y="1152"/>
                  <a:pt x="2800" y="961"/>
                  <a:pt x="2352" y="948"/>
                </a:cubicBezTo>
                <a:cubicBezTo>
                  <a:pt x="1904" y="935"/>
                  <a:pt x="1369" y="1000"/>
                  <a:pt x="1040" y="980"/>
                </a:cubicBezTo>
                <a:cubicBezTo>
                  <a:pt x="711" y="960"/>
                  <a:pt x="514" y="858"/>
                  <a:pt x="376" y="82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80322" dir="6506097" algn="ctr" rotWithShape="0">
              <a:srgbClr val="B8007F"/>
            </a:outerShdw>
          </a:effectLst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252788"/>
            <a:ext cx="381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1" name="Oval 22"/>
          <p:cNvSpPr>
            <a:spLocks noChangeArrowheads="1"/>
          </p:cNvSpPr>
          <p:nvPr/>
        </p:nvSpPr>
        <p:spPr bwMode="auto">
          <a:xfrm>
            <a:off x="2209800" y="1371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Oval 23"/>
          <p:cNvSpPr>
            <a:spLocks noChangeArrowheads="1"/>
          </p:cNvSpPr>
          <p:nvPr/>
        </p:nvSpPr>
        <p:spPr bwMode="auto">
          <a:xfrm>
            <a:off x="6629400" y="1371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Oval 25"/>
          <p:cNvSpPr>
            <a:spLocks noChangeArrowheads="1"/>
          </p:cNvSpPr>
          <p:nvPr/>
        </p:nvSpPr>
        <p:spPr bwMode="auto">
          <a:xfrm>
            <a:off x="2209800" y="2895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260" name="Freeform 28"/>
          <p:cNvSpPr>
            <a:spLocks/>
          </p:cNvSpPr>
          <p:nvPr/>
        </p:nvSpPr>
        <p:spPr bwMode="auto">
          <a:xfrm>
            <a:off x="5464175" y="2927350"/>
            <a:ext cx="1200150" cy="457200"/>
          </a:xfrm>
          <a:custGeom>
            <a:avLst/>
            <a:gdLst>
              <a:gd name="T0" fmla="*/ 1200150 w 756"/>
              <a:gd name="T1" fmla="*/ 0 h 288"/>
              <a:gd name="T2" fmla="*/ 0 w 756"/>
              <a:gd name="T3" fmla="*/ 457200 h 2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56" h="288">
                <a:moveTo>
                  <a:pt x="756" y="0"/>
                </a:moveTo>
                <a:lnTo>
                  <a:pt x="0" y="2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033588" y="1397000"/>
            <a:ext cx="481012" cy="2036763"/>
            <a:chOff x="1281" y="880"/>
            <a:chExt cx="303" cy="1283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1416" y="880"/>
              <a:ext cx="168" cy="960"/>
              <a:chOff x="1416" y="880"/>
              <a:chExt cx="168" cy="960"/>
            </a:xfrm>
          </p:grpSpPr>
          <p:sp>
            <p:nvSpPr>
              <p:cNvPr id="5157" name="Freeform 12"/>
              <p:cNvSpPr>
                <a:spLocks/>
              </p:cNvSpPr>
              <p:nvPr/>
            </p:nvSpPr>
            <p:spPr bwMode="auto">
              <a:xfrm>
                <a:off x="1416" y="880"/>
                <a:ext cx="1" cy="956"/>
              </a:xfrm>
              <a:custGeom>
                <a:avLst/>
                <a:gdLst>
                  <a:gd name="T0" fmla="*/ 0 w 1"/>
                  <a:gd name="T1" fmla="*/ 0 h 956"/>
                  <a:gd name="T2" fmla="*/ 0 w 1"/>
                  <a:gd name="T3" fmla="*/ 956 h 95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956">
                    <a:moveTo>
                      <a:pt x="0" y="0"/>
                    </a:moveTo>
                    <a:lnTo>
                      <a:pt x="0" y="956"/>
                    </a:lnTo>
                  </a:path>
                </a:pathLst>
              </a:custGeom>
              <a:noFill/>
              <a:ln w="28575" cmpd="sng">
                <a:solidFill>
                  <a:srgbClr val="0033CC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58" name="Freeform 13"/>
              <p:cNvSpPr>
                <a:spLocks/>
              </p:cNvSpPr>
              <p:nvPr/>
            </p:nvSpPr>
            <p:spPr bwMode="auto">
              <a:xfrm>
                <a:off x="1420" y="1680"/>
                <a:ext cx="164" cy="160"/>
              </a:xfrm>
              <a:custGeom>
                <a:avLst/>
                <a:gdLst>
                  <a:gd name="T0" fmla="*/ 0 w 164"/>
                  <a:gd name="T1" fmla="*/ 0 h 208"/>
                  <a:gd name="T2" fmla="*/ 164 w 164"/>
                  <a:gd name="T3" fmla="*/ 0 h 208"/>
                  <a:gd name="T4" fmla="*/ 164 w 164"/>
                  <a:gd name="T5" fmla="*/ 160 h 2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4" h="208">
                    <a:moveTo>
                      <a:pt x="0" y="0"/>
                    </a:moveTo>
                    <a:lnTo>
                      <a:pt x="164" y="0"/>
                    </a:lnTo>
                    <a:lnTo>
                      <a:pt x="164" y="208"/>
                    </a:lnTo>
                  </a:path>
                </a:pathLst>
              </a:custGeom>
              <a:noFill/>
              <a:ln w="28575" cmpd="sng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156" name="Text Box 29"/>
            <p:cNvSpPr txBox="1">
              <a:spLocks noChangeArrowheads="1"/>
            </p:cNvSpPr>
            <p:nvPr/>
          </p:nvSpPr>
          <p:spPr bwMode="auto">
            <a:xfrm>
              <a:off x="1281" y="1872"/>
              <a:ext cx="2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altLang="ru-RU" sz="2400" b="1">
                  <a:latin typeface="Times New Roman" pitchFamily="18" charset="0"/>
                  <a:cs typeface="Times New Roman" pitchFamily="18" charset="0"/>
                </a:rPr>
                <a:t>Н</a:t>
              </a:r>
            </a:p>
          </p:txBody>
        </p:sp>
      </p:grpSp>
      <p:sp>
        <p:nvSpPr>
          <p:cNvPr id="5136" name="Text Box 30"/>
          <p:cNvSpPr txBox="1">
            <a:spLocks noChangeArrowheads="1"/>
          </p:cNvSpPr>
          <p:nvPr/>
        </p:nvSpPr>
        <p:spPr bwMode="auto">
          <a:xfrm>
            <a:off x="2286000" y="1143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137" name="Text Box 31"/>
          <p:cNvSpPr txBox="1">
            <a:spLocks noChangeArrowheads="1"/>
          </p:cNvSpPr>
          <p:nvPr/>
        </p:nvSpPr>
        <p:spPr bwMode="auto">
          <a:xfrm>
            <a:off x="3276600" y="2514600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138" name="Text Box 32"/>
          <p:cNvSpPr txBox="1">
            <a:spLocks noChangeArrowheads="1"/>
          </p:cNvSpPr>
          <p:nvPr/>
        </p:nvSpPr>
        <p:spPr bwMode="auto">
          <a:xfrm>
            <a:off x="6705600" y="1143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629400" y="1409700"/>
            <a:ext cx="500063" cy="1871663"/>
            <a:chOff x="4176" y="888"/>
            <a:chExt cx="315" cy="1179"/>
          </a:xfrm>
        </p:grpSpPr>
        <p:sp>
          <p:nvSpPr>
            <p:cNvPr id="5152" name="Freeform 18"/>
            <p:cNvSpPr>
              <a:spLocks/>
            </p:cNvSpPr>
            <p:nvPr/>
          </p:nvSpPr>
          <p:spPr bwMode="auto">
            <a:xfrm>
              <a:off x="4198" y="888"/>
              <a:ext cx="1" cy="940"/>
            </a:xfrm>
            <a:custGeom>
              <a:avLst/>
              <a:gdLst>
                <a:gd name="T0" fmla="*/ 0 w 1"/>
                <a:gd name="T1" fmla="*/ 0 h 940"/>
                <a:gd name="T2" fmla="*/ 0 w 1"/>
                <a:gd name="T3" fmla="*/ 940 h 9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940">
                  <a:moveTo>
                    <a:pt x="0" y="0"/>
                  </a:moveTo>
                  <a:lnTo>
                    <a:pt x="0" y="940"/>
                  </a:lnTo>
                </a:path>
              </a:pathLst>
            </a:custGeom>
            <a:noFill/>
            <a:ln w="28575" cmpd="sng">
              <a:solidFill>
                <a:srgbClr val="0033CC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3" name="Oval 24"/>
            <p:cNvSpPr>
              <a:spLocks noChangeArrowheads="1"/>
            </p:cNvSpPr>
            <p:nvPr/>
          </p:nvSpPr>
          <p:spPr bwMode="auto">
            <a:xfrm>
              <a:off x="4176" y="18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4" name="Text Box 33"/>
            <p:cNvSpPr txBox="1">
              <a:spLocks noChangeArrowheads="1"/>
            </p:cNvSpPr>
            <p:nvPr/>
          </p:nvSpPr>
          <p:spPr bwMode="auto">
            <a:xfrm>
              <a:off x="4224" y="1776"/>
              <a:ext cx="2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altLang="ru-RU" sz="2400" b="1">
                  <a:latin typeface="Times New Roman" pitchFamily="18" charset="0"/>
                  <a:cs typeface="Times New Roman" pitchFamily="18" charset="0"/>
                </a:rPr>
                <a:t>Н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990600" y="1403350"/>
            <a:ext cx="1238250" cy="1954213"/>
            <a:chOff x="624" y="884"/>
            <a:chExt cx="780" cy="1231"/>
          </a:xfrm>
        </p:grpSpPr>
        <p:sp>
          <p:nvSpPr>
            <p:cNvPr id="5149" name="Freeform 20"/>
            <p:cNvSpPr>
              <a:spLocks/>
            </p:cNvSpPr>
            <p:nvPr/>
          </p:nvSpPr>
          <p:spPr bwMode="auto">
            <a:xfrm>
              <a:off x="788" y="884"/>
              <a:ext cx="616" cy="952"/>
            </a:xfrm>
            <a:custGeom>
              <a:avLst/>
              <a:gdLst>
                <a:gd name="T0" fmla="*/ 616 w 616"/>
                <a:gd name="T1" fmla="*/ 0 h 952"/>
                <a:gd name="T2" fmla="*/ 0 w 616"/>
                <a:gd name="T3" fmla="*/ 952 h 9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6" h="952">
                  <a:moveTo>
                    <a:pt x="616" y="0"/>
                  </a:moveTo>
                  <a:lnTo>
                    <a:pt x="0" y="95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0" name="Oval 26"/>
            <p:cNvSpPr>
              <a:spLocks noChangeArrowheads="1"/>
            </p:cNvSpPr>
            <p:nvPr/>
          </p:nvSpPr>
          <p:spPr bwMode="auto">
            <a:xfrm>
              <a:off x="768" y="18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1" name="Text Box 34"/>
            <p:cNvSpPr txBox="1">
              <a:spLocks noChangeArrowheads="1"/>
            </p:cNvSpPr>
            <p:nvPr/>
          </p:nvSpPr>
          <p:spPr bwMode="auto">
            <a:xfrm>
              <a:off x="624" y="1824"/>
              <a:ext cx="2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altLang="ru-RU" sz="2400" b="1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4972050" y="1397000"/>
            <a:ext cx="1679575" cy="2112963"/>
            <a:chOff x="3132" y="880"/>
            <a:chExt cx="1058" cy="1331"/>
          </a:xfrm>
        </p:grpSpPr>
        <p:sp>
          <p:nvSpPr>
            <p:cNvPr id="5146" name="Freeform 21"/>
            <p:cNvSpPr>
              <a:spLocks/>
            </p:cNvSpPr>
            <p:nvPr/>
          </p:nvSpPr>
          <p:spPr bwMode="auto">
            <a:xfrm>
              <a:off x="3438" y="880"/>
              <a:ext cx="752" cy="1252"/>
            </a:xfrm>
            <a:custGeom>
              <a:avLst/>
              <a:gdLst>
                <a:gd name="T0" fmla="*/ 752 w 752"/>
                <a:gd name="T1" fmla="*/ 0 h 1252"/>
                <a:gd name="T2" fmla="*/ 0 w 752"/>
                <a:gd name="T3" fmla="*/ 1252 h 12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2" h="1252">
                  <a:moveTo>
                    <a:pt x="752" y="0"/>
                  </a:moveTo>
                  <a:lnTo>
                    <a:pt x="0" y="125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auto">
            <a:xfrm>
              <a:off x="3408" y="21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8" name="Text Box 35"/>
            <p:cNvSpPr txBox="1">
              <a:spLocks noChangeArrowheads="1"/>
            </p:cNvSpPr>
            <p:nvPr/>
          </p:nvSpPr>
          <p:spPr bwMode="auto">
            <a:xfrm>
              <a:off x="3132" y="1920"/>
              <a:ext cx="2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altLang="ru-RU" sz="2400" b="1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sp>
        <p:nvSpPr>
          <p:cNvPr id="479273" name="Text Box 41"/>
          <p:cNvSpPr txBox="1">
            <a:spLocks noChangeArrowheads="1"/>
          </p:cNvSpPr>
          <p:nvPr/>
        </p:nvSpPr>
        <p:spPr bwMode="auto">
          <a:xfrm>
            <a:off x="381000" y="5867400"/>
            <a:ext cx="42672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Отрезок МН – проекция </a:t>
            </a:r>
          </a:p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наклонной на прямую </a:t>
            </a:r>
            <a:r>
              <a:rPr lang="ru-RU" alt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4572001" y="5883278"/>
            <a:ext cx="4116388" cy="830263"/>
            <a:chOff x="2880" y="3706"/>
            <a:chExt cx="2593" cy="523"/>
          </a:xfrm>
        </p:grpSpPr>
        <p:sp>
          <p:nvSpPr>
            <p:cNvPr id="479274" name="Text Box 42"/>
            <p:cNvSpPr txBox="1">
              <a:spLocks noChangeArrowheads="1"/>
            </p:cNvSpPr>
            <p:nvPr/>
          </p:nvSpPr>
          <p:spPr bwMode="auto">
            <a:xfrm>
              <a:off x="2880" y="3706"/>
              <a:ext cx="254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altLang="ru-RU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Отрезок МН – проекция наклонной на плоскость </a:t>
              </a:r>
            </a:p>
          </p:txBody>
        </p:sp>
        <p:pic>
          <p:nvPicPr>
            <p:cNvPr id="5145" name="Picture 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0" y="3960"/>
              <a:ext cx="253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479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479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479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479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47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47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  <p:bldP spid="4792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1000" y="381000"/>
            <a:ext cx="84582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1124249" y="457200"/>
            <a:ext cx="24444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Планиметрия</a:t>
            </a:r>
          </a:p>
        </p:txBody>
      </p:sp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5494557" y="457200"/>
            <a:ext cx="2492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Стереометрия</a:t>
            </a:r>
          </a:p>
        </p:txBody>
      </p:sp>
      <p:sp>
        <p:nvSpPr>
          <p:cNvPr id="6149" name="Freeform 6"/>
          <p:cNvSpPr>
            <a:spLocks/>
          </p:cNvSpPr>
          <p:nvPr/>
        </p:nvSpPr>
        <p:spPr bwMode="auto">
          <a:xfrm>
            <a:off x="381000" y="1054100"/>
            <a:ext cx="8458200" cy="25400"/>
          </a:xfrm>
          <a:custGeom>
            <a:avLst/>
            <a:gdLst>
              <a:gd name="T0" fmla="*/ 8458200 w 5328"/>
              <a:gd name="T1" fmla="*/ 0 h 16"/>
              <a:gd name="T2" fmla="*/ 0 w 5328"/>
              <a:gd name="T3" fmla="*/ 25400 h 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328" h="16">
                <a:moveTo>
                  <a:pt x="5328" y="0"/>
                </a:moveTo>
                <a:lnTo>
                  <a:pt x="0" y="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381000" y="5410200"/>
            <a:ext cx="403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Расстояние от точки до прямой –  длина перпендикуляра</a:t>
            </a:r>
          </a:p>
        </p:txBody>
      </p:sp>
      <p:sp>
        <p:nvSpPr>
          <p:cNvPr id="6151" name="Freeform 8"/>
          <p:cNvSpPr>
            <a:spLocks/>
          </p:cNvSpPr>
          <p:nvPr/>
        </p:nvSpPr>
        <p:spPr bwMode="auto">
          <a:xfrm>
            <a:off x="673100" y="2921000"/>
            <a:ext cx="3429000" cy="12700"/>
          </a:xfrm>
          <a:custGeom>
            <a:avLst/>
            <a:gdLst>
              <a:gd name="T0" fmla="*/ 0 w 2160"/>
              <a:gd name="T1" fmla="*/ 12700 h 8"/>
              <a:gd name="T2" fmla="*/ 3429000 w 2160"/>
              <a:gd name="T3" fmla="*/ 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" h="8">
                <a:moveTo>
                  <a:pt x="0" y="8"/>
                </a:moveTo>
                <a:lnTo>
                  <a:pt x="2160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Freeform 9"/>
          <p:cNvSpPr>
            <a:spLocks/>
          </p:cNvSpPr>
          <p:nvPr/>
        </p:nvSpPr>
        <p:spPr bwMode="auto">
          <a:xfrm>
            <a:off x="4724400" y="2673350"/>
            <a:ext cx="3124200" cy="1060450"/>
          </a:xfrm>
          <a:custGeom>
            <a:avLst/>
            <a:gdLst>
              <a:gd name="T0" fmla="*/ 283060 w 4150"/>
              <a:gd name="T1" fmla="*/ 760357 h 1152"/>
              <a:gd name="T2" fmla="*/ 21832 w 4150"/>
              <a:gd name="T3" fmla="*/ 394907 h 1152"/>
              <a:gd name="T4" fmla="*/ 413298 w 4150"/>
              <a:gd name="T5" fmla="*/ 113225 h 1152"/>
              <a:gd name="T6" fmla="*/ 1816553 w 4150"/>
              <a:gd name="T7" fmla="*/ 921 h 1152"/>
              <a:gd name="T8" fmla="*/ 2794465 w 4150"/>
              <a:gd name="T9" fmla="*/ 106781 h 1152"/>
              <a:gd name="T10" fmla="*/ 3121942 w 4150"/>
              <a:gd name="T11" fmla="*/ 366371 h 1152"/>
              <a:gd name="T12" fmla="*/ 2806510 w 4150"/>
              <a:gd name="T13" fmla="*/ 975761 h 1152"/>
              <a:gd name="T14" fmla="*/ 1770631 w 4150"/>
              <a:gd name="T15" fmla="*/ 872662 h 1152"/>
              <a:gd name="T16" fmla="*/ 782932 w 4150"/>
              <a:gd name="T17" fmla="*/ 902119 h 1152"/>
              <a:gd name="T18" fmla="*/ 283060 w 4150"/>
              <a:gd name="T19" fmla="*/ 760357 h 11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50" h="1152">
                <a:moveTo>
                  <a:pt x="376" y="826"/>
                </a:moveTo>
                <a:cubicBezTo>
                  <a:pt x="231" y="744"/>
                  <a:pt x="0" y="546"/>
                  <a:pt x="29" y="429"/>
                </a:cubicBezTo>
                <a:cubicBezTo>
                  <a:pt x="58" y="312"/>
                  <a:pt x="152" y="195"/>
                  <a:pt x="549" y="123"/>
                </a:cubicBezTo>
                <a:cubicBezTo>
                  <a:pt x="946" y="52"/>
                  <a:pt x="1886" y="2"/>
                  <a:pt x="2413" y="1"/>
                </a:cubicBezTo>
                <a:cubicBezTo>
                  <a:pt x="2940" y="0"/>
                  <a:pt x="3423" y="50"/>
                  <a:pt x="3712" y="116"/>
                </a:cubicBezTo>
                <a:cubicBezTo>
                  <a:pt x="4001" y="182"/>
                  <a:pt x="4144" y="241"/>
                  <a:pt x="4147" y="398"/>
                </a:cubicBezTo>
                <a:cubicBezTo>
                  <a:pt x="4150" y="555"/>
                  <a:pt x="4027" y="968"/>
                  <a:pt x="3728" y="1060"/>
                </a:cubicBezTo>
                <a:cubicBezTo>
                  <a:pt x="3429" y="1152"/>
                  <a:pt x="2800" y="961"/>
                  <a:pt x="2352" y="948"/>
                </a:cubicBezTo>
                <a:cubicBezTo>
                  <a:pt x="1904" y="935"/>
                  <a:pt x="1369" y="1000"/>
                  <a:pt x="1040" y="980"/>
                </a:cubicBezTo>
                <a:cubicBezTo>
                  <a:pt x="711" y="960"/>
                  <a:pt x="514" y="858"/>
                  <a:pt x="376" y="82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80322" dir="6506097" algn="ctr" rotWithShape="0">
              <a:srgbClr val="B8007F"/>
            </a:outerShdw>
          </a:effectLst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252788"/>
            <a:ext cx="381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4" name="Oval 11"/>
          <p:cNvSpPr>
            <a:spLocks noChangeArrowheads="1"/>
          </p:cNvSpPr>
          <p:nvPr/>
        </p:nvSpPr>
        <p:spPr bwMode="auto">
          <a:xfrm>
            <a:off x="2209800" y="1371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Oval 12"/>
          <p:cNvSpPr>
            <a:spLocks noChangeArrowheads="1"/>
          </p:cNvSpPr>
          <p:nvPr/>
        </p:nvSpPr>
        <p:spPr bwMode="auto">
          <a:xfrm>
            <a:off x="6629400" y="1371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Oval 13"/>
          <p:cNvSpPr>
            <a:spLocks noChangeArrowheads="1"/>
          </p:cNvSpPr>
          <p:nvPr/>
        </p:nvSpPr>
        <p:spPr bwMode="auto">
          <a:xfrm>
            <a:off x="2209800" y="2895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7" name="Freeform 14"/>
          <p:cNvSpPr>
            <a:spLocks/>
          </p:cNvSpPr>
          <p:nvPr/>
        </p:nvSpPr>
        <p:spPr bwMode="auto">
          <a:xfrm>
            <a:off x="5464175" y="2927350"/>
            <a:ext cx="1200150" cy="457200"/>
          </a:xfrm>
          <a:custGeom>
            <a:avLst/>
            <a:gdLst>
              <a:gd name="T0" fmla="*/ 1200150 w 756"/>
              <a:gd name="T1" fmla="*/ 0 h 288"/>
              <a:gd name="T2" fmla="*/ 0 w 756"/>
              <a:gd name="T3" fmla="*/ 457200 h 2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56" h="288">
                <a:moveTo>
                  <a:pt x="756" y="0"/>
                </a:moveTo>
                <a:lnTo>
                  <a:pt x="0" y="2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33588" y="1397000"/>
            <a:ext cx="481012" cy="2036763"/>
            <a:chOff x="1281" y="880"/>
            <a:chExt cx="303" cy="1283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416" y="880"/>
              <a:ext cx="168" cy="960"/>
              <a:chOff x="1416" y="880"/>
              <a:chExt cx="168" cy="960"/>
            </a:xfrm>
          </p:grpSpPr>
          <p:sp>
            <p:nvSpPr>
              <p:cNvPr id="6190" name="Freeform 17"/>
              <p:cNvSpPr>
                <a:spLocks/>
              </p:cNvSpPr>
              <p:nvPr/>
            </p:nvSpPr>
            <p:spPr bwMode="auto">
              <a:xfrm>
                <a:off x="1416" y="880"/>
                <a:ext cx="1" cy="956"/>
              </a:xfrm>
              <a:custGeom>
                <a:avLst/>
                <a:gdLst>
                  <a:gd name="T0" fmla="*/ 0 w 1"/>
                  <a:gd name="T1" fmla="*/ 0 h 956"/>
                  <a:gd name="T2" fmla="*/ 0 w 1"/>
                  <a:gd name="T3" fmla="*/ 956 h 95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956">
                    <a:moveTo>
                      <a:pt x="0" y="0"/>
                    </a:moveTo>
                    <a:lnTo>
                      <a:pt x="0" y="956"/>
                    </a:lnTo>
                  </a:path>
                </a:pathLst>
              </a:custGeom>
              <a:noFill/>
              <a:ln w="28575" cmpd="sng">
                <a:solidFill>
                  <a:srgbClr val="0033CC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1" name="Freeform 18"/>
              <p:cNvSpPr>
                <a:spLocks/>
              </p:cNvSpPr>
              <p:nvPr/>
            </p:nvSpPr>
            <p:spPr bwMode="auto">
              <a:xfrm>
                <a:off x="1420" y="1680"/>
                <a:ext cx="164" cy="160"/>
              </a:xfrm>
              <a:custGeom>
                <a:avLst/>
                <a:gdLst>
                  <a:gd name="T0" fmla="*/ 0 w 164"/>
                  <a:gd name="T1" fmla="*/ 0 h 208"/>
                  <a:gd name="T2" fmla="*/ 164 w 164"/>
                  <a:gd name="T3" fmla="*/ 0 h 208"/>
                  <a:gd name="T4" fmla="*/ 164 w 164"/>
                  <a:gd name="T5" fmla="*/ 160 h 2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4" h="208">
                    <a:moveTo>
                      <a:pt x="0" y="0"/>
                    </a:moveTo>
                    <a:lnTo>
                      <a:pt x="164" y="0"/>
                    </a:lnTo>
                    <a:lnTo>
                      <a:pt x="164" y="208"/>
                    </a:lnTo>
                  </a:path>
                </a:pathLst>
              </a:custGeom>
              <a:noFill/>
              <a:ln w="28575" cmpd="sng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89" name="Text Box 19"/>
            <p:cNvSpPr txBox="1">
              <a:spLocks noChangeArrowheads="1"/>
            </p:cNvSpPr>
            <p:nvPr/>
          </p:nvSpPr>
          <p:spPr bwMode="auto">
            <a:xfrm>
              <a:off x="1281" y="1872"/>
              <a:ext cx="2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altLang="ru-RU" sz="2400" b="1">
                  <a:latin typeface="Times New Roman" pitchFamily="18" charset="0"/>
                  <a:cs typeface="Times New Roman" pitchFamily="18" charset="0"/>
                </a:rPr>
                <a:t>Н</a:t>
              </a:r>
            </a:p>
          </p:txBody>
        </p:sp>
      </p:grpSp>
      <p:sp>
        <p:nvSpPr>
          <p:cNvPr id="6159" name="Text Box 20"/>
          <p:cNvSpPr txBox="1">
            <a:spLocks noChangeArrowheads="1"/>
          </p:cNvSpPr>
          <p:nvPr/>
        </p:nvSpPr>
        <p:spPr bwMode="auto">
          <a:xfrm>
            <a:off x="2286000" y="1143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3276600" y="2514600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161" name="Text Box 22"/>
          <p:cNvSpPr txBox="1">
            <a:spLocks noChangeArrowheads="1"/>
          </p:cNvSpPr>
          <p:nvPr/>
        </p:nvSpPr>
        <p:spPr bwMode="auto">
          <a:xfrm>
            <a:off x="6705600" y="1143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629400" y="1409700"/>
            <a:ext cx="500063" cy="1871663"/>
            <a:chOff x="4176" y="888"/>
            <a:chExt cx="315" cy="1179"/>
          </a:xfrm>
        </p:grpSpPr>
        <p:sp>
          <p:nvSpPr>
            <p:cNvPr id="6185" name="Freeform 24"/>
            <p:cNvSpPr>
              <a:spLocks/>
            </p:cNvSpPr>
            <p:nvPr/>
          </p:nvSpPr>
          <p:spPr bwMode="auto">
            <a:xfrm>
              <a:off x="4198" y="888"/>
              <a:ext cx="1" cy="940"/>
            </a:xfrm>
            <a:custGeom>
              <a:avLst/>
              <a:gdLst>
                <a:gd name="T0" fmla="*/ 0 w 1"/>
                <a:gd name="T1" fmla="*/ 0 h 940"/>
                <a:gd name="T2" fmla="*/ 0 w 1"/>
                <a:gd name="T3" fmla="*/ 940 h 9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940">
                  <a:moveTo>
                    <a:pt x="0" y="0"/>
                  </a:moveTo>
                  <a:lnTo>
                    <a:pt x="0" y="940"/>
                  </a:lnTo>
                </a:path>
              </a:pathLst>
            </a:custGeom>
            <a:noFill/>
            <a:ln w="28575" cmpd="sng">
              <a:solidFill>
                <a:srgbClr val="0033CC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6" name="Oval 25"/>
            <p:cNvSpPr>
              <a:spLocks noChangeArrowheads="1"/>
            </p:cNvSpPr>
            <p:nvPr/>
          </p:nvSpPr>
          <p:spPr bwMode="auto">
            <a:xfrm>
              <a:off x="4176" y="18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7" name="Text Box 26"/>
            <p:cNvSpPr txBox="1">
              <a:spLocks noChangeArrowheads="1"/>
            </p:cNvSpPr>
            <p:nvPr/>
          </p:nvSpPr>
          <p:spPr bwMode="auto">
            <a:xfrm>
              <a:off x="4224" y="1776"/>
              <a:ext cx="2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altLang="ru-RU" sz="2400" b="1">
                  <a:latin typeface="Times New Roman" pitchFamily="18" charset="0"/>
                  <a:cs typeface="Times New Roman" pitchFamily="18" charset="0"/>
                </a:rPr>
                <a:t>Н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990600" y="1403350"/>
            <a:ext cx="1238250" cy="1954213"/>
            <a:chOff x="624" y="884"/>
            <a:chExt cx="780" cy="1231"/>
          </a:xfrm>
        </p:grpSpPr>
        <p:sp>
          <p:nvSpPr>
            <p:cNvPr id="6182" name="Freeform 28"/>
            <p:cNvSpPr>
              <a:spLocks/>
            </p:cNvSpPr>
            <p:nvPr/>
          </p:nvSpPr>
          <p:spPr bwMode="auto">
            <a:xfrm>
              <a:off x="788" y="884"/>
              <a:ext cx="616" cy="952"/>
            </a:xfrm>
            <a:custGeom>
              <a:avLst/>
              <a:gdLst>
                <a:gd name="T0" fmla="*/ 616 w 616"/>
                <a:gd name="T1" fmla="*/ 0 h 952"/>
                <a:gd name="T2" fmla="*/ 0 w 616"/>
                <a:gd name="T3" fmla="*/ 952 h 9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6" h="952">
                  <a:moveTo>
                    <a:pt x="616" y="0"/>
                  </a:moveTo>
                  <a:lnTo>
                    <a:pt x="0" y="95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3" name="Oval 29"/>
            <p:cNvSpPr>
              <a:spLocks noChangeArrowheads="1"/>
            </p:cNvSpPr>
            <p:nvPr/>
          </p:nvSpPr>
          <p:spPr bwMode="auto">
            <a:xfrm>
              <a:off x="768" y="18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4" name="Text Box 30"/>
            <p:cNvSpPr txBox="1">
              <a:spLocks noChangeArrowheads="1"/>
            </p:cNvSpPr>
            <p:nvPr/>
          </p:nvSpPr>
          <p:spPr bwMode="auto">
            <a:xfrm>
              <a:off x="624" y="1824"/>
              <a:ext cx="2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altLang="ru-RU" sz="2400" b="1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972050" y="1397000"/>
            <a:ext cx="1679575" cy="2112963"/>
            <a:chOff x="3132" y="880"/>
            <a:chExt cx="1058" cy="1331"/>
          </a:xfrm>
        </p:grpSpPr>
        <p:sp>
          <p:nvSpPr>
            <p:cNvPr id="6179" name="Freeform 32"/>
            <p:cNvSpPr>
              <a:spLocks/>
            </p:cNvSpPr>
            <p:nvPr/>
          </p:nvSpPr>
          <p:spPr bwMode="auto">
            <a:xfrm>
              <a:off x="3438" y="880"/>
              <a:ext cx="752" cy="1252"/>
            </a:xfrm>
            <a:custGeom>
              <a:avLst/>
              <a:gdLst>
                <a:gd name="T0" fmla="*/ 752 w 752"/>
                <a:gd name="T1" fmla="*/ 0 h 1252"/>
                <a:gd name="T2" fmla="*/ 0 w 752"/>
                <a:gd name="T3" fmla="*/ 1252 h 12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2" h="1252">
                  <a:moveTo>
                    <a:pt x="752" y="0"/>
                  </a:moveTo>
                  <a:lnTo>
                    <a:pt x="0" y="125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0" name="Oval 33"/>
            <p:cNvSpPr>
              <a:spLocks noChangeArrowheads="1"/>
            </p:cNvSpPr>
            <p:nvPr/>
          </p:nvSpPr>
          <p:spPr bwMode="auto">
            <a:xfrm>
              <a:off x="3408" y="21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1" name="Text Box 34"/>
            <p:cNvSpPr txBox="1">
              <a:spLocks noChangeArrowheads="1"/>
            </p:cNvSpPr>
            <p:nvPr/>
          </p:nvSpPr>
          <p:spPr bwMode="auto">
            <a:xfrm>
              <a:off x="3132" y="1920"/>
              <a:ext cx="2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altLang="ru-RU" sz="2400" b="1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sp>
        <p:nvSpPr>
          <p:cNvPr id="482343" name="Text Box 39"/>
          <p:cNvSpPr txBox="1">
            <a:spLocks noChangeArrowheads="1"/>
          </p:cNvSpPr>
          <p:nvPr/>
        </p:nvSpPr>
        <p:spPr bwMode="auto">
          <a:xfrm>
            <a:off x="4724400" y="5486400"/>
            <a:ext cx="403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Расстояние от точки до плоскости –  длина перпендикуляра</a:t>
            </a:r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1524000" y="1422400"/>
            <a:ext cx="1841500" cy="1524000"/>
            <a:chOff x="960" y="896"/>
            <a:chExt cx="1160" cy="960"/>
          </a:xfrm>
        </p:grpSpPr>
        <p:sp>
          <p:nvSpPr>
            <p:cNvPr id="6175" name="Freeform 40"/>
            <p:cNvSpPr>
              <a:spLocks/>
            </p:cNvSpPr>
            <p:nvPr/>
          </p:nvSpPr>
          <p:spPr bwMode="auto">
            <a:xfrm>
              <a:off x="960" y="896"/>
              <a:ext cx="456" cy="928"/>
            </a:xfrm>
            <a:custGeom>
              <a:avLst/>
              <a:gdLst>
                <a:gd name="T0" fmla="*/ 456 w 456"/>
                <a:gd name="T1" fmla="*/ 0 h 928"/>
                <a:gd name="T2" fmla="*/ 0 w 456"/>
                <a:gd name="T3" fmla="*/ 928 h 9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6" h="928">
                  <a:moveTo>
                    <a:pt x="456" y="0"/>
                  </a:moveTo>
                  <a:lnTo>
                    <a:pt x="0" y="9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76" name="Freeform 41"/>
            <p:cNvSpPr>
              <a:spLocks/>
            </p:cNvSpPr>
            <p:nvPr/>
          </p:nvSpPr>
          <p:spPr bwMode="auto">
            <a:xfrm>
              <a:off x="1432" y="896"/>
              <a:ext cx="448" cy="960"/>
            </a:xfrm>
            <a:custGeom>
              <a:avLst/>
              <a:gdLst>
                <a:gd name="T0" fmla="*/ 0 w 448"/>
                <a:gd name="T1" fmla="*/ 0 h 960"/>
                <a:gd name="T2" fmla="*/ 448 w 448"/>
                <a:gd name="T3" fmla="*/ 960 h 9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8" h="960">
                  <a:moveTo>
                    <a:pt x="0" y="0"/>
                  </a:moveTo>
                  <a:lnTo>
                    <a:pt x="448" y="9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77" name="Freeform 42"/>
            <p:cNvSpPr>
              <a:spLocks/>
            </p:cNvSpPr>
            <p:nvPr/>
          </p:nvSpPr>
          <p:spPr bwMode="auto">
            <a:xfrm>
              <a:off x="1432" y="912"/>
              <a:ext cx="688" cy="944"/>
            </a:xfrm>
            <a:custGeom>
              <a:avLst/>
              <a:gdLst>
                <a:gd name="T0" fmla="*/ 0 w 688"/>
                <a:gd name="T1" fmla="*/ 0 h 944"/>
                <a:gd name="T2" fmla="*/ 688 w 688"/>
                <a:gd name="T3" fmla="*/ 944 h 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8" h="944">
                  <a:moveTo>
                    <a:pt x="0" y="0"/>
                  </a:moveTo>
                  <a:lnTo>
                    <a:pt x="688" y="9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78" name="Freeform 43"/>
            <p:cNvSpPr>
              <a:spLocks/>
            </p:cNvSpPr>
            <p:nvPr/>
          </p:nvSpPr>
          <p:spPr bwMode="auto">
            <a:xfrm>
              <a:off x="1256" y="912"/>
              <a:ext cx="160" cy="912"/>
            </a:xfrm>
            <a:custGeom>
              <a:avLst/>
              <a:gdLst>
                <a:gd name="T0" fmla="*/ 160 w 160"/>
                <a:gd name="T1" fmla="*/ 0 h 912"/>
                <a:gd name="T2" fmla="*/ 0 w 160"/>
                <a:gd name="T3" fmla="*/ 912 h 9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0" h="912">
                  <a:moveTo>
                    <a:pt x="160" y="0"/>
                  </a:moveTo>
                  <a:lnTo>
                    <a:pt x="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6286500" y="1447800"/>
            <a:ext cx="1473200" cy="2082800"/>
            <a:chOff x="3960" y="912"/>
            <a:chExt cx="928" cy="1312"/>
          </a:xfrm>
        </p:grpSpPr>
        <p:sp>
          <p:nvSpPr>
            <p:cNvPr id="6172" name="Freeform 44"/>
            <p:cNvSpPr>
              <a:spLocks/>
            </p:cNvSpPr>
            <p:nvPr/>
          </p:nvSpPr>
          <p:spPr bwMode="auto">
            <a:xfrm>
              <a:off x="4224" y="912"/>
              <a:ext cx="664" cy="1088"/>
            </a:xfrm>
            <a:custGeom>
              <a:avLst/>
              <a:gdLst>
                <a:gd name="T0" fmla="*/ 0 w 664"/>
                <a:gd name="T1" fmla="*/ 0 h 1088"/>
                <a:gd name="T2" fmla="*/ 664 w 664"/>
                <a:gd name="T3" fmla="*/ 1088 h 108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64" h="1088">
                  <a:moveTo>
                    <a:pt x="0" y="0"/>
                  </a:moveTo>
                  <a:lnTo>
                    <a:pt x="664" y="10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73" name="Freeform 45"/>
            <p:cNvSpPr>
              <a:spLocks/>
            </p:cNvSpPr>
            <p:nvPr/>
          </p:nvSpPr>
          <p:spPr bwMode="auto">
            <a:xfrm>
              <a:off x="3960" y="912"/>
              <a:ext cx="224" cy="1280"/>
            </a:xfrm>
            <a:custGeom>
              <a:avLst/>
              <a:gdLst>
                <a:gd name="T0" fmla="*/ 224 w 224"/>
                <a:gd name="T1" fmla="*/ 0 h 1280"/>
                <a:gd name="T2" fmla="*/ 0 w 224"/>
                <a:gd name="T3" fmla="*/ 1280 h 12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4" h="1280">
                  <a:moveTo>
                    <a:pt x="224" y="0"/>
                  </a:moveTo>
                  <a:lnTo>
                    <a:pt x="0" y="12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74" name="Freeform 46"/>
            <p:cNvSpPr>
              <a:spLocks/>
            </p:cNvSpPr>
            <p:nvPr/>
          </p:nvSpPr>
          <p:spPr bwMode="auto">
            <a:xfrm>
              <a:off x="4224" y="912"/>
              <a:ext cx="200" cy="1312"/>
            </a:xfrm>
            <a:custGeom>
              <a:avLst/>
              <a:gdLst>
                <a:gd name="T0" fmla="*/ 0 w 200"/>
                <a:gd name="T1" fmla="*/ 0 h 1312"/>
                <a:gd name="T2" fmla="*/ 200 w 200"/>
                <a:gd name="T3" fmla="*/ 1312 h 13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" h="1312">
                  <a:moveTo>
                    <a:pt x="0" y="0"/>
                  </a:moveTo>
                  <a:lnTo>
                    <a:pt x="200" y="13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2351" name="Text Box 47"/>
          <p:cNvSpPr txBox="1">
            <a:spLocks noChangeArrowheads="1"/>
          </p:cNvSpPr>
          <p:nvPr/>
        </p:nvSpPr>
        <p:spPr bwMode="auto">
          <a:xfrm>
            <a:off x="457200" y="3857625"/>
            <a:ext cx="518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 всех расстояний от точки А до различных точек </a:t>
            </a: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прямой а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наименьшим является длина перпендикуляра.</a:t>
            </a:r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2928926" y="4214818"/>
            <a:ext cx="2209800" cy="461963"/>
            <a:chOff x="2688" y="960"/>
            <a:chExt cx="1392" cy="291"/>
          </a:xfrm>
        </p:grpSpPr>
        <p:sp>
          <p:nvSpPr>
            <p:cNvPr id="482355" name="Text Box 51"/>
            <p:cNvSpPr txBox="1">
              <a:spLocks noChangeArrowheads="1"/>
            </p:cNvSpPr>
            <p:nvPr/>
          </p:nvSpPr>
          <p:spPr bwMode="auto">
            <a:xfrm>
              <a:off x="2688" y="960"/>
              <a:ext cx="115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alt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плоскости </a:t>
              </a:r>
            </a:p>
          </p:txBody>
        </p:sp>
        <p:pic>
          <p:nvPicPr>
            <p:cNvPr id="6171" name="Picture 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4" y="960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5 0 " pathEditMode="relative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5 0 " pathEditMode="relative" ptsTypes="AA">
                                      <p:cBhvr>
                                        <p:cTn id="20" dur="2000" fill="hold"/>
                                        <p:tgtEl>
                                          <p:spTgt spid="482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1" grpId="0"/>
      <p:bldP spid="482343" grpId="0"/>
      <p:bldP spid="482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723" name="Freeform 523"/>
          <p:cNvSpPr>
            <a:spLocks/>
          </p:cNvSpPr>
          <p:nvPr/>
        </p:nvSpPr>
        <p:spPr bwMode="auto">
          <a:xfrm>
            <a:off x="995363" y="990600"/>
            <a:ext cx="3886200" cy="5105400"/>
          </a:xfrm>
          <a:custGeom>
            <a:avLst/>
            <a:gdLst>
              <a:gd name="T0" fmla="*/ 928 w 1776"/>
              <a:gd name="T1" fmla="*/ 0 h 2944"/>
              <a:gd name="T2" fmla="*/ 1776 w 1776"/>
              <a:gd name="T3" fmla="*/ 2848 h 2944"/>
              <a:gd name="T4" fmla="*/ 1680 w 1776"/>
              <a:gd name="T5" fmla="*/ 2872 h 2944"/>
              <a:gd name="T6" fmla="*/ 1488 w 1776"/>
              <a:gd name="T7" fmla="*/ 2904 h 2944"/>
              <a:gd name="T8" fmla="*/ 1296 w 1776"/>
              <a:gd name="T9" fmla="*/ 2928 h 2944"/>
              <a:gd name="T10" fmla="*/ 1056 w 1776"/>
              <a:gd name="T11" fmla="*/ 2944 h 2944"/>
              <a:gd name="T12" fmla="*/ 816 w 1776"/>
              <a:gd name="T13" fmla="*/ 2944 h 2944"/>
              <a:gd name="T14" fmla="*/ 528 w 1776"/>
              <a:gd name="T15" fmla="*/ 2936 h 2944"/>
              <a:gd name="T16" fmla="*/ 240 w 1776"/>
              <a:gd name="T17" fmla="*/ 2912 h 2944"/>
              <a:gd name="T18" fmla="*/ 96 w 1776"/>
              <a:gd name="T19" fmla="*/ 2880 h 2944"/>
              <a:gd name="T20" fmla="*/ 0 w 1776"/>
              <a:gd name="T21" fmla="*/ 2856 h 2944"/>
              <a:gd name="T22" fmla="*/ 640 w 1776"/>
              <a:gd name="T23" fmla="*/ 0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6" h="2944">
                <a:moveTo>
                  <a:pt x="928" y="0"/>
                </a:moveTo>
                <a:lnTo>
                  <a:pt x="1776" y="2848"/>
                </a:lnTo>
                <a:lnTo>
                  <a:pt x="1680" y="2872"/>
                </a:lnTo>
                <a:lnTo>
                  <a:pt x="1488" y="2904"/>
                </a:lnTo>
                <a:lnTo>
                  <a:pt x="1296" y="2928"/>
                </a:lnTo>
                <a:lnTo>
                  <a:pt x="1056" y="2944"/>
                </a:lnTo>
                <a:lnTo>
                  <a:pt x="816" y="2944"/>
                </a:lnTo>
                <a:lnTo>
                  <a:pt x="528" y="2936"/>
                </a:lnTo>
                <a:lnTo>
                  <a:pt x="240" y="2912"/>
                </a:lnTo>
                <a:lnTo>
                  <a:pt x="96" y="2880"/>
                </a:lnTo>
                <a:lnTo>
                  <a:pt x="0" y="2856"/>
                </a:lnTo>
                <a:lnTo>
                  <a:pt x="640" y="0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FFFF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FFB66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39"/>
          <p:cNvGrpSpPr>
            <a:grpSpLocks/>
          </p:cNvGrpSpPr>
          <p:nvPr/>
        </p:nvGrpSpPr>
        <p:grpSpPr bwMode="auto">
          <a:xfrm>
            <a:off x="533400" y="381000"/>
            <a:ext cx="2595563" cy="5562600"/>
            <a:chOff x="336" y="520"/>
            <a:chExt cx="1635" cy="3224"/>
          </a:xfrm>
        </p:grpSpPr>
        <p:sp>
          <p:nvSpPr>
            <p:cNvPr id="7183" name="Freeform 515"/>
            <p:cNvSpPr>
              <a:spLocks/>
            </p:cNvSpPr>
            <p:nvPr/>
          </p:nvSpPr>
          <p:spPr bwMode="auto">
            <a:xfrm>
              <a:off x="336" y="520"/>
              <a:ext cx="1587" cy="3224"/>
            </a:xfrm>
            <a:custGeom>
              <a:avLst/>
              <a:gdLst>
                <a:gd name="T0" fmla="*/ 51 w 1587"/>
                <a:gd name="T1" fmla="*/ 3224 h 3224"/>
                <a:gd name="T2" fmla="*/ 3 w 1587"/>
                <a:gd name="T3" fmla="*/ 2024 h 3224"/>
                <a:gd name="T4" fmla="*/ 35 w 1587"/>
                <a:gd name="T5" fmla="*/ 1416 h 3224"/>
                <a:gd name="T6" fmla="*/ 131 w 1587"/>
                <a:gd name="T7" fmla="*/ 984 h 3224"/>
                <a:gd name="T8" fmla="*/ 259 w 1587"/>
                <a:gd name="T9" fmla="*/ 680 h 3224"/>
                <a:gd name="T10" fmla="*/ 467 w 1587"/>
                <a:gd name="T11" fmla="*/ 360 h 3224"/>
                <a:gd name="T12" fmla="*/ 739 w 1587"/>
                <a:gd name="T13" fmla="*/ 168 h 3224"/>
                <a:gd name="T14" fmla="*/ 1059 w 1587"/>
                <a:gd name="T15" fmla="*/ 56 h 3224"/>
                <a:gd name="T16" fmla="*/ 1443 w 1587"/>
                <a:gd name="T17" fmla="*/ 8 h 3224"/>
                <a:gd name="T18" fmla="*/ 1539 w 1587"/>
                <a:gd name="T19" fmla="*/ 104 h 3224"/>
                <a:gd name="T20" fmla="*/ 1587 w 1587"/>
                <a:gd name="T21" fmla="*/ 200 h 3224"/>
                <a:gd name="T22" fmla="*/ 1539 w 1587"/>
                <a:gd name="T23" fmla="*/ 248 h 3224"/>
                <a:gd name="T24" fmla="*/ 1443 w 1587"/>
                <a:gd name="T25" fmla="*/ 248 h 3224"/>
                <a:gd name="T26" fmla="*/ 1299 w 1587"/>
                <a:gd name="T27" fmla="*/ 248 h 3224"/>
                <a:gd name="T28" fmla="*/ 1107 w 1587"/>
                <a:gd name="T29" fmla="*/ 248 h 3224"/>
                <a:gd name="T30" fmla="*/ 1155 w 1587"/>
                <a:gd name="T31" fmla="*/ 152 h 3224"/>
                <a:gd name="T32" fmla="*/ 1155 w 1587"/>
                <a:gd name="T33" fmla="*/ 104 h 3224"/>
                <a:gd name="T34" fmla="*/ 1011 w 1587"/>
                <a:gd name="T35" fmla="*/ 152 h 3224"/>
                <a:gd name="T36" fmla="*/ 723 w 1587"/>
                <a:gd name="T37" fmla="*/ 248 h 3224"/>
                <a:gd name="T38" fmla="*/ 531 w 1587"/>
                <a:gd name="T39" fmla="*/ 392 h 3224"/>
                <a:gd name="T40" fmla="*/ 387 w 1587"/>
                <a:gd name="T41" fmla="*/ 600 h 3224"/>
                <a:gd name="T42" fmla="*/ 275 w 1587"/>
                <a:gd name="T43" fmla="*/ 872 h 3224"/>
                <a:gd name="T44" fmla="*/ 179 w 1587"/>
                <a:gd name="T45" fmla="*/ 1400 h 3224"/>
                <a:gd name="T46" fmla="*/ 147 w 1587"/>
                <a:gd name="T47" fmla="*/ 1976 h 3224"/>
                <a:gd name="T48" fmla="*/ 195 w 1587"/>
                <a:gd name="T49" fmla="*/ 2648 h 3224"/>
                <a:gd name="T50" fmla="*/ 243 w 1587"/>
                <a:gd name="T51" fmla="*/ 3224 h 32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87" h="3224">
                  <a:moveTo>
                    <a:pt x="51" y="3224"/>
                  </a:moveTo>
                  <a:cubicBezTo>
                    <a:pt x="43" y="3024"/>
                    <a:pt x="6" y="2325"/>
                    <a:pt x="3" y="2024"/>
                  </a:cubicBezTo>
                  <a:cubicBezTo>
                    <a:pt x="0" y="1723"/>
                    <a:pt x="14" y="1589"/>
                    <a:pt x="35" y="1416"/>
                  </a:cubicBezTo>
                  <a:cubicBezTo>
                    <a:pt x="56" y="1243"/>
                    <a:pt x="94" y="1107"/>
                    <a:pt x="131" y="984"/>
                  </a:cubicBezTo>
                  <a:cubicBezTo>
                    <a:pt x="168" y="861"/>
                    <a:pt x="203" y="784"/>
                    <a:pt x="259" y="680"/>
                  </a:cubicBezTo>
                  <a:cubicBezTo>
                    <a:pt x="315" y="576"/>
                    <a:pt x="387" y="445"/>
                    <a:pt x="467" y="360"/>
                  </a:cubicBezTo>
                  <a:cubicBezTo>
                    <a:pt x="547" y="275"/>
                    <a:pt x="640" y="219"/>
                    <a:pt x="739" y="168"/>
                  </a:cubicBezTo>
                  <a:cubicBezTo>
                    <a:pt x="838" y="117"/>
                    <a:pt x="942" y="83"/>
                    <a:pt x="1059" y="56"/>
                  </a:cubicBezTo>
                  <a:cubicBezTo>
                    <a:pt x="1176" y="29"/>
                    <a:pt x="1363" y="0"/>
                    <a:pt x="1443" y="8"/>
                  </a:cubicBezTo>
                  <a:cubicBezTo>
                    <a:pt x="1523" y="16"/>
                    <a:pt x="1515" y="72"/>
                    <a:pt x="1539" y="104"/>
                  </a:cubicBezTo>
                  <a:cubicBezTo>
                    <a:pt x="1563" y="136"/>
                    <a:pt x="1587" y="176"/>
                    <a:pt x="1587" y="200"/>
                  </a:cubicBezTo>
                  <a:cubicBezTo>
                    <a:pt x="1587" y="224"/>
                    <a:pt x="1563" y="240"/>
                    <a:pt x="1539" y="248"/>
                  </a:cubicBezTo>
                  <a:cubicBezTo>
                    <a:pt x="1515" y="256"/>
                    <a:pt x="1483" y="248"/>
                    <a:pt x="1443" y="248"/>
                  </a:cubicBezTo>
                  <a:cubicBezTo>
                    <a:pt x="1403" y="248"/>
                    <a:pt x="1355" y="248"/>
                    <a:pt x="1299" y="248"/>
                  </a:cubicBezTo>
                  <a:cubicBezTo>
                    <a:pt x="1243" y="248"/>
                    <a:pt x="1131" y="264"/>
                    <a:pt x="1107" y="248"/>
                  </a:cubicBezTo>
                  <a:cubicBezTo>
                    <a:pt x="1083" y="232"/>
                    <a:pt x="1147" y="176"/>
                    <a:pt x="1155" y="152"/>
                  </a:cubicBezTo>
                  <a:cubicBezTo>
                    <a:pt x="1163" y="128"/>
                    <a:pt x="1179" y="104"/>
                    <a:pt x="1155" y="104"/>
                  </a:cubicBezTo>
                  <a:cubicBezTo>
                    <a:pt x="1131" y="104"/>
                    <a:pt x="1083" y="128"/>
                    <a:pt x="1011" y="152"/>
                  </a:cubicBezTo>
                  <a:cubicBezTo>
                    <a:pt x="939" y="176"/>
                    <a:pt x="803" y="208"/>
                    <a:pt x="723" y="248"/>
                  </a:cubicBezTo>
                  <a:cubicBezTo>
                    <a:pt x="643" y="288"/>
                    <a:pt x="587" y="333"/>
                    <a:pt x="531" y="392"/>
                  </a:cubicBezTo>
                  <a:cubicBezTo>
                    <a:pt x="475" y="451"/>
                    <a:pt x="430" y="520"/>
                    <a:pt x="387" y="600"/>
                  </a:cubicBezTo>
                  <a:cubicBezTo>
                    <a:pt x="344" y="680"/>
                    <a:pt x="310" y="739"/>
                    <a:pt x="275" y="872"/>
                  </a:cubicBezTo>
                  <a:cubicBezTo>
                    <a:pt x="240" y="1005"/>
                    <a:pt x="200" y="1216"/>
                    <a:pt x="179" y="1400"/>
                  </a:cubicBezTo>
                  <a:cubicBezTo>
                    <a:pt x="158" y="1584"/>
                    <a:pt x="144" y="1768"/>
                    <a:pt x="147" y="1976"/>
                  </a:cubicBezTo>
                  <a:cubicBezTo>
                    <a:pt x="150" y="2184"/>
                    <a:pt x="179" y="2440"/>
                    <a:pt x="195" y="2648"/>
                  </a:cubicBezTo>
                  <a:cubicBezTo>
                    <a:pt x="211" y="2856"/>
                    <a:pt x="235" y="3128"/>
                    <a:pt x="243" y="3224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4" name="Oval 516"/>
            <p:cNvSpPr>
              <a:spLocks noChangeArrowheads="1"/>
            </p:cNvSpPr>
            <p:nvPr/>
          </p:nvSpPr>
          <p:spPr bwMode="auto">
            <a:xfrm>
              <a:off x="339" y="3264"/>
              <a:ext cx="240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5" name="Oval 517"/>
            <p:cNvSpPr>
              <a:spLocks noChangeArrowheads="1"/>
            </p:cNvSpPr>
            <p:nvPr/>
          </p:nvSpPr>
          <p:spPr bwMode="auto">
            <a:xfrm>
              <a:off x="339" y="2544"/>
              <a:ext cx="144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6" name="Oval 518"/>
            <p:cNvSpPr>
              <a:spLocks noChangeArrowheads="1"/>
            </p:cNvSpPr>
            <p:nvPr/>
          </p:nvSpPr>
          <p:spPr bwMode="auto">
            <a:xfrm>
              <a:off x="387" y="1776"/>
              <a:ext cx="144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7" name="Oval 519"/>
            <p:cNvSpPr>
              <a:spLocks noChangeArrowheads="1"/>
            </p:cNvSpPr>
            <p:nvPr/>
          </p:nvSpPr>
          <p:spPr bwMode="auto">
            <a:xfrm>
              <a:off x="387" y="1872"/>
              <a:ext cx="144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8" name="Freeform 520"/>
            <p:cNvSpPr>
              <a:spLocks/>
            </p:cNvSpPr>
            <p:nvPr/>
          </p:nvSpPr>
          <p:spPr bwMode="auto">
            <a:xfrm>
              <a:off x="339" y="3648"/>
              <a:ext cx="288" cy="96"/>
            </a:xfrm>
            <a:custGeom>
              <a:avLst/>
              <a:gdLst>
                <a:gd name="T0" fmla="*/ 0 w 288"/>
                <a:gd name="T1" fmla="*/ 96 h 144"/>
                <a:gd name="T2" fmla="*/ 288 w 288"/>
                <a:gd name="T3" fmla="*/ 96 h 144"/>
                <a:gd name="T4" fmla="*/ 288 w 288"/>
                <a:gd name="T5" fmla="*/ 32 h 144"/>
                <a:gd name="T6" fmla="*/ 240 w 288"/>
                <a:gd name="T7" fmla="*/ 0 h 144"/>
                <a:gd name="T8" fmla="*/ 48 w 288"/>
                <a:gd name="T9" fmla="*/ 0 h 144"/>
                <a:gd name="T10" fmla="*/ 0 w 288"/>
                <a:gd name="T11" fmla="*/ 32 h 144"/>
                <a:gd name="T12" fmla="*/ 0 w 288"/>
                <a:gd name="T13" fmla="*/ 96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8" h="144">
                  <a:moveTo>
                    <a:pt x="0" y="144"/>
                  </a:moveTo>
                  <a:lnTo>
                    <a:pt x="288" y="144"/>
                  </a:lnTo>
                  <a:lnTo>
                    <a:pt x="288" y="48"/>
                  </a:lnTo>
                  <a:lnTo>
                    <a:pt x="240" y="0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9" name="Freeform 521"/>
            <p:cNvSpPr>
              <a:spLocks/>
            </p:cNvSpPr>
            <p:nvPr/>
          </p:nvSpPr>
          <p:spPr bwMode="auto">
            <a:xfrm>
              <a:off x="1395" y="528"/>
              <a:ext cx="576" cy="240"/>
            </a:xfrm>
            <a:custGeom>
              <a:avLst/>
              <a:gdLst>
                <a:gd name="T0" fmla="*/ 48 w 576"/>
                <a:gd name="T1" fmla="*/ 200 h 288"/>
                <a:gd name="T2" fmla="*/ 576 w 576"/>
                <a:gd name="T3" fmla="*/ 200 h 288"/>
                <a:gd name="T4" fmla="*/ 576 w 576"/>
                <a:gd name="T5" fmla="*/ 160 h 288"/>
                <a:gd name="T6" fmla="*/ 432 w 576"/>
                <a:gd name="T7" fmla="*/ 0 h 288"/>
                <a:gd name="T8" fmla="*/ 144 w 576"/>
                <a:gd name="T9" fmla="*/ 0 h 288"/>
                <a:gd name="T10" fmla="*/ 48 w 576"/>
                <a:gd name="T11" fmla="*/ 120 h 288"/>
                <a:gd name="T12" fmla="*/ 0 w 576"/>
                <a:gd name="T13" fmla="*/ 160 h 288"/>
                <a:gd name="T14" fmla="*/ 0 w 576"/>
                <a:gd name="T15" fmla="*/ 240 h 288"/>
                <a:gd name="T16" fmla="*/ 576 w 576"/>
                <a:gd name="T17" fmla="*/ 240 h 288"/>
                <a:gd name="T18" fmla="*/ 576 w 576"/>
                <a:gd name="T19" fmla="*/ 160 h 2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" h="288">
                  <a:moveTo>
                    <a:pt x="48" y="240"/>
                  </a:moveTo>
                  <a:lnTo>
                    <a:pt x="576" y="240"/>
                  </a:lnTo>
                  <a:lnTo>
                    <a:pt x="576" y="192"/>
                  </a:lnTo>
                  <a:lnTo>
                    <a:pt x="432" y="0"/>
                  </a:lnTo>
                  <a:lnTo>
                    <a:pt x="144" y="0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288"/>
                  </a:lnTo>
                  <a:lnTo>
                    <a:pt x="576" y="288"/>
                  </a:lnTo>
                  <a:lnTo>
                    <a:pt x="576" y="192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0" name="Freeform 522"/>
            <p:cNvSpPr>
              <a:spLocks/>
            </p:cNvSpPr>
            <p:nvPr/>
          </p:nvSpPr>
          <p:spPr bwMode="auto">
            <a:xfrm>
              <a:off x="1443" y="749"/>
              <a:ext cx="528" cy="166"/>
            </a:xfrm>
            <a:custGeom>
              <a:avLst/>
              <a:gdLst>
                <a:gd name="T0" fmla="*/ 0 w 528"/>
                <a:gd name="T1" fmla="*/ 19 h 166"/>
                <a:gd name="T2" fmla="*/ 96 w 528"/>
                <a:gd name="T3" fmla="*/ 115 h 166"/>
                <a:gd name="T4" fmla="*/ 240 w 528"/>
                <a:gd name="T5" fmla="*/ 163 h 166"/>
                <a:gd name="T6" fmla="*/ 400 w 528"/>
                <a:gd name="T7" fmla="*/ 131 h 166"/>
                <a:gd name="T8" fmla="*/ 480 w 528"/>
                <a:gd name="T9" fmla="*/ 19 h 166"/>
                <a:gd name="T10" fmla="*/ 528 w 528"/>
                <a:gd name="T11" fmla="*/ 19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8" h="166">
                  <a:moveTo>
                    <a:pt x="0" y="19"/>
                  </a:moveTo>
                  <a:cubicBezTo>
                    <a:pt x="28" y="55"/>
                    <a:pt x="56" y="91"/>
                    <a:pt x="96" y="115"/>
                  </a:cubicBezTo>
                  <a:cubicBezTo>
                    <a:pt x="136" y="139"/>
                    <a:pt x="189" y="160"/>
                    <a:pt x="240" y="163"/>
                  </a:cubicBezTo>
                  <a:cubicBezTo>
                    <a:pt x="291" y="166"/>
                    <a:pt x="360" y="155"/>
                    <a:pt x="400" y="131"/>
                  </a:cubicBezTo>
                  <a:cubicBezTo>
                    <a:pt x="440" y="107"/>
                    <a:pt x="459" y="38"/>
                    <a:pt x="480" y="19"/>
                  </a:cubicBezTo>
                  <a:cubicBezTo>
                    <a:pt x="501" y="0"/>
                    <a:pt x="520" y="19"/>
                    <a:pt x="528" y="19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72" name="Freeform 526"/>
          <p:cNvSpPr>
            <a:spLocks/>
          </p:cNvSpPr>
          <p:nvPr/>
        </p:nvSpPr>
        <p:spPr bwMode="auto">
          <a:xfrm>
            <a:off x="0" y="5943600"/>
            <a:ext cx="9296400" cy="152400"/>
          </a:xfrm>
          <a:custGeom>
            <a:avLst/>
            <a:gdLst>
              <a:gd name="T0" fmla="*/ 76200 w 5856"/>
              <a:gd name="T1" fmla="*/ 0 h 480"/>
              <a:gd name="T2" fmla="*/ 9296400 w 5856"/>
              <a:gd name="T3" fmla="*/ 0 h 480"/>
              <a:gd name="T4" fmla="*/ 9296400 w 5856"/>
              <a:gd name="T5" fmla="*/ 152400 h 480"/>
              <a:gd name="T6" fmla="*/ 0 w 5856"/>
              <a:gd name="T7" fmla="*/ 152400 h 480"/>
              <a:gd name="T8" fmla="*/ 0 w 5856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56" h="480">
                <a:moveTo>
                  <a:pt x="48" y="0"/>
                </a:moveTo>
                <a:lnTo>
                  <a:pt x="5856" y="0"/>
                </a:lnTo>
                <a:lnTo>
                  <a:pt x="5856" y="480"/>
                </a:lnTo>
                <a:lnTo>
                  <a:pt x="0" y="48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DDDDDD"/>
              </a:gs>
              <a:gs pos="50000">
                <a:srgbClr val="5F5F5F"/>
              </a:gs>
              <a:gs pos="100000">
                <a:srgbClr val="DDDDDD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541"/>
          <p:cNvGrpSpPr>
            <a:grpSpLocks/>
          </p:cNvGrpSpPr>
          <p:nvPr/>
        </p:nvGrpSpPr>
        <p:grpSpPr bwMode="auto">
          <a:xfrm>
            <a:off x="2214563" y="1054100"/>
            <a:ext cx="584200" cy="4965700"/>
            <a:chOff x="1395" y="664"/>
            <a:chExt cx="368" cy="3128"/>
          </a:xfrm>
        </p:grpSpPr>
        <p:sp>
          <p:nvSpPr>
            <p:cNvPr id="7181" name="Freeform 527"/>
            <p:cNvSpPr>
              <a:spLocks/>
            </p:cNvSpPr>
            <p:nvPr/>
          </p:nvSpPr>
          <p:spPr bwMode="auto">
            <a:xfrm>
              <a:off x="1395" y="3408"/>
              <a:ext cx="352" cy="384"/>
            </a:xfrm>
            <a:custGeom>
              <a:avLst/>
              <a:gdLst>
                <a:gd name="T0" fmla="*/ 352 w 352"/>
                <a:gd name="T1" fmla="*/ 0 h 384"/>
                <a:gd name="T2" fmla="*/ 0 w 352"/>
                <a:gd name="T3" fmla="*/ 0 h 384"/>
                <a:gd name="T4" fmla="*/ 0 w 352"/>
                <a:gd name="T5" fmla="*/ 384 h 3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2" h="384">
                  <a:moveTo>
                    <a:pt x="352" y="0"/>
                  </a:moveTo>
                  <a:lnTo>
                    <a:pt x="0" y="0"/>
                  </a:lnTo>
                  <a:lnTo>
                    <a:pt x="0" y="384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2" name="Freeform 525"/>
            <p:cNvSpPr>
              <a:spLocks/>
            </p:cNvSpPr>
            <p:nvPr/>
          </p:nvSpPr>
          <p:spPr bwMode="auto">
            <a:xfrm>
              <a:off x="1688" y="664"/>
              <a:ext cx="75" cy="3128"/>
            </a:xfrm>
            <a:custGeom>
              <a:avLst/>
              <a:gdLst>
                <a:gd name="T0" fmla="*/ 0 w 75"/>
                <a:gd name="T1" fmla="*/ 0 h 3128"/>
                <a:gd name="T2" fmla="*/ 75 w 75"/>
                <a:gd name="T3" fmla="*/ 3128 h 31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3128">
                  <a:moveTo>
                    <a:pt x="0" y="0"/>
                  </a:moveTo>
                  <a:lnTo>
                    <a:pt x="75" y="3128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74" name="Text Box 532"/>
          <p:cNvSpPr txBox="1">
            <a:spLocks noChangeArrowheads="1"/>
          </p:cNvSpPr>
          <p:nvPr/>
        </p:nvSpPr>
        <p:spPr bwMode="auto">
          <a:xfrm>
            <a:off x="4114800" y="228600"/>
            <a:ext cx="502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Расстояние от лампочки до земли измеряется по перпендикуляру, проведенному от лампочки к плоскости земли </a:t>
            </a:r>
          </a:p>
        </p:txBody>
      </p:sp>
      <p:sp>
        <p:nvSpPr>
          <p:cNvPr id="435733" name="Freeform 533"/>
          <p:cNvSpPr>
            <a:spLocks/>
          </p:cNvSpPr>
          <p:nvPr/>
        </p:nvSpPr>
        <p:spPr bwMode="auto">
          <a:xfrm>
            <a:off x="3009900" y="977900"/>
            <a:ext cx="1943100" cy="4965700"/>
          </a:xfrm>
          <a:custGeom>
            <a:avLst/>
            <a:gdLst>
              <a:gd name="T0" fmla="*/ 0 w 1224"/>
              <a:gd name="T1" fmla="*/ 0 h 3128"/>
              <a:gd name="T2" fmla="*/ 1943100 w 1224"/>
              <a:gd name="T3" fmla="*/ 4965700 h 312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4" h="3128">
                <a:moveTo>
                  <a:pt x="0" y="0"/>
                </a:moveTo>
                <a:lnTo>
                  <a:pt x="1224" y="31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5734" name="Text Box 534"/>
          <p:cNvSpPr txBox="1">
            <a:spLocks noChangeArrowheads="1"/>
          </p:cNvSpPr>
          <p:nvPr/>
        </p:nvSpPr>
        <p:spPr bwMode="auto">
          <a:xfrm rot="-4317063">
            <a:off x="-18846" y="2846101"/>
            <a:ext cx="32079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Н а к л о н н а я </a:t>
            </a:r>
          </a:p>
        </p:txBody>
      </p:sp>
      <p:sp>
        <p:nvSpPr>
          <p:cNvPr id="435735" name="Text Box 535"/>
          <p:cNvSpPr txBox="1">
            <a:spLocks noChangeArrowheads="1"/>
          </p:cNvSpPr>
          <p:nvPr/>
        </p:nvSpPr>
        <p:spPr bwMode="auto">
          <a:xfrm rot="4109421" flipH="1">
            <a:off x="2525917" y="3074700"/>
            <a:ext cx="32079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Н а к л о н н а я </a:t>
            </a:r>
          </a:p>
        </p:txBody>
      </p:sp>
      <p:sp>
        <p:nvSpPr>
          <p:cNvPr id="435736" name="Text Box 536"/>
          <p:cNvSpPr txBox="1">
            <a:spLocks noChangeArrowheads="1"/>
          </p:cNvSpPr>
          <p:nvPr/>
        </p:nvSpPr>
        <p:spPr bwMode="auto">
          <a:xfrm rot="21480176" flipH="1">
            <a:off x="2740075" y="1039327"/>
            <a:ext cx="44916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</a:p>
        </p:txBody>
      </p:sp>
      <p:sp>
        <p:nvSpPr>
          <p:cNvPr id="435737" name="Text Box 537"/>
          <p:cNvSpPr txBox="1">
            <a:spLocks noChangeArrowheads="1"/>
          </p:cNvSpPr>
          <p:nvPr/>
        </p:nvSpPr>
        <p:spPr bwMode="auto">
          <a:xfrm rot="29150" flipH="1">
            <a:off x="2827070" y="5712332"/>
            <a:ext cx="2156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Проекция </a:t>
            </a:r>
          </a:p>
        </p:txBody>
      </p:sp>
      <p:sp>
        <p:nvSpPr>
          <p:cNvPr id="435742" name="Text Box 542"/>
          <p:cNvSpPr txBox="1">
            <a:spLocks noChangeArrowheads="1"/>
          </p:cNvSpPr>
          <p:nvPr/>
        </p:nvSpPr>
        <p:spPr bwMode="auto">
          <a:xfrm rot="29150" flipH="1">
            <a:off x="2827070" y="5712332"/>
            <a:ext cx="2156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Проекция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21875 0.0023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35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733" grpId="0" animBg="1"/>
      <p:bldP spid="435734" grpId="0"/>
      <p:bldP spid="435735" grpId="0"/>
      <p:bldP spid="435736" grpId="0"/>
      <p:bldP spid="435737" grpId="0"/>
      <p:bldP spid="435742" grpId="0"/>
      <p:bldP spid="4357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525" name="Freeform 29"/>
          <p:cNvSpPr>
            <a:spLocks/>
          </p:cNvSpPr>
          <p:nvPr/>
        </p:nvSpPr>
        <p:spPr bwMode="auto">
          <a:xfrm>
            <a:off x="1143000" y="4648200"/>
            <a:ext cx="5638800" cy="1447800"/>
          </a:xfrm>
          <a:custGeom>
            <a:avLst/>
            <a:gdLst>
              <a:gd name="T0" fmla="*/ 125866 w 3584"/>
              <a:gd name="T1" fmla="*/ 1447800 h 1776"/>
              <a:gd name="T2" fmla="*/ 5638800 w 3584"/>
              <a:gd name="T3" fmla="*/ 1447800 h 1776"/>
              <a:gd name="T4" fmla="*/ 5563280 w 3584"/>
              <a:gd name="T5" fmla="*/ 0 h 1776"/>
              <a:gd name="T6" fmla="*/ 0 w 3584"/>
              <a:gd name="T7" fmla="*/ 13043 h 1776"/>
              <a:gd name="T8" fmla="*/ 125866 w 3584"/>
              <a:gd name="T9" fmla="*/ 1447800 h 17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84" h="1776">
                <a:moveTo>
                  <a:pt x="80" y="1776"/>
                </a:moveTo>
                <a:lnTo>
                  <a:pt x="3584" y="1776"/>
                </a:lnTo>
                <a:lnTo>
                  <a:pt x="3536" y="0"/>
                </a:lnTo>
                <a:lnTo>
                  <a:pt x="0" y="16"/>
                </a:lnTo>
                <a:lnTo>
                  <a:pt x="80" y="17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13500000" algn="ctr" rotWithShape="0">
              <a:srgbClr val="FF9933"/>
            </a:outerShdw>
          </a:effectLst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3810000"/>
            <a:ext cx="7086600" cy="1828800"/>
            <a:chOff x="336" y="2024"/>
            <a:chExt cx="4280" cy="1152"/>
          </a:xfrm>
        </p:grpSpPr>
        <p:sp>
          <p:nvSpPr>
            <p:cNvPr id="15392" name="Freeform 3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CC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3" name="Freeform 4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4" name="Freeform 5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>
                <a:gd name="T0" fmla="*/ 6 w 3444"/>
                <a:gd name="T1" fmla="*/ 22 h 59"/>
                <a:gd name="T2" fmla="*/ 3432 w 3444"/>
                <a:gd name="T3" fmla="*/ 5 h 59"/>
                <a:gd name="T4" fmla="*/ 3444 w 3444"/>
                <a:gd name="T5" fmla="*/ 53 h 59"/>
                <a:gd name="T6" fmla="*/ 0 w 3444"/>
                <a:gd name="T7" fmla="*/ 59 h 59"/>
                <a:gd name="T8" fmla="*/ 6 w 3444"/>
                <a:gd name="T9" fmla="*/ 2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0524" name="Freeform 28"/>
          <p:cNvSpPr>
            <a:spLocks/>
          </p:cNvSpPr>
          <p:nvPr/>
        </p:nvSpPr>
        <p:spPr bwMode="auto">
          <a:xfrm>
            <a:off x="1000100" y="2428868"/>
            <a:ext cx="5689600" cy="2209800"/>
          </a:xfrm>
          <a:custGeom>
            <a:avLst/>
            <a:gdLst>
              <a:gd name="T0" fmla="*/ 127000 w 3584"/>
              <a:gd name="T1" fmla="*/ 2209800 h 1776"/>
              <a:gd name="T2" fmla="*/ 5689600 w 3584"/>
              <a:gd name="T3" fmla="*/ 2209800 h 1776"/>
              <a:gd name="T4" fmla="*/ 5613400 w 3584"/>
              <a:gd name="T5" fmla="*/ 0 h 1776"/>
              <a:gd name="T6" fmla="*/ 0 w 3584"/>
              <a:gd name="T7" fmla="*/ 19908 h 1776"/>
              <a:gd name="T8" fmla="*/ 127000 w 3584"/>
              <a:gd name="T9" fmla="*/ 2209800 h 17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84" h="1776">
                <a:moveTo>
                  <a:pt x="80" y="1776"/>
                </a:moveTo>
                <a:lnTo>
                  <a:pt x="3584" y="1776"/>
                </a:lnTo>
                <a:lnTo>
                  <a:pt x="3536" y="0"/>
                </a:lnTo>
                <a:lnTo>
                  <a:pt x="0" y="16"/>
                </a:lnTo>
                <a:lnTo>
                  <a:pt x="80" y="17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13500000" algn="ctr" rotWithShape="0">
              <a:srgbClr val="FF9933"/>
            </a:outerShdw>
          </a:effectLst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981200" y="24384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1981200" y="4572000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425700" y="2676525"/>
            <a:ext cx="12700" cy="3762375"/>
            <a:chOff x="1528" y="1398"/>
            <a:chExt cx="8" cy="2370"/>
          </a:xfrm>
        </p:grpSpPr>
        <p:sp>
          <p:nvSpPr>
            <p:cNvPr id="15389" name="Freeform 11"/>
            <p:cNvSpPr>
              <a:spLocks/>
            </p:cNvSpPr>
            <p:nvPr/>
          </p:nvSpPr>
          <p:spPr bwMode="auto">
            <a:xfrm>
              <a:off x="1533" y="1398"/>
              <a:ext cx="1" cy="1242"/>
            </a:xfrm>
            <a:custGeom>
              <a:avLst/>
              <a:gdLst>
                <a:gd name="T0" fmla="*/ 0 w 1"/>
                <a:gd name="T1" fmla="*/ 1242 h 1242"/>
                <a:gd name="T2" fmla="*/ 0 w 1"/>
                <a:gd name="T3" fmla="*/ 0 h 1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242">
                  <a:moveTo>
                    <a:pt x="0" y="1242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90" name="Freeform 12"/>
            <p:cNvSpPr>
              <a:spLocks/>
            </p:cNvSpPr>
            <p:nvPr/>
          </p:nvSpPr>
          <p:spPr bwMode="auto">
            <a:xfrm>
              <a:off x="1528" y="2624"/>
              <a:ext cx="8" cy="536"/>
            </a:xfrm>
            <a:custGeom>
              <a:avLst/>
              <a:gdLst>
                <a:gd name="T0" fmla="*/ 0 w 8"/>
                <a:gd name="T1" fmla="*/ 536 h 536"/>
                <a:gd name="T2" fmla="*/ 8 w 8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536">
                  <a:moveTo>
                    <a:pt x="0" y="536"/>
                  </a:moveTo>
                  <a:lnTo>
                    <a:pt x="8" y="0"/>
                  </a:ln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91" name="Freeform 13"/>
            <p:cNvSpPr>
              <a:spLocks/>
            </p:cNvSpPr>
            <p:nvPr/>
          </p:nvSpPr>
          <p:spPr bwMode="auto">
            <a:xfrm>
              <a:off x="1528" y="3192"/>
              <a:ext cx="1" cy="576"/>
            </a:xfrm>
            <a:custGeom>
              <a:avLst/>
              <a:gdLst>
                <a:gd name="T0" fmla="*/ 0 w 1"/>
                <a:gd name="T1" fmla="*/ 576 h 576"/>
                <a:gd name="T2" fmla="*/ 0 w 1"/>
                <a:gd name="T3" fmla="*/ 0 h 57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6">
                  <a:moveTo>
                    <a:pt x="0" y="57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1752600" y="3276600"/>
            <a:ext cx="70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П-Р</a:t>
            </a:r>
          </a:p>
        </p:txBody>
      </p:sp>
      <p:sp>
        <p:nvSpPr>
          <p:cNvPr id="15369" name="Oval 26"/>
          <p:cNvSpPr>
            <a:spLocks noChangeArrowheads="1"/>
          </p:cNvSpPr>
          <p:nvPr/>
        </p:nvSpPr>
        <p:spPr bwMode="auto">
          <a:xfrm>
            <a:off x="23622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Freeform 30"/>
          <p:cNvSpPr>
            <a:spLocks/>
          </p:cNvSpPr>
          <p:nvPr/>
        </p:nvSpPr>
        <p:spPr bwMode="auto">
          <a:xfrm>
            <a:off x="1143000" y="3848100"/>
            <a:ext cx="5562600" cy="800100"/>
          </a:xfrm>
          <a:custGeom>
            <a:avLst/>
            <a:gdLst>
              <a:gd name="T0" fmla="*/ 5562600 w 3504"/>
              <a:gd name="T1" fmla="*/ 0 h 504"/>
              <a:gd name="T2" fmla="*/ 660400 w 3504"/>
              <a:gd name="T3" fmla="*/ 101600 h 504"/>
              <a:gd name="T4" fmla="*/ 0 w 3504"/>
              <a:gd name="T5" fmla="*/ 800100 h 5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04" h="504">
                <a:moveTo>
                  <a:pt x="3504" y="0"/>
                </a:moveTo>
                <a:lnTo>
                  <a:pt x="416" y="64"/>
                </a:lnTo>
                <a:lnTo>
                  <a:pt x="0" y="50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1768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2" name="Line 33"/>
          <p:cNvSpPr>
            <a:spLocks noChangeShapeType="1"/>
          </p:cNvSpPr>
          <p:nvPr/>
        </p:nvSpPr>
        <p:spPr bwMode="auto">
          <a:xfrm>
            <a:off x="2438400" y="2667000"/>
            <a:ext cx="2562228" cy="140494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3" name="Text Box 36"/>
          <p:cNvSpPr txBox="1">
            <a:spLocks noChangeArrowheads="1"/>
          </p:cNvSpPr>
          <p:nvPr/>
        </p:nvSpPr>
        <p:spPr bwMode="auto">
          <a:xfrm>
            <a:off x="4648200" y="4586288"/>
            <a:ext cx="522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5374" name="Oval 37"/>
          <p:cNvSpPr>
            <a:spLocks noChangeArrowheads="1"/>
          </p:cNvSpPr>
          <p:nvPr/>
        </p:nvSpPr>
        <p:spPr bwMode="auto">
          <a:xfrm>
            <a:off x="2362200" y="2590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0535" name="Text Box 39"/>
          <p:cNvSpPr txBox="1">
            <a:spLocks noChangeArrowheads="1"/>
          </p:cNvSpPr>
          <p:nvPr/>
        </p:nvSpPr>
        <p:spPr bwMode="auto">
          <a:xfrm>
            <a:off x="214282" y="500042"/>
            <a:ext cx="8305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</a:rPr>
              <a:t>Дана плоскость       .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</a:rPr>
              <a:t>Из точки А опущен перпендикуляр на плоскость      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</a:rPr>
              <a:t>В плоскости проведена прямая </a:t>
            </a:r>
            <a:r>
              <a:rPr lang="ru-RU" sz="2000" b="1" i="1" dirty="0" smtClean="0">
                <a:latin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</a:rPr>
              <a:t> 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 Вопрос:  </a:t>
            </a:r>
            <a:r>
              <a:rPr lang="ru-RU" sz="2000" dirty="0" smtClean="0">
                <a:latin typeface="Times New Roman" pitchFamily="18" charset="0"/>
              </a:rPr>
              <a:t>1.Как найти расстояние от точки В до прямой </a:t>
            </a:r>
            <a:r>
              <a:rPr lang="ru-RU" sz="2000" b="1" i="1" dirty="0" smtClean="0">
                <a:latin typeface="Times New Roman" pitchFamily="18" charset="0"/>
              </a:rPr>
              <a:t>с?</a:t>
            </a:r>
          </a:p>
          <a:p>
            <a:pPr>
              <a:defRPr/>
            </a:pPr>
            <a:r>
              <a:rPr lang="ru-RU" sz="2000" b="1" i="1" dirty="0" smtClean="0">
                <a:latin typeface="Times New Roman" pitchFamily="18" charset="0"/>
              </a:rPr>
              <a:t>	   </a:t>
            </a:r>
            <a:r>
              <a:rPr lang="ru-RU" sz="2000" dirty="0" smtClean="0">
                <a:latin typeface="Times New Roman" pitchFamily="18" charset="0"/>
              </a:rPr>
              <a:t>2.Как найти расстояние от точки А до прямой </a:t>
            </a:r>
            <a:r>
              <a:rPr lang="ru-RU" sz="2000" b="1" i="1" dirty="0" smtClean="0">
                <a:latin typeface="Times New Roman" pitchFamily="18" charset="0"/>
              </a:rPr>
              <a:t>с?</a:t>
            </a:r>
            <a:endParaRPr lang="ru-RU" altLang="ru-RU" sz="20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87" name="Line 32"/>
          <p:cNvSpPr>
            <a:spLocks noChangeShapeType="1"/>
          </p:cNvSpPr>
          <p:nvPr/>
        </p:nvSpPr>
        <p:spPr bwMode="auto">
          <a:xfrm>
            <a:off x="2514600" y="4648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4286251" y="3929066"/>
            <a:ext cx="785813" cy="1731963"/>
            <a:chOff x="2688" y="2176"/>
            <a:chExt cx="495" cy="1091"/>
          </a:xfrm>
        </p:grpSpPr>
        <p:sp>
          <p:nvSpPr>
            <p:cNvPr id="15384" name="Line 43"/>
            <p:cNvSpPr>
              <a:spLocks noChangeShapeType="1"/>
            </p:cNvSpPr>
            <p:nvPr/>
          </p:nvSpPr>
          <p:spPr bwMode="auto">
            <a:xfrm flipV="1">
              <a:off x="2688" y="2176"/>
              <a:ext cx="495" cy="9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0541" name="Text Box 45"/>
            <p:cNvSpPr txBox="1">
              <a:spLocks noChangeArrowheads="1"/>
            </p:cNvSpPr>
            <p:nvPr/>
          </p:nvSpPr>
          <p:spPr bwMode="auto">
            <a:xfrm>
              <a:off x="2716" y="2860"/>
              <a:ext cx="24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36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alt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381" name="Oval 38"/>
          <p:cNvSpPr>
            <a:spLocks noChangeArrowheads="1"/>
          </p:cNvSpPr>
          <p:nvPr/>
        </p:nvSpPr>
        <p:spPr bwMode="auto">
          <a:xfrm>
            <a:off x="4648200" y="4572008"/>
            <a:ext cx="138114" cy="15239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00232" y="0"/>
            <a:ext cx="4318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Постановка проблемы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71480"/>
            <a:ext cx="285945" cy="24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413205"/>
            <a:ext cx="88295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Создается проблемная ситуация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Где будет находиться основание отрезка,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определяющего расстояние от А до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расположенны</a:t>
            </a:r>
            <a:r>
              <a:rPr lang="ru-RU" sz="20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друг относительно друга прямая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 АМ?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928670"/>
            <a:ext cx="285945" cy="24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Freeform 49"/>
          <p:cNvSpPr>
            <a:spLocks/>
          </p:cNvSpPr>
          <p:nvPr/>
        </p:nvSpPr>
        <p:spPr bwMode="auto">
          <a:xfrm>
            <a:off x="4286248" y="4665666"/>
            <a:ext cx="304800" cy="228600"/>
          </a:xfrm>
          <a:custGeom>
            <a:avLst/>
            <a:gdLst>
              <a:gd name="T0" fmla="*/ 192 w 192"/>
              <a:gd name="T1" fmla="*/ 144 h 144"/>
              <a:gd name="T2" fmla="*/ 0 w 192"/>
              <a:gd name="T3" fmla="*/ 144 h 144"/>
              <a:gd name="T4" fmla="*/ 96 w 19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192" y="144"/>
                </a:moveTo>
                <a:lnTo>
                  <a:pt x="0" y="144"/>
                </a:lnTo>
                <a:lnTo>
                  <a:pt x="9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3124200" y="4267200"/>
            <a:ext cx="692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П-я</a:t>
            </a:r>
            <a:endParaRPr lang="ru-RU" alt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>
            <a:off x="2500298" y="2643182"/>
            <a:ext cx="1928826" cy="257176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Line 33"/>
          <p:cNvSpPr>
            <a:spLocks noChangeShapeType="1"/>
          </p:cNvSpPr>
          <p:nvPr/>
        </p:nvSpPr>
        <p:spPr bwMode="auto">
          <a:xfrm>
            <a:off x="2500298" y="2643182"/>
            <a:ext cx="2214578" cy="200026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47"/>
          <p:cNvSpPr txBox="1">
            <a:spLocks noChangeArrowheads="1"/>
          </p:cNvSpPr>
          <p:nvPr/>
        </p:nvSpPr>
        <p:spPr bwMode="auto">
          <a:xfrm>
            <a:off x="3429000" y="3276600"/>
            <a:ext cx="692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Н-я</a:t>
            </a:r>
            <a:endParaRPr lang="ru-RU" alt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Freeform 57"/>
          <p:cNvSpPr>
            <a:spLocks/>
          </p:cNvSpPr>
          <p:nvPr/>
        </p:nvSpPr>
        <p:spPr bwMode="auto">
          <a:xfrm>
            <a:off x="4500562" y="4271970"/>
            <a:ext cx="292100" cy="228600"/>
          </a:xfrm>
          <a:custGeom>
            <a:avLst/>
            <a:gdLst>
              <a:gd name="T0" fmla="*/ 292100 w 184"/>
              <a:gd name="T1" fmla="*/ 177800 h 144"/>
              <a:gd name="T2" fmla="*/ 101600 w 184"/>
              <a:gd name="T3" fmla="*/ 0 h 144"/>
              <a:gd name="T4" fmla="*/ 0 w 184"/>
              <a:gd name="T5" fmla="*/ 2286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4" h="144">
                <a:moveTo>
                  <a:pt x="184" y="112"/>
                </a:moveTo>
                <a:lnTo>
                  <a:pt x="64" y="0"/>
                </a:lnTo>
                <a:lnTo>
                  <a:pt x="0" y="144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90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490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8" dur="500"/>
                                        <p:tgtEl>
                                          <p:spTgt spid="490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490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3" dur="500"/>
                                        <p:tgtEl>
                                          <p:spTgt spid="490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490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0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490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0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6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9" dur="5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9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49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0" dur="5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25" grpId="0" animBg="1"/>
      <p:bldP spid="490524" grpId="0" animBg="1"/>
      <p:bldP spid="15365" grpId="0"/>
      <p:bldP spid="15366" grpId="0"/>
      <p:bldP spid="15368" grpId="0"/>
      <p:bldP spid="15369" grpId="0" animBg="1"/>
      <p:bldP spid="15370" grpId="0" animBg="1"/>
      <p:bldP spid="15372" grpId="0" animBg="1"/>
      <p:bldP spid="15372" grpId="1" animBg="1"/>
      <p:bldP spid="15373" grpId="0"/>
      <p:bldP spid="15374" grpId="0" animBg="1"/>
      <p:bldP spid="15387" grpId="0" animBg="1"/>
      <p:bldP spid="15381" grpId="0" animBg="1"/>
      <p:bldP spid="42" grpId="0" animBg="1"/>
      <p:bldP spid="43" grpId="0"/>
      <p:bldP spid="44" grpId="0" animBg="1"/>
      <p:bldP spid="44" grpId="1" animBg="1"/>
      <p:bldP spid="45" grpId="0" animBg="1"/>
      <p:bldP spid="46" grpId="0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572000" y="1428736"/>
            <a:ext cx="2928926" cy="1289045"/>
          </a:xfrm>
          <a:prstGeom prst="parallelogram">
            <a:avLst>
              <a:gd name="adj" fmla="val 6919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5572132" y="857232"/>
            <a:ext cx="0" cy="11430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28794" y="642918"/>
            <a:ext cx="215900" cy="3603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281619" y="1857364"/>
            <a:ext cx="290513" cy="392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09825" y="4986338"/>
            <a:ext cx="1588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57430"/>
            <a:ext cx="285945" cy="24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5857884" y="1714488"/>
            <a:ext cx="857256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28860" y="221455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3929058" y="1857364"/>
            <a:ext cx="428628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2214546" y="785794"/>
            <a:ext cx="9524" cy="122397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924033" y="1785926"/>
            <a:ext cx="290513" cy="392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pic>
        <p:nvPicPr>
          <p:cNvPr id="17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428868"/>
            <a:ext cx="285945" cy="24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2689301" y="1739799"/>
            <a:ext cx="890293" cy="6967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72066" y="214311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1142976" y="1357298"/>
            <a:ext cx="2928926" cy="1289045"/>
          </a:xfrm>
          <a:prstGeom prst="parallelogram">
            <a:avLst>
              <a:gd name="adj" fmla="val 6919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141918" y="714356"/>
            <a:ext cx="215900" cy="3603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7643834" y="2000240"/>
            <a:ext cx="428628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572132" y="2000240"/>
            <a:ext cx="7143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86512" y="19288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714348" y="3929066"/>
            <a:ext cx="2928926" cy="1289045"/>
          </a:xfrm>
          <a:prstGeom prst="parallelogram">
            <a:avLst>
              <a:gd name="adj" fmla="val 6919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>
            <a:off x="1785918" y="3000372"/>
            <a:ext cx="0" cy="157163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785918" y="4572008"/>
            <a:ext cx="9286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2321703" y="4179099"/>
            <a:ext cx="857256" cy="64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428860" y="471488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1423967" y="4357694"/>
            <a:ext cx="290513" cy="392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428728" y="2928934"/>
            <a:ext cx="215900" cy="3603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42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929198"/>
            <a:ext cx="285945" cy="24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198281" y="0"/>
            <a:ext cx="8945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Обобщаем, делаем вывод, формулируем теорему.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14612" y="442913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>
            <a:stCxn id="32" idx="0"/>
            <a:endCxn id="60" idx="1"/>
          </p:cNvCxnSpPr>
          <p:nvPr/>
        </p:nvCxnSpPr>
        <p:spPr>
          <a:xfrm rot="16200000" flipH="1">
            <a:off x="1443552" y="3342738"/>
            <a:ext cx="1613426" cy="92869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57"/>
          <p:cNvSpPr>
            <a:spLocks/>
          </p:cNvSpPr>
          <p:nvPr/>
        </p:nvSpPr>
        <p:spPr bwMode="auto">
          <a:xfrm>
            <a:off x="2643174" y="4286256"/>
            <a:ext cx="214314" cy="142876"/>
          </a:xfrm>
          <a:custGeom>
            <a:avLst/>
            <a:gdLst>
              <a:gd name="T0" fmla="*/ 292100 w 184"/>
              <a:gd name="T1" fmla="*/ 177800 h 144"/>
              <a:gd name="T2" fmla="*/ 101600 w 184"/>
              <a:gd name="T3" fmla="*/ 0 h 144"/>
              <a:gd name="T4" fmla="*/ 0 w 184"/>
              <a:gd name="T5" fmla="*/ 2286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4" h="144">
                <a:moveTo>
                  <a:pt x="184" y="112"/>
                </a:moveTo>
                <a:lnTo>
                  <a:pt x="64" y="0"/>
                </a:lnTo>
                <a:lnTo>
                  <a:pt x="0" y="144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" name="Freeform 57"/>
          <p:cNvSpPr>
            <a:spLocks/>
          </p:cNvSpPr>
          <p:nvPr/>
        </p:nvSpPr>
        <p:spPr bwMode="auto">
          <a:xfrm rot="5068830" flipH="1" flipV="1">
            <a:off x="2394644" y="4625518"/>
            <a:ext cx="206450" cy="128471"/>
          </a:xfrm>
          <a:custGeom>
            <a:avLst/>
            <a:gdLst>
              <a:gd name="T0" fmla="*/ 292100 w 184"/>
              <a:gd name="T1" fmla="*/ 177800 h 144"/>
              <a:gd name="T2" fmla="*/ 101600 w 184"/>
              <a:gd name="T3" fmla="*/ 0 h 144"/>
              <a:gd name="T4" fmla="*/ 0 w 184"/>
              <a:gd name="T5" fmla="*/ 2286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4" h="144">
                <a:moveTo>
                  <a:pt x="184" y="112"/>
                </a:moveTo>
                <a:lnTo>
                  <a:pt x="64" y="0"/>
                </a:lnTo>
                <a:lnTo>
                  <a:pt x="0" y="144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" name="Freeform 57"/>
          <p:cNvSpPr>
            <a:spLocks/>
          </p:cNvSpPr>
          <p:nvPr/>
        </p:nvSpPr>
        <p:spPr bwMode="auto">
          <a:xfrm rot="5068830" flipH="1" flipV="1">
            <a:off x="6071809" y="2013028"/>
            <a:ext cx="143656" cy="129658"/>
          </a:xfrm>
          <a:custGeom>
            <a:avLst/>
            <a:gdLst>
              <a:gd name="T0" fmla="*/ 292100 w 184"/>
              <a:gd name="T1" fmla="*/ 177800 h 144"/>
              <a:gd name="T2" fmla="*/ 101600 w 184"/>
              <a:gd name="T3" fmla="*/ 0 h 144"/>
              <a:gd name="T4" fmla="*/ 0 w 184"/>
              <a:gd name="T5" fmla="*/ 2286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4" h="144">
                <a:moveTo>
                  <a:pt x="184" y="112"/>
                </a:moveTo>
                <a:lnTo>
                  <a:pt x="64" y="0"/>
                </a:lnTo>
                <a:lnTo>
                  <a:pt x="0" y="144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4000496" y="3143248"/>
            <a:ext cx="4857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Прямая, проведенная в плоскости через основание наклонной, перпендикулярно к ее проекции на эту плоскость, </a:t>
            </a:r>
            <a:endParaRPr lang="ru-RU" sz="2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143372" y="4572008"/>
            <a:ext cx="34520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перпендикулярна и </a:t>
            </a:r>
          </a:p>
          <a:p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самой наклонной</a:t>
            </a:r>
            <a:r>
              <a:rPr lang="ru-RU" altLang="ru-RU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1406" y="5659955"/>
            <a:ext cx="8929718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Теорема о трех перпендикулярах</a:t>
            </a:r>
            <a:endParaRPr lang="ru-RU" sz="4400" b="1" cap="none" spc="0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6600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0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14" grpId="0" animBg="1"/>
      <p:bldP spid="19" grpId="0"/>
      <p:bldP spid="26" grpId="0"/>
      <p:bldP spid="27" grpId="0" animBg="1"/>
      <p:bldP spid="30" grpId="0"/>
      <p:bldP spid="31" grpId="0" animBg="1"/>
      <p:bldP spid="32" grpId="0" animBg="1"/>
      <p:bldP spid="39" grpId="0"/>
      <p:bldP spid="40" grpId="0"/>
      <p:bldP spid="41" grpId="0"/>
      <p:bldP spid="60" grpId="0"/>
      <p:bldP spid="66" grpId="0" animBg="1"/>
      <p:bldP spid="70" grpId="0" animBg="1"/>
      <p:bldP spid="72" grpId="0" animBg="1"/>
      <p:bldP spid="74" grpId="0"/>
      <p:bldP spid="44" grpId="0" animBg="1"/>
    </p:bld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016C5905-55F3-4113-92F9-3C177D03DCD2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3928</TotalTime>
  <Words>998</Words>
  <Application>Microsoft Office PowerPoint</Application>
  <PresentationFormat>Экран (4:3)</PresentationFormat>
  <Paragraphs>264</Paragraphs>
  <Slides>20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TS101908703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 Похващева</cp:lastModifiedBy>
  <cp:revision>115</cp:revision>
  <dcterms:created xsi:type="dcterms:W3CDTF">2017-02-15T18:27:22Z</dcterms:created>
  <dcterms:modified xsi:type="dcterms:W3CDTF">2020-09-25T19:58:26Z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