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4" r:id="rId3"/>
    <p:sldId id="275" r:id="rId4"/>
    <p:sldId id="258" r:id="rId5"/>
    <p:sldId id="261" r:id="rId6"/>
    <p:sldId id="262" r:id="rId7"/>
    <p:sldId id="276" r:id="rId8"/>
    <p:sldId id="277" r:id="rId9"/>
    <p:sldId id="278" r:id="rId10"/>
    <p:sldId id="280" r:id="rId11"/>
    <p:sldId id="281" r:id="rId12"/>
    <p:sldId id="282" r:id="rId13"/>
    <p:sldId id="283" r:id="rId14"/>
    <p:sldId id="263" r:id="rId15"/>
    <p:sldId id="264" r:id="rId16"/>
    <p:sldId id="284" r:id="rId17"/>
    <p:sldId id="285" r:id="rId18"/>
    <p:sldId id="287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FF0066"/>
    <a:srgbClr val="800000"/>
    <a:srgbClr val="FF9900"/>
    <a:srgbClr val="FF6600"/>
    <a:srgbClr val="990099"/>
    <a:srgbClr val="808000"/>
    <a:srgbClr val="99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ADAEDC7-BC7F-4654-AC17-E6AC7B3F7E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62AC7-600F-4B68-9425-82C9155706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B8BA6-CDEB-4DAE-BBDF-BA026B3B86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ECA78-3BEF-4662-8BCE-51338522A1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A9B94-6302-4D0E-8E58-CB92F36D42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05F3C-3128-485F-8114-43832662BF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5BFD6-5EC0-45D3-B338-268B85EC8E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EB463-1838-4A04-91E8-998D710840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D39B2-1671-4917-BE82-33654C6203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95016-3ECC-4EA4-A91D-33B9EB8FD3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0A9DA-AE00-4EBE-8266-558644A2A6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86F2D-261C-4876-BFD5-ADC3EBEE72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18803DD0-3917-4B89-A7B7-E582CE8793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332656"/>
            <a:ext cx="7772400" cy="2880320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Расстояние от прямой до плоскости</a:t>
            </a: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b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Расстояние </a:t>
            </a: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между параллельными плоскостями</a:t>
            </a:r>
            <a:endParaRPr lang="ru-RU" altLang="ru-RU" sz="3600" b="1" dirty="0" smtClean="0">
              <a:solidFill>
                <a:srgbClr val="FF0000"/>
              </a:solidFill>
            </a:endParaRPr>
          </a:p>
        </p:txBody>
      </p:sp>
      <p:pic>
        <p:nvPicPr>
          <p:cNvPr id="2053" name="Picture 5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3284538"/>
            <a:ext cx="2387600" cy="324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4"/>
          <p:cNvSpPr>
            <a:spLocks noChangeArrowheads="1"/>
          </p:cNvSpPr>
          <p:nvPr/>
        </p:nvSpPr>
        <p:spPr bwMode="auto">
          <a:xfrm>
            <a:off x="3657600" y="3657600"/>
            <a:ext cx="3886200" cy="1524000"/>
          </a:xfrm>
          <a:prstGeom prst="parallelogram">
            <a:avLst>
              <a:gd name="adj" fmla="val 6375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11" name="Line 6"/>
          <p:cNvSpPr>
            <a:spLocks noChangeShapeType="1"/>
          </p:cNvSpPr>
          <p:nvPr/>
        </p:nvSpPr>
        <p:spPr bwMode="auto">
          <a:xfrm>
            <a:off x="5943600" y="2133600"/>
            <a:ext cx="0" cy="2209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/>
          <a:lstStyle/>
          <a:p>
            <a:endParaRPr lang="ru-RU"/>
          </a:p>
        </p:txBody>
      </p:sp>
      <p:sp>
        <p:nvSpPr>
          <p:cNvPr id="17412" name="Oval 7"/>
          <p:cNvSpPr>
            <a:spLocks noChangeArrowheads="1"/>
          </p:cNvSpPr>
          <p:nvPr/>
        </p:nvSpPr>
        <p:spPr bwMode="auto">
          <a:xfrm>
            <a:off x="5867400" y="4267200"/>
            <a:ext cx="152400" cy="1524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13" name="Oval 8"/>
          <p:cNvSpPr>
            <a:spLocks noChangeArrowheads="1"/>
          </p:cNvSpPr>
          <p:nvPr/>
        </p:nvSpPr>
        <p:spPr bwMode="auto">
          <a:xfrm>
            <a:off x="4953000" y="4572000"/>
            <a:ext cx="152400" cy="1524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14" name="Oval 9"/>
          <p:cNvSpPr>
            <a:spLocks noChangeArrowheads="1"/>
          </p:cNvSpPr>
          <p:nvPr/>
        </p:nvSpPr>
        <p:spPr bwMode="auto">
          <a:xfrm>
            <a:off x="6553200" y="4114800"/>
            <a:ext cx="152400" cy="1524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15" name="Oval 10"/>
          <p:cNvSpPr>
            <a:spLocks noChangeArrowheads="1"/>
          </p:cNvSpPr>
          <p:nvPr/>
        </p:nvSpPr>
        <p:spPr bwMode="auto">
          <a:xfrm>
            <a:off x="7010400" y="3810000"/>
            <a:ext cx="152400" cy="1524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16" name="Oval 11"/>
          <p:cNvSpPr>
            <a:spLocks noChangeArrowheads="1"/>
          </p:cNvSpPr>
          <p:nvPr/>
        </p:nvSpPr>
        <p:spPr bwMode="auto">
          <a:xfrm>
            <a:off x="6172200" y="3810000"/>
            <a:ext cx="152400" cy="1524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17" name="Oval 12"/>
          <p:cNvSpPr>
            <a:spLocks noChangeArrowheads="1"/>
          </p:cNvSpPr>
          <p:nvPr/>
        </p:nvSpPr>
        <p:spPr bwMode="auto">
          <a:xfrm>
            <a:off x="4724400" y="4038600"/>
            <a:ext cx="152400" cy="1524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18" name="Oval 13"/>
          <p:cNvSpPr>
            <a:spLocks noChangeArrowheads="1"/>
          </p:cNvSpPr>
          <p:nvPr/>
        </p:nvSpPr>
        <p:spPr bwMode="auto">
          <a:xfrm>
            <a:off x="5334000" y="3733800"/>
            <a:ext cx="152400" cy="1524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19" name="Line 14"/>
          <p:cNvSpPr>
            <a:spLocks noChangeShapeType="1"/>
          </p:cNvSpPr>
          <p:nvPr/>
        </p:nvSpPr>
        <p:spPr bwMode="auto">
          <a:xfrm flipH="1">
            <a:off x="5410200" y="2133600"/>
            <a:ext cx="533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/>
          <a:lstStyle/>
          <a:p>
            <a:endParaRPr lang="ru-RU"/>
          </a:p>
        </p:txBody>
      </p:sp>
      <p:sp>
        <p:nvSpPr>
          <p:cNvPr id="17420" name="Line 15"/>
          <p:cNvSpPr>
            <a:spLocks noChangeShapeType="1"/>
          </p:cNvSpPr>
          <p:nvPr/>
        </p:nvSpPr>
        <p:spPr bwMode="auto">
          <a:xfrm flipH="1">
            <a:off x="4724400" y="2133600"/>
            <a:ext cx="12192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/>
          <a:lstStyle/>
          <a:p>
            <a:endParaRPr lang="ru-RU"/>
          </a:p>
        </p:txBody>
      </p:sp>
      <p:sp>
        <p:nvSpPr>
          <p:cNvPr id="17421" name="Line 16"/>
          <p:cNvSpPr>
            <a:spLocks noChangeShapeType="1"/>
          </p:cNvSpPr>
          <p:nvPr/>
        </p:nvSpPr>
        <p:spPr bwMode="auto">
          <a:xfrm>
            <a:off x="5943600" y="2133600"/>
            <a:ext cx="3048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/>
          <a:lstStyle/>
          <a:p>
            <a:endParaRPr lang="ru-RU"/>
          </a:p>
        </p:txBody>
      </p:sp>
      <p:sp>
        <p:nvSpPr>
          <p:cNvPr id="17422" name="Line 17"/>
          <p:cNvSpPr>
            <a:spLocks noChangeShapeType="1"/>
          </p:cNvSpPr>
          <p:nvPr/>
        </p:nvSpPr>
        <p:spPr bwMode="auto">
          <a:xfrm>
            <a:off x="5943600" y="2133600"/>
            <a:ext cx="1143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/>
          <a:lstStyle/>
          <a:p>
            <a:endParaRPr lang="ru-RU"/>
          </a:p>
        </p:txBody>
      </p:sp>
      <p:sp>
        <p:nvSpPr>
          <p:cNvPr id="17423" name="Line 18"/>
          <p:cNvSpPr>
            <a:spLocks noChangeShapeType="1"/>
          </p:cNvSpPr>
          <p:nvPr/>
        </p:nvSpPr>
        <p:spPr bwMode="auto">
          <a:xfrm>
            <a:off x="5943600" y="2133600"/>
            <a:ext cx="6858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/>
          <a:lstStyle/>
          <a:p>
            <a:endParaRPr lang="ru-RU"/>
          </a:p>
        </p:txBody>
      </p:sp>
      <p:sp>
        <p:nvSpPr>
          <p:cNvPr id="17424" name="Line 19"/>
          <p:cNvSpPr>
            <a:spLocks noChangeShapeType="1"/>
          </p:cNvSpPr>
          <p:nvPr/>
        </p:nvSpPr>
        <p:spPr bwMode="auto">
          <a:xfrm flipH="1">
            <a:off x="5029200" y="2133600"/>
            <a:ext cx="9144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/>
          <a:lstStyle/>
          <a:p>
            <a:endParaRPr lang="ru-RU"/>
          </a:p>
        </p:txBody>
      </p:sp>
      <p:sp>
        <p:nvSpPr>
          <p:cNvPr id="17425" name="Oval 5"/>
          <p:cNvSpPr>
            <a:spLocks noChangeArrowheads="1"/>
          </p:cNvSpPr>
          <p:nvPr/>
        </p:nvSpPr>
        <p:spPr bwMode="auto">
          <a:xfrm>
            <a:off x="5867400" y="2057400"/>
            <a:ext cx="152400" cy="1524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26" name="Oval 20"/>
          <p:cNvSpPr>
            <a:spLocks noChangeArrowheads="1"/>
          </p:cNvSpPr>
          <p:nvPr/>
        </p:nvSpPr>
        <p:spPr bwMode="auto">
          <a:xfrm>
            <a:off x="5410200" y="4800600"/>
            <a:ext cx="152400" cy="1524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27" name="Line 21"/>
          <p:cNvSpPr>
            <a:spLocks noChangeShapeType="1"/>
          </p:cNvSpPr>
          <p:nvPr/>
        </p:nvSpPr>
        <p:spPr bwMode="auto">
          <a:xfrm flipH="1">
            <a:off x="5486400" y="2133600"/>
            <a:ext cx="45720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/>
          <a:lstStyle/>
          <a:p>
            <a:endParaRPr lang="ru-RU"/>
          </a:p>
        </p:txBody>
      </p:sp>
      <p:sp>
        <p:nvSpPr>
          <p:cNvPr id="17428" name="Text Box 22"/>
          <p:cNvSpPr txBox="1">
            <a:spLocks noChangeArrowheads="1"/>
          </p:cNvSpPr>
          <p:nvPr/>
        </p:nvSpPr>
        <p:spPr bwMode="auto">
          <a:xfrm>
            <a:off x="5715000" y="1676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/>
              <a:t>А</a:t>
            </a:r>
          </a:p>
        </p:txBody>
      </p:sp>
      <p:sp>
        <p:nvSpPr>
          <p:cNvPr id="17429" name="Text Box 23"/>
          <p:cNvSpPr txBox="1">
            <a:spLocks noChangeArrowheads="1"/>
          </p:cNvSpPr>
          <p:nvPr/>
        </p:nvSpPr>
        <p:spPr bwMode="auto">
          <a:xfrm>
            <a:off x="4495800" y="4495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/>
              <a:t>М</a:t>
            </a:r>
          </a:p>
        </p:txBody>
      </p:sp>
      <p:sp>
        <p:nvSpPr>
          <p:cNvPr id="17430" name="Text Box 24"/>
          <p:cNvSpPr txBox="1">
            <a:spLocks noChangeArrowheads="1"/>
          </p:cNvSpPr>
          <p:nvPr/>
        </p:nvSpPr>
        <p:spPr bwMode="auto">
          <a:xfrm>
            <a:off x="5791200" y="4419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/>
              <a:t>В</a:t>
            </a:r>
          </a:p>
        </p:txBody>
      </p:sp>
      <p:sp>
        <p:nvSpPr>
          <p:cNvPr id="17431" name="Text Box 25"/>
          <p:cNvSpPr txBox="1">
            <a:spLocks noChangeArrowheads="1"/>
          </p:cNvSpPr>
          <p:nvPr/>
        </p:nvSpPr>
        <p:spPr bwMode="auto">
          <a:xfrm>
            <a:off x="5867400" y="3657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/>
              <a:t>С</a:t>
            </a:r>
          </a:p>
        </p:txBody>
      </p:sp>
      <p:sp>
        <p:nvSpPr>
          <p:cNvPr id="17432" name="Text Box 26"/>
          <p:cNvSpPr txBox="1">
            <a:spLocks noChangeArrowheads="1"/>
          </p:cNvSpPr>
          <p:nvPr/>
        </p:nvSpPr>
        <p:spPr bwMode="auto">
          <a:xfrm>
            <a:off x="5486400" y="4800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/>
              <a:t>К</a:t>
            </a:r>
          </a:p>
        </p:txBody>
      </p:sp>
      <p:sp>
        <p:nvSpPr>
          <p:cNvPr id="17433" name="Text Box 27"/>
          <p:cNvSpPr txBox="1">
            <a:spLocks noChangeArrowheads="1"/>
          </p:cNvSpPr>
          <p:nvPr/>
        </p:nvSpPr>
        <p:spPr bwMode="auto">
          <a:xfrm>
            <a:off x="4419600" y="4038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/>
              <a:t>Р</a:t>
            </a:r>
          </a:p>
        </p:txBody>
      </p:sp>
      <p:sp>
        <p:nvSpPr>
          <p:cNvPr id="17434" name="Text Box 28"/>
          <p:cNvSpPr txBox="1">
            <a:spLocks noChangeArrowheads="1"/>
          </p:cNvSpPr>
          <p:nvPr/>
        </p:nvSpPr>
        <p:spPr bwMode="auto">
          <a:xfrm>
            <a:off x="4953000" y="3581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/>
              <a:t>Е</a:t>
            </a:r>
          </a:p>
        </p:txBody>
      </p:sp>
      <p:sp>
        <p:nvSpPr>
          <p:cNvPr id="17435" name="Text Box 29"/>
          <p:cNvSpPr txBox="1">
            <a:spLocks noChangeArrowheads="1"/>
          </p:cNvSpPr>
          <p:nvPr/>
        </p:nvSpPr>
        <p:spPr bwMode="auto">
          <a:xfrm>
            <a:off x="6705600" y="3733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/>
              <a:t>Т</a:t>
            </a:r>
          </a:p>
        </p:txBody>
      </p:sp>
      <p:sp>
        <p:nvSpPr>
          <p:cNvPr id="17436" name="Text Box 30"/>
          <p:cNvSpPr txBox="1">
            <a:spLocks noChangeArrowheads="1"/>
          </p:cNvSpPr>
          <p:nvPr/>
        </p:nvSpPr>
        <p:spPr bwMode="auto">
          <a:xfrm>
            <a:off x="6248400" y="4038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b="1"/>
              <a:t>F</a:t>
            </a:r>
            <a:endParaRPr lang="ru-RU" altLang="ru-RU" b="1"/>
          </a:p>
        </p:txBody>
      </p:sp>
      <p:sp>
        <p:nvSpPr>
          <p:cNvPr id="17437" name="Text Box 31"/>
          <p:cNvSpPr txBox="1">
            <a:spLocks noChangeArrowheads="1"/>
          </p:cNvSpPr>
          <p:nvPr/>
        </p:nvSpPr>
        <p:spPr bwMode="auto">
          <a:xfrm>
            <a:off x="304800" y="457200"/>
            <a:ext cx="5562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 i="1">
                <a:solidFill>
                  <a:srgbClr val="0070C0"/>
                </a:solidFill>
              </a:rPr>
              <a:t>Расстоянием от точки А до плоскости α</a:t>
            </a:r>
            <a:r>
              <a:rPr lang="ru-RU" altLang="ru-RU" sz="2400">
                <a:solidFill>
                  <a:srgbClr val="0070C0"/>
                </a:solidFill>
              </a:rPr>
              <a:t>  </a:t>
            </a:r>
            <a:r>
              <a:rPr lang="ru-RU" altLang="ru-RU" sz="2400" b="1" i="1">
                <a:solidFill>
                  <a:srgbClr val="0070C0"/>
                </a:solidFill>
              </a:rPr>
              <a:t>называется длина перпендикуляра, проведенного из точки А к плоскости α </a:t>
            </a:r>
          </a:p>
        </p:txBody>
      </p:sp>
      <p:sp>
        <p:nvSpPr>
          <p:cNvPr id="17438" name="Text Box 32"/>
          <p:cNvSpPr txBox="1">
            <a:spLocks noChangeArrowheads="1"/>
          </p:cNvSpPr>
          <p:nvPr/>
        </p:nvSpPr>
        <p:spPr bwMode="auto">
          <a:xfrm>
            <a:off x="381000" y="1981200"/>
            <a:ext cx="472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i="1"/>
              <a:t>Назовите наклонные.</a:t>
            </a:r>
          </a:p>
        </p:txBody>
      </p:sp>
      <p:sp>
        <p:nvSpPr>
          <p:cNvPr id="17439" name="Text Box 33"/>
          <p:cNvSpPr txBox="1">
            <a:spLocks noChangeArrowheads="1"/>
          </p:cNvSpPr>
          <p:nvPr/>
        </p:nvSpPr>
        <p:spPr bwMode="auto">
          <a:xfrm>
            <a:off x="381000" y="2743200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i="1"/>
              <a:t>Назовите перпендикуляр.</a:t>
            </a:r>
          </a:p>
        </p:txBody>
      </p:sp>
      <p:sp>
        <p:nvSpPr>
          <p:cNvPr id="17440" name="TextBox 1"/>
          <p:cNvSpPr txBox="1">
            <a:spLocks noChangeArrowheads="1"/>
          </p:cNvSpPr>
          <p:nvPr/>
        </p:nvSpPr>
        <p:spPr bwMode="auto">
          <a:xfrm>
            <a:off x="539750" y="3778250"/>
            <a:ext cx="290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altLang="ru-RU" sz="2800" b="1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ρ</a:t>
            </a:r>
            <a:r>
              <a:rPr lang="en-US" altLang="ru-RU" sz="2800" b="1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(A; </a:t>
            </a:r>
            <a:r>
              <a:rPr lang="ru-RU" altLang="ru-RU" sz="2800" b="1" i="1">
                <a:solidFill>
                  <a:srgbClr val="C00000"/>
                </a:solidFill>
                <a:ea typeface="Cambria Math" pitchFamily="18" charset="0"/>
                <a:cs typeface="Times New Roman" pitchFamily="18" charset="0"/>
              </a:rPr>
              <a:t>α</a:t>
            </a:r>
            <a:r>
              <a:rPr lang="en-US" altLang="ru-RU" sz="2800" b="1" i="1">
                <a:solidFill>
                  <a:srgbClr val="C00000"/>
                </a:solidFill>
                <a:ea typeface="Cambria Math" pitchFamily="18" charset="0"/>
                <a:cs typeface="Times New Roman" pitchFamily="18" charset="0"/>
              </a:rPr>
              <a:t>) = AB </a:t>
            </a:r>
            <a:endParaRPr lang="ru-RU" altLang="ru-RU" sz="2800" b="1">
              <a:solidFill>
                <a:srgbClr val="C0000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AutoShape 4"/>
          <p:cNvSpPr>
            <a:spLocks noChangeArrowheads="1"/>
          </p:cNvSpPr>
          <p:nvPr/>
        </p:nvSpPr>
        <p:spPr bwMode="auto">
          <a:xfrm>
            <a:off x="685800" y="2438400"/>
            <a:ext cx="2667000" cy="1219200"/>
          </a:xfrm>
          <a:prstGeom prst="parallelogram">
            <a:avLst>
              <a:gd name="adj" fmla="val 54688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55" name="AutoShape 5"/>
          <p:cNvSpPr>
            <a:spLocks noChangeArrowheads="1"/>
          </p:cNvSpPr>
          <p:nvPr/>
        </p:nvSpPr>
        <p:spPr bwMode="auto">
          <a:xfrm>
            <a:off x="304800" y="4114800"/>
            <a:ext cx="2743200" cy="1447800"/>
          </a:xfrm>
          <a:prstGeom prst="parallelogram">
            <a:avLst>
              <a:gd name="adj" fmla="val 47368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56" name="Rectangle 15"/>
          <p:cNvSpPr>
            <a:spLocks noChangeArrowheads="1"/>
          </p:cNvSpPr>
          <p:nvPr/>
        </p:nvSpPr>
        <p:spPr bwMode="auto">
          <a:xfrm>
            <a:off x="2743200" y="2438400"/>
            <a:ext cx="3889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 b="1"/>
              <a:t>α</a:t>
            </a:r>
            <a:r>
              <a:rPr lang="ru-RU" altLang="ru-RU"/>
              <a:t> </a:t>
            </a:r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2590800" y="41148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 b="1"/>
              <a:t>β</a:t>
            </a:r>
            <a:r>
              <a:rPr lang="ru-RU" altLang="ru-RU"/>
              <a:t> </a:t>
            </a:r>
          </a:p>
        </p:txBody>
      </p: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1219200" y="2667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/>
              <a:t>А</a:t>
            </a:r>
          </a:p>
        </p:txBody>
      </p:sp>
      <p:sp>
        <p:nvSpPr>
          <p:cNvPr id="62482" name="Text Box 18"/>
          <p:cNvSpPr txBox="1">
            <a:spLocks noChangeArrowheads="1"/>
          </p:cNvSpPr>
          <p:nvPr/>
        </p:nvSpPr>
        <p:spPr bwMode="auto">
          <a:xfrm>
            <a:off x="990600" y="4800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/>
              <a:t>А0</a:t>
            </a:r>
            <a:r>
              <a:rPr lang="ru-RU" altLang="ru-RU"/>
              <a:t> </a:t>
            </a:r>
          </a:p>
        </p:txBody>
      </p:sp>
      <p:sp>
        <p:nvSpPr>
          <p:cNvPr id="62483" name="Text Box 19"/>
          <p:cNvSpPr txBox="1">
            <a:spLocks noChangeArrowheads="1"/>
          </p:cNvSpPr>
          <p:nvPr/>
        </p:nvSpPr>
        <p:spPr bwMode="auto">
          <a:xfrm>
            <a:off x="1981200" y="2667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/>
              <a:t>В</a:t>
            </a:r>
          </a:p>
        </p:txBody>
      </p:sp>
      <p:sp>
        <p:nvSpPr>
          <p:cNvPr id="62484" name="Text Box 20"/>
          <p:cNvSpPr txBox="1">
            <a:spLocks noChangeArrowheads="1"/>
          </p:cNvSpPr>
          <p:nvPr/>
        </p:nvSpPr>
        <p:spPr bwMode="auto">
          <a:xfrm>
            <a:off x="1828800" y="4800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/>
              <a:t>В0 </a:t>
            </a:r>
          </a:p>
        </p:txBody>
      </p:sp>
      <p:sp>
        <p:nvSpPr>
          <p:cNvPr id="2062" name="Text Box 21"/>
          <p:cNvSpPr txBox="1">
            <a:spLocks noChangeArrowheads="1"/>
          </p:cNvSpPr>
          <p:nvPr/>
        </p:nvSpPr>
        <p:spPr bwMode="auto">
          <a:xfrm>
            <a:off x="609600" y="373063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 i="1">
                <a:solidFill>
                  <a:srgbClr val="FF0000"/>
                </a:solidFill>
              </a:rPr>
              <a:t>Расстояние между параллельными плоскостями</a:t>
            </a:r>
          </a:p>
        </p:txBody>
      </p:sp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3886200" y="1828800"/>
            <a:ext cx="44958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/>
              <a:t>Расстояние от произвольной точки одной из параллельных плоскостей до другой плоскости называется </a:t>
            </a:r>
            <a:r>
              <a:rPr lang="ru-RU" altLang="ru-RU" sz="2000" b="1"/>
              <a:t>расстоянием между параллельными плоскостями.</a:t>
            </a:r>
            <a:endParaRPr lang="ru-RU" altLang="ru-RU" sz="2000"/>
          </a:p>
        </p:txBody>
      </p:sp>
      <p:sp>
        <p:nvSpPr>
          <p:cNvPr id="2064" name="Text Box 23"/>
          <p:cNvSpPr txBox="1">
            <a:spLocks noChangeArrowheads="1"/>
          </p:cNvSpPr>
          <p:nvPr/>
        </p:nvSpPr>
        <p:spPr bwMode="auto">
          <a:xfrm>
            <a:off x="4800600" y="1219200"/>
            <a:ext cx="586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2065" name="Rectangle 2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graphicFrame>
        <p:nvGraphicFramePr>
          <p:cNvPr id="62490" name="Object 26"/>
          <p:cNvGraphicFramePr>
            <a:graphicFrameLocks noChangeAspect="1"/>
          </p:cNvGraphicFramePr>
          <p:nvPr/>
        </p:nvGraphicFramePr>
        <p:xfrm>
          <a:off x="1600200" y="1219200"/>
          <a:ext cx="3200400" cy="444500"/>
        </p:xfrm>
        <a:graphic>
          <a:graphicData uri="http://schemas.openxmlformats.org/presentationml/2006/ole">
            <p:oleObj spid="_x0000_s2050" name="Формула" r:id="rId3" imgW="1651000" imgH="228600" progId="Equation.3">
              <p:embed/>
            </p:oleObj>
          </a:graphicData>
        </a:graphic>
      </p:graphicFrame>
      <p:graphicFrame>
        <p:nvGraphicFramePr>
          <p:cNvPr id="62493" name="Object 29"/>
          <p:cNvGraphicFramePr>
            <a:graphicFrameLocks noChangeAspect="1"/>
          </p:cNvGraphicFramePr>
          <p:nvPr/>
        </p:nvGraphicFramePr>
        <p:xfrm>
          <a:off x="4724400" y="1143000"/>
          <a:ext cx="266700" cy="609600"/>
        </p:xfrm>
        <a:graphic>
          <a:graphicData uri="http://schemas.openxmlformats.org/presentationml/2006/ole">
            <p:oleObj spid="_x0000_s2051" name="Формула" r:id="rId4" imgW="88746" imgH="202848" progId="Equation.3">
              <p:embed/>
            </p:oleObj>
          </a:graphicData>
        </a:graphic>
      </p:graphicFrame>
      <p:sp>
        <p:nvSpPr>
          <p:cNvPr id="2066" name="Rectangle 32"/>
          <p:cNvSpPr>
            <a:spLocks noChangeArrowheads="1"/>
          </p:cNvSpPr>
          <p:nvPr/>
        </p:nvSpPr>
        <p:spPr bwMode="auto">
          <a:xfrm>
            <a:off x="381000" y="3276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graphicFrame>
        <p:nvGraphicFramePr>
          <p:cNvPr id="62495" name="Object 31"/>
          <p:cNvGraphicFramePr>
            <a:graphicFrameLocks noChangeAspect="1"/>
          </p:cNvGraphicFramePr>
          <p:nvPr/>
        </p:nvGraphicFramePr>
        <p:xfrm>
          <a:off x="4953000" y="1219200"/>
          <a:ext cx="609600" cy="471488"/>
        </p:xfrm>
        <a:graphic>
          <a:graphicData uri="http://schemas.openxmlformats.org/presentationml/2006/ole">
            <p:oleObj spid="_x0000_s2052" name="Формула" r:id="rId5" imgW="291973" imgH="228501" progId="Equation.3">
              <p:embed/>
            </p:oleObj>
          </a:graphicData>
        </a:graphic>
      </p:graphicFrame>
      <p:sp>
        <p:nvSpPr>
          <p:cNvPr id="206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graphicFrame>
        <p:nvGraphicFramePr>
          <p:cNvPr id="62500" name="Object 36"/>
          <p:cNvGraphicFramePr>
            <a:graphicFrameLocks noChangeAspect="1"/>
          </p:cNvGraphicFramePr>
          <p:nvPr/>
        </p:nvGraphicFramePr>
        <p:xfrm>
          <a:off x="5562600" y="1143000"/>
          <a:ext cx="2133600" cy="549275"/>
        </p:xfrm>
        <a:graphic>
          <a:graphicData uri="http://schemas.openxmlformats.org/presentationml/2006/ole">
            <p:oleObj spid="_x0000_s2053" name="Формула" r:id="rId6" imgW="889000" imgH="228600" progId="Equation.3">
              <p:embed/>
            </p:oleObj>
          </a:graphicData>
        </a:graphic>
      </p:graphicFrame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0" y="3048000"/>
            <a:ext cx="9144000" cy="1828800"/>
            <a:chOff x="0" y="1887"/>
            <a:chExt cx="5760" cy="1152"/>
          </a:xfrm>
        </p:grpSpPr>
        <p:sp>
          <p:nvSpPr>
            <p:cNvPr id="2080" name="Line 10"/>
            <p:cNvSpPr>
              <a:spLocks noChangeShapeType="1"/>
            </p:cNvSpPr>
            <p:nvPr/>
          </p:nvSpPr>
          <p:spPr bwMode="auto">
            <a:xfrm>
              <a:off x="864" y="1887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>
              <a:prstShdw prst="shdw17" dist="17961" dir="2700000">
                <a:schemeClr val="bg2"/>
              </a:prst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081" name="Line 12"/>
            <p:cNvSpPr>
              <a:spLocks noChangeShapeType="1"/>
            </p:cNvSpPr>
            <p:nvPr/>
          </p:nvSpPr>
          <p:spPr bwMode="auto">
            <a:xfrm>
              <a:off x="1440" y="1887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>
              <a:prstShdw prst="shdw17" dist="17961" dir="2700000">
                <a:schemeClr val="bg2"/>
              </a:prst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082" name="Line 13"/>
            <p:cNvSpPr>
              <a:spLocks noChangeShapeType="1"/>
            </p:cNvSpPr>
            <p:nvPr/>
          </p:nvSpPr>
          <p:spPr bwMode="auto">
            <a:xfrm>
              <a:off x="1440" y="2271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bg2"/>
              </a:prst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083" name="Line 11"/>
            <p:cNvSpPr>
              <a:spLocks noChangeShapeType="1"/>
            </p:cNvSpPr>
            <p:nvPr/>
          </p:nvSpPr>
          <p:spPr bwMode="auto">
            <a:xfrm>
              <a:off x="864" y="2256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bg2"/>
              </a:prst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084" name="Rectangle 37"/>
            <p:cNvSpPr>
              <a:spLocks noChangeArrowheads="1"/>
            </p:cNvSpPr>
            <p:nvPr/>
          </p:nvSpPr>
          <p:spPr bwMode="auto">
            <a:xfrm>
              <a:off x="0" y="2079"/>
              <a:ext cx="576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bg2"/>
              </a:prstShdw>
            </a:effectLst>
          </p:spPr>
          <p:txBody>
            <a:bodyPr wrap="none" anchor="ctr">
              <a:spAutoFit/>
            </a:bodyPr>
            <a:lstStyle/>
            <a:p>
              <a:endParaRPr lang="ru-RU" altLang="ru-RU"/>
            </a:p>
          </p:txBody>
        </p:sp>
      </p:grpSp>
      <p:sp>
        <p:nvSpPr>
          <p:cNvPr id="62471" name="Oval 7"/>
          <p:cNvSpPr>
            <a:spLocks noChangeArrowheads="1"/>
          </p:cNvSpPr>
          <p:nvPr/>
        </p:nvSpPr>
        <p:spPr bwMode="auto">
          <a:xfrm>
            <a:off x="2209800" y="2971800"/>
            <a:ext cx="152400" cy="1524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62470" name="Oval 6"/>
          <p:cNvSpPr>
            <a:spLocks noChangeArrowheads="1"/>
          </p:cNvSpPr>
          <p:nvPr/>
        </p:nvSpPr>
        <p:spPr bwMode="auto">
          <a:xfrm>
            <a:off x="1295400" y="2971800"/>
            <a:ext cx="152400" cy="1524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62478" name="Oval 14"/>
          <p:cNvSpPr>
            <a:spLocks noChangeArrowheads="1"/>
          </p:cNvSpPr>
          <p:nvPr/>
        </p:nvSpPr>
        <p:spPr bwMode="auto">
          <a:xfrm>
            <a:off x="2209800" y="4724400"/>
            <a:ext cx="152400" cy="1524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62472" name="Oval 8"/>
          <p:cNvSpPr>
            <a:spLocks noChangeArrowheads="1"/>
          </p:cNvSpPr>
          <p:nvPr/>
        </p:nvSpPr>
        <p:spPr bwMode="auto">
          <a:xfrm>
            <a:off x="1295400" y="4724400"/>
            <a:ext cx="152400" cy="1524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62505" name="AutoShape 41"/>
          <p:cNvSpPr>
            <a:spLocks noChangeArrowheads="1"/>
          </p:cNvSpPr>
          <p:nvPr/>
        </p:nvSpPr>
        <p:spPr bwMode="auto">
          <a:xfrm>
            <a:off x="5867400" y="3733800"/>
            <a:ext cx="1600200" cy="609600"/>
          </a:xfrm>
          <a:prstGeom prst="parallelogram">
            <a:avLst>
              <a:gd name="adj" fmla="val 65625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62506" name="AutoShape 42"/>
          <p:cNvSpPr>
            <a:spLocks noChangeArrowheads="1"/>
          </p:cNvSpPr>
          <p:nvPr/>
        </p:nvSpPr>
        <p:spPr bwMode="auto">
          <a:xfrm>
            <a:off x="5791200" y="4876800"/>
            <a:ext cx="1600200" cy="609600"/>
          </a:xfrm>
          <a:prstGeom prst="parallelogram">
            <a:avLst>
              <a:gd name="adj" fmla="val 65625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62507" name="Oval 43"/>
          <p:cNvSpPr>
            <a:spLocks noChangeArrowheads="1"/>
          </p:cNvSpPr>
          <p:nvPr/>
        </p:nvSpPr>
        <p:spPr bwMode="auto">
          <a:xfrm>
            <a:off x="6553200" y="3962400"/>
            <a:ext cx="152400" cy="1524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/>
          <a:lstStyle/>
          <a:p>
            <a:endParaRPr lang="ru-RU" altLang="ru-RU"/>
          </a:p>
        </p:txBody>
      </p:sp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6629400" y="4038600"/>
            <a:ext cx="0" cy="1143000"/>
            <a:chOff x="4176" y="2544"/>
            <a:chExt cx="0" cy="720"/>
          </a:xfrm>
        </p:grpSpPr>
        <p:sp>
          <p:nvSpPr>
            <p:cNvPr id="2078" name="Line 44"/>
            <p:cNvSpPr>
              <a:spLocks noChangeShapeType="1"/>
            </p:cNvSpPr>
            <p:nvPr/>
          </p:nvSpPr>
          <p:spPr bwMode="auto">
            <a:xfrm>
              <a:off x="4176" y="25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>
              <a:prstShdw prst="shdw17" dist="17961" dir="2700000">
                <a:schemeClr val="bg2"/>
              </a:prst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079" name="Line 45"/>
            <p:cNvSpPr>
              <a:spLocks noChangeShapeType="1"/>
            </p:cNvSpPr>
            <p:nvPr/>
          </p:nvSpPr>
          <p:spPr bwMode="auto">
            <a:xfrm>
              <a:off x="4176" y="2736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bg2"/>
              </a:prstShdw>
            </a:effec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2510" name="Oval 46"/>
          <p:cNvSpPr>
            <a:spLocks noChangeArrowheads="1"/>
          </p:cNvSpPr>
          <p:nvPr/>
        </p:nvSpPr>
        <p:spPr bwMode="auto">
          <a:xfrm>
            <a:off x="6553200" y="5105400"/>
            <a:ext cx="152400" cy="1524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624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624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8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624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624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2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2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624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624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620"/>
                            </p:stCondLst>
                            <p:childTnLst>
                              <p:par>
                                <p:cTn id="5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624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624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2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2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2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2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2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2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2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2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62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62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62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2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2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2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2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2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2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2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2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2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2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2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2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1" grpId="0"/>
      <p:bldP spid="62482" grpId="0"/>
      <p:bldP spid="62483" grpId="0"/>
      <p:bldP spid="62484" grpId="0"/>
      <p:bldP spid="62471" grpId="0" animBg="1"/>
      <p:bldP spid="62470" grpId="0" animBg="1"/>
      <p:bldP spid="62478" grpId="0" animBg="1"/>
      <p:bldP spid="62472" grpId="0" animBg="1"/>
      <p:bldP spid="62505" grpId="0" animBg="1"/>
      <p:bldP spid="62506" grpId="0" animBg="1"/>
      <p:bldP spid="62507" grpId="0" animBg="1"/>
      <p:bldP spid="625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AutoShape 4"/>
          <p:cNvSpPr>
            <a:spLocks noChangeArrowheads="1"/>
          </p:cNvSpPr>
          <p:nvPr/>
        </p:nvSpPr>
        <p:spPr bwMode="auto">
          <a:xfrm>
            <a:off x="457200" y="2971800"/>
            <a:ext cx="3657600" cy="1524000"/>
          </a:xfrm>
          <a:prstGeom prst="parallelogram">
            <a:avLst>
              <a:gd name="adj" fmla="val 600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078" name="Line 5"/>
          <p:cNvSpPr>
            <a:spLocks noChangeShapeType="1"/>
          </p:cNvSpPr>
          <p:nvPr/>
        </p:nvSpPr>
        <p:spPr bwMode="auto">
          <a:xfrm>
            <a:off x="1295400" y="19812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/>
          <a:lstStyle/>
          <a:p>
            <a:endParaRPr lang="ru-RU"/>
          </a:p>
        </p:txBody>
      </p:sp>
      <p:sp>
        <p:nvSpPr>
          <p:cNvPr id="63494" name="Oval 6"/>
          <p:cNvSpPr>
            <a:spLocks noChangeArrowheads="1"/>
          </p:cNvSpPr>
          <p:nvPr/>
        </p:nvSpPr>
        <p:spPr bwMode="auto">
          <a:xfrm>
            <a:off x="1676400" y="1905000"/>
            <a:ext cx="152400" cy="1524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63495" name="Oval 7"/>
          <p:cNvSpPr>
            <a:spLocks noChangeArrowheads="1"/>
          </p:cNvSpPr>
          <p:nvPr/>
        </p:nvSpPr>
        <p:spPr bwMode="auto">
          <a:xfrm>
            <a:off x="2819400" y="1905000"/>
            <a:ext cx="152400" cy="1524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081" name="Rectangle 10"/>
          <p:cNvSpPr>
            <a:spLocks noChangeArrowheads="1"/>
          </p:cNvSpPr>
          <p:nvPr/>
        </p:nvSpPr>
        <p:spPr bwMode="auto">
          <a:xfrm>
            <a:off x="533400" y="4191000"/>
            <a:ext cx="3889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 b="1"/>
              <a:t>α</a:t>
            </a:r>
            <a:r>
              <a:rPr lang="ru-RU" altLang="ru-RU"/>
              <a:t> </a:t>
            </a:r>
          </a:p>
        </p:txBody>
      </p:sp>
      <p:sp>
        <p:nvSpPr>
          <p:cNvPr id="63501" name="Line 13"/>
          <p:cNvSpPr>
            <a:spLocks noChangeShapeType="1"/>
          </p:cNvSpPr>
          <p:nvPr/>
        </p:nvSpPr>
        <p:spPr bwMode="auto">
          <a:xfrm>
            <a:off x="1219200" y="37338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/>
          <a:lstStyle/>
          <a:p>
            <a:endParaRPr lang="ru-RU"/>
          </a:p>
        </p:txBody>
      </p:sp>
      <p:sp>
        <p:nvSpPr>
          <p:cNvPr id="63496" name="Oval 8"/>
          <p:cNvSpPr>
            <a:spLocks noChangeArrowheads="1"/>
          </p:cNvSpPr>
          <p:nvPr/>
        </p:nvSpPr>
        <p:spPr bwMode="auto">
          <a:xfrm>
            <a:off x="1676400" y="3657600"/>
            <a:ext cx="152400" cy="1524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63497" name="Oval 9"/>
          <p:cNvSpPr>
            <a:spLocks noChangeArrowheads="1"/>
          </p:cNvSpPr>
          <p:nvPr/>
        </p:nvSpPr>
        <p:spPr bwMode="auto">
          <a:xfrm>
            <a:off x="2819400" y="3657600"/>
            <a:ext cx="152400" cy="1524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63502" name="Line 14"/>
          <p:cNvSpPr>
            <a:spLocks noChangeShapeType="1"/>
          </p:cNvSpPr>
          <p:nvPr/>
        </p:nvSpPr>
        <p:spPr bwMode="auto">
          <a:xfrm flipH="1">
            <a:off x="1752600" y="19812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/>
          <a:lstStyle/>
          <a:p>
            <a:endParaRPr lang="ru-RU"/>
          </a:p>
        </p:txBody>
      </p:sp>
      <p:sp>
        <p:nvSpPr>
          <p:cNvPr id="63503" name="Line 15"/>
          <p:cNvSpPr>
            <a:spLocks noChangeShapeType="1"/>
          </p:cNvSpPr>
          <p:nvPr/>
        </p:nvSpPr>
        <p:spPr bwMode="auto">
          <a:xfrm flipV="1">
            <a:off x="2895600" y="19812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/>
          <a:lstStyle/>
          <a:p>
            <a:endParaRPr lang="ru-RU"/>
          </a:p>
        </p:txBody>
      </p: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1524000" y="1524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i="1"/>
              <a:t>А</a:t>
            </a:r>
          </a:p>
        </p:txBody>
      </p:sp>
      <p:sp>
        <p:nvSpPr>
          <p:cNvPr id="63506" name="Text Box 18"/>
          <p:cNvSpPr txBox="1">
            <a:spLocks noChangeArrowheads="1"/>
          </p:cNvSpPr>
          <p:nvPr/>
        </p:nvSpPr>
        <p:spPr bwMode="auto">
          <a:xfrm>
            <a:off x="2667000" y="1600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i="1"/>
              <a:t>В</a:t>
            </a:r>
          </a:p>
        </p:txBody>
      </p:sp>
      <p:sp>
        <p:nvSpPr>
          <p:cNvPr id="3089" name="Rectangle 20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graphicFrame>
        <p:nvGraphicFramePr>
          <p:cNvPr id="63507" name="Object 19"/>
          <p:cNvGraphicFramePr>
            <a:graphicFrameLocks noChangeAspect="1"/>
          </p:cNvGraphicFramePr>
          <p:nvPr/>
        </p:nvGraphicFramePr>
        <p:xfrm>
          <a:off x="1524000" y="3810000"/>
          <a:ext cx="381000" cy="457200"/>
        </p:xfrm>
        <a:graphic>
          <a:graphicData uri="http://schemas.openxmlformats.org/presentationml/2006/ole">
            <p:oleObj spid="_x0000_s3074" name="Формула" r:id="rId3" imgW="190500" imgH="228600" progId="Equation.3">
              <p:embed/>
            </p:oleObj>
          </a:graphicData>
        </a:graphic>
      </p:graphicFrame>
      <p:sp>
        <p:nvSpPr>
          <p:cNvPr id="3090" name="Rectangle 22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graphicFrame>
        <p:nvGraphicFramePr>
          <p:cNvPr id="63509" name="Object 21"/>
          <p:cNvGraphicFramePr>
            <a:graphicFrameLocks noChangeAspect="1"/>
          </p:cNvGraphicFramePr>
          <p:nvPr/>
        </p:nvGraphicFramePr>
        <p:xfrm>
          <a:off x="2667000" y="3810000"/>
          <a:ext cx="381000" cy="457200"/>
        </p:xfrm>
        <a:graphic>
          <a:graphicData uri="http://schemas.openxmlformats.org/presentationml/2006/ole">
            <p:oleObj spid="_x0000_s3075" name="Формула" r:id="rId4" imgW="190500" imgH="228600" progId="Equation.3">
              <p:embed/>
            </p:oleObj>
          </a:graphicData>
        </a:graphic>
      </p:graphicFrame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752600" y="3429000"/>
            <a:ext cx="228600" cy="304800"/>
            <a:chOff x="1104" y="2160"/>
            <a:chExt cx="144" cy="192"/>
          </a:xfrm>
        </p:grpSpPr>
        <p:sp>
          <p:nvSpPr>
            <p:cNvPr id="3097" name="Line 23"/>
            <p:cNvSpPr>
              <a:spLocks noChangeShapeType="1"/>
            </p:cNvSpPr>
            <p:nvPr/>
          </p:nvSpPr>
          <p:spPr bwMode="auto">
            <a:xfrm>
              <a:off x="1104" y="216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bg2"/>
              </a:prst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098" name="Line 24"/>
            <p:cNvSpPr>
              <a:spLocks noChangeShapeType="1"/>
            </p:cNvSpPr>
            <p:nvPr/>
          </p:nvSpPr>
          <p:spPr bwMode="auto">
            <a:xfrm>
              <a:off x="1248" y="21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bg2"/>
              </a:prstShdw>
            </a:effec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2895600" y="3429000"/>
            <a:ext cx="228600" cy="304800"/>
            <a:chOff x="1824" y="2160"/>
            <a:chExt cx="144" cy="192"/>
          </a:xfrm>
        </p:grpSpPr>
        <p:sp>
          <p:nvSpPr>
            <p:cNvPr id="3095" name="Line 25"/>
            <p:cNvSpPr>
              <a:spLocks noChangeShapeType="1"/>
            </p:cNvSpPr>
            <p:nvPr/>
          </p:nvSpPr>
          <p:spPr bwMode="auto">
            <a:xfrm>
              <a:off x="1824" y="216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bg2"/>
              </a:prst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096" name="Line 26"/>
            <p:cNvSpPr>
              <a:spLocks noChangeShapeType="1"/>
            </p:cNvSpPr>
            <p:nvPr/>
          </p:nvSpPr>
          <p:spPr bwMode="auto">
            <a:xfrm>
              <a:off x="1968" y="21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bg2"/>
              </a:prstShdw>
            </a:effectLst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3076" name="Object 28"/>
          <p:cNvGraphicFramePr>
            <a:graphicFrameLocks noChangeAspect="1"/>
          </p:cNvGraphicFramePr>
          <p:nvPr/>
        </p:nvGraphicFramePr>
        <p:xfrm>
          <a:off x="3810000" y="1524000"/>
          <a:ext cx="322263" cy="371475"/>
        </p:xfrm>
        <a:graphic>
          <a:graphicData uri="http://schemas.openxmlformats.org/presentationml/2006/ole">
            <p:oleObj spid="_x0000_s3076" name="Формула" r:id="rId5" imgW="126835" imgH="139518" progId="Equation.3">
              <p:embed/>
            </p:oleObj>
          </a:graphicData>
        </a:graphic>
      </p:graphicFrame>
      <p:sp>
        <p:nvSpPr>
          <p:cNvPr id="3093" name="Text Box 30"/>
          <p:cNvSpPr txBox="1">
            <a:spLocks noChangeArrowheads="1"/>
          </p:cNvSpPr>
          <p:nvPr/>
        </p:nvSpPr>
        <p:spPr bwMode="auto">
          <a:xfrm>
            <a:off x="381000" y="457200"/>
            <a:ext cx="8382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 i="1">
                <a:solidFill>
                  <a:srgbClr val="7030A0"/>
                </a:solidFill>
              </a:rPr>
              <a:t>Расстояние между прямой и параллельной ей плоскостью</a:t>
            </a:r>
          </a:p>
        </p:txBody>
      </p:sp>
      <p:sp>
        <p:nvSpPr>
          <p:cNvPr id="63519" name="Text Box 31"/>
          <p:cNvSpPr txBox="1">
            <a:spLocks noChangeArrowheads="1"/>
          </p:cNvSpPr>
          <p:nvPr/>
        </p:nvSpPr>
        <p:spPr bwMode="auto">
          <a:xfrm>
            <a:off x="228600" y="5029200"/>
            <a:ext cx="830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/>
              <a:t>Расстояние от произвольной точки прямой до плоскости называется </a:t>
            </a:r>
            <a:r>
              <a:rPr lang="ru-RU" altLang="ru-RU" sz="2000" b="1"/>
              <a:t>расстоянием между прямой и параллельной ей плоскостью.</a:t>
            </a:r>
            <a:endParaRPr lang="ru-RU" altLang="ru-RU" sz="20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3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3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3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3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63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63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63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4" grpId="0" animBg="1"/>
      <p:bldP spid="63495" grpId="0" animBg="1"/>
      <p:bldP spid="63501" grpId="0" animBg="1"/>
      <p:bldP spid="63496" grpId="0" animBg="1"/>
      <p:bldP spid="63497" grpId="0" animBg="1"/>
      <p:bldP spid="63502" grpId="0" animBg="1"/>
      <p:bldP spid="63503" grpId="0" animBg="1"/>
      <p:bldP spid="63505" grpId="0"/>
      <p:bldP spid="6350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30" name="Freeform 18"/>
          <p:cNvSpPr>
            <a:spLocks/>
          </p:cNvSpPr>
          <p:nvPr/>
        </p:nvSpPr>
        <p:spPr bwMode="auto">
          <a:xfrm>
            <a:off x="228600" y="2895600"/>
            <a:ext cx="4268788" cy="2932113"/>
          </a:xfrm>
          <a:custGeom>
            <a:avLst/>
            <a:gdLst>
              <a:gd name="T0" fmla="*/ 2147483647 w 2689"/>
              <a:gd name="T1" fmla="*/ 2147483647 h 1847"/>
              <a:gd name="T2" fmla="*/ 2147483647 w 2689"/>
              <a:gd name="T3" fmla="*/ 2147483647 h 1847"/>
              <a:gd name="T4" fmla="*/ 2147483647 w 2689"/>
              <a:gd name="T5" fmla="*/ 2147483647 h 1847"/>
              <a:gd name="T6" fmla="*/ 2147483647 w 2689"/>
              <a:gd name="T7" fmla="*/ 2147483647 h 1847"/>
              <a:gd name="T8" fmla="*/ 2147483647 w 2689"/>
              <a:gd name="T9" fmla="*/ 2147483647 h 1847"/>
              <a:gd name="T10" fmla="*/ 2147483647 w 2689"/>
              <a:gd name="T11" fmla="*/ 2147483647 h 1847"/>
              <a:gd name="T12" fmla="*/ 2147483647 w 2689"/>
              <a:gd name="T13" fmla="*/ 2147483647 h 1847"/>
              <a:gd name="T14" fmla="*/ 2147483647 w 2689"/>
              <a:gd name="T15" fmla="*/ 2147483647 h 1847"/>
              <a:gd name="T16" fmla="*/ 2147483647 w 2689"/>
              <a:gd name="T17" fmla="*/ 2147483647 h 1847"/>
              <a:gd name="T18" fmla="*/ 2147483647 w 2689"/>
              <a:gd name="T19" fmla="*/ 2147483647 h 1847"/>
              <a:gd name="T20" fmla="*/ 2147483647 w 2689"/>
              <a:gd name="T21" fmla="*/ 2147483647 h 1847"/>
              <a:gd name="T22" fmla="*/ 2147483647 w 2689"/>
              <a:gd name="T23" fmla="*/ 2147483647 h 1847"/>
              <a:gd name="T24" fmla="*/ 2147483647 w 2689"/>
              <a:gd name="T25" fmla="*/ 2147483647 h 1847"/>
              <a:gd name="T26" fmla="*/ 2147483647 w 2689"/>
              <a:gd name="T27" fmla="*/ 2147483647 h 1847"/>
              <a:gd name="T28" fmla="*/ 2147483647 w 2689"/>
              <a:gd name="T29" fmla="*/ 2147483647 h 1847"/>
              <a:gd name="T30" fmla="*/ 2147483647 w 2689"/>
              <a:gd name="T31" fmla="*/ 2147483647 h 1847"/>
              <a:gd name="T32" fmla="*/ 2147483647 w 2689"/>
              <a:gd name="T33" fmla="*/ 2147483647 h 1847"/>
              <a:gd name="T34" fmla="*/ 2147483647 w 2689"/>
              <a:gd name="T35" fmla="*/ 2147483647 h 1847"/>
              <a:gd name="T36" fmla="*/ 2147483647 w 2689"/>
              <a:gd name="T37" fmla="*/ 2147483647 h 1847"/>
              <a:gd name="T38" fmla="*/ 2147483647 w 2689"/>
              <a:gd name="T39" fmla="*/ 2147483647 h 1847"/>
              <a:gd name="T40" fmla="*/ 2147483647 w 2689"/>
              <a:gd name="T41" fmla="*/ 2147483647 h 1847"/>
              <a:gd name="T42" fmla="*/ 2147483647 w 2689"/>
              <a:gd name="T43" fmla="*/ 2147483647 h 1847"/>
              <a:gd name="T44" fmla="*/ 2147483647 w 2689"/>
              <a:gd name="T45" fmla="*/ 2147483647 h 1847"/>
              <a:gd name="T46" fmla="*/ 2147483647 w 2689"/>
              <a:gd name="T47" fmla="*/ 2147483647 h 1847"/>
              <a:gd name="T48" fmla="*/ 2147483647 w 2689"/>
              <a:gd name="T49" fmla="*/ 2147483647 h 1847"/>
              <a:gd name="T50" fmla="*/ 2147483647 w 2689"/>
              <a:gd name="T51" fmla="*/ 2147483647 h 1847"/>
              <a:gd name="T52" fmla="*/ 2147483647 w 2689"/>
              <a:gd name="T53" fmla="*/ 2147483647 h 1847"/>
              <a:gd name="T54" fmla="*/ 2147483647 w 2689"/>
              <a:gd name="T55" fmla="*/ 2147483647 h 1847"/>
              <a:gd name="T56" fmla="*/ 2147483647 w 2689"/>
              <a:gd name="T57" fmla="*/ 2147483647 h 1847"/>
              <a:gd name="T58" fmla="*/ 2147483647 w 2689"/>
              <a:gd name="T59" fmla="*/ 2147483647 h 1847"/>
              <a:gd name="T60" fmla="*/ 2147483647 w 2689"/>
              <a:gd name="T61" fmla="*/ 2147483647 h 184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2689"/>
              <a:gd name="T94" fmla="*/ 0 h 1847"/>
              <a:gd name="T95" fmla="*/ 2689 w 2689"/>
              <a:gd name="T96" fmla="*/ 1847 h 1847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2689" h="1847">
                <a:moveTo>
                  <a:pt x="2305" y="16"/>
                </a:moveTo>
                <a:cubicBezTo>
                  <a:pt x="1956" y="65"/>
                  <a:pt x="2262" y="33"/>
                  <a:pt x="1418" y="43"/>
                </a:cubicBezTo>
                <a:cubicBezTo>
                  <a:pt x="1335" y="57"/>
                  <a:pt x="1268" y="99"/>
                  <a:pt x="1180" y="116"/>
                </a:cubicBezTo>
                <a:cubicBezTo>
                  <a:pt x="1123" y="154"/>
                  <a:pt x="1072" y="198"/>
                  <a:pt x="1015" y="235"/>
                </a:cubicBezTo>
                <a:cubicBezTo>
                  <a:pt x="949" y="278"/>
                  <a:pt x="857" y="241"/>
                  <a:pt x="778" y="244"/>
                </a:cubicBezTo>
                <a:cubicBezTo>
                  <a:pt x="690" y="261"/>
                  <a:pt x="598" y="280"/>
                  <a:pt x="513" y="308"/>
                </a:cubicBezTo>
                <a:cubicBezTo>
                  <a:pt x="460" y="348"/>
                  <a:pt x="396" y="367"/>
                  <a:pt x="339" y="400"/>
                </a:cubicBezTo>
                <a:cubicBezTo>
                  <a:pt x="151" y="509"/>
                  <a:pt x="326" y="421"/>
                  <a:pt x="220" y="473"/>
                </a:cubicBezTo>
                <a:cubicBezTo>
                  <a:pt x="185" y="508"/>
                  <a:pt x="146" y="538"/>
                  <a:pt x="110" y="573"/>
                </a:cubicBezTo>
                <a:cubicBezTo>
                  <a:pt x="94" y="588"/>
                  <a:pt x="74" y="628"/>
                  <a:pt x="74" y="628"/>
                </a:cubicBezTo>
                <a:cubicBezTo>
                  <a:pt x="56" y="684"/>
                  <a:pt x="36" y="740"/>
                  <a:pt x="10" y="793"/>
                </a:cubicBezTo>
                <a:cubicBezTo>
                  <a:pt x="16" y="924"/>
                  <a:pt x="0" y="1148"/>
                  <a:pt x="65" y="1277"/>
                </a:cubicBezTo>
                <a:cubicBezTo>
                  <a:pt x="107" y="1359"/>
                  <a:pt x="175" y="1423"/>
                  <a:pt x="238" y="1488"/>
                </a:cubicBezTo>
                <a:cubicBezTo>
                  <a:pt x="274" y="1525"/>
                  <a:pt x="304" y="1571"/>
                  <a:pt x="339" y="1607"/>
                </a:cubicBezTo>
                <a:cubicBezTo>
                  <a:pt x="386" y="1655"/>
                  <a:pt x="453" y="1687"/>
                  <a:pt x="513" y="1716"/>
                </a:cubicBezTo>
                <a:cubicBezTo>
                  <a:pt x="551" y="1756"/>
                  <a:pt x="614" y="1771"/>
                  <a:pt x="668" y="1780"/>
                </a:cubicBezTo>
                <a:cubicBezTo>
                  <a:pt x="863" y="1845"/>
                  <a:pt x="1195" y="1814"/>
                  <a:pt x="1363" y="1817"/>
                </a:cubicBezTo>
                <a:cubicBezTo>
                  <a:pt x="1527" y="1847"/>
                  <a:pt x="1495" y="1844"/>
                  <a:pt x="1710" y="1835"/>
                </a:cubicBezTo>
                <a:cubicBezTo>
                  <a:pt x="1744" y="1824"/>
                  <a:pt x="1759" y="1801"/>
                  <a:pt x="1793" y="1789"/>
                </a:cubicBezTo>
                <a:cubicBezTo>
                  <a:pt x="1907" y="1704"/>
                  <a:pt x="2076" y="1681"/>
                  <a:pt x="2213" y="1671"/>
                </a:cubicBezTo>
                <a:cubicBezTo>
                  <a:pt x="2237" y="1665"/>
                  <a:pt x="2268" y="1670"/>
                  <a:pt x="2286" y="1652"/>
                </a:cubicBezTo>
                <a:cubicBezTo>
                  <a:pt x="2301" y="1637"/>
                  <a:pt x="2332" y="1607"/>
                  <a:pt x="2332" y="1607"/>
                </a:cubicBezTo>
                <a:cubicBezTo>
                  <a:pt x="2344" y="1569"/>
                  <a:pt x="2365" y="1530"/>
                  <a:pt x="2387" y="1497"/>
                </a:cubicBezTo>
                <a:cubicBezTo>
                  <a:pt x="2410" y="1427"/>
                  <a:pt x="2398" y="1358"/>
                  <a:pt x="2442" y="1296"/>
                </a:cubicBezTo>
                <a:cubicBezTo>
                  <a:pt x="2468" y="1216"/>
                  <a:pt x="2545" y="1187"/>
                  <a:pt x="2588" y="1122"/>
                </a:cubicBezTo>
                <a:cubicBezTo>
                  <a:pt x="2594" y="1071"/>
                  <a:pt x="2593" y="1047"/>
                  <a:pt x="2606" y="1003"/>
                </a:cubicBezTo>
                <a:cubicBezTo>
                  <a:pt x="2612" y="984"/>
                  <a:pt x="2625" y="948"/>
                  <a:pt x="2625" y="948"/>
                </a:cubicBezTo>
                <a:cubicBezTo>
                  <a:pt x="2622" y="784"/>
                  <a:pt x="2689" y="257"/>
                  <a:pt x="2451" y="98"/>
                </a:cubicBezTo>
                <a:cubicBezTo>
                  <a:pt x="2447" y="92"/>
                  <a:pt x="2400" y="27"/>
                  <a:pt x="2396" y="25"/>
                </a:cubicBezTo>
                <a:cubicBezTo>
                  <a:pt x="2379" y="17"/>
                  <a:pt x="2359" y="19"/>
                  <a:pt x="2341" y="16"/>
                </a:cubicBezTo>
                <a:cubicBezTo>
                  <a:pt x="2310" y="6"/>
                  <a:pt x="2321" y="0"/>
                  <a:pt x="2305" y="16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/>
          <a:lstStyle/>
          <a:p>
            <a:endParaRPr lang="ru-RU"/>
          </a:p>
        </p:txBody>
      </p:sp>
      <p:sp>
        <p:nvSpPr>
          <p:cNvPr id="4103" name="Line 4"/>
          <p:cNvSpPr>
            <a:spLocks noChangeShapeType="1"/>
          </p:cNvSpPr>
          <p:nvPr/>
        </p:nvSpPr>
        <p:spPr bwMode="auto">
          <a:xfrm flipV="1">
            <a:off x="381000" y="2286000"/>
            <a:ext cx="23622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/>
          <a:lstStyle/>
          <a:p>
            <a:endParaRPr lang="ru-RU"/>
          </a:p>
        </p:txBody>
      </p:sp>
      <p:sp>
        <p:nvSpPr>
          <p:cNvPr id="4104" name="Line 5"/>
          <p:cNvSpPr>
            <a:spLocks noChangeShapeType="1"/>
          </p:cNvSpPr>
          <p:nvPr/>
        </p:nvSpPr>
        <p:spPr bwMode="auto">
          <a:xfrm>
            <a:off x="1676400" y="3657600"/>
            <a:ext cx="19050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/>
          <a:lstStyle/>
          <a:p>
            <a:endParaRPr lang="ru-RU"/>
          </a:p>
        </p:txBody>
      </p:sp>
      <p:sp>
        <p:nvSpPr>
          <p:cNvPr id="4105" name="Rectangle 7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2286000" y="2057400"/>
          <a:ext cx="325438" cy="376238"/>
        </p:xfrm>
        <a:graphic>
          <a:graphicData uri="http://schemas.openxmlformats.org/presentationml/2006/ole">
            <p:oleObj spid="_x0000_s4098" name="Формула" r:id="rId3" imgW="126835" imgH="139518" progId="Equation.3">
              <p:embed/>
            </p:oleObj>
          </a:graphicData>
        </a:graphic>
      </p:graphicFrame>
      <p:sp>
        <p:nvSpPr>
          <p:cNvPr id="4106" name="Rectangle 9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graphicFrame>
        <p:nvGraphicFramePr>
          <p:cNvPr id="4099" name="Object 8"/>
          <p:cNvGraphicFramePr>
            <a:graphicFrameLocks noChangeAspect="1"/>
          </p:cNvGraphicFramePr>
          <p:nvPr/>
        </p:nvGraphicFramePr>
        <p:xfrm>
          <a:off x="3505200" y="4837113"/>
          <a:ext cx="381000" cy="334962"/>
        </p:xfrm>
        <a:graphic>
          <a:graphicData uri="http://schemas.openxmlformats.org/presentationml/2006/ole">
            <p:oleObj spid="_x0000_s4099" name="Формула" r:id="rId4" imgW="114201" imgH="139579" progId="Equation.3">
              <p:embed/>
            </p:oleObj>
          </a:graphicData>
        </a:graphic>
      </p:graphicFrame>
      <p:sp>
        <p:nvSpPr>
          <p:cNvPr id="64522" name="Line 10"/>
          <p:cNvSpPr>
            <a:spLocks noChangeShapeType="1"/>
          </p:cNvSpPr>
          <p:nvPr/>
        </p:nvSpPr>
        <p:spPr bwMode="auto">
          <a:xfrm flipV="1">
            <a:off x="838200" y="3657600"/>
            <a:ext cx="27432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/>
          <a:lstStyle/>
          <a:p>
            <a:endParaRPr lang="ru-RU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4109" name="Rectangle 14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graphicFrame>
        <p:nvGraphicFramePr>
          <p:cNvPr id="64525" name="Object 13"/>
          <p:cNvGraphicFramePr>
            <a:graphicFrameLocks noChangeAspect="1"/>
          </p:cNvGraphicFramePr>
          <p:nvPr/>
        </p:nvGraphicFramePr>
        <p:xfrm>
          <a:off x="3276600" y="3200400"/>
          <a:ext cx="330200" cy="447675"/>
        </p:xfrm>
        <a:graphic>
          <a:graphicData uri="http://schemas.openxmlformats.org/presentationml/2006/ole">
            <p:oleObj spid="_x0000_s4100" name="Формула" r:id="rId5" imgW="164885" imgH="215619" progId="Equation.3">
              <p:embed/>
            </p:oleObj>
          </a:graphicData>
        </a:graphic>
      </p:graphicFrame>
      <p:sp>
        <p:nvSpPr>
          <p:cNvPr id="64527" name="Oval 15"/>
          <p:cNvSpPr>
            <a:spLocks noChangeArrowheads="1"/>
          </p:cNvSpPr>
          <p:nvPr/>
        </p:nvSpPr>
        <p:spPr bwMode="auto">
          <a:xfrm>
            <a:off x="990600" y="4876800"/>
            <a:ext cx="152400" cy="1524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64528" name="Oval 16"/>
          <p:cNvSpPr>
            <a:spLocks noChangeArrowheads="1"/>
          </p:cNvSpPr>
          <p:nvPr/>
        </p:nvSpPr>
        <p:spPr bwMode="auto">
          <a:xfrm>
            <a:off x="914400" y="2971800"/>
            <a:ext cx="152400" cy="1524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64529" name="Line 17"/>
          <p:cNvSpPr>
            <a:spLocks noChangeShapeType="1"/>
          </p:cNvSpPr>
          <p:nvPr/>
        </p:nvSpPr>
        <p:spPr bwMode="auto">
          <a:xfrm>
            <a:off x="990600" y="3048000"/>
            <a:ext cx="762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/>
          <a:lstStyle/>
          <a:p>
            <a:endParaRPr lang="ru-RU"/>
          </a:p>
        </p:txBody>
      </p:sp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2514600" y="5410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anchor="ctr">
            <a:spAutoFit/>
          </a:bodyPr>
          <a:lstStyle/>
          <a:p>
            <a:pPr eaLnBrk="0" hangingPunct="0"/>
            <a:r>
              <a:rPr lang="ru-RU" altLang="ru-RU" b="1"/>
              <a:t>α</a:t>
            </a:r>
            <a:r>
              <a:rPr lang="ru-RU" altLang="ru-RU"/>
              <a:t> </a:t>
            </a:r>
          </a:p>
        </p:txBody>
      </p:sp>
      <p:sp>
        <p:nvSpPr>
          <p:cNvPr id="64532" name="Text Box 20"/>
          <p:cNvSpPr txBox="1">
            <a:spLocks noChangeArrowheads="1"/>
          </p:cNvSpPr>
          <p:nvPr/>
        </p:nvSpPr>
        <p:spPr bwMode="auto">
          <a:xfrm>
            <a:off x="609600" y="2590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i="1"/>
              <a:t>А</a:t>
            </a:r>
          </a:p>
        </p:txBody>
      </p:sp>
      <p:sp>
        <p:nvSpPr>
          <p:cNvPr id="4115" name="Rectangle 22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graphicFrame>
        <p:nvGraphicFramePr>
          <p:cNvPr id="64533" name="Object 21"/>
          <p:cNvGraphicFramePr>
            <a:graphicFrameLocks noChangeAspect="1"/>
          </p:cNvGraphicFramePr>
          <p:nvPr/>
        </p:nvGraphicFramePr>
        <p:xfrm>
          <a:off x="1143000" y="4800600"/>
          <a:ext cx="369888" cy="447675"/>
        </p:xfrm>
        <a:graphic>
          <a:graphicData uri="http://schemas.openxmlformats.org/presentationml/2006/ole">
            <p:oleObj spid="_x0000_s4101" name="Формула" r:id="rId6" imgW="177569" imgH="215619" progId="Equation.3">
              <p:embed/>
            </p:oleObj>
          </a:graphicData>
        </a:graphic>
      </p:graphicFrame>
      <p:sp>
        <p:nvSpPr>
          <p:cNvPr id="4116" name="Text Box 23"/>
          <p:cNvSpPr txBox="1">
            <a:spLocks noChangeArrowheads="1"/>
          </p:cNvSpPr>
          <p:nvPr/>
        </p:nvSpPr>
        <p:spPr bwMode="auto">
          <a:xfrm>
            <a:off x="228600" y="381000"/>
            <a:ext cx="8763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800" b="1" i="1">
                <a:solidFill>
                  <a:srgbClr val="6600CC"/>
                </a:solidFill>
              </a:rPr>
              <a:t>Расстояние между скрещивающимися прямыми</a:t>
            </a:r>
          </a:p>
        </p:txBody>
      </p:sp>
      <p:sp>
        <p:nvSpPr>
          <p:cNvPr id="64536" name="Text Box 24"/>
          <p:cNvSpPr txBox="1">
            <a:spLocks noChangeArrowheads="1"/>
          </p:cNvSpPr>
          <p:nvPr/>
        </p:nvSpPr>
        <p:spPr bwMode="auto">
          <a:xfrm>
            <a:off x="4876800" y="2057400"/>
            <a:ext cx="44958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/>
              <a:t>Расстояние между одной из скрещивающихся прямых и плоскостью, проходящей через другую прямую параллельно первой, называется </a:t>
            </a:r>
            <a:r>
              <a:rPr lang="ru-RU" altLang="ru-RU" sz="2400" b="1"/>
              <a:t>расстоянием между скрещивающимися прямыми.</a:t>
            </a:r>
            <a:endParaRPr lang="ru-RU" altLang="ru-RU" sz="2400"/>
          </a:p>
        </p:txBody>
      </p:sp>
      <p:sp>
        <p:nvSpPr>
          <p:cNvPr id="64537" name="Oval 25"/>
          <p:cNvSpPr>
            <a:spLocks noChangeArrowheads="1"/>
          </p:cNvSpPr>
          <p:nvPr/>
        </p:nvSpPr>
        <p:spPr bwMode="auto">
          <a:xfrm>
            <a:off x="2362200" y="4191000"/>
            <a:ext cx="152400" cy="1524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4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4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4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645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645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4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4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4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4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4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4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645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645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30" grpId="0" animBg="1"/>
      <p:bldP spid="64522" grpId="0" animBg="1"/>
      <p:bldP spid="64527" grpId="0" animBg="1"/>
      <p:bldP spid="64528" grpId="0" animBg="1"/>
      <p:bldP spid="64529" grpId="0" animBg="1"/>
      <p:bldP spid="64531" grpId="0"/>
      <p:bldP spid="64532" grpId="0"/>
      <p:bldP spid="64536" grpId="0"/>
      <p:bldP spid="645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>
                <a:solidFill>
                  <a:schemeClr val="accent2"/>
                </a:solidFill>
              </a:rPr>
              <a:t>Угол между прямой и плоскостью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68313" y="4652963"/>
            <a:ext cx="8207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800">
                <a:sym typeface="Math1Mono" pitchFamily="2" charset="2"/>
              </a:rPr>
              <a:t>МКЕ - угол между прямой МК и плоскостью </a:t>
            </a:r>
            <a:r>
              <a:rPr lang="ru-RU" altLang="ru-RU" sz="2800">
                <a:sym typeface="Symbol" pitchFamily="18" charset="2"/>
              </a:rPr>
              <a:t>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476375" y="1412875"/>
            <a:ext cx="5688013" cy="2014538"/>
            <a:chOff x="1111" y="709"/>
            <a:chExt cx="3583" cy="1269"/>
          </a:xfrm>
        </p:grpSpPr>
        <p:sp>
          <p:nvSpPr>
            <p:cNvPr id="5132" name="Rectangle 6"/>
            <p:cNvSpPr>
              <a:spLocks noChangeArrowheads="1"/>
            </p:cNvSpPr>
            <p:nvPr/>
          </p:nvSpPr>
          <p:spPr bwMode="auto">
            <a:xfrm>
              <a:off x="1111" y="1661"/>
              <a:ext cx="2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altLang="ru-RU" b="1">
                  <a:sym typeface="Symbol" pitchFamily="18" charset="2"/>
                </a:rPr>
                <a:t></a:t>
              </a:r>
            </a:p>
          </p:txBody>
        </p:sp>
        <p:grpSp>
          <p:nvGrpSpPr>
            <p:cNvPr id="5133" name="Group 7"/>
            <p:cNvGrpSpPr>
              <a:grpSpLocks/>
            </p:cNvGrpSpPr>
            <p:nvPr/>
          </p:nvGrpSpPr>
          <p:grpSpPr bwMode="auto">
            <a:xfrm>
              <a:off x="1292" y="709"/>
              <a:ext cx="3402" cy="1269"/>
              <a:chOff x="975" y="1616"/>
              <a:chExt cx="3402" cy="1269"/>
            </a:xfrm>
          </p:grpSpPr>
          <p:sp>
            <p:nvSpPr>
              <p:cNvPr id="5134" name="Rectangle 8"/>
              <p:cNvSpPr>
                <a:spLocks noChangeArrowheads="1"/>
              </p:cNvSpPr>
              <p:nvPr/>
            </p:nvSpPr>
            <p:spPr bwMode="auto">
              <a:xfrm>
                <a:off x="975" y="2069"/>
                <a:ext cx="3402" cy="81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5135" name="Line 9"/>
              <p:cNvSpPr>
                <a:spLocks noChangeShapeType="1"/>
              </p:cNvSpPr>
              <p:nvPr/>
            </p:nvSpPr>
            <p:spPr bwMode="auto">
              <a:xfrm flipH="1">
                <a:off x="1791" y="1706"/>
                <a:ext cx="1225" cy="771"/>
              </a:xfrm>
              <a:prstGeom prst="line">
                <a:avLst/>
              </a:prstGeom>
              <a:noFill/>
              <a:ln w="63500">
                <a:solidFill>
                  <a:srgbClr val="99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6" name="Oval 10"/>
              <p:cNvSpPr>
                <a:spLocks noChangeArrowheads="1"/>
              </p:cNvSpPr>
              <p:nvPr/>
            </p:nvSpPr>
            <p:spPr bwMode="auto">
              <a:xfrm>
                <a:off x="2925" y="1661"/>
                <a:ext cx="136" cy="182"/>
              </a:xfrm>
              <a:prstGeom prst="ellipse">
                <a:avLst/>
              </a:prstGeom>
              <a:gradFill rotWithShape="1">
                <a:gsLst>
                  <a:gs pos="0">
                    <a:srgbClr val="B4EEB0"/>
                  </a:gs>
                  <a:gs pos="100000">
                    <a:srgbClr val="536E5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5137" name="Oval 11"/>
              <p:cNvSpPr>
                <a:spLocks noChangeArrowheads="1"/>
              </p:cNvSpPr>
              <p:nvPr/>
            </p:nvSpPr>
            <p:spPr bwMode="auto">
              <a:xfrm>
                <a:off x="1701" y="2387"/>
                <a:ext cx="136" cy="182"/>
              </a:xfrm>
              <a:prstGeom prst="ellipse">
                <a:avLst/>
              </a:prstGeom>
              <a:gradFill rotWithShape="1">
                <a:gsLst>
                  <a:gs pos="0">
                    <a:srgbClr val="B4EEB0"/>
                  </a:gs>
                  <a:gs pos="100000">
                    <a:srgbClr val="536E5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5138" name="WordArt 12"/>
              <p:cNvSpPr>
                <a:spLocks noChangeArrowheads="1" noChangeShapeType="1" noTextEdit="1"/>
              </p:cNvSpPr>
              <p:nvPr/>
            </p:nvSpPr>
            <p:spPr bwMode="auto">
              <a:xfrm>
                <a:off x="3107" y="1616"/>
                <a:ext cx="162" cy="21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24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"/>
                    <a:cs typeface="Arial"/>
                  </a:rPr>
                  <a:t>М</a:t>
                </a:r>
              </a:p>
            </p:txBody>
          </p:sp>
          <p:sp>
            <p:nvSpPr>
              <p:cNvPr id="5139" name="WordArt 13"/>
              <p:cNvSpPr>
                <a:spLocks noChangeArrowheads="1" noChangeShapeType="1" noTextEdit="1"/>
              </p:cNvSpPr>
              <p:nvPr/>
            </p:nvSpPr>
            <p:spPr bwMode="auto">
              <a:xfrm>
                <a:off x="1519" y="2478"/>
                <a:ext cx="162" cy="21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24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"/>
                    <a:cs typeface="Arial"/>
                  </a:rPr>
                  <a:t>К</a:t>
                </a:r>
              </a:p>
            </p:txBody>
          </p:sp>
          <p:sp>
            <p:nvSpPr>
              <p:cNvPr id="5140" name="WordArt 14"/>
              <p:cNvSpPr>
                <a:spLocks noChangeArrowheads="1" noChangeShapeType="1" noTextEdit="1"/>
              </p:cNvSpPr>
              <p:nvPr/>
            </p:nvSpPr>
            <p:spPr bwMode="auto">
              <a:xfrm>
                <a:off x="3107" y="2478"/>
                <a:ext cx="162" cy="21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24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"/>
                    <a:cs typeface="Arial"/>
                  </a:rPr>
                  <a:t>Е</a:t>
                </a:r>
              </a:p>
            </p:txBody>
          </p:sp>
          <p:sp>
            <p:nvSpPr>
              <p:cNvPr id="5141" name="Line 15"/>
              <p:cNvSpPr>
                <a:spLocks noChangeShapeType="1"/>
              </p:cNvSpPr>
              <p:nvPr/>
            </p:nvSpPr>
            <p:spPr bwMode="auto">
              <a:xfrm flipH="1" flipV="1">
                <a:off x="2971" y="1752"/>
                <a:ext cx="1" cy="86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2" name="Oval 16"/>
              <p:cNvSpPr>
                <a:spLocks noChangeArrowheads="1"/>
              </p:cNvSpPr>
              <p:nvPr/>
            </p:nvSpPr>
            <p:spPr bwMode="auto">
              <a:xfrm>
                <a:off x="2880" y="24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rgbClr val="B4EEB0"/>
                  </a:gs>
                  <a:gs pos="100000">
                    <a:srgbClr val="536E5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/>
              </a:p>
            </p:txBody>
          </p:sp>
          <p:sp>
            <p:nvSpPr>
              <p:cNvPr id="5143" name="Line 17"/>
              <p:cNvSpPr>
                <a:spLocks noChangeShapeType="1"/>
              </p:cNvSpPr>
              <p:nvPr/>
            </p:nvSpPr>
            <p:spPr bwMode="auto">
              <a:xfrm flipH="1">
                <a:off x="2653" y="2341"/>
                <a:ext cx="31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4" name="Line 18"/>
              <p:cNvSpPr>
                <a:spLocks noChangeShapeType="1"/>
              </p:cNvSpPr>
              <p:nvPr/>
            </p:nvSpPr>
            <p:spPr bwMode="auto">
              <a:xfrm>
                <a:off x="2653" y="2341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2987675" y="2852738"/>
            <a:ext cx="1800225" cy="71437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7" name="Arc 21"/>
          <p:cNvSpPr>
            <a:spLocks/>
          </p:cNvSpPr>
          <p:nvPr/>
        </p:nvSpPr>
        <p:spPr bwMode="auto">
          <a:xfrm>
            <a:off x="3492500" y="2492375"/>
            <a:ext cx="71438" cy="360363"/>
          </a:xfrm>
          <a:custGeom>
            <a:avLst/>
            <a:gdLst>
              <a:gd name="T0" fmla="*/ 0 w 21600"/>
              <a:gd name="T1" fmla="*/ 0 h 21600"/>
              <a:gd name="T2" fmla="*/ 1022665398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 flipV="1">
            <a:off x="4211638" y="2781300"/>
            <a:ext cx="86518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5122" name="Object 2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5122" name="Формула" r:id="rId3" imgW="114151" imgH="215619" progId="Equation.3">
              <p:embed/>
            </p:oleObj>
          </a:graphicData>
        </a:graphic>
      </p:graphicFrame>
      <p:grpSp>
        <p:nvGrpSpPr>
          <p:cNvPr id="4" name="Группа 27"/>
          <p:cNvGrpSpPr>
            <a:grpSpLocks/>
          </p:cNvGrpSpPr>
          <p:nvPr/>
        </p:nvGrpSpPr>
        <p:grpSpPr bwMode="auto">
          <a:xfrm>
            <a:off x="323850" y="4797425"/>
            <a:ext cx="215900" cy="215900"/>
            <a:chOff x="251520" y="4725144"/>
            <a:chExt cx="216024" cy="216024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>
              <a:off x="251520" y="4941168"/>
              <a:ext cx="216024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flipV="1">
              <a:off x="251520" y="4725144"/>
              <a:ext cx="216024" cy="21602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1" grpId="0"/>
      <p:bldP spid="9236" grpId="0" animBg="1"/>
      <p:bldP spid="9237" grpId="0" animBg="1"/>
      <p:bldP spid="9240" grpId="0" animBg="1"/>
      <p:bldP spid="9240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11188" y="549275"/>
            <a:ext cx="77755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 b="1">
                <a:solidFill>
                  <a:srgbClr val="990099"/>
                </a:solidFill>
                <a:sym typeface="Math1Mono" pitchFamily="2" charset="2"/>
              </a:rPr>
              <a:t>Угол между наклонной и ее проекцией на плоскость является наименьшим из углов, которые образует наклонная с любой прямой, лежащей в этой плоскости.</a:t>
            </a:r>
            <a:endParaRPr lang="ru-RU" altLang="ru-RU" sz="2400" b="1">
              <a:solidFill>
                <a:srgbClr val="990099"/>
              </a:solidFill>
              <a:sym typeface="Symbol" pitchFamily="18" charset="2"/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755650" y="3500438"/>
            <a:ext cx="6048375" cy="1944687"/>
            <a:chOff x="476" y="2160"/>
            <a:chExt cx="3810" cy="1225"/>
          </a:xfrm>
        </p:grpSpPr>
        <p:sp>
          <p:nvSpPr>
            <p:cNvPr id="18497" name="Rectangle 5"/>
            <p:cNvSpPr>
              <a:spLocks noChangeArrowheads="1"/>
            </p:cNvSpPr>
            <p:nvPr/>
          </p:nvSpPr>
          <p:spPr bwMode="auto">
            <a:xfrm>
              <a:off x="476" y="2795"/>
              <a:ext cx="20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altLang="ru-RU" sz="2000" b="1">
                  <a:solidFill>
                    <a:srgbClr val="800000"/>
                  </a:solidFill>
                  <a:sym typeface="Symbol" pitchFamily="18" charset="2"/>
                </a:rPr>
                <a:t></a:t>
              </a:r>
            </a:p>
          </p:txBody>
        </p:sp>
        <p:sp>
          <p:nvSpPr>
            <p:cNvPr id="18498" name="Rectangle 7"/>
            <p:cNvSpPr>
              <a:spLocks noChangeArrowheads="1"/>
            </p:cNvSpPr>
            <p:nvPr/>
          </p:nvSpPr>
          <p:spPr bwMode="auto">
            <a:xfrm>
              <a:off x="793" y="2160"/>
              <a:ext cx="3493" cy="122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</p:grpSp>
      <p:sp>
        <p:nvSpPr>
          <p:cNvPr id="10248" name="Line 8"/>
          <p:cNvSpPr>
            <a:spLocks noChangeShapeType="1"/>
          </p:cNvSpPr>
          <p:nvPr/>
        </p:nvSpPr>
        <p:spPr bwMode="auto">
          <a:xfrm flipH="1">
            <a:off x="2771775" y="2492375"/>
            <a:ext cx="1997075" cy="1836738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4427538" y="2492375"/>
            <a:ext cx="222250" cy="433388"/>
          </a:xfrm>
          <a:prstGeom prst="ellipse">
            <a:avLst/>
          </a:prstGeom>
          <a:gradFill rotWithShape="1">
            <a:gsLst>
              <a:gs pos="0">
                <a:srgbClr val="B4EEB0"/>
              </a:gs>
              <a:gs pos="100000">
                <a:srgbClr val="536E5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2627313" y="4076700"/>
            <a:ext cx="222250" cy="433388"/>
          </a:xfrm>
          <a:prstGeom prst="ellipse">
            <a:avLst/>
          </a:prstGeom>
          <a:gradFill rotWithShape="1">
            <a:gsLst>
              <a:gs pos="0">
                <a:srgbClr val="B4EEB0"/>
              </a:gs>
              <a:gs pos="100000">
                <a:srgbClr val="536E5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0251" name="WordArt 11"/>
          <p:cNvSpPr>
            <a:spLocks noChangeArrowheads="1" noChangeShapeType="1" noTextEdit="1"/>
          </p:cNvSpPr>
          <p:nvPr/>
        </p:nvSpPr>
        <p:spPr bwMode="auto">
          <a:xfrm>
            <a:off x="4787900" y="2420938"/>
            <a:ext cx="263525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М</a:t>
            </a:r>
          </a:p>
        </p:txBody>
      </p:sp>
      <p:sp>
        <p:nvSpPr>
          <p:cNvPr id="10252" name="WordArt 12"/>
          <p:cNvSpPr>
            <a:spLocks noChangeArrowheads="1" noChangeShapeType="1" noTextEdit="1"/>
          </p:cNvSpPr>
          <p:nvPr/>
        </p:nvSpPr>
        <p:spPr bwMode="auto">
          <a:xfrm>
            <a:off x="2339975" y="4149725"/>
            <a:ext cx="263525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К</a:t>
            </a:r>
          </a:p>
        </p:txBody>
      </p:sp>
      <p:sp>
        <p:nvSpPr>
          <p:cNvPr id="10253" name="WordArt 13"/>
          <p:cNvSpPr>
            <a:spLocks noChangeArrowheads="1" noChangeShapeType="1" noTextEdit="1"/>
          </p:cNvSpPr>
          <p:nvPr/>
        </p:nvSpPr>
        <p:spPr bwMode="auto">
          <a:xfrm>
            <a:off x="4859338" y="3789363"/>
            <a:ext cx="263525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Е</a:t>
            </a:r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H="1" flipV="1">
            <a:off x="4500563" y="2276475"/>
            <a:ext cx="1587" cy="2054225"/>
          </a:xfrm>
          <a:prstGeom prst="line">
            <a:avLst/>
          </a:prstGeom>
          <a:noFill/>
          <a:ln w="57150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4356100" y="3933825"/>
            <a:ext cx="296863" cy="433388"/>
          </a:xfrm>
          <a:prstGeom prst="ellipse">
            <a:avLst/>
          </a:prstGeom>
          <a:gradFill rotWithShape="1">
            <a:gsLst>
              <a:gs pos="0">
                <a:srgbClr val="B4EEB0"/>
              </a:gs>
              <a:gs pos="100000">
                <a:srgbClr val="536E5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3995738" y="3571875"/>
            <a:ext cx="519112" cy="541338"/>
            <a:chOff x="2517" y="2250"/>
            <a:chExt cx="327" cy="341"/>
          </a:xfrm>
        </p:grpSpPr>
        <p:sp>
          <p:nvSpPr>
            <p:cNvPr id="18495" name="Line 16"/>
            <p:cNvSpPr>
              <a:spLocks noChangeShapeType="1"/>
            </p:cNvSpPr>
            <p:nvPr/>
          </p:nvSpPr>
          <p:spPr bwMode="auto">
            <a:xfrm flipH="1">
              <a:off x="2517" y="2250"/>
              <a:ext cx="327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96" name="Line 17"/>
            <p:cNvSpPr>
              <a:spLocks noChangeShapeType="1"/>
            </p:cNvSpPr>
            <p:nvPr/>
          </p:nvSpPr>
          <p:spPr bwMode="auto">
            <a:xfrm>
              <a:off x="2517" y="2250"/>
              <a:ext cx="1" cy="3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58" name="Line 18"/>
          <p:cNvSpPr>
            <a:spLocks noChangeShapeType="1"/>
          </p:cNvSpPr>
          <p:nvPr/>
        </p:nvSpPr>
        <p:spPr bwMode="auto">
          <a:xfrm flipV="1">
            <a:off x="2771775" y="4076700"/>
            <a:ext cx="1728788" cy="215900"/>
          </a:xfrm>
          <a:prstGeom prst="line">
            <a:avLst/>
          </a:prstGeom>
          <a:noFill/>
          <a:ln w="19050">
            <a:pattFill prst="pct75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2771775" y="4365625"/>
            <a:ext cx="3095625" cy="86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 flipH="1">
            <a:off x="4067175" y="2420938"/>
            <a:ext cx="504825" cy="237648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4140200" y="4508500"/>
            <a:ext cx="431800" cy="360363"/>
            <a:chOff x="2608" y="2840"/>
            <a:chExt cx="272" cy="227"/>
          </a:xfrm>
        </p:grpSpPr>
        <p:sp>
          <p:nvSpPr>
            <p:cNvPr id="18493" name="Line 21"/>
            <p:cNvSpPr>
              <a:spLocks noChangeShapeType="1"/>
            </p:cNvSpPr>
            <p:nvPr/>
          </p:nvSpPr>
          <p:spPr bwMode="auto">
            <a:xfrm>
              <a:off x="2608" y="2840"/>
              <a:ext cx="272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94" name="Line 22"/>
            <p:cNvSpPr>
              <a:spLocks noChangeShapeType="1"/>
            </p:cNvSpPr>
            <p:nvPr/>
          </p:nvSpPr>
          <p:spPr bwMode="auto">
            <a:xfrm flipH="1">
              <a:off x="2835" y="2931"/>
              <a:ext cx="45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63" name="WordArt 23"/>
          <p:cNvSpPr>
            <a:spLocks noChangeArrowheads="1" noChangeShapeType="1" noTextEdit="1"/>
          </p:cNvSpPr>
          <p:nvPr/>
        </p:nvSpPr>
        <p:spPr bwMode="auto">
          <a:xfrm>
            <a:off x="3708400" y="4797425"/>
            <a:ext cx="263525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А</a:t>
            </a:r>
          </a:p>
        </p:txBody>
      </p:sp>
      <p:sp>
        <p:nvSpPr>
          <p:cNvPr id="10264" name="Oval 24"/>
          <p:cNvSpPr>
            <a:spLocks noChangeArrowheads="1"/>
          </p:cNvSpPr>
          <p:nvPr/>
        </p:nvSpPr>
        <p:spPr bwMode="auto">
          <a:xfrm>
            <a:off x="3924300" y="4508500"/>
            <a:ext cx="296863" cy="433388"/>
          </a:xfrm>
          <a:prstGeom prst="ellipse">
            <a:avLst/>
          </a:prstGeom>
          <a:gradFill rotWithShape="1">
            <a:gsLst>
              <a:gs pos="0">
                <a:srgbClr val="B4EEB0"/>
              </a:gs>
              <a:gs pos="100000">
                <a:srgbClr val="536E5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0265" name="WordArt 25"/>
          <p:cNvSpPr>
            <a:spLocks noChangeArrowheads="1" noChangeShapeType="1" noTextEdit="1"/>
          </p:cNvSpPr>
          <p:nvPr/>
        </p:nvSpPr>
        <p:spPr bwMode="auto">
          <a:xfrm>
            <a:off x="5867400" y="4797425"/>
            <a:ext cx="263525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р</a:t>
            </a:r>
          </a:p>
        </p:txBody>
      </p:sp>
      <p:sp>
        <p:nvSpPr>
          <p:cNvPr id="10267" name="Arc 27"/>
          <p:cNvSpPr>
            <a:spLocks/>
          </p:cNvSpPr>
          <p:nvPr/>
        </p:nvSpPr>
        <p:spPr bwMode="auto">
          <a:xfrm>
            <a:off x="3276600" y="3860800"/>
            <a:ext cx="503238" cy="2889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8" name="Arc 28"/>
          <p:cNvSpPr>
            <a:spLocks/>
          </p:cNvSpPr>
          <p:nvPr/>
        </p:nvSpPr>
        <p:spPr bwMode="auto">
          <a:xfrm>
            <a:off x="2759075" y="4170363"/>
            <a:ext cx="503238" cy="312737"/>
          </a:xfrm>
          <a:custGeom>
            <a:avLst/>
            <a:gdLst>
              <a:gd name="T0" fmla="*/ 2147483647 w 21600"/>
              <a:gd name="T1" fmla="*/ 0 h 23479"/>
              <a:gd name="T2" fmla="*/ 2147483647 w 21600"/>
              <a:gd name="T3" fmla="*/ 2147483647 h 23479"/>
              <a:gd name="T4" fmla="*/ 0 w 21600"/>
              <a:gd name="T5" fmla="*/ 2147483647 h 23479"/>
              <a:gd name="T6" fmla="*/ 0 60000 65536"/>
              <a:gd name="T7" fmla="*/ 0 60000 65536"/>
              <a:gd name="T8" fmla="*/ 0 60000 65536"/>
              <a:gd name="T9" fmla="*/ 0 w 21600"/>
              <a:gd name="T10" fmla="*/ 0 h 23479"/>
              <a:gd name="T11" fmla="*/ 21600 w 21600"/>
              <a:gd name="T12" fmla="*/ 23479 h 234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3479" fill="none" extrusionOk="0">
                <a:moveTo>
                  <a:pt x="7448" y="0"/>
                </a:moveTo>
                <a:cubicBezTo>
                  <a:pt x="15950" y="3123"/>
                  <a:pt x="21600" y="11218"/>
                  <a:pt x="21600" y="20275"/>
                </a:cubicBezTo>
                <a:cubicBezTo>
                  <a:pt x="21600" y="21347"/>
                  <a:pt x="21520" y="22418"/>
                  <a:pt x="21361" y="23479"/>
                </a:cubicBezTo>
              </a:path>
              <a:path w="21600" h="23479" stroke="0" extrusionOk="0">
                <a:moveTo>
                  <a:pt x="7448" y="0"/>
                </a:moveTo>
                <a:cubicBezTo>
                  <a:pt x="15950" y="3123"/>
                  <a:pt x="21600" y="11218"/>
                  <a:pt x="21600" y="20275"/>
                </a:cubicBezTo>
                <a:cubicBezTo>
                  <a:pt x="21600" y="21347"/>
                  <a:pt x="21520" y="22418"/>
                  <a:pt x="21361" y="23479"/>
                </a:cubicBezTo>
                <a:lnTo>
                  <a:pt x="0" y="20275"/>
                </a:lnTo>
                <a:lnTo>
                  <a:pt x="7448" y="0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3" name="Rectangle 33"/>
          <p:cNvSpPr>
            <a:spLocks noChangeArrowheads="1"/>
          </p:cNvSpPr>
          <p:nvPr/>
        </p:nvSpPr>
        <p:spPr bwMode="auto">
          <a:xfrm>
            <a:off x="250825" y="2492375"/>
            <a:ext cx="36734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600" b="1">
                <a:sym typeface="Symbol" pitchFamily="18" charset="2"/>
              </a:rPr>
              <a:t>Определите вид треугольника МКЕ и треугольника МКА</a:t>
            </a:r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8101013" y="3141663"/>
            <a:ext cx="719137" cy="935037"/>
            <a:chOff x="4831" y="1616"/>
            <a:chExt cx="453" cy="589"/>
          </a:xfrm>
        </p:grpSpPr>
        <p:sp>
          <p:nvSpPr>
            <p:cNvPr id="18490" name="Line 35"/>
            <p:cNvSpPr>
              <a:spLocks noChangeShapeType="1"/>
            </p:cNvSpPr>
            <p:nvPr/>
          </p:nvSpPr>
          <p:spPr bwMode="auto">
            <a:xfrm>
              <a:off x="4831" y="1843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91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4921" y="1616"/>
              <a:ext cx="226" cy="18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2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336699"/>
                      </a:gs>
                      <a:gs pos="100000">
                        <a:srgbClr val="182F47"/>
                      </a:gs>
                    </a:gsLst>
                    <a:lin ang="5400000" scaled="1"/>
                  </a:gra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ME</a:t>
              </a:r>
              <a:endParaRPr lang="ru-RU" sz="12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336699"/>
                    </a:gs>
                    <a:gs pos="100000">
                      <a:srgbClr val="182F47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18492" name="WordArt 37"/>
            <p:cNvSpPr>
              <a:spLocks noChangeArrowheads="1" noChangeShapeType="1" noTextEdit="1"/>
            </p:cNvSpPr>
            <p:nvPr/>
          </p:nvSpPr>
          <p:spPr bwMode="auto">
            <a:xfrm>
              <a:off x="4921" y="1933"/>
              <a:ext cx="227" cy="2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2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336699"/>
                      </a:gs>
                      <a:gs pos="100000">
                        <a:srgbClr val="182F47"/>
                      </a:gs>
                    </a:gsLst>
                    <a:lin ang="5400000" scaled="1"/>
                  </a:gra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KM</a:t>
              </a:r>
              <a:endParaRPr lang="ru-RU" sz="12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336699"/>
                    </a:gs>
                    <a:gs pos="100000">
                      <a:srgbClr val="182F47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</p:grpSp>
      <p:sp>
        <p:nvSpPr>
          <p:cNvPr id="10278" name="WordArt 38"/>
          <p:cNvSpPr>
            <a:spLocks noChangeArrowheads="1" noChangeShapeType="1" noTextEdit="1"/>
          </p:cNvSpPr>
          <p:nvPr/>
        </p:nvSpPr>
        <p:spPr bwMode="auto">
          <a:xfrm>
            <a:off x="6948488" y="4508500"/>
            <a:ext cx="9366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Sin MKA=</a:t>
            </a:r>
            <a:endParaRPr lang="ru-RU" sz="20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280" name="WordArt 40"/>
          <p:cNvSpPr>
            <a:spLocks noChangeArrowheads="1" noChangeShapeType="1" noTextEdit="1"/>
          </p:cNvSpPr>
          <p:nvPr/>
        </p:nvSpPr>
        <p:spPr bwMode="auto">
          <a:xfrm>
            <a:off x="6948488" y="3213100"/>
            <a:ext cx="9366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Sin MKE=</a:t>
            </a:r>
            <a:endParaRPr lang="ru-RU" sz="20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8027988" y="4437063"/>
            <a:ext cx="719137" cy="935037"/>
            <a:chOff x="5012" y="2432"/>
            <a:chExt cx="453" cy="589"/>
          </a:xfrm>
        </p:grpSpPr>
        <p:sp>
          <p:nvSpPr>
            <p:cNvPr id="18487" name="Line 42"/>
            <p:cNvSpPr>
              <a:spLocks noChangeShapeType="1"/>
            </p:cNvSpPr>
            <p:nvPr/>
          </p:nvSpPr>
          <p:spPr bwMode="auto">
            <a:xfrm>
              <a:off x="5012" y="2659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88" name="WordArt 43"/>
            <p:cNvSpPr>
              <a:spLocks noChangeArrowheads="1" noChangeShapeType="1" noTextEdit="1"/>
            </p:cNvSpPr>
            <p:nvPr/>
          </p:nvSpPr>
          <p:spPr bwMode="auto">
            <a:xfrm>
              <a:off x="5102" y="2432"/>
              <a:ext cx="226" cy="18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2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336699"/>
                      </a:gs>
                      <a:gs pos="100000">
                        <a:srgbClr val="182F47"/>
                      </a:gs>
                    </a:gsLst>
                    <a:lin ang="5400000" scaled="1"/>
                  </a:gra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MA</a:t>
              </a:r>
              <a:endParaRPr lang="ru-RU" sz="12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336699"/>
                    </a:gs>
                    <a:gs pos="100000">
                      <a:srgbClr val="182F47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18489" name="WordArt 44"/>
            <p:cNvSpPr>
              <a:spLocks noChangeArrowheads="1" noChangeShapeType="1" noTextEdit="1"/>
            </p:cNvSpPr>
            <p:nvPr/>
          </p:nvSpPr>
          <p:spPr bwMode="auto">
            <a:xfrm>
              <a:off x="5102" y="2749"/>
              <a:ext cx="227" cy="2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2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336699"/>
                      </a:gs>
                      <a:gs pos="100000">
                        <a:srgbClr val="182F47"/>
                      </a:gs>
                    </a:gsLst>
                    <a:lin ang="5400000" scaled="1"/>
                  </a:gra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KM</a:t>
              </a:r>
              <a:endParaRPr lang="ru-RU" sz="12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336699"/>
                    </a:gs>
                    <a:gs pos="100000">
                      <a:srgbClr val="182F47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</p:grpSp>
      <p:sp>
        <p:nvSpPr>
          <p:cNvPr id="10287" name="Rectangle 47"/>
          <p:cNvSpPr>
            <a:spLocks noChangeArrowheads="1"/>
          </p:cNvSpPr>
          <p:nvPr/>
        </p:nvSpPr>
        <p:spPr bwMode="auto">
          <a:xfrm>
            <a:off x="5724525" y="2420938"/>
            <a:ext cx="2952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>
                <a:sym typeface="Symbol" pitchFamily="18" charset="2"/>
              </a:rPr>
              <a:t>Сравните </a:t>
            </a:r>
            <a:r>
              <a:rPr lang="en-US" altLang="ru-RU" sz="2800">
                <a:sym typeface="Symbol" pitchFamily="18" charset="2"/>
              </a:rPr>
              <a:t>ME</a:t>
            </a:r>
            <a:r>
              <a:rPr lang="ru-RU" altLang="ru-RU" sz="2800">
                <a:sym typeface="Symbol" pitchFamily="18" charset="2"/>
              </a:rPr>
              <a:t>  </a:t>
            </a:r>
            <a:r>
              <a:rPr lang="en-US" altLang="ru-RU" sz="2800">
                <a:sym typeface="Symbol" pitchFamily="18" charset="2"/>
              </a:rPr>
              <a:t> </a:t>
            </a:r>
            <a:r>
              <a:rPr lang="ru-RU" altLang="ru-RU" sz="2800">
                <a:sym typeface="Symbol" pitchFamily="18" charset="2"/>
              </a:rPr>
              <a:t>  МА</a:t>
            </a:r>
          </a:p>
        </p:txBody>
      </p: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7451725" y="2349500"/>
            <a:ext cx="576263" cy="574675"/>
            <a:chOff x="2109" y="3748"/>
            <a:chExt cx="363" cy="362"/>
          </a:xfrm>
        </p:grpSpPr>
        <p:sp>
          <p:nvSpPr>
            <p:cNvPr id="18485" name="Line 48"/>
            <p:cNvSpPr>
              <a:spLocks noChangeShapeType="1"/>
            </p:cNvSpPr>
            <p:nvPr/>
          </p:nvSpPr>
          <p:spPr bwMode="auto">
            <a:xfrm>
              <a:off x="2109" y="3974"/>
              <a:ext cx="363" cy="1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86" name="Line 49"/>
            <p:cNvSpPr>
              <a:spLocks noChangeShapeType="1"/>
            </p:cNvSpPr>
            <p:nvPr/>
          </p:nvSpPr>
          <p:spPr bwMode="auto">
            <a:xfrm flipV="1">
              <a:off x="2109" y="3748"/>
              <a:ext cx="318" cy="22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92" name="WordArt 52"/>
          <p:cNvSpPr>
            <a:spLocks noChangeArrowheads="1" noChangeShapeType="1" noTextEdit="1"/>
          </p:cNvSpPr>
          <p:nvPr/>
        </p:nvSpPr>
        <p:spPr bwMode="auto">
          <a:xfrm>
            <a:off x="611188" y="5805488"/>
            <a:ext cx="9366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Sin MKE</a:t>
            </a:r>
            <a:endParaRPr lang="ru-RU" sz="20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293" name="WordArt 53"/>
          <p:cNvSpPr>
            <a:spLocks noChangeArrowheads="1" noChangeShapeType="1" noTextEdit="1"/>
          </p:cNvSpPr>
          <p:nvPr/>
        </p:nvSpPr>
        <p:spPr bwMode="auto">
          <a:xfrm>
            <a:off x="2268538" y="5805488"/>
            <a:ext cx="9366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Sin MKA</a:t>
            </a:r>
            <a:endParaRPr lang="ru-RU" sz="20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8" name="Group 54"/>
          <p:cNvGrpSpPr>
            <a:grpSpLocks/>
          </p:cNvGrpSpPr>
          <p:nvPr/>
        </p:nvGrpSpPr>
        <p:grpSpPr bwMode="auto">
          <a:xfrm>
            <a:off x="1619250" y="5805488"/>
            <a:ext cx="576263" cy="574675"/>
            <a:chOff x="2109" y="3748"/>
            <a:chExt cx="363" cy="362"/>
          </a:xfrm>
        </p:grpSpPr>
        <p:sp>
          <p:nvSpPr>
            <p:cNvPr id="18483" name="Line 55"/>
            <p:cNvSpPr>
              <a:spLocks noChangeShapeType="1"/>
            </p:cNvSpPr>
            <p:nvPr/>
          </p:nvSpPr>
          <p:spPr bwMode="auto">
            <a:xfrm>
              <a:off x="2109" y="3974"/>
              <a:ext cx="363" cy="1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84" name="Line 56"/>
            <p:cNvSpPr>
              <a:spLocks noChangeShapeType="1"/>
            </p:cNvSpPr>
            <p:nvPr/>
          </p:nvSpPr>
          <p:spPr bwMode="auto">
            <a:xfrm flipV="1">
              <a:off x="2109" y="3748"/>
              <a:ext cx="318" cy="22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" name="Group 58"/>
          <p:cNvGrpSpPr>
            <a:grpSpLocks/>
          </p:cNvGrpSpPr>
          <p:nvPr/>
        </p:nvGrpSpPr>
        <p:grpSpPr bwMode="auto">
          <a:xfrm>
            <a:off x="6227763" y="5876925"/>
            <a:ext cx="576262" cy="574675"/>
            <a:chOff x="2109" y="3748"/>
            <a:chExt cx="363" cy="362"/>
          </a:xfrm>
        </p:grpSpPr>
        <p:sp>
          <p:nvSpPr>
            <p:cNvPr id="18481" name="Line 59"/>
            <p:cNvSpPr>
              <a:spLocks noChangeShapeType="1"/>
            </p:cNvSpPr>
            <p:nvPr/>
          </p:nvSpPr>
          <p:spPr bwMode="auto">
            <a:xfrm>
              <a:off x="2109" y="3974"/>
              <a:ext cx="363" cy="1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82" name="Line 60"/>
            <p:cNvSpPr>
              <a:spLocks noChangeShapeType="1"/>
            </p:cNvSpPr>
            <p:nvPr/>
          </p:nvSpPr>
          <p:spPr bwMode="auto">
            <a:xfrm flipV="1">
              <a:off x="2109" y="3748"/>
              <a:ext cx="318" cy="22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67"/>
          <p:cNvGrpSpPr>
            <a:grpSpLocks/>
          </p:cNvGrpSpPr>
          <p:nvPr/>
        </p:nvGrpSpPr>
        <p:grpSpPr bwMode="auto">
          <a:xfrm>
            <a:off x="3779838" y="5805488"/>
            <a:ext cx="863600" cy="647700"/>
            <a:chOff x="2381" y="3657"/>
            <a:chExt cx="544" cy="408"/>
          </a:xfrm>
        </p:grpSpPr>
        <p:sp>
          <p:nvSpPr>
            <p:cNvPr id="18477" name="Line 62"/>
            <p:cNvSpPr>
              <a:spLocks noChangeShapeType="1"/>
            </p:cNvSpPr>
            <p:nvPr/>
          </p:nvSpPr>
          <p:spPr bwMode="auto">
            <a:xfrm>
              <a:off x="2381" y="3793"/>
              <a:ext cx="36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78" name="Line 63"/>
            <p:cNvSpPr>
              <a:spLocks noChangeShapeType="1"/>
            </p:cNvSpPr>
            <p:nvPr/>
          </p:nvSpPr>
          <p:spPr bwMode="auto">
            <a:xfrm>
              <a:off x="2381" y="3974"/>
              <a:ext cx="36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79" name="Line 64"/>
            <p:cNvSpPr>
              <a:spLocks noChangeShapeType="1"/>
            </p:cNvSpPr>
            <p:nvPr/>
          </p:nvSpPr>
          <p:spPr bwMode="auto">
            <a:xfrm>
              <a:off x="2744" y="3657"/>
              <a:ext cx="181" cy="22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80" name="Line 65"/>
            <p:cNvSpPr>
              <a:spLocks noChangeShapeType="1"/>
            </p:cNvSpPr>
            <p:nvPr/>
          </p:nvSpPr>
          <p:spPr bwMode="auto">
            <a:xfrm flipH="1">
              <a:off x="2744" y="3884"/>
              <a:ext cx="181" cy="18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308" name="Line 68"/>
          <p:cNvSpPr>
            <a:spLocks noChangeShapeType="1"/>
          </p:cNvSpPr>
          <p:nvPr/>
        </p:nvSpPr>
        <p:spPr bwMode="auto">
          <a:xfrm>
            <a:off x="3851275" y="4076700"/>
            <a:ext cx="13684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1" name="Group 76"/>
          <p:cNvGrpSpPr>
            <a:grpSpLocks/>
          </p:cNvGrpSpPr>
          <p:nvPr/>
        </p:nvGrpSpPr>
        <p:grpSpPr bwMode="auto">
          <a:xfrm>
            <a:off x="7019925" y="5876925"/>
            <a:ext cx="1368425" cy="647700"/>
            <a:chOff x="4422" y="3702"/>
            <a:chExt cx="862" cy="408"/>
          </a:xfrm>
        </p:grpSpPr>
        <p:sp>
          <p:nvSpPr>
            <p:cNvPr id="18473" name="WordArt 61"/>
            <p:cNvSpPr>
              <a:spLocks noChangeArrowheads="1" noChangeShapeType="1" noTextEdit="1"/>
            </p:cNvSpPr>
            <p:nvPr/>
          </p:nvSpPr>
          <p:spPr bwMode="auto">
            <a:xfrm>
              <a:off x="4694" y="3702"/>
              <a:ext cx="590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noFill/>
                    <a:round/>
                    <a:headEnd/>
                    <a:tailEnd/>
                  </a:ln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MKA</a:t>
              </a:r>
              <a:endParaRPr lang="ru-RU" sz="2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  <p:grpSp>
          <p:nvGrpSpPr>
            <p:cNvPr id="18474" name="Group 71"/>
            <p:cNvGrpSpPr>
              <a:grpSpLocks/>
            </p:cNvGrpSpPr>
            <p:nvPr/>
          </p:nvGrpSpPr>
          <p:grpSpPr bwMode="auto">
            <a:xfrm>
              <a:off x="4422" y="3884"/>
              <a:ext cx="227" cy="182"/>
              <a:chOff x="158" y="2341"/>
              <a:chExt cx="227" cy="182"/>
            </a:xfrm>
          </p:grpSpPr>
          <p:sp>
            <p:nvSpPr>
              <p:cNvPr id="18475" name="Line 69"/>
              <p:cNvSpPr>
                <a:spLocks noChangeShapeType="1"/>
              </p:cNvSpPr>
              <p:nvPr/>
            </p:nvSpPr>
            <p:spPr bwMode="auto">
              <a:xfrm>
                <a:off x="158" y="2523"/>
                <a:ext cx="227" cy="0"/>
              </a:xfrm>
              <a:prstGeom prst="line">
                <a:avLst/>
              </a:prstGeom>
              <a:noFill/>
              <a:ln w="381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76" name="Line 70"/>
              <p:cNvSpPr>
                <a:spLocks noChangeShapeType="1"/>
              </p:cNvSpPr>
              <p:nvPr/>
            </p:nvSpPr>
            <p:spPr bwMode="auto">
              <a:xfrm flipV="1">
                <a:off x="158" y="2341"/>
                <a:ext cx="182" cy="182"/>
              </a:xfrm>
              <a:prstGeom prst="line">
                <a:avLst/>
              </a:prstGeom>
              <a:noFill/>
              <a:ln w="381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3" name="Group 75"/>
          <p:cNvGrpSpPr>
            <a:grpSpLocks/>
          </p:cNvGrpSpPr>
          <p:nvPr/>
        </p:nvGrpSpPr>
        <p:grpSpPr bwMode="auto">
          <a:xfrm>
            <a:off x="4716463" y="5876925"/>
            <a:ext cx="1368425" cy="647700"/>
            <a:chOff x="2971" y="3702"/>
            <a:chExt cx="862" cy="408"/>
          </a:xfrm>
        </p:grpSpPr>
        <p:sp>
          <p:nvSpPr>
            <p:cNvPr id="18469" name="WordArt 57"/>
            <p:cNvSpPr>
              <a:spLocks noChangeArrowheads="1" noChangeShapeType="1" noTextEdit="1"/>
            </p:cNvSpPr>
            <p:nvPr/>
          </p:nvSpPr>
          <p:spPr bwMode="auto">
            <a:xfrm>
              <a:off x="3243" y="3702"/>
              <a:ext cx="590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noFill/>
                    <a:round/>
                    <a:headEnd/>
                    <a:tailEnd/>
                  </a:ln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MKE</a:t>
              </a:r>
              <a:endParaRPr lang="ru-RU" sz="2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  <p:grpSp>
          <p:nvGrpSpPr>
            <p:cNvPr id="18470" name="Group 72"/>
            <p:cNvGrpSpPr>
              <a:grpSpLocks/>
            </p:cNvGrpSpPr>
            <p:nvPr/>
          </p:nvGrpSpPr>
          <p:grpSpPr bwMode="auto">
            <a:xfrm>
              <a:off x="2971" y="3884"/>
              <a:ext cx="227" cy="182"/>
              <a:chOff x="158" y="2341"/>
              <a:chExt cx="227" cy="182"/>
            </a:xfrm>
          </p:grpSpPr>
          <p:sp>
            <p:nvSpPr>
              <p:cNvPr id="18471" name="Line 73"/>
              <p:cNvSpPr>
                <a:spLocks noChangeShapeType="1"/>
              </p:cNvSpPr>
              <p:nvPr/>
            </p:nvSpPr>
            <p:spPr bwMode="auto">
              <a:xfrm>
                <a:off x="158" y="2523"/>
                <a:ext cx="227" cy="0"/>
              </a:xfrm>
              <a:prstGeom prst="line">
                <a:avLst/>
              </a:prstGeom>
              <a:noFill/>
              <a:ln w="381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72" name="Line 74"/>
              <p:cNvSpPr>
                <a:spLocks noChangeShapeType="1"/>
              </p:cNvSpPr>
              <p:nvPr/>
            </p:nvSpPr>
            <p:spPr bwMode="auto">
              <a:xfrm flipV="1">
                <a:off x="158" y="2341"/>
                <a:ext cx="182" cy="182"/>
              </a:xfrm>
              <a:prstGeom prst="line">
                <a:avLst/>
              </a:prstGeom>
              <a:noFill/>
              <a:ln w="38100">
                <a:solidFill>
                  <a:srgbClr val="66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1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1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8" grpId="0" animBg="1"/>
      <p:bldP spid="10249" grpId="0" animBg="1"/>
      <p:bldP spid="10250" grpId="0" animBg="1"/>
      <p:bldP spid="10251" grpId="0" animBg="1"/>
      <p:bldP spid="10252" grpId="0" animBg="1"/>
      <p:bldP spid="10253" grpId="0" animBg="1"/>
      <p:bldP spid="10254" grpId="0" animBg="1"/>
      <p:bldP spid="10255" grpId="0" animBg="1"/>
      <p:bldP spid="10258" grpId="0" animBg="1"/>
      <p:bldP spid="10259" grpId="0" animBg="1"/>
      <p:bldP spid="10260" grpId="0" animBg="1"/>
      <p:bldP spid="10263" grpId="0" animBg="1"/>
      <p:bldP spid="10264" grpId="0" animBg="1"/>
      <p:bldP spid="10265" grpId="0" animBg="1"/>
      <p:bldP spid="10267" grpId="0" animBg="1"/>
      <p:bldP spid="10268" grpId="0" animBg="1"/>
      <p:bldP spid="10273" grpId="0"/>
      <p:bldP spid="10278" grpId="0" animBg="1"/>
      <p:bldP spid="10280" grpId="0" animBg="1"/>
      <p:bldP spid="10287" grpId="0"/>
      <p:bldP spid="10292" grpId="0" animBg="1"/>
      <p:bldP spid="10293" grpId="0" animBg="1"/>
      <p:bldP spid="1030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39975" y="4292600"/>
            <a:ext cx="4324350" cy="2220913"/>
          </a:xfr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258888" y="255588"/>
            <a:ext cx="679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2800" b="1">
                <a:solidFill>
                  <a:srgbClr val="660066"/>
                </a:solidFill>
              </a:rPr>
              <a:t>Угол между наклонной и плоскостью</a:t>
            </a:r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250825" y="765175"/>
            <a:ext cx="8893175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/>
              <a:t>Пусть даны плоскость и наклонная прямая. </a:t>
            </a:r>
          </a:p>
          <a:p>
            <a:r>
              <a:rPr lang="ru-RU" altLang="ru-RU" sz="4400" i="1">
                <a:solidFill>
                  <a:srgbClr val="FFFF00"/>
                </a:solidFill>
              </a:rPr>
              <a:t>! </a:t>
            </a:r>
            <a:r>
              <a:rPr lang="ru-RU" altLang="ru-RU" sz="2400" i="1"/>
              <a:t> </a:t>
            </a:r>
            <a:r>
              <a:rPr lang="ru-RU" altLang="ru-RU" sz="2400" b="1" i="1">
                <a:solidFill>
                  <a:srgbClr val="FF0000"/>
                </a:solidFill>
              </a:rPr>
              <a:t>Углом между прямой и плоскостью называется угол между прямой и ее ортогональной проекцией на эту плоскость. </a:t>
            </a:r>
          </a:p>
          <a:p>
            <a:r>
              <a:rPr lang="ru-RU" altLang="ru-RU" sz="2400" b="1">
                <a:solidFill>
                  <a:srgbClr val="002060"/>
                </a:solidFill>
              </a:rPr>
              <a:t>Если прямая параллельна плоскости, то угол между ней и плоскостью считается равным нулю. Если прямая перпендикулярна плоскости, то угол между ней и плоскостью прямой, т. е. равен 90°.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/>
          <p:cNvPicPr>
            <a:picLocks noChangeAspect="1" noChangeArrowheads="1"/>
          </p:cNvPicPr>
          <p:nvPr/>
        </p:nvPicPr>
        <p:blipFill>
          <a:blip r:embed="rId2" cstate="print">
            <a:lum bright="16000" contrast="26000"/>
          </a:blip>
          <a:srcRect/>
          <a:stretch>
            <a:fillRect/>
          </a:stretch>
        </p:blipFill>
        <p:spPr bwMode="auto">
          <a:xfrm>
            <a:off x="106363" y="957263"/>
            <a:ext cx="5662612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5963" y="1052513"/>
            <a:ext cx="3348037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Rectangle 7"/>
          <p:cNvSpPr>
            <a:spLocks noChangeArrowheads="1"/>
          </p:cNvSpPr>
          <p:nvPr/>
        </p:nvSpPr>
        <p:spPr bwMode="auto">
          <a:xfrm>
            <a:off x="5794375" y="3500438"/>
            <a:ext cx="3348038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>
                <a:solidFill>
                  <a:srgbClr val="660066"/>
                </a:solidFill>
              </a:rPr>
              <a:t>Перпендикуляр, наклонная и ее</a:t>
            </a:r>
          </a:p>
          <a:p>
            <a:r>
              <a:rPr lang="ru-RU" altLang="ru-RU" sz="2000" b="1">
                <a:solidFill>
                  <a:srgbClr val="660066"/>
                </a:solidFill>
              </a:rPr>
              <a:t>ортогональная проекция образуют</a:t>
            </a:r>
          </a:p>
          <a:p>
            <a:r>
              <a:rPr lang="ru-RU" altLang="ru-RU" sz="2000" b="1">
                <a:solidFill>
                  <a:srgbClr val="660066"/>
                </a:solidFill>
              </a:rPr>
              <a:t>прямоугольный треугольник</a:t>
            </a:r>
            <a:r>
              <a:rPr lang="ru-RU" altLang="ru-RU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08920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парфен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9750"/>
            <a:ext cx="7924800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0" y="5695950"/>
            <a:ext cx="9396413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500"/>
              </a:spcBef>
              <a:spcAft>
                <a:spcPts val="500"/>
              </a:spcAft>
            </a:pPr>
            <a:r>
              <a:rPr lang="ru-RU" altLang="ru-RU" sz="2400" b="1">
                <a:solidFill>
                  <a:srgbClr val="6600CC"/>
                </a:solidFill>
              </a:rPr>
              <a:t>Одно из красивейших произведений древнегреческой архитектуры – Парфенон (V в. до н. э.).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endParaRPr lang="ru-RU" altLang="ru-RU" sz="1400" b="1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2387600" cy="324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267" name="Group 9"/>
          <p:cNvGrpSpPr>
            <a:grpSpLocks/>
          </p:cNvGrpSpPr>
          <p:nvPr/>
        </p:nvGrpSpPr>
        <p:grpSpPr bwMode="auto">
          <a:xfrm>
            <a:off x="6324600" y="228600"/>
            <a:ext cx="1143000" cy="1981200"/>
            <a:chOff x="2400" y="528"/>
            <a:chExt cx="1056" cy="2016"/>
          </a:xfrm>
        </p:grpSpPr>
        <p:sp>
          <p:nvSpPr>
            <p:cNvPr id="11286" name="Line 6"/>
            <p:cNvSpPr>
              <a:spLocks noChangeShapeType="1"/>
            </p:cNvSpPr>
            <p:nvPr/>
          </p:nvSpPr>
          <p:spPr bwMode="auto">
            <a:xfrm>
              <a:off x="2400" y="52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bg2"/>
              </a:prst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7" name="Line 7"/>
            <p:cNvSpPr>
              <a:spLocks noChangeShapeType="1"/>
            </p:cNvSpPr>
            <p:nvPr/>
          </p:nvSpPr>
          <p:spPr bwMode="auto">
            <a:xfrm>
              <a:off x="2400" y="2544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bg2"/>
              </a:prst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8" name="Line 8"/>
            <p:cNvSpPr>
              <a:spLocks noChangeShapeType="1"/>
            </p:cNvSpPr>
            <p:nvPr/>
          </p:nvSpPr>
          <p:spPr bwMode="auto">
            <a:xfrm>
              <a:off x="2400" y="528"/>
              <a:ext cx="1056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bg2"/>
              </a:prstShdw>
            </a:effec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68" name="Text Box 10"/>
          <p:cNvSpPr txBox="1">
            <a:spLocks noChangeArrowheads="1"/>
          </p:cNvSpPr>
          <p:nvPr/>
        </p:nvSpPr>
        <p:spPr bwMode="auto">
          <a:xfrm>
            <a:off x="5943600" y="228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А</a:t>
            </a:r>
          </a:p>
        </p:txBody>
      </p:sp>
      <p:sp>
        <p:nvSpPr>
          <p:cNvPr id="11269" name="Text Box 11"/>
          <p:cNvSpPr txBox="1">
            <a:spLocks noChangeArrowheads="1"/>
          </p:cNvSpPr>
          <p:nvPr/>
        </p:nvSpPr>
        <p:spPr bwMode="auto">
          <a:xfrm>
            <a:off x="7467600" y="2133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В</a:t>
            </a:r>
          </a:p>
        </p:txBody>
      </p:sp>
      <p:sp>
        <p:nvSpPr>
          <p:cNvPr id="11270" name="Text Box 12"/>
          <p:cNvSpPr txBox="1">
            <a:spLocks noChangeArrowheads="1"/>
          </p:cNvSpPr>
          <p:nvPr/>
        </p:nvSpPr>
        <p:spPr bwMode="auto">
          <a:xfrm>
            <a:off x="5943600" y="2057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С</a:t>
            </a:r>
          </a:p>
        </p:txBody>
      </p:sp>
      <p:grpSp>
        <p:nvGrpSpPr>
          <p:cNvPr id="11271" name="Group 22"/>
          <p:cNvGrpSpPr>
            <a:grpSpLocks/>
          </p:cNvGrpSpPr>
          <p:nvPr/>
        </p:nvGrpSpPr>
        <p:grpSpPr bwMode="auto">
          <a:xfrm>
            <a:off x="6324600" y="1905000"/>
            <a:ext cx="304800" cy="304800"/>
            <a:chOff x="3984" y="2064"/>
            <a:chExt cx="192" cy="192"/>
          </a:xfrm>
        </p:grpSpPr>
        <p:sp>
          <p:nvSpPr>
            <p:cNvPr id="11284" name="Line 13"/>
            <p:cNvSpPr>
              <a:spLocks noChangeShapeType="1"/>
            </p:cNvSpPr>
            <p:nvPr/>
          </p:nvSpPr>
          <p:spPr bwMode="auto">
            <a:xfrm>
              <a:off x="3984" y="206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bg2"/>
              </a:prst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5" name="Line 14"/>
            <p:cNvSpPr>
              <a:spLocks noChangeShapeType="1"/>
            </p:cNvSpPr>
            <p:nvPr/>
          </p:nvSpPr>
          <p:spPr bwMode="auto">
            <a:xfrm>
              <a:off x="4176" y="206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bg2"/>
              </a:prstShdw>
            </a:effec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72" name="Text Box 15"/>
          <p:cNvSpPr txBox="1">
            <a:spLocks noChangeArrowheads="1"/>
          </p:cNvSpPr>
          <p:nvPr/>
        </p:nvSpPr>
        <p:spPr bwMode="auto">
          <a:xfrm>
            <a:off x="304800" y="3733800"/>
            <a:ext cx="7620000" cy="380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AutoNum type="arabicPeriod"/>
            </a:pPr>
            <a:r>
              <a:rPr lang="ru-RU" altLang="ru-RU" b="1"/>
              <a:t>Назовите гипотенузу прямоугольного треугольника АВС.</a:t>
            </a:r>
          </a:p>
          <a:p>
            <a:pPr marL="342900" indent="-342900">
              <a:spcBef>
                <a:spcPct val="20000"/>
              </a:spcBef>
              <a:buFontTx/>
              <a:buAutoNum type="arabicPeriod" startAt="2"/>
            </a:pPr>
            <a:r>
              <a:rPr lang="ru-RU" altLang="ru-RU" b="1"/>
              <a:t>Сравните катет и гипотенузу прямоугольного треугольника. Что больше и почему?</a:t>
            </a:r>
          </a:p>
          <a:p>
            <a:pPr marL="342900" indent="-342900">
              <a:spcBef>
                <a:spcPct val="20000"/>
              </a:spcBef>
              <a:buFontTx/>
              <a:buAutoNum type="arabicPeriod" startAt="2"/>
            </a:pPr>
            <a:r>
              <a:rPr lang="ru-RU" altLang="ru-RU" b="1"/>
              <a:t>   Сформулируйте теорему Пифагора.</a:t>
            </a:r>
          </a:p>
          <a:p>
            <a:pPr marL="342900" indent="-342900">
              <a:buFontTx/>
              <a:buAutoNum type="arabicPeriod" startAt="2"/>
            </a:pPr>
            <a:r>
              <a:rPr lang="ru-RU" altLang="ru-RU" b="1"/>
              <a:t>   Какие прямые называются перпендикулярными? </a:t>
            </a:r>
          </a:p>
          <a:p>
            <a:pPr marL="342900" indent="-342900">
              <a:spcBef>
                <a:spcPct val="20000"/>
              </a:spcBef>
              <a:buFontTx/>
              <a:buAutoNum type="arabicPeriod" startAt="2"/>
            </a:pPr>
            <a:r>
              <a:rPr lang="ru-RU" altLang="ru-RU" b="1"/>
              <a:t>Верно ли утверждение: «прямая перпендикулярна плоскости, если она перпендикулярна некоторой прямой, лежащей в этой плоскости».</a:t>
            </a:r>
            <a:r>
              <a:rPr lang="ru-RU" altLang="ru-RU"/>
              <a:t> </a:t>
            </a:r>
            <a:endParaRPr lang="ru-RU" altLang="ru-RU" b="1"/>
          </a:p>
          <a:p>
            <a:pPr marL="342900" indent="-342900">
              <a:spcBef>
                <a:spcPct val="20000"/>
              </a:spcBef>
              <a:buFontTx/>
              <a:buAutoNum type="arabicPeriod" startAt="2"/>
            </a:pPr>
            <a:r>
              <a:rPr lang="ru-RU" altLang="ru-RU" b="1"/>
              <a:t>Продолжи предложение: «Прямая перпендикулярна плоскости, если она . . . »</a:t>
            </a:r>
          </a:p>
          <a:p>
            <a:pPr marL="342900" indent="-342900">
              <a:spcBef>
                <a:spcPct val="20000"/>
              </a:spcBef>
              <a:buFontTx/>
              <a:buAutoNum type="arabicPeriod"/>
            </a:pPr>
            <a:endParaRPr lang="ru-RU" altLang="ru-RU" b="1"/>
          </a:p>
          <a:p>
            <a:pPr marL="342900" indent="-342900">
              <a:spcBef>
                <a:spcPct val="50000"/>
              </a:spcBef>
            </a:pPr>
            <a:endParaRPr lang="ru-RU" altLang="ru-RU"/>
          </a:p>
        </p:txBody>
      </p:sp>
      <p:sp>
        <p:nvSpPr>
          <p:cNvPr id="11273" name="AutoShape 20"/>
          <p:cNvSpPr>
            <a:spLocks noChangeArrowheads="1"/>
          </p:cNvSpPr>
          <p:nvPr/>
        </p:nvSpPr>
        <p:spPr bwMode="auto">
          <a:xfrm>
            <a:off x="2743200" y="381000"/>
            <a:ext cx="2286000" cy="838200"/>
          </a:xfrm>
          <a:prstGeom prst="wedgeEllipseCallout">
            <a:avLst>
              <a:gd name="adj1" fmla="val -72500"/>
              <a:gd name="adj2" fmla="val 29926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/>
          <a:lstStyle/>
          <a:p>
            <a:pPr algn="ctr"/>
            <a:endParaRPr lang="ru-RU" altLang="ru-RU"/>
          </a:p>
        </p:txBody>
      </p:sp>
      <p:sp>
        <p:nvSpPr>
          <p:cNvPr id="11274" name="Text Box 21"/>
          <p:cNvSpPr txBox="1">
            <a:spLocks noChangeArrowheads="1"/>
          </p:cNvSpPr>
          <p:nvPr/>
        </p:nvSpPr>
        <p:spPr bwMode="auto">
          <a:xfrm>
            <a:off x="3048000" y="6096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i="1"/>
              <a:t>ПОВТОРИТЕ!</a:t>
            </a:r>
          </a:p>
        </p:txBody>
      </p:sp>
      <p:sp>
        <p:nvSpPr>
          <p:cNvPr id="11275" name="AutoShape 23"/>
          <p:cNvSpPr>
            <a:spLocks noChangeArrowheads="1"/>
          </p:cNvSpPr>
          <p:nvPr/>
        </p:nvSpPr>
        <p:spPr bwMode="auto">
          <a:xfrm>
            <a:off x="3276600" y="2286000"/>
            <a:ext cx="2286000" cy="990600"/>
          </a:xfrm>
          <a:prstGeom prst="parallelogram">
            <a:avLst>
              <a:gd name="adj" fmla="val 57692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1276" name="Line 24"/>
          <p:cNvSpPr>
            <a:spLocks noChangeShapeType="1"/>
          </p:cNvSpPr>
          <p:nvPr/>
        </p:nvSpPr>
        <p:spPr bwMode="auto">
          <a:xfrm flipV="1">
            <a:off x="3657600" y="2514600"/>
            <a:ext cx="1447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/>
          <a:lstStyle/>
          <a:p>
            <a:endParaRPr lang="ru-RU"/>
          </a:p>
        </p:txBody>
      </p:sp>
      <p:sp>
        <p:nvSpPr>
          <p:cNvPr id="11277" name="Line 25"/>
          <p:cNvSpPr>
            <a:spLocks noChangeShapeType="1"/>
          </p:cNvSpPr>
          <p:nvPr/>
        </p:nvSpPr>
        <p:spPr bwMode="auto">
          <a:xfrm>
            <a:off x="3657600" y="2667000"/>
            <a:ext cx="1295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/>
          <a:lstStyle/>
          <a:p>
            <a:endParaRPr lang="ru-RU"/>
          </a:p>
        </p:txBody>
      </p:sp>
      <p:sp>
        <p:nvSpPr>
          <p:cNvPr id="11278" name="Line 27"/>
          <p:cNvSpPr>
            <a:spLocks noChangeShapeType="1"/>
          </p:cNvSpPr>
          <p:nvPr/>
        </p:nvSpPr>
        <p:spPr bwMode="auto">
          <a:xfrm>
            <a:off x="4267200" y="2895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/>
          <a:lstStyle/>
          <a:p>
            <a:endParaRPr lang="ru-RU"/>
          </a:p>
        </p:txBody>
      </p:sp>
      <p:sp>
        <p:nvSpPr>
          <p:cNvPr id="11279" name="Line 28"/>
          <p:cNvSpPr>
            <a:spLocks noChangeShapeType="1"/>
          </p:cNvSpPr>
          <p:nvPr/>
        </p:nvSpPr>
        <p:spPr bwMode="auto">
          <a:xfrm>
            <a:off x="4267200" y="3276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/>
          <a:lstStyle/>
          <a:p>
            <a:endParaRPr lang="ru-RU"/>
          </a:p>
        </p:txBody>
      </p:sp>
      <p:sp>
        <p:nvSpPr>
          <p:cNvPr id="11280" name="Line 30"/>
          <p:cNvSpPr>
            <a:spLocks noChangeShapeType="1"/>
          </p:cNvSpPr>
          <p:nvPr/>
        </p:nvSpPr>
        <p:spPr bwMode="auto">
          <a:xfrm flipV="1">
            <a:off x="3810000" y="1143000"/>
            <a:ext cx="9906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/>
          <a:lstStyle/>
          <a:p>
            <a:endParaRPr lang="ru-RU"/>
          </a:p>
        </p:txBody>
      </p:sp>
      <p:sp>
        <p:nvSpPr>
          <p:cNvPr id="11281" name="Line 26"/>
          <p:cNvSpPr>
            <a:spLocks noChangeShapeType="1"/>
          </p:cNvSpPr>
          <p:nvPr/>
        </p:nvSpPr>
        <p:spPr bwMode="auto">
          <a:xfrm flipV="1">
            <a:off x="4267200" y="15240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/>
          <a:lstStyle/>
          <a:p>
            <a:endParaRPr lang="ru-RU"/>
          </a:p>
        </p:txBody>
      </p:sp>
      <p:sp>
        <p:nvSpPr>
          <p:cNvPr id="11282" name="Line 32"/>
          <p:cNvSpPr>
            <a:spLocks noChangeShapeType="1"/>
          </p:cNvSpPr>
          <p:nvPr/>
        </p:nvSpPr>
        <p:spPr bwMode="auto">
          <a:xfrm>
            <a:off x="3886200" y="25908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/>
          <a:lstStyle/>
          <a:p>
            <a:endParaRPr lang="ru-RU"/>
          </a:p>
        </p:txBody>
      </p:sp>
      <p:sp>
        <p:nvSpPr>
          <p:cNvPr id="11283" name="Line 33"/>
          <p:cNvSpPr>
            <a:spLocks noChangeShapeType="1"/>
          </p:cNvSpPr>
          <p:nvPr/>
        </p:nvSpPr>
        <p:spPr bwMode="auto">
          <a:xfrm flipH="1">
            <a:off x="4038600" y="2667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20713"/>
            <a:ext cx="8218487" cy="18002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ru-RU" sz="2400" b="1" smtClean="0">
                <a:solidFill>
                  <a:schemeClr val="accent2"/>
                </a:solidFill>
              </a:rPr>
              <a:t>Задача № 2</a:t>
            </a:r>
            <a:endParaRPr lang="en-US" altLang="ru-RU" sz="2400" b="1" smtClean="0">
              <a:solidFill>
                <a:schemeClr val="accent2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altLang="ru-RU" sz="24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800" smtClean="0"/>
              <a:t>    </a:t>
            </a:r>
            <a:r>
              <a:rPr lang="ru-RU" altLang="ru-RU" sz="2400" smtClean="0"/>
              <a:t>Найдите синус, косинус, тангенс угла А треугольника АВС с прямым углом С, если ВС=8 см, АВ=17 см.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b="1" smtClean="0">
                <a:solidFill>
                  <a:srgbClr val="FF0000"/>
                </a:solidFill>
              </a:rPr>
              <a:t>Ответ: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4140200" y="2924175"/>
            <a:ext cx="1812925" cy="2414588"/>
            <a:chOff x="1247" y="1888"/>
            <a:chExt cx="1142" cy="1521"/>
          </a:xfrm>
        </p:grpSpPr>
        <p:sp>
          <p:nvSpPr>
            <p:cNvPr id="12307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1247" y="2432"/>
              <a:ext cx="144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8</a:t>
              </a:r>
            </a:p>
          </p:txBody>
        </p:sp>
        <p:sp>
          <p:nvSpPr>
            <p:cNvPr id="12308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1338" y="3067"/>
              <a:ext cx="144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C</a:t>
              </a:r>
              <a:endPara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12309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1973" y="2387"/>
              <a:ext cx="144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17</a:t>
              </a:r>
            </a:p>
          </p:txBody>
        </p:sp>
        <p:sp>
          <p:nvSpPr>
            <p:cNvPr id="12310" name="Line 26"/>
            <p:cNvSpPr>
              <a:spLocks noChangeShapeType="1"/>
            </p:cNvSpPr>
            <p:nvPr/>
          </p:nvSpPr>
          <p:spPr bwMode="auto">
            <a:xfrm>
              <a:off x="1519" y="2251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1" name="Line 28"/>
            <p:cNvSpPr>
              <a:spLocks noChangeShapeType="1"/>
            </p:cNvSpPr>
            <p:nvPr/>
          </p:nvSpPr>
          <p:spPr bwMode="auto">
            <a:xfrm>
              <a:off x="1519" y="3067"/>
              <a:ext cx="6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2" name="Line 30"/>
            <p:cNvSpPr>
              <a:spLocks noChangeShapeType="1"/>
            </p:cNvSpPr>
            <p:nvPr/>
          </p:nvSpPr>
          <p:spPr bwMode="auto">
            <a:xfrm>
              <a:off x="1519" y="2251"/>
              <a:ext cx="681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3" name="WordArt 31"/>
            <p:cNvSpPr>
              <a:spLocks noChangeArrowheads="1" noChangeShapeType="1" noTextEdit="1"/>
            </p:cNvSpPr>
            <p:nvPr/>
          </p:nvSpPr>
          <p:spPr bwMode="auto">
            <a:xfrm>
              <a:off x="1429" y="1888"/>
              <a:ext cx="144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B</a:t>
              </a:r>
              <a:endPara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12314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2245" y="2976"/>
              <a:ext cx="144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A</a:t>
              </a:r>
              <a:endPara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12315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1718" y="3079"/>
              <a:ext cx="144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15</a:t>
              </a:r>
            </a:p>
          </p:txBody>
        </p:sp>
      </p:grp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1260475" y="2781300"/>
            <a:ext cx="1871663" cy="935038"/>
            <a:chOff x="340" y="2251"/>
            <a:chExt cx="1179" cy="589"/>
          </a:xfrm>
        </p:grpSpPr>
        <p:sp>
          <p:nvSpPr>
            <p:cNvPr id="12303" name="Line 34"/>
            <p:cNvSpPr>
              <a:spLocks noChangeShapeType="1"/>
            </p:cNvSpPr>
            <p:nvPr/>
          </p:nvSpPr>
          <p:spPr bwMode="auto">
            <a:xfrm>
              <a:off x="1066" y="2478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4" name="WordArt 35"/>
            <p:cNvSpPr>
              <a:spLocks noChangeArrowheads="1" noChangeShapeType="1" noTextEdit="1"/>
            </p:cNvSpPr>
            <p:nvPr/>
          </p:nvSpPr>
          <p:spPr bwMode="auto">
            <a:xfrm>
              <a:off x="1202" y="2251"/>
              <a:ext cx="90" cy="18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12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336699"/>
                      </a:gs>
                      <a:gs pos="100000">
                        <a:srgbClr val="182F47"/>
                      </a:gs>
                    </a:gsLst>
                    <a:lin ang="5400000" scaled="1"/>
                  </a:gra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8</a:t>
              </a:r>
            </a:p>
          </p:txBody>
        </p:sp>
        <p:sp>
          <p:nvSpPr>
            <p:cNvPr id="12305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1156" y="2568"/>
              <a:ext cx="227" cy="2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12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336699"/>
                      </a:gs>
                      <a:gs pos="100000">
                        <a:srgbClr val="182F47"/>
                      </a:gs>
                    </a:gsLst>
                    <a:lin ang="5400000" scaled="1"/>
                  </a:gra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17</a:t>
              </a:r>
            </a:p>
          </p:txBody>
        </p:sp>
        <p:sp>
          <p:nvSpPr>
            <p:cNvPr id="12306" name="WordArt 38"/>
            <p:cNvSpPr>
              <a:spLocks noChangeArrowheads="1" noChangeShapeType="1" noTextEdit="1"/>
            </p:cNvSpPr>
            <p:nvPr/>
          </p:nvSpPr>
          <p:spPr bwMode="auto">
            <a:xfrm>
              <a:off x="340" y="2251"/>
              <a:ext cx="590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noFill/>
                    <a:round/>
                    <a:headEnd/>
                    <a:tailEnd/>
                  </a:ln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sin A =</a:t>
              </a:r>
              <a:endParaRPr lang="ru-RU" sz="2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1044575" y="3925888"/>
            <a:ext cx="1871663" cy="935037"/>
            <a:chOff x="703" y="2840"/>
            <a:chExt cx="1179" cy="589"/>
          </a:xfrm>
        </p:grpSpPr>
        <p:sp>
          <p:nvSpPr>
            <p:cNvPr id="12299" name="Line 41"/>
            <p:cNvSpPr>
              <a:spLocks noChangeShapeType="1"/>
            </p:cNvSpPr>
            <p:nvPr/>
          </p:nvSpPr>
          <p:spPr bwMode="auto">
            <a:xfrm>
              <a:off x="1429" y="3067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0" name="WordArt 42"/>
            <p:cNvSpPr>
              <a:spLocks noChangeArrowheads="1" noChangeShapeType="1" noTextEdit="1"/>
            </p:cNvSpPr>
            <p:nvPr/>
          </p:nvSpPr>
          <p:spPr bwMode="auto">
            <a:xfrm>
              <a:off x="1565" y="2840"/>
              <a:ext cx="136" cy="18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12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336699"/>
                      </a:gs>
                      <a:gs pos="100000">
                        <a:srgbClr val="182F47"/>
                      </a:gs>
                    </a:gsLst>
                    <a:lin ang="5400000" scaled="1"/>
                  </a:gra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15</a:t>
              </a:r>
            </a:p>
          </p:txBody>
        </p:sp>
        <p:sp>
          <p:nvSpPr>
            <p:cNvPr id="12301" name="WordArt 43"/>
            <p:cNvSpPr>
              <a:spLocks noChangeArrowheads="1" noChangeShapeType="1" noTextEdit="1"/>
            </p:cNvSpPr>
            <p:nvPr/>
          </p:nvSpPr>
          <p:spPr bwMode="auto">
            <a:xfrm>
              <a:off x="1519" y="3157"/>
              <a:ext cx="227" cy="2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12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336699"/>
                      </a:gs>
                      <a:gs pos="100000">
                        <a:srgbClr val="182F47"/>
                      </a:gs>
                    </a:gsLst>
                    <a:lin ang="5400000" scaled="1"/>
                  </a:gra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17</a:t>
              </a:r>
            </a:p>
          </p:txBody>
        </p:sp>
        <p:sp>
          <p:nvSpPr>
            <p:cNvPr id="12302" name="WordArt 44"/>
            <p:cNvSpPr>
              <a:spLocks noChangeArrowheads="1" noChangeShapeType="1" noTextEdit="1"/>
            </p:cNvSpPr>
            <p:nvPr/>
          </p:nvSpPr>
          <p:spPr bwMode="auto">
            <a:xfrm>
              <a:off x="703" y="2840"/>
              <a:ext cx="590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noFill/>
                    <a:round/>
                    <a:headEnd/>
                    <a:tailEnd/>
                  </a:ln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cos A =</a:t>
              </a:r>
              <a:endParaRPr lang="ru-RU" sz="2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</p:grp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1044575" y="5338763"/>
            <a:ext cx="1871663" cy="935037"/>
            <a:chOff x="703" y="2840"/>
            <a:chExt cx="1179" cy="589"/>
          </a:xfrm>
        </p:grpSpPr>
        <p:sp>
          <p:nvSpPr>
            <p:cNvPr id="12295" name="Line 41"/>
            <p:cNvSpPr>
              <a:spLocks noChangeShapeType="1"/>
            </p:cNvSpPr>
            <p:nvPr/>
          </p:nvSpPr>
          <p:spPr bwMode="auto">
            <a:xfrm>
              <a:off x="1429" y="3067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6" name="WordArt 42"/>
            <p:cNvSpPr>
              <a:spLocks noChangeArrowheads="1" noChangeShapeType="1" noTextEdit="1"/>
            </p:cNvSpPr>
            <p:nvPr/>
          </p:nvSpPr>
          <p:spPr bwMode="auto">
            <a:xfrm>
              <a:off x="1565" y="2840"/>
              <a:ext cx="136" cy="18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12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336699"/>
                      </a:gs>
                      <a:gs pos="100000">
                        <a:srgbClr val="182F47"/>
                      </a:gs>
                    </a:gsLst>
                    <a:lin ang="5400000" scaled="1"/>
                  </a:gra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8</a:t>
              </a:r>
            </a:p>
          </p:txBody>
        </p:sp>
        <p:sp>
          <p:nvSpPr>
            <p:cNvPr id="12297" name="WordArt 43"/>
            <p:cNvSpPr>
              <a:spLocks noChangeArrowheads="1" noChangeShapeType="1" noTextEdit="1"/>
            </p:cNvSpPr>
            <p:nvPr/>
          </p:nvSpPr>
          <p:spPr bwMode="auto">
            <a:xfrm>
              <a:off x="1519" y="3157"/>
              <a:ext cx="227" cy="2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12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336699"/>
                      </a:gs>
                      <a:gs pos="100000">
                        <a:srgbClr val="182F47"/>
                      </a:gs>
                    </a:gsLst>
                    <a:lin ang="5400000" scaled="1"/>
                  </a:gra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17</a:t>
              </a:r>
            </a:p>
          </p:txBody>
        </p:sp>
        <p:sp>
          <p:nvSpPr>
            <p:cNvPr id="12298" name="WordArt 44"/>
            <p:cNvSpPr>
              <a:spLocks noChangeArrowheads="1" noChangeShapeType="1" noTextEdit="1"/>
            </p:cNvSpPr>
            <p:nvPr/>
          </p:nvSpPr>
          <p:spPr bwMode="auto">
            <a:xfrm>
              <a:off x="703" y="2840"/>
              <a:ext cx="590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noFill/>
                    <a:round/>
                    <a:headEnd/>
                    <a:tailEnd/>
                  </a:ln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tg A =</a:t>
              </a:r>
              <a:endParaRPr lang="ru-RU" sz="2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1258888" y="681038"/>
            <a:ext cx="6769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95300" algn="l"/>
              </a:tabLst>
            </a:pPr>
            <a:r>
              <a:rPr lang="ru-RU" altLang="ru-RU" sz="2400"/>
              <a:t>Какую прямую называют перпендикуляром к плоскости?</a:t>
            </a: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1042988" y="1628775"/>
            <a:ext cx="71294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/>
              <a:t>Назовите перпендикуляр к плоскости, изображенный на рисунке:</a:t>
            </a: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1331913" y="4941888"/>
            <a:ext cx="64087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/>
              <a:t>Что  принимают за расстояние от точки до плоскости? </a:t>
            </a: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1908175" y="2565400"/>
            <a:ext cx="5400675" cy="2014538"/>
            <a:chOff x="1202" y="1616"/>
            <a:chExt cx="3402" cy="1269"/>
          </a:xfrm>
        </p:grpSpPr>
        <p:sp>
          <p:nvSpPr>
            <p:cNvPr id="13318" name="Rectangle 21"/>
            <p:cNvSpPr>
              <a:spLocks noChangeArrowheads="1"/>
            </p:cNvSpPr>
            <p:nvPr/>
          </p:nvSpPr>
          <p:spPr bwMode="auto">
            <a:xfrm>
              <a:off x="1202" y="2069"/>
              <a:ext cx="3402" cy="81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3319" name="Line 23"/>
            <p:cNvSpPr>
              <a:spLocks noChangeShapeType="1"/>
            </p:cNvSpPr>
            <p:nvPr/>
          </p:nvSpPr>
          <p:spPr bwMode="auto">
            <a:xfrm flipH="1">
              <a:off x="2018" y="1706"/>
              <a:ext cx="1225" cy="77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0" name="Oval 26"/>
            <p:cNvSpPr>
              <a:spLocks noChangeArrowheads="1"/>
            </p:cNvSpPr>
            <p:nvPr/>
          </p:nvSpPr>
          <p:spPr bwMode="auto">
            <a:xfrm>
              <a:off x="3152" y="1661"/>
              <a:ext cx="136" cy="182"/>
            </a:xfrm>
            <a:prstGeom prst="ellipse">
              <a:avLst/>
            </a:prstGeom>
            <a:gradFill rotWithShape="1">
              <a:gsLst>
                <a:gs pos="0">
                  <a:srgbClr val="B4EEB0"/>
                </a:gs>
                <a:gs pos="100000">
                  <a:srgbClr val="536E51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3321" name="Oval 27"/>
            <p:cNvSpPr>
              <a:spLocks noChangeArrowheads="1"/>
            </p:cNvSpPr>
            <p:nvPr/>
          </p:nvSpPr>
          <p:spPr bwMode="auto">
            <a:xfrm>
              <a:off x="1928" y="2387"/>
              <a:ext cx="136" cy="182"/>
            </a:xfrm>
            <a:prstGeom prst="ellipse">
              <a:avLst/>
            </a:prstGeom>
            <a:gradFill rotWithShape="1">
              <a:gsLst>
                <a:gs pos="0">
                  <a:srgbClr val="B4EEB0"/>
                </a:gs>
                <a:gs pos="100000">
                  <a:srgbClr val="536E51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3322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3334" y="1616"/>
              <a:ext cx="162" cy="2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4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М</a:t>
              </a:r>
            </a:p>
          </p:txBody>
        </p:sp>
        <p:sp>
          <p:nvSpPr>
            <p:cNvPr id="13323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1746" y="2478"/>
              <a:ext cx="162" cy="2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4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К</a:t>
              </a:r>
            </a:p>
          </p:txBody>
        </p:sp>
        <p:sp>
          <p:nvSpPr>
            <p:cNvPr id="13324" name="WordArt 34"/>
            <p:cNvSpPr>
              <a:spLocks noChangeArrowheads="1" noChangeShapeType="1" noTextEdit="1"/>
            </p:cNvSpPr>
            <p:nvPr/>
          </p:nvSpPr>
          <p:spPr bwMode="auto">
            <a:xfrm>
              <a:off x="3334" y="2478"/>
              <a:ext cx="162" cy="2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4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Е</a:t>
              </a:r>
            </a:p>
          </p:txBody>
        </p:sp>
        <p:sp>
          <p:nvSpPr>
            <p:cNvPr id="13325" name="Line 36"/>
            <p:cNvSpPr>
              <a:spLocks noChangeShapeType="1"/>
            </p:cNvSpPr>
            <p:nvPr/>
          </p:nvSpPr>
          <p:spPr bwMode="auto">
            <a:xfrm flipH="1" flipV="1">
              <a:off x="3198" y="1752"/>
              <a:ext cx="1" cy="8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6" name="Oval 37"/>
            <p:cNvSpPr>
              <a:spLocks noChangeArrowheads="1"/>
            </p:cNvSpPr>
            <p:nvPr/>
          </p:nvSpPr>
          <p:spPr bwMode="auto">
            <a:xfrm>
              <a:off x="3107" y="2478"/>
              <a:ext cx="182" cy="182"/>
            </a:xfrm>
            <a:prstGeom prst="ellipse">
              <a:avLst/>
            </a:prstGeom>
            <a:gradFill rotWithShape="1">
              <a:gsLst>
                <a:gs pos="0">
                  <a:srgbClr val="B4EEB0"/>
                </a:gs>
                <a:gs pos="100000">
                  <a:srgbClr val="536E51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3327" name="Line 39"/>
            <p:cNvSpPr>
              <a:spLocks noChangeShapeType="1"/>
            </p:cNvSpPr>
            <p:nvPr/>
          </p:nvSpPr>
          <p:spPr bwMode="auto">
            <a:xfrm flipH="1">
              <a:off x="2880" y="2341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8" name="Line 40"/>
            <p:cNvSpPr>
              <a:spLocks noChangeShapeType="1"/>
            </p:cNvSpPr>
            <p:nvPr/>
          </p:nvSpPr>
          <p:spPr bwMode="auto">
            <a:xfrm>
              <a:off x="2880" y="2341"/>
              <a:ext cx="0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9" name="Line 43"/>
            <p:cNvSpPr>
              <a:spLocks noChangeShapeType="1"/>
            </p:cNvSpPr>
            <p:nvPr/>
          </p:nvSpPr>
          <p:spPr bwMode="auto">
            <a:xfrm flipV="1">
              <a:off x="2699" y="2296"/>
              <a:ext cx="997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3" grpId="0"/>
      <p:bldP spid="7183" grpId="1"/>
      <p:bldP spid="7185" grpId="0"/>
      <p:bldP spid="7185" grpId="1"/>
      <p:bldP spid="71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39750" y="419100"/>
            <a:ext cx="82089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95300" algn="l"/>
              </a:tabLst>
            </a:pPr>
            <a:r>
              <a:rPr lang="ru-RU" altLang="ru-RU" sz="2400"/>
              <a:t>Рассмотрим некоторую плоскость </a:t>
            </a:r>
            <a:r>
              <a:rPr lang="ru-RU" altLang="ru-RU" sz="2400">
                <a:sym typeface="Symbol" pitchFamily="18" charset="2"/>
              </a:rPr>
              <a:t> и точку М, не лежащую на ней. Проведем через точку М несколько прямых, пересекающих плоскость .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611188" y="1844675"/>
            <a:ext cx="3033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FF0000"/>
                </a:solidFill>
              </a:rPr>
              <a:t>МО</a:t>
            </a:r>
            <a:r>
              <a:rPr lang="ru-RU" altLang="ru-RU">
                <a:solidFill>
                  <a:srgbClr val="FF0000"/>
                </a:solidFill>
                <a:sym typeface="Symbol" pitchFamily="18" charset="2"/>
              </a:rPr>
              <a:t>, МО-перпендикуляр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23850" y="2349500"/>
            <a:ext cx="372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>
                <a:solidFill>
                  <a:srgbClr val="990099"/>
                </a:solidFill>
              </a:rPr>
              <a:t>О - основание перпендикуляра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2987675" y="2565400"/>
            <a:ext cx="2376488" cy="1511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3059113" y="3789363"/>
            <a:ext cx="215900" cy="288925"/>
          </a:xfrm>
          <a:prstGeom prst="ellipse">
            <a:avLst/>
          </a:prstGeom>
          <a:gradFill rotWithShape="1">
            <a:gsLst>
              <a:gs pos="0">
                <a:srgbClr val="B4EEB0"/>
              </a:gs>
              <a:gs pos="100000">
                <a:srgbClr val="536E5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8205" name="WordArt 13"/>
          <p:cNvSpPr>
            <a:spLocks noChangeArrowheads="1" noChangeShapeType="1" noTextEdit="1"/>
          </p:cNvSpPr>
          <p:nvPr/>
        </p:nvSpPr>
        <p:spPr bwMode="auto">
          <a:xfrm>
            <a:off x="2771775" y="3933825"/>
            <a:ext cx="25717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К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4572000" y="2205038"/>
            <a:ext cx="977900" cy="2160587"/>
            <a:chOff x="2880" y="1389"/>
            <a:chExt cx="616" cy="1361"/>
          </a:xfrm>
        </p:grpSpPr>
        <p:sp>
          <p:nvSpPr>
            <p:cNvPr id="14370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3334" y="2478"/>
              <a:ext cx="162" cy="2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400" kern="10">
                  <a:ln w="9525">
                    <a:solidFill>
                      <a:srgbClr val="8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О</a:t>
              </a:r>
            </a:p>
          </p:txBody>
        </p:sp>
        <p:sp>
          <p:nvSpPr>
            <p:cNvPr id="14371" name="Line 15"/>
            <p:cNvSpPr>
              <a:spLocks noChangeShapeType="1"/>
            </p:cNvSpPr>
            <p:nvPr/>
          </p:nvSpPr>
          <p:spPr bwMode="auto">
            <a:xfrm flipH="1" flipV="1">
              <a:off x="3198" y="1389"/>
              <a:ext cx="0" cy="1361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72" name="Oval 16"/>
            <p:cNvSpPr>
              <a:spLocks noChangeArrowheads="1"/>
            </p:cNvSpPr>
            <p:nvPr/>
          </p:nvSpPr>
          <p:spPr bwMode="auto">
            <a:xfrm>
              <a:off x="3107" y="2478"/>
              <a:ext cx="182" cy="182"/>
            </a:xfrm>
            <a:prstGeom prst="ellipse">
              <a:avLst/>
            </a:prstGeom>
            <a:gradFill rotWithShape="1">
              <a:gsLst>
                <a:gs pos="0">
                  <a:srgbClr val="B4EEB0"/>
                </a:gs>
                <a:gs pos="100000">
                  <a:srgbClr val="536E51"/>
                </a:gs>
              </a:gsLst>
              <a:lin ang="27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4373" name="Line 17"/>
            <p:cNvSpPr>
              <a:spLocks noChangeShapeType="1"/>
            </p:cNvSpPr>
            <p:nvPr/>
          </p:nvSpPr>
          <p:spPr bwMode="auto">
            <a:xfrm flipH="1">
              <a:off x="2880" y="2341"/>
              <a:ext cx="318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74" name="Line 18"/>
            <p:cNvSpPr>
              <a:spLocks noChangeShapeType="1"/>
            </p:cNvSpPr>
            <p:nvPr/>
          </p:nvSpPr>
          <p:spPr bwMode="auto">
            <a:xfrm>
              <a:off x="2880" y="2341"/>
              <a:ext cx="0" cy="227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1042988" y="2276475"/>
            <a:ext cx="7561262" cy="2520950"/>
            <a:chOff x="657" y="1434"/>
            <a:chExt cx="4763" cy="1588"/>
          </a:xfrm>
        </p:grpSpPr>
        <p:sp>
          <p:nvSpPr>
            <p:cNvPr id="14367" name="Oval 10"/>
            <p:cNvSpPr>
              <a:spLocks noChangeArrowheads="1"/>
            </p:cNvSpPr>
            <p:nvPr/>
          </p:nvSpPr>
          <p:spPr bwMode="auto">
            <a:xfrm>
              <a:off x="3061" y="1661"/>
              <a:ext cx="273" cy="182"/>
            </a:xfrm>
            <a:prstGeom prst="ellipse">
              <a:avLst/>
            </a:prstGeom>
            <a:gradFill rotWithShape="1">
              <a:gsLst>
                <a:gs pos="0">
                  <a:srgbClr val="B4EEB0"/>
                </a:gs>
                <a:gs pos="100000">
                  <a:srgbClr val="536E51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4368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3424" y="1434"/>
              <a:ext cx="162" cy="2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4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М</a:t>
              </a:r>
            </a:p>
          </p:txBody>
        </p:sp>
        <p:sp>
          <p:nvSpPr>
            <p:cNvPr id="14369" name="Oval 19"/>
            <p:cNvSpPr>
              <a:spLocks noChangeArrowheads="1"/>
            </p:cNvSpPr>
            <p:nvPr/>
          </p:nvSpPr>
          <p:spPr bwMode="auto">
            <a:xfrm>
              <a:off x="657" y="2205"/>
              <a:ext cx="4763" cy="81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</p:grp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4284663" y="2276475"/>
            <a:ext cx="3455987" cy="1944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4716463" y="2349500"/>
            <a:ext cx="1871662" cy="2159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 flipH="1">
            <a:off x="3563938" y="2060575"/>
            <a:ext cx="2087562" cy="2447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5" name="Oval 23"/>
          <p:cNvSpPr>
            <a:spLocks noChangeArrowheads="1"/>
          </p:cNvSpPr>
          <p:nvPr/>
        </p:nvSpPr>
        <p:spPr bwMode="auto">
          <a:xfrm>
            <a:off x="6227763" y="4076700"/>
            <a:ext cx="215900" cy="288925"/>
          </a:xfrm>
          <a:prstGeom prst="ellipse">
            <a:avLst/>
          </a:prstGeom>
          <a:gradFill rotWithShape="1">
            <a:gsLst>
              <a:gs pos="0">
                <a:srgbClr val="B4EEB0"/>
              </a:gs>
              <a:gs pos="100000">
                <a:srgbClr val="536E5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8216" name="Oval 24"/>
          <p:cNvSpPr>
            <a:spLocks noChangeArrowheads="1"/>
          </p:cNvSpPr>
          <p:nvPr/>
        </p:nvSpPr>
        <p:spPr bwMode="auto">
          <a:xfrm>
            <a:off x="3490913" y="4221163"/>
            <a:ext cx="215900" cy="288925"/>
          </a:xfrm>
          <a:prstGeom prst="ellipse">
            <a:avLst/>
          </a:prstGeom>
          <a:gradFill rotWithShape="1">
            <a:gsLst>
              <a:gs pos="0">
                <a:srgbClr val="B4EEB0"/>
              </a:gs>
              <a:gs pos="100000">
                <a:srgbClr val="536E5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8217" name="Oval 25"/>
          <p:cNvSpPr>
            <a:spLocks noChangeArrowheads="1"/>
          </p:cNvSpPr>
          <p:nvPr/>
        </p:nvSpPr>
        <p:spPr bwMode="auto">
          <a:xfrm>
            <a:off x="7308850" y="3933825"/>
            <a:ext cx="215900" cy="288925"/>
          </a:xfrm>
          <a:prstGeom prst="ellipse">
            <a:avLst/>
          </a:prstGeom>
          <a:gradFill rotWithShape="1">
            <a:gsLst>
              <a:gs pos="0">
                <a:srgbClr val="B4EEB0"/>
              </a:gs>
              <a:gs pos="100000">
                <a:srgbClr val="536E5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8218" name="WordArt 26"/>
          <p:cNvSpPr>
            <a:spLocks noChangeArrowheads="1" noChangeShapeType="1" noTextEdit="1"/>
          </p:cNvSpPr>
          <p:nvPr/>
        </p:nvSpPr>
        <p:spPr bwMode="auto">
          <a:xfrm>
            <a:off x="3851275" y="4292600"/>
            <a:ext cx="25717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А</a:t>
            </a:r>
          </a:p>
        </p:txBody>
      </p:sp>
      <p:sp>
        <p:nvSpPr>
          <p:cNvPr id="8219" name="WordArt 27"/>
          <p:cNvSpPr>
            <a:spLocks noChangeArrowheads="1" noChangeShapeType="1" noTextEdit="1"/>
          </p:cNvSpPr>
          <p:nvPr/>
        </p:nvSpPr>
        <p:spPr bwMode="auto">
          <a:xfrm>
            <a:off x="6588125" y="4149725"/>
            <a:ext cx="25717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</a:t>
            </a:r>
          </a:p>
        </p:txBody>
      </p:sp>
      <p:sp>
        <p:nvSpPr>
          <p:cNvPr id="8220" name="WordArt 28"/>
          <p:cNvSpPr>
            <a:spLocks noChangeArrowheads="1" noChangeShapeType="1" noTextEdit="1"/>
          </p:cNvSpPr>
          <p:nvPr/>
        </p:nvSpPr>
        <p:spPr bwMode="auto">
          <a:xfrm>
            <a:off x="7308850" y="4221163"/>
            <a:ext cx="287338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lang="ru-RU" sz="24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250825" y="2924175"/>
            <a:ext cx="3673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>
                <a:solidFill>
                  <a:srgbClr val="FF0000"/>
                </a:solidFill>
              </a:rPr>
              <a:t>МК,МА,МВ</a:t>
            </a:r>
            <a:r>
              <a:rPr lang="ru-RU" altLang="ru-RU">
                <a:solidFill>
                  <a:srgbClr val="FF0000"/>
                </a:solidFill>
                <a:sym typeface="Symbol" pitchFamily="18" charset="2"/>
              </a:rPr>
              <a:t>, М</a:t>
            </a:r>
            <a:r>
              <a:rPr lang="en-US" altLang="ru-RU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ru-RU" altLang="ru-RU">
                <a:solidFill>
                  <a:srgbClr val="FF0000"/>
                </a:solidFill>
                <a:sym typeface="Symbol" pitchFamily="18" charset="2"/>
              </a:rPr>
              <a:t> - наклонные</a:t>
            </a: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395288" y="4941888"/>
            <a:ext cx="5565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FF0000"/>
                </a:solidFill>
                <a:sym typeface="Symbol" pitchFamily="18" charset="2"/>
              </a:rPr>
              <a:t>К, А, В, </a:t>
            </a:r>
            <a:r>
              <a:rPr lang="en-US" altLang="ru-RU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ru-RU" altLang="ru-RU">
                <a:solidFill>
                  <a:srgbClr val="FF0000"/>
                </a:solidFill>
                <a:sym typeface="Symbol" pitchFamily="18" charset="2"/>
              </a:rPr>
              <a:t> – основания наклонных МК, МА, МВ, М</a:t>
            </a:r>
            <a:r>
              <a:rPr lang="en-US" altLang="ru-RU">
                <a:solidFill>
                  <a:srgbClr val="FF0000"/>
                </a:solidFill>
                <a:sym typeface="Symbol" pitchFamily="18" charset="2"/>
              </a:rPr>
              <a:t>N</a:t>
            </a:r>
            <a:endParaRPr lang="ru-RU" altLang="ru-RU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5867400" y="2492375"/>
            <a:ext cx="30972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4000">
                <a:solidFill>
                  <a:srgbClr val="FF0000"/>
                </a:solidFill>
              </a:rPr>
              <a:t>AO=</a:t>
            </a:r>
            <a:r>
              <a:rPr lang="ru-RU" altLang="ru-RU" sz="4000">
                <a:solidFill>
                  <a:srgbClr val="FF0000"/>
                </a:solidFill>
              </a:rPr>
              <a:t>пр</a:t>
            </a:r>
            <a:r>
              <a:rPr lang="ru-RU" altLang="ru-RU" sz="4000" baseline="-25000">
                <a:solidFill>
                  <a:srgbClr val="FF0000"/>
                </a:solidFill>
                <a:sym typeface="Symbol" pitchFamily="18" charset="2"/>
              </a:rPr>
              <a:t></a:t>
            </a:r>
            <a:r>
              <a:rPr lang="ru-RU" altLang="ru-RU" sz="4000">
                <a:solidFill>
                  <a:srgbClr val="FF0000"/>
                </a:solidFill>
                <a:sym typeface="Symbol" pitchFamily="18" charset="2"/>
              </a:rPr>
              <a:t>МА</a:t>
            </a:r>
          </a:p>
        </p:txBody>
      </p:sp>
      <p:sp>
        <p:nvSpPr>
          <p:cNvPr id="8224" name="Rectangle 32"/>
          <p:cNvSpPr>
            <a:spLocks noChangeArrowheads="1"/>
          </p:cNvSpPr>
          <p:nvPr/>
        </p:nvSpPr>
        <p:spPr bwMode="auto">
          <a:xfrm>
            <a:off x="323850" y="5373688"/>
            <a:ext cx="4389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990099"/>
                </a:solidFill>
              </a:rPr>
              <a:t>Назовите проекцию МК на плоскость </a:t>
            </a:r>
            <a:r>
              <a:rPr lang="ru-RU" altLang="ru-RU">
                <a:solidFill>
                  <a:srgbClr val="990099"/>
                </a:solidFill>
                <a:sym typeface="Symbol" pitchFamily="18" charset="2"/>
              </a:rPr>
              <a:t>.</a:t>
            </a: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4284663" y="5734050"/>
            <a:ext cx="4719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>
                <a:solidFill>
                  <a:schemeClr val="accent2"/>
                </a:solidFill>
              </a:rPr>
              <a:t>Назовите проекцию МВ на плоскость </a:t>
            </a:r>
            <a:r>
              <a:rPr lang="ru-RU" altLang="ru-RU" b="1">
                <a:solidFill>
                  <a:schemeClr val="accent2"/>
                </a:solidFill>
                <a:sym typeface="Symbol" pitchFamily="18" charset="2"/>
              </a:rPr>
              <a:t>.</a:t>
            </a:r>
          </a:p>
        </p:txBody>
      </p:sp>
      <p:sp>
        <p:nvSpPr>
          <p:cNvPr id="8226" name="Rectangle 34"/>
          <p:cNvSpPr>
            <a:spLocks noChangeArrowheads="1"/>
          </p:cNvSpPr>
          <p:nvPr/>
        </p:nvSpPr>
        <p:spPr bwMode="auto">
          <a:xfrm>
            <a:off x="395288" y="6092825"/>
            <a:ext cx="4421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990099"/>
                </a:solidFill>
              </a:rPr>
              <a:t>Назовите проекцию М</a:t>
            </a:r>
            <a:r>
              <a:rPr lang="en-US" altLang="ru-RU">
                <a:solidFill>
                  <a:srgbClr val="990099"/>
                </a:solidFill>
              </a:rPr>
              <a:t>N</a:t>
            </a:r>
            <a:r>
              <a:rPr lang="ru-RU" altLang="ru-RU">
                <a:solidFill>
                  <a:srgbClr val="990099"/>
                </a:solidFill>
              </a:rPr>
              <a:t> на плоскость </a:t>
            </a:r>
            <a:r>
              <a:rPr lang="ru-RU" altLang="ru-RU">
                <a:solidFill>
                  <a:srgbClr val="990099"/>
                </a:solidFill>
                <a:sym typeface="Symbol" pitchFamily="18" charset="2"/>
              </a:rPr>
              <a:t>.</a:t>
            </a:r>
          </a:p>
        </p:txBody>
      </p:sp>
      <p:sp>
        <p:nvSpPr>
          <p:cNvPr id="8229" name="Line 37"/>
          <p:cNvSpPr>
            <a:spLocks noChangeShapeType="1"/>
          </p:cNvSpPr>
          <p:nvPr/>
        </p:nvSpPr>
        <p:spPr bwMode="auto">
          <a:xfrm flipV="1">
            <a:off x="3563938" y="4076700"/>
            <a:ext cx="1512887" cy="2889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30" name="Line 38"/>
          <p:cNvSpPr>
            <a:spLocks noChangeShapeType="1"/>
          </p:cNvSpPr>
          <p:nvPr/>
        </p:nvSpPr>
        <p:spPr bwMode="auto">
          <a:xfrm>
            <a:off x="3203575" y="3933825"/>
            <a:ext cx="1800225" cy="142875"/>
          </a:xfrm>
          <a:prstGeom prst="line">
            <a:avLst/>
          </a:prstGeom>
          <a:noFill/>
          <a:ln w="38100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31" name="Line 39"/>
          <p:cNvSpPr>
            <a:spLocks noChangeShapeType="1"/>
          </p:cNvSpPr>
          <p:nvPr/>
        </p:nvSpPr>
        <p:spPr bwMode="auto">
          <a:xfrm>
            <a:off x="5148263" y="4076700"/>
            <a:ext cx="1223962" cy="730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32" name="Line 40"/>
          <p:cNvSpPr>
            <a:spLocks noChangeShapeType="1"/>
          </p:cNvSpPr>
          <p:nvPr/>
        </p:nvSpPr>
        <p:spPr bwMode="auto">
          <a:xfrm>
            <a:off x="5148263" y="4076700"/>
            <a:ext cx="2232025" cy="0"/>
          </a:xfrm>
          <a:prstGeom prst="line">
            <a:avLst/>
          </a:prstGeom>
          <a:noFill/>
          <a:ln w="38100">
            <a:solidFill>
              <a:srgbClr val="8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1476375" y="3933825"/>
            <a:ext cx="328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>
                <a:solidFill>
                  <a:srgbClr val="800000"/>
                </a:solidFill>
                <a:sym typeface="Symbol" pitchFamily="18" charset="2"/>
              </a:rPr>
              <a:t></a:t>
            </a:r>
          </a:p>
        </p:txBody>
      </p:sp>
      <p:sp>
        <p:nvSpPr>
          <p:cNvPr id="8237" name="Line 45"/>
          <p:cNvSpPr>
            <a:spLocks noChangeShapeType="1"/>
          </p:cNvSpPr>
          <p:nvPr/>
        </p:nvSpPr>
        <p:spPr bwMode="auto">
          <a:xfrm flipV="1">
            <a:off x="4356100" y="3860800"/>
            <a:ext cx="14398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7" grpId="0"/>
      <p:bldP spid="8198" grpId="0"/>
      <p:bldP spid="8201" grpId="0" animBg="1"/>
      <p:bldP spid="8203" grpId="0" animBg="1"/>
      <p:bldP spid="8205" grpId="0" animBg="1"/>
      <p:bldP spid="8212" grpId="0" animBg="1"/>
      <p:bldP spid="8213" grpId="0" animBg="1"/>
      <p:bldP spid="8214" grpId="0" animBg="1"/>
      <p:bldP spid="8215" grpId="0" animBg="1"/>
      <p:bldP spid="8216" grpId="0" animBg="1"/>
      <p:bldP spid="8217" grpId="0" animBg="1"/>
      <p:bldP spid="8218" grpId="0" animBg="1"/>
      <p:bldP spid="8219" grpId="0" animBg="1"/>
      <p:bldP spid="8220" grpId="0" animBg="1"/>
      <p:bldP spid="8221" grpId="0"/>
      <p:bldP spid="8222" grpId="0"/>
      <p:bldP spid="8223" grpId="0"/>
      <p:bldP spid="8224" grpId="0"/>
      <p:bldP spid="8225" grpId="0"/>
      <p:bldP spid="8226" grpId="0"/>
      <p:bldP spid="8229" grpId="0" animBg="1"/>
      <p:bldP spid="8230" grpId="0" animBg="1"/>
      <p:bldP spid="8231" grpId="0" animBg="1"/>
      <p:bldP spid="8232" grpId="0" animBg="1"/>
      <p:bldP spid="8235" grpId="0"/>
      <p:bldP spid="82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5"/>
          <p:cNvSpPr>
            <a:spLocks noChangeArrowheads="1"/>
          </p:cNvSpPr>
          <p:nvPr/>
        </p:nvSpPr>
        <p:spPr bwMode="auto">
          <a:xfrm>
            <a:off x="5029200" y="1371600"/>
            <a:ext cx="4114800" cy="1676400"/>
          </a:xfrm>
          <a:prstGeom prst="parallelogram">
            <a:avLst>
              <a:gd name="adj" fmla="val 61364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 flipH="1">
            <a:off x="6096000" y="381000"/>
            <a:ext cx="685800" cy="182880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/>
          <a:lstStyle/>
          <a:p>
            <a:endParaRPr lang="ru-RU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>
            <a:off x="6096000" y="2209800"/>
            <a:ext cx="7620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/>
          <a:lstStyle/>
          <a:p>
            <a:endParaRPr lang="ru-RU"/>
          </a:p>
        </p:txBody>
      </p:sp>
      <p:sp>
        <p:nvSpPr>
          <p:cNvPr id="1031" name="Text Box 19"/>
          <p:cNvSpPr txBox="1">
            <a:spLocks noChangeArrowheads="1"/>
          </p:cNvSpPr>
          <p:nvPr/>
        </p:nvSpPr>
        <p:spPr bwMode="auto">
          <a:xfrm>
            <a:off x="6858000" y="152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/>
              <a:t>А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7010400" y="2133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/>
              <a:t>Н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5715000" y="2057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/>
              <a:t>С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81000" y="3200400"/>
            <a:ext cx="556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/>
              <a:t>отрезок </a:t>
            </a:r>
            <a:r>
              <a:rPr lang="ru-RU" altLang="ru-RU" b="1" i="1"/>
              <a:t>АН</a:t>
            </a:r>
            <a:r>
              <a:rPr lang="ru-RU" altLang="ru-RU" i="1"/>
              <a:t> </a:t>
            </a:r>
            <a:r>
              <a:rPr lang="ru-RU" altLang="ru-RU"/>
              <a:t>называется </a:t>
            </a:r>
            <a:r>
              <a:rPr lang="ru-RU" altLang="ru-RU" i="1"/>
              <a:t>перпендикуляром, </a:t>
            </a:r>
            <a:r>
              <a:rPr lang="ru-RU" altLang="ru-RU"/>
              <a:t>опущенным из точки </a:t>
            </a:r>
            <a:r>
              <a:rPr lang="ru-RU" altLang="ru-RU" i="1"/>
              <a:t>А </a:t>
            </a:r>
            <a:r>
              <a:rPr lang="ru-RU" altLang="ru-RU"/>
              <a:t>на эту плоскость, </a:t>
            </a:r>
          </a:p>
        </p:txBody>
      </p:sp>
      <p:sp>
        <p:nvSpPr>
          <p:cNvPr id="58391" name="Text Box 23"/>
          <p:cNvSpPr txBox="1">
            <a:spLocks noChangeArrowheads="1"/>
          </p:cNvSpPr>
          <p:nvPr/>
        </p:nvSpPr>
        <p:spPr bwMode="auto">
          <a:xfrm>
            <a:off x="381000" y="4038600"/>
            <a:ext cx="556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/>
              <a:t>точка Н</a:t>
            </a:r>
            <a:r>
              <a:rPr lang="ru-RU" altLang="ru-RU"/>
              <a:t> — основание этого перпендикуляра. 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04800" y="4495800"/>
            <a:ext cx="53340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r>
              <a:rPr lang="ru-RU" altLang="ru-RU"/>
              <a:t>Любой </a:t>
            </a:r>
            <a:r>
              <a:rPr lang="ru-RU" altLang="ru-RU" b="1"/>
              <a:t>отрезок </a:t>
            </a:r>
            <a:r>
              <a:rPr lang="ru-RU" altLang="ru-RU" b="1" i="1"/>
              <a:t>АС</a:t>
            </a:r>
            <a:r>
              <a:rPr lang="ru-RU" altLang="ru-RU" i="1"/>
              <a:t>, </a:t>
            </a:r>
            <a:r>
              <a:rPr lang="ru-RU" altLang="ru-RU"/>
              <a:t>где С — произвольная точка плоскости </a:t>
            </a:r>
            <a:r>
              <a:rPr lang="en-US" altLang="ru-RU"/>
              <a:t>p</a:t>
            </a:r>
            <a:r>
              <a:rPr lang="ru-RU" altLang="ru-RU"/>
              <a:t>, отличная от Н, называется </a:t>
            </a:r>
            <a:r>
              <a:rPr lang="ru-RU" altLang="ru-RU" i="1"/>
              <a:t>наклонной </a:t>
            </a:r>
            <a:r>
              <a:rPr lang="ru-RU" altLang="ru-RU"/>
              <a:t>к этой плоскости.</a:t>
            </a:r>
          </a:p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04800" y="5867400"/>
            <a:ext cx="563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/>
              <a:t>Отрезок СН</a:t>
            </a:r>
            <a:r>
              <a:rPr lang="ru-RU" altLang="ru-RU"/>
              <a:t> – проекция наклонной на плоскость </a:t>
            </a:r>
            <a:r>
              <a:rPr lang="ru-RU" altLang="ru-RU" b="1"/>
              <a:t>α</a:t>
            </a:r>
            <a:r>
              <a:rPr lang="ru-RU" altLang="ru-RU"/>
              <a:t> </a:t>
            </a:r>
          </a:p>
        </p:txBody>
      </p:sp>
      <p:graphicFrame>
        <p:nvGraphicFramePr>
          <p:cNvPr id="1026" name="Object 2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Формула" r:id="rId3" imgW="114151" imgH="215619" progId="Equation.3">
              <p:embed/>
            </p:oleObj>
          </a:graphicData>
        </a:graphic>
      </p:graphicFrame>
      <p:sp>
        <p:nvSpPr>
          <p:cNvPr id="1038" name="Text Box 28"/>
          <p:cNvSpPr txBox="1">
            <a:spLocks noChangeArrowheads="1"/>
          </p:cNvSpPr>
          <p:nvPr/>
        </p:nvSpPr>
        <p:spPr bwMode="auto">
          <a:xfrm>
            <a:off x="609600" y="609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i="1"/>
              <a:t>Перпендикуляр и наклонная</a:t>
            </a:r>
          </a:p>
        </p:txBody>
      </p:sp>
      <p:sp>
        <p:nvSpPr>
          <p:cNvPr id="1039" name="Oval 12"/>
          <p:cNvSpPr>
            <a:spLocks noChangeArrowheads="1"/>
          </p:cNvSpPr>
          <p:nvPr/>
        </p:nvSpPr>
        <p:spPr bwMode="auto">
          <a:xfrm>
            <a:off x="6705600" y="228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58397" name="Oval 29"/>
          <p:cNvSpPr>
            <a:spLocks noChangeArrowheads="1"/>
          </p:cNvSpPr>
          <p:nvPr/>
        </p:nvSpPr>
        <p:spPr bwMode="auto">
          <a:xfrm>
            <a:off x="6019800" y="2057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/>
          <a:lstStyle/>
          <a:p>
            <a:endParaRPr lang="ru-RU" altLang="ru-RU"/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0" y="457200"/>
            <a:ext cx="9144000" cy="2971800"/>
            <a:chOff x="0" y="288"/>
            <a:chExt cx="5760" cy="1872"/>
          </a:xfrm>
        </p:grpSpPr>
        <p:sp>
          <p:nvSpPr>
            <p:cNvPr id="1044" name="Line 9"/>
            <p:cNvSpPr>
              <a:spLocks noChangeShapeType="1"/>
            </p:cNvSpPr>
            <p:nvPr/>
          </p:nvSpPr>
          <p:spPr bwMode="auto">
            <a:xfrm>
              <a:off x="4320" y="1968"/>
              <a:ext cx="0" cy="192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>
              <a:prstShdw prst="shdw17" dist="17961" dir="2700000">
                <a:schemeClr val="bg2"/>
              </a:prstShdw>
            </a:effec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45" name="Group 34"/>
            <p:cNvGrpSpPr>
              <a:grpSpLocks/>
            </p:cNvGrpSpPr>
            <p:nvPr/>
          </p:nvGrpSpPr>
          <p:grpSpPr bwMode="auto">
            <a:xfrm>
              <a:off x="0" y="288"/>
              <a:ext cx="5760" cy="1863"/>
              <a:chOff x="0" y="249"/>
              <a:chExt cx="5760" cy="1863"/>
            </a:xfrm>
          </p:grpSpPr>
          <p:grpSp>
            <p:nvGrpSpPr>
              <p:cNvPr id="1046" name="Group 33"/>
              <p:cNvGrpSpPr>
                <a:grpSpLocks/>
              </p:cNvGrpSpPr>
              <p:nvPr/>
            </p:nvGrpSpPr>
            <p:grpSpPr bwMode="auto">
              <a:xfrm>
                <a:off x="4320" y="249"/>
                <a:ext cx="0" cy="1728"/>
                <a:chOff x="4320" y="240"/>
                <a:chExt cx="0" cy="1728"/>
              </a:xfrm>
            </p:grpSpPr>
            <p:sp>
              <p:nvSpPr>
                <p:cNvPr id="1048" name="Line 7"/>
                <p:cNvSpPr>
                  <a:spLocks noChangeShapeType="1"/>
                </p:cNvSpPr>
                <p:nvPr/>
              </p:nvSpPr>
              <p:spPr bwMode="auto">
                <a:xfrm>
                  <a:off x="4320" y="240"/>
                  <a:ext cx="0" cy="1200"/>
                </a:xfrm>
                <a:prstGeom prst="line">
                  <a:avLst/>
                </a:prstGeom>
                <a:noFill/>
                <a:ln w="28575">
                  <a:solidFill>
                    <a:srgbClr val="008000"/>
                  </a:solidFill>
                  <a:round/>
                  <a:headEnd/>
                  <a:tailEnd/>
                </a:ln>
                <a:effectLst>
                  <a:prstShdw prst="shdw17" dist="17961" dir="2700000">
                    <a:schemeClr val="bg2"/>
                  </a:prst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9" name="Line 8"/>
                <p:cNvSpPr>
                  <a:spLocks noChangeShapeType="1"/>
                </p:cNvSpPr>
                <p:nvPr/>
              </p:nvSpPr>
              <p:spPr bwMode="auto">
                <a:xfrm>
                  <a:off x="4320" y="1440"/>
                  <a:ext cx="0" cy="528"/>
                </a:xfrm>
                <a:prstGeom prst="line">
                  <a:avLst/>
                </a:prstGeom>
                <a:noFill/>
                <a:ln w="28575">
                  <a:solidFill>
                    <a:srgbClr val="006600"/>
                  </a:solidFill>
                  <a:prstDash val="dash"/>
                  <a:round/>
                  <a:headEnd/>
                  <a:tailEnd/>
                </a:ln>
                <a:effectLst>
                  <a:prstShdw prst="shdw17" dist="17961" dir="2700000">
                    <a:schemeClr val="bg2"/>
                  </a:prst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47" name="Rectangle 32"/>
              <p:cNvSpPr>
                <a:spLocks noChangeArrowheads="1"/>
              </p:cNvSpPr>
              <p:nvPr/>
            </p:nvSpPr>
            <p:spPr bwMode="auto">
              <a:xfrm>
                <a:off x="0" y="2112"/>
                <a:ext cx="576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chemeClr val="bg2"/>
                </a:prstShdw>
              </a:effectLst>
            </p:spPr>
            <p:txBody>
              <a:bodyPr wrap="none" anchor="ctr">
                <a:spAutoFit/>
              </a:bodyPr>
              <a:lstStyle/>
              <a:p>
                <a:endParaRPr lang="ru-RU" altLang="ru-RU"/>
              </a:p>
            </p:txBody>
          </p:sp>
        </p:grpSp>
      </p:grpSp>
      <p:graphicFrame>
        <p:nvGraphicFramePr>
          <p:cNvPr id="1027" name="Object 31"/>
          <p:cNvGraphicFramePr>
            <a:graphicFrameLocks noChangeAspect="1"/>
          </p:cNvGraphicFramePr>
          <p:nvPr/>
        </p:nvGraphicFramePr>
        <p:xfrm>
          <a:off x="5334000" y="2667000"/>
          <a:ext cx="314325" cy="292100"/>
        </p:xfrm>
        <a:graphic>
          <a:graphicData uri="http://schemas.openxmlformats.org/presentationml/2006/ole">
            <p:oleObj spid="_x0000_s1027" name="Формула" r:id="rId4" imgW="152334" imgH="139639" progId="Equation.3">
              <p:embed/>
            </p:oleObj>
          </a:graphicData>
        </a:graphic>
      </p:graphicFrame>
      <p:sp>
        <p:nvSpPr>
          <p:cNvPr id="58404" name="Line 36"/>
          <p:cNvSpPr>
            <a:spLocks noChangeShapeType="1"/>
          </p:cNvSpPr>
          <p:nvPr/>
        </p:nvSpPr>
        <p:spPr bwMode="auto">
          <a:xfrm>
            <a:off x="6858000" y="457200"/>
            <a:ext cx="0" cy="1828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/>
          <a:lstStyle/>
          <a:p>
            <a:endParaRPr lang="ru-RU"/>
          </a:p>
        </p:txBody>
      </p:sp>
      <p:sp>
        <p:nvSpPr>
          <p:cNvPr id="58398" name="Oval 30"/>
          <p:cNvSpPr>
            <a:spLocks noChangeArrowheads="1"/>
          </p:cNvSpPr>
          <p:nvPr/>
        </p:nvSpPr>
        <p:spPr bwMode="auto">
          <a:xfrm>
            <a:off x="6781800" y="2209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8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583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58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583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583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8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8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583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583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583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583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8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8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5" grpId="0" animBg="1"/>
      <p:bldP spid="58386" grpId="0" animBg="1"/>
      <p:bldP spid="58388" grpId="0"/>
      <p:bldP spid="58389" grpId="0"/>
      <p:bldP spid="58390" grpId="0"/>
      <p:bldP spid="58391" grpId="0"/>
      <p:bldP spid="58392" grpId="0"/>
      <p:bldP spid="58394" grpId="0"/>
      <p:bldP spid="58397" grpId="0" animBg="1"/>
      <p:bldP spid="58404" grpId="0" animBg="1"/>
      <p:bldP spid="5839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124200"/>
            <a:ext cx="2590800" cy="189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124200"/>
            <a:ext cx="2400300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3200400"/>
            <a:ext cx="2286000" cy="180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6" descr="human209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457200"/>
            <a:ext cx="165735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AutoShape 15"/>
          <p:cNvSpPr>
            <a:spLocks noChangeArrowheads="1"/>
          </p:cNvSpPr>
          <p:nvPr/>
        </p:nvSpPr>
        <p:spPr bwMode="auto">
          <a:xfrm>
            <a:off x="1676400" y="304800"/>
            <a:ext cx="5105400" cy="1676400"/>
          </a:xfrm>
          <a:prstGeom prst="wedgeEllipseCallout">
            <a:avLst>
              <a:gd name="adj1" fmla="val -64926"/>
              <a:gd name="adj2" fmla="val 42708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/>
          <a:lstStyle/>
          <a:p>
            <a:endParaRPr lang="ru-RU" altLang="ru-RU"/>
          </a:p>
        </p:txBody>
      </p:sp>
      <p:sp>
        <p:nvSpPr>
          <p:cNvPr id="15367" name="Text Box 16"/>
          <p:cNvSpPr txBox="1">
            <a:spLocks noChangeArrowheads="1"/>
          </p:cNvSpPr>
          <p:nvPr/>
        </p:nvSpPr>
        <p:spPr bwMode="auto">
          <a:xfrm>
            <a:off x="2362200" y="533400"/>
            <a:ext cx="43211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i="1"/>
              <a:t>Используя рисунки, сформулируйте и докажите свойства наклонных, выходящих из одной точки.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55675"/>
            <a:ext cx="2362200" cy="1727200"/>
          </a:xfrm>
          <a:prstGeom prst="rect">
            <a:avLst/>
          </a:prstGeom>
          <a:noFill/>
          <a:ln w="28575">
            <a:solidFill>
              <a:srgbClr val="993300"/>
            </a:solidFill>
            <a:miter lim="800000"/>
            <a:headEnd/>
            <a:tailEnd/>
          </a:ln>
        </p:spPr>
      </p:pic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685800" y="152400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200" b="1" i="1"/>
              <a:t>Свойства наклонных, выходящих из одной точки</a:t>
            </a:r>
          </a:p>
        </p:txBody>
      </p:sp>
      <p:pic>
        <p:nvPicPr>
          <p:cNvPr id="1638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819400"/>
            <a:ext cx="2362200" cy="1792288"/>
          </a:xfrm>
          <a:prstGeom prst="rect">
            <a:avLst/>
          </a:prstGeom>
          <a:noFill/>
          <a:ln w="28575">
            <a:solidFill>
              <a:srgbClr val="993300"/>
            </a:solidFill>
            <a:miter lim="800000"/>
            <a:headEnd/>
            <a:tailEnd/>
          </a:ln>
        </p:spPr>
      </p:pic>
      <p:pic>
        <p:nvPicPr>
          <p:cNvPr id="1638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4724400"/>
            <a:ext cx="2362200" cy="1868488"/>
          </a:xfrm>
          <a:prstGeom prst="rect">
            <a:avLst/>
          </a:prstGeom>
          <a:noFill/>
          <a:ln w="28575">
            <a:solidFill>
              <a:srgbClr val="993300"/>
            </a:solidFill>
            <a:miter lim="800000"/>
            <a:headEnd/>
            <a:tailEnd/>
          </a:ln>
        </p:spPr>
      </p:pic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2971800" y="1600200"/>
            <a:ext cx="5486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r>
              <a:rPr lang="ru-RU" altLang="ru-RU" b="1" i="1">
                <a:solidFill>
                  <a:srgbClr val="003300"/>
                </a:solidFill>
              </a:rPr>
              <a:t>1. Перпендикуляр всегда короче наклонной, если они проведены из одной точки.</a:t>
            </a:r>
          </a:p>
          <a:p>
            <a:pPr>
              <a:spcBef>
                <a:spcPct val="50000"/>
              </a:spcBef>
            </a:pPr>
            <a:endParaRPr lang="ru-RU" altLang="ru-RU" b="1" i="1">
              <a:solidFill>
                <a:srgbClr val="003300"/>
              </a:solidFill>
            </a:endParaRPr>
          </a:p>
        </p:txBody>
      </p:sp>
      <p:sp>
        <p:nvSpPr>
          <p:cNvPr id="16391" name="Text Box 9"/>
          <p:cNvSpPr txBox="1">
            <a:spLocks noChangeArrowheads="1"/>
          </p:cNvSpPr>
          <p:nvPr/>
        </p:nvSpPr>
        <p:spPr bwMode="auto">
          <a:xfrm>
            <a:off x="3048000" y="3352800"/>
            <a:ext cx="52578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r>
              <a:rPr lang="ru-RU" altLang="ru-RU" b="1" i="1">
                <a:solidFill>
                  <a:srgbClr val="003300"/>
                </a:solidFill>
              </a:rPr>
              <a:t>2. Если наклонные равны, то равны и их проекции, и наоборот.</a:t>
            </a:r>
          </a:p>
          <a:p>
            <a:pPr>
              <a:spcBef>
                <a:spcPct val="50000"/>
              </a:spcBef>
            </a:pPr>
            <a:endParaRPr lang="ru-RU" altLang="ru-RU" b="1" i="1">
              <a:solidFill>
                <a:srgbClr val="003300"/>
              </a:solidFill>
            </a:endParaRPr>
          </a:p>
        </p:txBody>
      </p:sp>
      <p:sp>
        <p:nvSpPr>
          <p:cNvPr id="16392" name="Text Box 10"/>
          <p:cNvSpPr txBox="1">
            <a:spLocks noChangeArrowheads="1"/>
          </p:cNvSpPr>
          <p:nvPr/>
        </p:nvSpPr>
        <p:spPr bwMode="auto">
          <a:xfrm>
            <a:off x="3124200" y="5326063"/>
            <a:ext cx="4953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r>
              <a:rPr lang="ru-RU" altLang="ru-RU" b="1" i="1">
                <a:solidFill>
                  <a:srgbClr val="003300"/>
                </a:solidFill>
              </a:rPr>
              <a:t>3. Большей наклонной соответствует большая проекция и наоборот.</a:t>
            </a:r>
          </a:p>
          <a:p>
            <a:pPr>
              <a:spcBef>
                <a:spcPct val="50000"/>
              </a:spcBef>
            </a:pPr>
            <a:endParaRPr lang="ru-RU" altLang="ru-RU" b="1" i="1">
              <a:solidFill>
                <a:srgbClr val="0033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650</Words>
  <Application>Microsoft Office PowerPoint</Application>
  <PresentationFormat>Экран (4:3)</PresentationFormat>
  <Paragraphs>130</Paragraphs>
  <Slides>18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Times New Roman</vt:lpstr>
      <vt:lpstr>Cambria Math</vt:lpstr>
      <vt:lpstr>Symbol</vt:lpstr>
      <vt:lpstr>Math1Mono</vt:lpstr>
      <vt:lpstr>Оформление по умолчанию</vt:lpstr>
      <vt:lpstr>Microsoft Equation 3.0</vt:lpstr>
      <vt:lpstr>Расстояние от прямой до плоскости.  Расстояние между параллельными плоскостями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Угол между прямой и плоскостью</vt:lpstr>
      <vt:lpstr>Слайд 15</vt:lpstr>
      <vt:lpstr>Слайд 16</vt:lpstr>
      <vt:lpstr>Слайд 17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Перпендикуляр и наклонная</dc:title>
  <dc:creator>Светлана</dc:creator>
  <cp:lastModifiedBy>Татьяна Похващева</cp:lastModifiedBy>
  <cp:revision>91</cp:revision>
  <dcterms:created xsi:type="dcterms:W3CDTF">2008-12-03T15:26:45Z</dcterms:created>
  <dcterms:modified xsi:type="dcterms:W3CDTF">2020-10-09T12:04:00Z</dcterms:modified>
</cp:coreProperties>
</file>