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2" r:id="rId3"/>
    <p:sldId id="293" r:id="rId4"/>
    <p:sldId id="294" r:id="rId5"/>
    <p:sldId id="296" r:id="rId6"/>
    <p:sldId id="297" r:id="rId7"/>
    <p:sldId id="298" r:id="rId8"/>
    <p:sldId id="299" r:id="rId9"/>
    <p:sldId id="276" r:id="rId10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6633"/>
    <a:srgbClr val="CC9900"/>
    <a:srgbClr val="003366"/>
    <a:srgbClr val="008000"/>
    <a:srgbClr val="99CC00"/>
    <a:srgbClr val="FFC000"/>
    <a:srgbClr val="006600"/>
    <a:srgbClr val="5A9BE2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 autoAdjust="0"/>
  </p:normalViewPr>
  <p:slideViewPr>
    <p:cSldViewPr snapToGrid="0" showGuides="1">
      <p:cViewPr varScale="1">
        <p:scale>
          <a:sx n="65" d="100"/>
          <a:sy n="65" d="100"/>
        </p:scale>
        <p:origin x="-1488" y="-108"/>
      </p:cViewPr>
      <p:guideLst>
        <p:guide orient="horz" pos="107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85774B-C873-40FB-A6A4-B1E1B7EAC1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5361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28175-89EF-447A-B601-F56AEC79F6B1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03338" y="674688"/>
            <a:ext cx="4495800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270375"/>
            <a:ext cx="5683250" cy="4046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3EEB8-CE2A-4D1F-9E79-CDC2A2F34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420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EEB8-CE2A-4D1F-9E79-CDC2A2F3480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EEB8-CE2A-4D1F-9E79-CDC2A2F3480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2971800"/>
            <a:ext cx="9144000" cy="9144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05000" y="5410200"/>
            <a:ext cx="5181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8100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28600" y="6477000"/>
            <a:ext cx="2895600" cy="244475"/>
          </a:xfrm>
        </p:spPr>
        <p:txBody>
          <a:bodyPr/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C251D851-B682-4B0C-8367-D2FC7EF7E9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1000" y="3190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Verdana" pitchFamily="34" charset="0"/>
              </a:rPr>
              <a:t>LOGO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2895600"/>
            <a:ext cx="8229600" cy="9144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9248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B0F8F-583F-4B6D-B045-E735D66B9F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883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883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28DA8-2A97-4CB0-A8FD-52804D7CCB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76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38263"/>
            <a:ext cx="8229600" cy="50927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781800" y="269875"/>
            <a:ext cx="2133600" cy="2460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0975"/>
            <a:ext cx="2895600" cy="2762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505200" y="6553200"/>
            <a:ext cx="2133600" cy="254000"/>
          </a:xfrm>
        </p:spPr>
        <p:txBody>
          <a:bodyPr/>
          <a:lstStyle>
            <a:lvl1pPr>
              <a:defRPr/>
            </a:lvl1pPr>
          </a:lstStyle>
          <a:p>
            <a:fld id="{658CB3AD-9FE4-4EFF-BC62-BD3CE6046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D89A9-3D0C-4277-9AC6-365285F0B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805FB-1D2D-4FE0-B316-0D7D5D8EE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61134-7D0C-4587-B4E7-A6B5042817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5C005-FDA5-4CC0-AFF7-7ACBF5BE3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1085A-5C4E-4068-9573-4B47F0373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93575-D341-4A23-AADF-1EA29C1B47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3467C-BA42-4C38-A497-0A5E2851C6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A3C78-8A30-49B4-B8CA-E76E738DA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533400"/>
            <a:ext cx="9144000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457200"/>
            <a:ext cx="8229600" cy="685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8263"/>
            <a:ext cx="82296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269875"/>
            <a:ext cx="2133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30975"/>
            <a:ext cx="289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553200"/>
            <a:ext cx="2133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fld id="{CB8A2A1D-FA4A-47DA-880A-CE0AC9E68E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838200" y="5476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/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>
                <a:latin typeface="Cambria" pitchFamily="18" charset="0"/>
              </a:rPr>
              <a:t>Параллельность плоскостей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347012"/>
            <a:ext cx="9144000" cy="364936"/>
          </a:xfrm>
        </p:spPr>
        <p:txBody>
          <a:bodyPr/>
          <a:lstStyle/>
          <a:p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3005" y="215856"/>
            <a:ext cx="1898676" cy="912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Cambria" pitchFamily="18" charset="0"/>
              </a:rPr>
              <a:t>Определение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5753" y="1357298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kern="0" dirty="0" smtClean="0">
                <a:solidFill>
                  <a:srgbClr val="003366"/>
                </a:solidFill>
                <a:latin typeface="Cambria" pitchFamily="18" charset="0"/>
              </a:rPr>
              <a:t>Две плоскости называются </a:t>
            </a:r>
            <a:r>
              <a:rPr lang="ru-RU" sz="2800" b="1" i="1" kern="0" dirty="0" smtClean="0">
                <a:solidFill>
                  <a:srgbClr val="C00000"/>
                </a:solidFill>
                <a:latin typeface="Cambria" pitchFamily="18" charset="0"/>
              </a:rPr>
              <a:t>параллельными</a:t>
            </a:r>
            <a:r>
              <a:rPr lang="ru-RU" sz="2800" b="1" i="1" kern="0" dirty="0" smtClean="0">
                <a:solidFill>
                  <a:srgbClr val="003366"/>
                </a:solidFill>
                <a:latin typeface="Cambria" pitchFamily="18" charset="0"/>
              </a:rPr>
              <a:t>, если они не пересекаются</a:t>
            </a:r>
            <a:endParaRPr lang="ru-RU" i="1" dirty="0">
              <a:latin typeface="Cambria" pitchFamily="18" charset="0"/>
            </a:endParaRPr>
          </a:p>
        </p:txBody>
      </p:sp>
      <p:sp>
        <p:nvSpPr>
          <p:cNvPr id="6" name="AutoShape 33"/>
          <p:cNvSpPr>
            <a:spLocks noChangeArrowheads="1"/>
          </p:cNvSpPr>
          <p:nvPr/>
        </p:nvSpPr>
        <p:spPr bwMode="auto">
          <a:xfrm>
            <a:off x="1643042" y="4643446"/>
            <a:ext cx="5214974" cy="1152525"/>
          </a:xfrm>
          <a:prstGeom prst="parallelogram">
            <a:avLst>
              <a:gd name="adj" fmla="val 116759"/>
            </a:avLst>
          </a:prstGeom>
          <a:solidFill>
            <a:srgbClr val="99CC00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1643042" y="3286124"/>
            <a:ext cx="5143536" cy="1152525"/>
          </a:xfrm>
          <a:prstGeom prst="parallelogram">
            <a:avLst>
              <a:gd name="adj" fmla="val 116759"/>
            </a:avLst>
          </a:prstGeom>
          <a:solidFill>
            <a:srgbClr val="FFC000">
              <a:alpha val="72156"/>
            </a:srgb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2143108" y="3826850"/>
            <a:ext cx="492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l-GR" sz="3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α</a:t>
            </a:r>
            <a:endParaRPr lang="ru-RU" sz="36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9"/>
          <p:cNvSpPr>
            <a:spLocks noChangeArrowheads="1"/>
          </p:cNvSpPr>
          <p:nvPr/>
        </p:nvSpPr>
        <p:spPr bwMode="auto">
          <a:xfrm>
            <a:off x="2143108" y="5214950"/>
            <a:ext cx="4491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β</a:t>
            </a:r>
            <a:endParaRPr lang="ru-RU" sz="36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4040444" y="2428868"/>
            <a:ext cx="1063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600" i="1" dirty="0"/>
              <a:t>α</a:t>
            </a:r>
            <a:r>
              <a:rPr lang="ru-RU" sz="1600" i="1" dirty="0"/>
              <a:t> </a:t>
            </a:r>
            <a:r>
              <a:rPr lang="el-GR" sz="3600" dirty="0">
                <a:ea typeface="Arial Unicode MS" pitchFamily="34" charset="-128"/>
                <a:cs typeface="Arial Unicode MS" pitchFamily="34" charset="-128"/>
              </a:rPr>
              <a:t>‖</a:t>
            </a:r>
            <a:r>
              <a:rPr lang="ru-RU" sz="1400" i="1" dirty="0"/>
              <a:t> </a:t>
            </a:r>
            <a:r>
              <a:rPr lang="el-GR" sz="3600" i="1" dirty="0"/>
              <a:t>β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95288" y="692150"/>
            <a:ext cx="856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539750" y="765175"/>
            <a:ext cx="7127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6838950" y="3695700"/>
            <a:ext cx="15532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600" dirty="0">
                <a:solidFill>
                  <a:srgbClr val="000000"/>
                </a:solidFill>
              </a:rPr>
              <a:t>α</a:t>
            </a:r>
            <a:r>
              <a:rPr lang="ru-RU" sz="3600" dirty="0">
                <a:solidFill>
                  <a:srgbClr val="000000"/>
                </a:solidFill>
              </a:rPr>
              <a:t> </a:t>
            </a:r>
            <a:r>
              <a:rPr lang="el-GR" sz="3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‖</a:t>
            </a:r>
            <a:r>
              <a:rPr lang="ru-RU" sz="3600" dirty="0">
                <a:solidFill>
                  <a:srgbClr val="000000"/>
                </a:solidFill>
              </a:rPr>
              <a:t> </a:t>
            </a:r>
            <a:r>
              <a:rPr lang="el-GR" sz="3600" dirty="0">
                <a:solidFill>
                  <a:srgbClr val="000000"/>
                </a:solidFill>
              </a:rPr>
              <a:t>β</a:t>
            </a:r>
          </a:p>
        </p:txBody>
      </p:sp>
      <p:grpSp>
        <p:nvGrpSpPr>
          <p:cNvPr id="44" name="Группа 43"/>
          <p:cNvGrpSpPr/>
          <p:nvPr/>
        </p:nvGrpSpPr>
        <p:grpSpPr>
          <a:xfrm>
            <a:off x="4349750" y="4487877"/>
            <a:ext cx="4160837" cy="1960548"/>
            <a:chOff x="4349750" y="4487877"/>
            <a:chExt cx="4160837" cy="1960548"/>
          </a:xfrm>
        </p:grpSpPr>
        <p:sp>
          <p:nvSpPr>
            <p:cNvPr id="26657" name="AutoShape 33"/>
            <p:cNvSpPr>
              <a:spLocks noChangeArrowheads="1"/>
            </p:cNvSpPr>
            <p:nvPr/>
          </p:nvSpPr>
          <p:spPr bwMode="auto">
            <a:xfrm>
              <a:off x="4838700" y="5295900"/>
              <a:ext cx="3671887" cy="1152525"/>
            </a:xfrm>
            <a:prstGeom prst="parallelogram">
              <a:avLst>
                <a:gd name="adj" fmla="val 116759"/>
              </a:avLst>
            </a:prstGeom>
            <a:solidFill>
              <a:srgbClr val="99CC00">
                <a:alpha val="61960"/>
              </a:srgbClr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latin typeface="Arial Unicode MS" pitchFamily="34" charset="-128"/>
              </a:endParaRPr>
            </a:p>
          </p:txBody>
        </p:sp>
        <p:sp>
          <p:nvSpPr>
            <p:cNvPr id="26655" name="AutoShape 31"/>
            <p:cNvSpPr>
              <a:spLocks noChangeArrowheads="1"/>
            </p:cNvSpPr>
            <p:nvPr/>
          </p:nvSpPr>
          <p:spPr bwMode="auto">
            <a:xfrm>
              <a:off x="4349750" y="4540250"/>
              <a:ext cx="3671887" cy="1152525"/>
            </a:xfrm>
            <a:prstGeom prst="parallelogram">
              <a:avLst>
                <a:gd name="adj" fmla="val 116759"/>
              </a:avLst>
            </a:prstGeom>
            <a:solidFill>
              <a:srgbClr val="FFC000">
                <a:alpha val="72156"/>
              </a:srgbClr>
            </a:solidFill>
            <a:ln w="19050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81" name="Rectangle 57"/>
            <p:cNvSpPr>
              <a:spLocks noChangeArrowheads="1"/>
            </p:cNvSpPr>
            <p:nvPr/>
          </p:nvSpPr>
          <p:spPr bwMode="auto">
            <a:xfrm>
              <a:off x="7748631" y="5145111"/>
              <a:ext cx="49212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l-GR" sz="3200" dirty="0">
                  <a:solidFill>
                    <a:srgbClr val="000000"/>
                  </a:solidFill>
                </a:rPr>
                <a:t>α</a:t>
              </a:r>
              <a:endParaRPr lang="ru-RU" sz="3200" dirty="0">
                <a:solidFill>
                  <a:srgbClr val="000000"/>
                </a:solidFill>
              </a:endParaRPr>
            </a:p>
          </p:txBody>
        </p:sp>
        <p:sp>
          <p:nvSpPr>
            <p:cNvPr id="26683" name="Rectangle 59"/>
            <p:cNvSpPr>
              <a:spLocks noChangeArrowheads="1"/>
            </p:cNvSpPr>
            <p:nvPr/>
          </p:nvSpPr>
          <p:spPr bwMode="auto">
            <a:xfrm>
              <a:off x="7237449" y="4487877"/>
              <a:ext cx="42030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3200" dirty="0">
                  <a:solidFill>
                    <a:srgbClr val="000000"/>
                  </a:solidFill>
                </a:rPr>
                <a:t>β</a:t>
              </a:r>
              <a:endParaRPr lang="ru-RU" sz="3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3194050" y="1938338"/>
            <a:ext cx="1377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6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ru-RU" sz="3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36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⋂</a:t>
            </a:r>
            <a:r>
              <a:rPr lang="ru-RU" sz="3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36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</a:p>
        </p:txBody>
      </p:sp>
      <p:sp>
        <p:nvSpPr>
          <p:cNvPr id="5132" name="Text Box 87"/>
          <p:cNvSpPr txBox="1">
            <a:spLocks noChangeArrowheads="1"/>
          </p:cNvSpPr>
          <p:nvPr/>
        </p:nvSpPr>
        <p:spPr bwMode="auto">
          <a:xfrm>
            <a:off x="0" y="50004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Взаимное расположение плоскостей</a:t>
            </a:r>
          </a:p>
        </p:txBody>
      </p:sp>
      <p:grpSp>
        <p:nvGrpSpPr>
          <p:cNvPr id="43" name="Группа 42"/>
          <p:cNvGrpSpPr/>
          <p:nvPr/>
        </p:nvGrpSpPr>
        <p:grpSpPr>
          <a:xfrm>
            <a:off x="260350" y="1449388"/>
            <a:ext cx="4832350" cy="4286249"/>
            <a:chOff x="260350" y="1651000"/>
            <a:chExt cx="4832350" cy="4286249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260350" y="1651000"/>
              <a:ext cx="4832350" cy="4286249"/>
              <a:chOff x="304800" y="1962150"/>
              <a:chExt cx="4832350" cy="4286249"/>
            </a:xfrm>
          </p:grpSpPr>
          <p:grpSp>
            <p:nvGrpSpPr>
              <p:cNvPr id="40" name="Группа 39"/>
              <p:cNvGrpSpPr/>
              <p:nvPr/>
            </p:nvGrpSpPr>
            <p:grpSpPr>
              <a:xfrm>
                <a:off x="304800" y="1962150"/>
                <a:ext cx="4832350" cy="4286249"/>
                <a:chOff x="304800" y="1962150"/>
                <a:chExt cx="4832350" cy="4286249"/>
              </a:xfrm>
            </p:grpSpPr>
            <p:grpSp>
              <p:nvGrpSpPr>
                <p:cNvPr id="39" name="Группа 38"/>
                <p:cNvGrpSpPr/>
                <p:nvPr/>
              </p:nvGrpSpPr>
              <p:grpSpPr>
                <a:xfrm>
                  <a:off x="304800" y="1962150"/>
                  <a:ext cx="4832350" cy="4286249"/>
                  <a:chOff x="304800" y="1962149"/>
                  <a:chExt cx="4832350" cy="4286249"/>
                </a:xfrm>
              </p:grpSpPr>
              <p:sp>
                <p:nvSpPr>
                  <p:cNvPr id="38" name="Полилиния 37"/>
                  <p:cNvSpPr/>
                  <p:nvPr/>
                </p:nvSpPr>
                <p:spPr>
                  <a:xfrm>
                    <a:off x="304800" y="3429000"/>
                    <a:ext cx="2597150" cy="1162050"/>
                  </a:xfrm>
                  <a:custGeom>
                    <a:avLst/>
                    <a:gdLst>
                      <a:gd name="connsiteX0" fmla="*/ 2597150 w 2597150"/>
                      <a:gd name="connsiteY0" fmla="*/ 0 h 1162050"/>
                      <a:gd name="connsiteX1" fmla="*/ 996950 w 2597150"/>
                      <a:gd name="connsiteY1" fmla="*/ 6350 h 1162050"/>
                      <a:gd name="connsiteX2" fmla="*/ 0 w 2597150"/>
                      <a:gd name="connsiteY2" fmla="*/ 1162050 h 1162050"/>
                      <a:gd name="connsiteX3" fmla="*/ 1524000 w 2597150"/>
                      <a:gd name="connsiteY3" fmla="*/ 1162050 h 1162050"/>
                      <a:gd name="connsiteX4" fmla="*/ 2597150 w 2597150"/>
                      <a:gd name="connsiteY4" fmla="*/ 0 h 1162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597150" h="1162050">
                        <a:moveTo>
                          <a:pt x="2597150" y="0"/>
                        </a:moveTo>
                        <a:lnTo>
                          <a:pt x="996950" y="6350"/>
                        </a:lnTo>
                        <a:lnTo>
                          <a:pt x="0" y="1162050"/>
                        </a:lnTo>
                        <a:lnTo>
                          <a:pt x="1524000" y="1162050"/>
                        </a:lnTo>
                        <a:lnTo>
                          <a:pt x="2597150" y="0"/>
                        </a:lnTo>
                        <a:close/>
                      </a:path>
                    </a:pathLst>
                  </a:custGeom>
                  <a:solidFill>
                    <a:srgbClr val="FFC000">
                      <a:alpha val="65098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140" name="AutoShape 5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215901" y="3562349"/>
                    <a:ext cx="4286249" cy="1085850"/>
                  </a:xfrm>
                  <a:prstGeom prst="parallelogram">
                    <a:avLst>
                      <a:gd name="adj" fmla="val 116759"/>
                    </a:avLst>
                  </a:prstGeom>
                  <a:solidFill>
                    <a:srgbClr val="99CC00">
                      <a:alpha val="61960"/>
                    </a:srgbClr>
                  </a:solidFill>
                  <a:ln w="19050">
                    <a:noFill/>
                    <a:miter lim="800000"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pPr algn="ctr"/>
                    <a:endParaRPr lang="ru-RU">
                      <a:latin typeface="Arial Unicode MS" pitchFamily="34" charset="-128"/>
                    </a:endParaRPr>
                  </a:p>
                </p:txBody>
              </p:sp>
              <p:sp>
                <p:nvSpPr>
                  <p:cNvPr id="37" name="Полилиния 36"/>
                  <p:cNvSpPr/>
                  <p:nvPr/>
                </p:nvSpPr>
                <p:spPr>
                  <a:xfrm>
                    <a:off x="1816100" y="3429000"/>
                    <a:ext cx="3321050" cy="1155700"/>
                  </a:xfrm>
                  <a:custGeom>
                    <a:avLst/>
                    <a:gdLst>
                      <a:gd name="connsiteX0" fmla="*/ 0 w 3321050"/>
                      <a:gd name="connsiteY0" fmla="*/ 1155700 h 1155700"/>
                      <a:gd name="connsiteX1" fmla="*/ 1085850 w 3321050"/>
                      <a:gd name="connsiteY1" fmla="*/ 0 h 1155700"/>
                      <a:gd name="connsiteX2" fmla="*/ 3321050 w 3321050"/>
                      <a:gd name="connsiteY2" fmla="*/ 0 h 1155700"/>
                      <a:gd name="connsiteX3" fmla="*/ 2317750 w 3321050"/>
                      <a:gd name="connsiteY3" fmla="*/ 1155700 h 1155700"/>
                      <a:gd name="connsiteX4" fmla="*/ 0 w 3321050"/>
                      <a:gd name="connsiteY4" fmla="*/ 1155700 h 11557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321050" h="1155700">
                        <a:moveTo>
                          <a:pt x="0" y="1155700"/>
                        </a:moveTo>
                        <a:lnTo>
                          <a:pt x="1085850" y="0"/>
                        </a:lnTo>
                        <a:lnTo>
                          <a:pt x="3321050" y="0"/>
                        </a:lnTo>
                        <a:lnTo>
                          <a:pt x="2317750" y="1155700"/>
                        </a:lnTo>
                        <a:lnTo>
                          <a:pt x="0" y="1155700"/>
                        </a:lnTo>
                        <a:close/>
                      </a:path>
                    </a:pathLst>
                  </a:custGeom>
                  <a:solidFill>
                    <a:srgbClr val="FFC000">
                      <a:alpha val="65098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" name="Полилиния 34"/>
                  <p:cNvSpPr/>
                  <p:nvPr/>
                </p:nvSpPr>
                <p:spPr>
                  <a:xfrm>
                    <a:off x="1809750" y="1968500"/>
                    <a:ext cx="1092200" cy="4260850"/>
                  </a:xfrm>
                  <a:custGeom>
                    <a:avLst/>
                    <a:gdLst>
                      <a:gd name="connsiteX0" fmla="*/ 0 w 1092200"/>
                      <a:gd name="connsiteY0" fmla="*/ 2609850 h 4260850"/>
                      <a:gd name="connsiteX1" fmla="*/ 1092200 w 1092200"/>
                      <a:gd name="connsiteY1" fmla="*/ 1447800 h 4260850"/>
                      <a:gd name="connsiteX2" fmla="*/ 1092200 w 1092200"/>
                      <a:gd name="connsiteY2" fmla="*/ 0 h 4260850"/>
                      <a:gd name="connsiteX3" fmla="*/ 6350 w 1092200"/>
                      <a:gd name="connsiteY3" fmla="*/ 1257300 h 4260850"/>
                      <a:gd name="connsiteX4" fmla="*/ 6350 w 1092200"/>
                      <a:gd name="connsiteY4" fmla="*/ 4260850 h 4260850"/>
                      <a:gd name="connsiteX5" fmla="*/ 1092200 w 1092200"/>
                      <a:gd name="connsiteY5" fmla="*/ 3003550 h 4260850"/>
                      <a:gd name="connsiteX6" fmla="*/ 1092200 w 1092200"/>
                      <a:gd name="connsiteY6" fmla="*/ 2609850 h 42608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92200" h="4260850">
                        <a:moveTo>
                          <a:pt x="0" y="2609850"/>
                        </a:moveTo>
                        <a:lnTo>
                          <a:pt x="1092200" y="1447800"/>
                        </a:lnTo>
                        <a:lnTo>
                          <a:pt x="1092200" y="0"/>
                        </a:lnTo>
                        <a:lnTo>
                          <a:pt x="6350" y="1257300"/>
                        </a:lnTo>
                        <a:lnTo>
                          <a:pt x="6350" y="4260850"/>
                        </a:lnTo>
                        <a:lnTo>
                          <a:pt x="1092200" y="3003550"/>
                        </a:lnTo>
                        <a:lnTo>
                          <a:pt x="1092200" y="2609850"/>
                        </a:lnTo>
                      </a:path>
                    </a:pathLst>
                  </a:custGeom>
                  <a:ln w="19050">
                    <a:solidFill>
                      <a:srgbClr val="008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34" name="Полилиния 33"/>
                <p:cNvSpPr/>
                <p:nvPr/>
              </p:nvSpPr>
              <p:spPr>
                <a:xfrm>
                  <a:off x="304800" y="3422650"/>
                  <a:ext cx="4826000" cy="1155700"/>
                </a:xfrm>
                <a:custGeom>
                  <a:avLst/>
                  <a:gdLst>
                    <a:gd name="connsiteX0" fmla="*/ 2590800 w 4826000"/>
                    <a:gd name="connsiteY0" fmla="*/ 0 h 1155700"/>
                    <a:gd name="connsiteX1" fmla="*/ 4826000 w 4826000"/>
                    <a:gd name="connsiteY1" fmla="*/ 0 h 1155700"/>
                    <a:gd name="connsiteX2" fmla="*/ 3835400 w 4826000"/>
                    <a:gd name="connsiteY2" fmla="*/ 1155700 h 1155700"/>
                    <a:gd name="connsiteX3" fmla="*/ 0 w 4826000"/>
                    <a:gd name="connsiteY3" fmla="*/ 1155700 h 1155700"/>
                    <a:gd name="connsiteX4" fmla="*/ 996950 w 4826000"/>
                    <a:gd name="connsiteY4" fmla="*/ 6350 h 1155700"/>
                    <a:gd name="connsiteX5" fmla="*/ 1504950 w 4826000"/>
                    <a:gd name="connsiteY5" fmla="*/ 6350 h 1155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826000" h="1155700">
                      <a:moveTo>
                        <a:pt x="2590800" y="0"/>
                      </a:moveTo>
                      <a:lnTo>
                        <a:pt x="4826000" y="0"/>
                      </a:lnTo>
                      <a:lnTo>
                        <a:pt x="3835400" y="1155700"/>
                      </a:lnTo>
                      <a:lnTo>
                        <a:pt x="0" y="1155700"/>
                      </a:lnTo>
                      <a:lnTo>
                        <a:pt x="996950" y="6350"/>
                      </a:lnTo>
                      <a:lnTo>
                        <a:pt x="1504950" y="6350"/>
                      </a:lnTo>
                    </a:path>
                  </a:pathLst>
                </a:custGeom>
                <a:ln w="1905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6" name="Полилиния 35"/>
              <p:cNvSpPr/>
              <p:nvPr/>
            </p:nvSpPr>
            <p:spPr>
              <a:xfrm>
                <a:off x="1816100" y="3429000"/>
                <a:ext cx="1085850" cy="1149350"/>
              </a:xfrm>
              <a:custGeom>
                <a:avLst/>
                <a:gdLst>
                  <a:gd name="connsiteX0" fmla="*/ 0 w 1085850"/>
                  <a:gd name="connsiteY0" fmla="*/ 0 h 1149350"/>
                  <a:gd name="connsiteX1" fmla="*/ 1085850 w 1085850"/>
                  <a:gd name="connsiteY1" fmla="*/ 0 h 1149350"/>
                  <a:gd name="connsiteX2" fmla="*/ 1085850 w 1085850"/>
                  <a:gd name="connsiteY2" fmla="*/ 1149350 h 1149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85850" h="1149350">
                    <a:moveTo>
                      <a:pt x="0" y="0"/>
                    </a:moveTo>
                    <a:lnTo>
                      <a:pt x="1085850" y="0"/>
                    </a:lnTo>
                    <a:lnTo>
                      <a:pt x="1085850" y="1149350"/>
                    </a:lnTo>
                  </a:path>
                </a:pathLst>
              </a:custGeom>
              <a:ln w="19050">
                <a:solidFill>
                  <a:schemeClr val="accent2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" name="Прямоугольник 29"/>
            <p:cNvSpPr/>
            <p:nvPr/>
          </p:nvSpPr>
          <p:spPr>
            <a:xfrm>
              <a:off x="3695688" y="3721104"/>
              <a:ext cx="42191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l-GR" sz="3200" dirty="0" smtClean="0">
                  <a:solidFill>
                    <a:srgbClr val="000000"/>
                  </a:solidFill>
                </a:rPr>
                <a:t>α</a:t>
              </a:r>
              <a:endParaRPr lang="ru-RU" sz="3200" dirty="0">
                <a:solidFill>
                  <a:srgbClr val="000000"/>
                </a:solidFill>
              </a:endParaRPr>
            </a:p>
          </p:txBody>
        </p:sp>
        <p:sp>
          <p:nvSpPr>
            <p:cNvPr id="42" name="Rectangle 59"/>
            <p:cNvSpPr>
              <a:spLocks noChangeArrowheads="1"/>
            </p:cNvSpPr>
            <p:nvPr/>
          </p:nvSpPr>
          <p:spPr bwMode="auto">
            <a:xfrm>
              <a:off x="1739888" y="5054604"/>
              <a:ext cx="42030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3200" dirty="0">
                  <a:solidFill>
                    <a:srgbClr val="000000"/>
                  </a:solidFill>
                </a:rPr>
                <a:t>β</a:t>
              </a:r>
              <a:endParaRPr lang="ru-RU" sz="32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1" grpId="0"/>
      <p:bldP spid="266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33"/>
          <p:cNvSpPr>
            <a:spLocks noChangeArrowheads="1"/>
          </p:cNvSpPr>
          <p:nvPr/>
        </p:nvSpPr>
        <p:spPr bwMode="auto">
          <a:xfrm>
            <a:off x="0" y="4597416"/>
            <a:ext cx="4171950" cy="1136650"/>
          </a:xfrm>
          <a:prstGeom prst="parallelogram">
            <a:avLst>
              <a:gd name="adj" fmla="val 116759"/>
            </a:avLst>
          </a:prstGeom>
          <a:solidFill>
            <a:srgbClr val="99CC00">
              <a:alpha val="61960"/>
            </a:srgbClr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>
              <a:latin typeface="Arial Unicode MS" pitchFamily="34" charset="-128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060700" y="3303603"/>
            <a:ext cx="3057525" cy="1847850"/>
            <a:chOff x="3151187" y="3167069"/>
            <a:chExt cx="3057525" cy="1847850"/>
          </a:xfrm>
        </p:grpSpPr>
        <p:sp>
          <p:nvSpPr>
            <p:cNvPr id="44" name="Полилиния 43"/>
            <p:cNvSpPr/>
            <p:nvPr/>
          </p:nvSpPr>
          <p:spPr>
            <a:xfrm>
              <a:off x="3157537" y="3167069"/>
              <a:ext cx="3043238" cy="1847850"/>
            </a:xfrm>
            <a:custGeom>
              <a:avLst/>
              <a:gdLst>
                <a:gd name="connsiteX0" fmla="*/ 0 w 3043238"/>
                <a:gd name="connsiteY0" fmla="*/ 1133475 h 1847850"/>
                <a:gd name="connsiteX1" fmla="*/ 1319213 w 3043238"/>
                <a:gd name="connsiteY1" fmla="*/ 0 h 1847850"/>
                <a:gd name="connsiteX2" fmla="*/ 1433513 w 3043238"/>
                <a:gd name="connsiteY2" fmla="*/ 14287 h 1847850"/>
                <a:gd name="connsiteX3" fmla="*/ 1600200 w 3043238"/>
                <a:gd name="connsiteY3" fmla="*/ 38100 h 1847850"/>
                <a:gd name="connsiteX4" fmla="*/ 1781175 w 3043238"/>
                <a:gd name="connsiteY4" fmla="*/ 61912 h 1847850"/>
                <a:gd name="connsiteX5" fmla="*/ 1981200 w 3043238"/>
                <a:gd name="connsiteY5" fmla="*/ 100012 h 1847850"/>
                <a:gd name="connsiteX6" fmla="*/ 2176463 w 3043238"/>
                <a:gd name="connsiteY6" fmla="*/ 152400 h 1847850"/>
                <a:gd name="connsiteX7" fmla="*/ 2309813 w 3043238"/>
                <a:gd name="connsiteY7" fmla="*/ 195262 h 1847850"/>
                <a:gd name="connsiteX8" fmla="*/ 2481263 w 3043238"/>
                <a:gd name="connsiteY8" fmla="*/ 280987 h 1847850"/>
                <a:gd name="connsiteX9" fmla="*/ 2671763 w 3043238"/>
                <a:gd name="connsiteY9" fmla="*/ 400050 h 1847850"/>
                <a:gd name="connsiteX10" fmla="*/ 2819400 w 3043238"/>
                <a:gd name="connsiteY10" fmla="*/ 514350 h 1847850"/>
                <a:gd name="connsiteX11" fmla="*/ 2981325 w 3043238"/>
                <a:gd name="connsiteY11" fmla="*/ 647700 h 1847850"/>
                <a:gd name="connsiteX12" fmla="*/ 3043238 w 3043238"/>
                <a:gd name="connsiteY12" fmla="*/ 714375 h 1847850"/>
                <a:gd name="connsiteX13" fmla="*/ 1738313 w 3043238"/>
                <a:gd name="connsiteY13" fmla="*/ 1847850 h 1847850"/>
                <a:gd name="connsiteX14" fmla="*/ 1619250 w 3043238"/>
                <a:gd name="connsiteY14" fmla="*/ 1728787 h 1847850"/>
                <a:gd name="connsiteX15" fmla="*/ 1528763 w 3043238"/>
                <a:gd name="connsiteY15" fmla="*/ 1657350 h 1847850"/>
                <a:gd name="connsiteX16" fmla="*/ 1423988 w 3043238"/>
                <a:gd name="connsiteY16" fmla="*/ 1576387 h 1847850"/>
                <a:gd name="connsiteX17" fmla="*/ 1304925 w 3043238"/>
                <a:gd name="connsiteY17" fmla="*/ 1495425 h 1847850"/>
                <a:gd name="connsiteX18" fmla="*/ 1181100 w 3043238"/>
                <a:gd name="connsiteY18" fmla="*/ 1419225 h 1847850"/>
                <a:gd name="connsiteX19" fmla="*/ 1062038 w 3043238"/>
                <a:gd name="connsiteY19" fmla="*/ 1366837 h 1847850"/>
                <a:gd name="connsiteX20" fmla="*/ 933450 w 3043238"/>
                <a:gd name="connsiteY20" fmla="*/ 1314450 h 1847850"/>
                <a:gd name="connsiteX21" fmla="*/ 766763 w 3043238"/>
                <a:gd name="connsiteY21" fmla="*/ 1262062 h 1847850"/>
                <a:gd name="connsiteX22" fmla="*/ 633413 w 3043238"/>
                <a:gd name="connsiteY22" fmla="*/ 1223962 h 1847850"/>
                <a:gd name="connsiteX23" fmla="*/ 447675 w 3043238"/>
                <a:gd name="connsiteY23" fmla="*/ 1195387 h 1847850"/>
                <a:gd name="connsiteX24" fmla="*/ 290513 w 3043238"/>
                <a:gd name="connsiteY24" fmla="*/ 1166812 h 1847850"/>
                <a:gd name="connsiteX25" fmla="*/ 133350 w 3043238"/>
                <a:gd name="connsiteY25" fmla="*/ 1157287 h 1847850"/>
                <a:gd name="connsiteX26" fmla="*/ 0 w 3043238"/>
                <a:gd name="connsiteY26" fmla="*/ 1133475 h 184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043238" h="1847850">
                  <a:moveTo>
                    <a:pt x="0" y="1133475"/>
                  </a:moveTo>
                  <a:lnTo>
                    <a:pt x="1319213" y="0"/>
                  </a:lnTo>
                  <a:lnTo>
                    <a:pt x="1433513" y="14287"/>
                  </a:lnTo>
                  <a:lnTo>
                    <a:pt x="1600200" y="38100"/>
                  </a:lnTo>
                  <a:lnTo>
                    <a:pt x="1781175" y="61912"/>
                  </a:lnTo>
                  <a:lnTo>
                    <a:pt x="1981200" y="100012"/>
                  </a:lnTo>
                  <a:lnTo>
                    <a:pt x="2176463" y="152400"/>
                  </a:lnTo>
                  <a:lnTo>
                    <a:pt x="2309813" y="195262"/>
                  </a:lnTo>
                  <a:lnTo>
                    <a:pt x="2481263" y="280987"/>
                  </a:lnTo>
                  <a:lnTo>
                    <a:pt x="2671763" y="400050"/>
                  </a:lnTo>
                  <a:lnTo>
                    <a:pt x="2819400" y="514350"/>
                  </a:lnTo>
                  <a:lnTo>
                    <a:pt x="2981325" y="647700"/>
                  </a:lnTo>
                  <a:lnTo>
                    <a:pt x="3043238" y="714375"/>
                  </a:lnTo>
                  <a:lnTo>
                    <a:pt x="1738313" y="1847850"/>
                  </a:lnTo>
                  <a:lnTo>
                    <a:pt x="1619250" y="1728787"/>
                  </a:lnTo>
                  <a:lnTo>
                    <a:pt x="1528763" y="1657350"/>
                  </a:lnTo>
                  <a:lnTo>
                    <a:pt x="1423988" y="1576387"/>
                  </a:lnTo>
                  <a:lnTo>
                    <a:pt x="1304925" y="1495425"/>
                  </a:lnTo>
                  <a:lnTo>
                    <a:pt x="1181100" y="1419225"/>
                  </a:lnTo>
                  <a:lnTo>
                    <a:pt x="1062038" y="1366837"/>
                  </a:lnTo>
                  <a:lnTo>
                    <a:pt x="933450" y="1314450"/>
                  </a:lnTo>
                  <a:lnTo>
                    <a:pt x="766763" y="1262062"/>
                  </a:lnTo>
                  <a:lnTo>
                    <a:pt x="633413" y="1223962"/>
                  </a:lnTo>
                  <a:lnTo>
                    <a:pt x="447675" y="1195387"/>
                  </a:lnTo>
                  <a:lnTo>
                    <a:pt x="290513" y="1166812"/>
                  </a:lnTo>
                  <a:lnTo>
                    <a:pt x="133350" y="1157287"/>
                  </a:lnTo>
                  <a:lnTo>
                    <a:pt x="0" y="1133475"/>
                  </a:lnTo>
                  <a:close/>
                </a:path>
              </a:pathLst>
            </a:custGeom>
            <a:solidFill>
              <a:srgbClr val="FFC000">
                <a:alpha val="5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4500562" y="3168656"/>
              <a:ext cx="1708150" cy="711200"/>
            </a:xfrm>
            <a:custGeom>
              <a:avLst/>
              <a:gdLst>
                <a:gd name="T0" fmla="*/ 0 w 1698"/>
                <a:gd name="T1" fmla="*/ 0 h 563"/>
                <a:gd name="T2" fmla="*/ 978 w 1698"/>
                <a:gd name="T3" fmla="*/ 164 h 563"/>
                <a:gd name="T4" fmla="*/ 1698 w 1698"/>
                <a:gd name="T5" fmla="*/ 563 h 563"/>
                <a:gd name="T6" fmla="*/ 0 60000 65536"/>
                <a:gd name="T7" fmla="*/ 0 60000 65536"/>
                <a:gd name="T8" fmla="*/ 0 60000 65536"/>
                <a:gd name="T9" fmla="*/ 0 w 1698"/>
                <a:gd name="T10" fmla="*/ 0 h 563"/>
                <a:gd name="T11" fmla="*/ 1698 w 1698"/>
                <a:gd name="T12" fmla="*/ 563 h 5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8" h="563">
                  <a:moveTo>
                    <a:pt x="0" y="0"/>
                  </a:moveTo>
                  <a:cubicBezTo>
                    <a:pt x="347" y="35"/>
                    <a:pt x="695" y="70"/>
                    <a:pt x="978" y="164"/>
                  </a:cubicBezTo>
                  <a:cubicBezTo>
                    <a:pt x="1261" y="258"/>
                    <a:pt x="1479" y="410"/>
                    <a:pt x="1698" y="563"/>
                  </a:cubicBezTo>
                </a:path>
              </a:pathLst>
            </a:custGeom>
            <a:noFill/>
            <a:ln w="19050" cap="flat">
              <a:solidFill>
                <a:srgbClr val="996633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151187" y="4302131"/>
              <a:ext cx="1762125" cy="711200"/>
            </a:xfrm>
            <a:custGeom>
              <a:avLst/>
              <a:gdLst>
                <a:gd name="T0" fmla="*/ 0 w 1698"/>
                <a:gd name="T1" fmla="*/ 0 h 563"/>
                <a:gd name="T2" fmla="*/ 978 w 1698"/>
                <a:gd name="T3" fmla="*/ 164 h 563"/>
                <a:gd name="T4" fmla="*/ 1698 w 1698"/>
                <a:gd name="T5" fmla="*/ 563 h 563"/>
                <a:gd name="T6" fmla="*/ 0 60000 65536"/>
                <a:gd name="T7" fmla="*/ 0 60000 65536"/>
                <a:gd name="T8" fmla="*/ 0 60000 65536"/>
                <a:gd name="T9" fmla="*/ 0 w 1698"/>
                <a:gd name="T10" fmla="*/ 0 h 563"/>
                <a:gd name="T11" fmla="*/ 1698 w 1698"/>
                <a:gd name="T12" fmla="*/ 563 h 5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8" h="563">
                  <a:moveTo>
                    <a:pt x="0" y="0"/>
                  </a:moveTo>
                  <a:cubicBezTo>
                    <a:pt x="347" y="35"/>
                    <a:pt x="695" y="70"/>
                    <a:pt x="978" y="164"/>
                  </a:cubicBezTo>
                  <a:cubicBezTo>
                    <a:pt x="1261" y="258"/>
                    <a:pt x="1479" y="410"/>
                    <a:pt x="1698" y="563"/>
                  </a:cubicBezTo>
                </a:path>
              </a:pathLst>
            </a:custGeom>
            <a:noFill/>
            <a:ln w="19050" cap="flat">
              <a:solidFill>
                <a:srgbClr val="996633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2844799" y="4003690"/>
            <a:ext cx="3265489" cy="1730372"/>
            <a:chOff x="2935286" y="3867156"/>
            <a:chExt cx="3265489" cy="1730372"/>
          </a:xfrm>
        </p:grpSpPr>
        <p:sp>
          <p:nvSpPr>
            <p:cNvPr id="45" name="Полилиния 44"/>
            <p:cNvSpPr/>
            <p:nvPr/>
          </p:nvSpPr>
          <p:spPr>
            <a:xfrm>
              <a:off x="2943225" y="3867156"/>
              <a:ext cx="3257550" cy="1724025"/>
            </a:xfrm>
            <a:custGeom>
              <a:avLst/>
              <a:gdLst>
                <a:gd name="connsiteX0" fmla="*/ 0 w 3257550"/>
                <a:gd name="connsiteY0" fmla="*/ 1724025 h 1724025"/>
                <a:gd name="connsiteX1" fmla="*/ 1328737 w 3257550"/>
                <a:gd name="connsiteY1" fmla="*/ 590550 h 1724025"/>
                <a:gd name="connsiteX2" fmla="*/ 1509712 w 3257550"/>
                <a:gd name="connsiteY2" fmla="*/ 576263 h 1724025"/>
                <a:gd name="connsiteX3" fmla="*/ 1662112 w 3257550"/>
                <a:gd name="connsiteY3" fmla="*/ 557213 h 1724025"/>
                <a:gd name="connsiteX4" fmla="*/ 1790700 w 3257550"/>
                <a:gd name="connsiteY4" fmla="*/ 547688 h 1724025"/>
                <a:gd name="connsiteX5" fmla="*/ 1938337 w 3257550"/>
                <a:gd name="connsiteY5" fmla="*/ 523875 h 1724025"/>
                <a:gd name="connsiteX6" fmla="*/ 2052637 w 3257550"/>
                <a:gd name="connsiteY6" fmla="*/ 504825 h 1724025"/>
                <a:gd name="connsiteX7" fmla="*/ 2181225 w 3257550"/>
                <a:gd name="connsiteY7" fmla="*/ 485775 h 1724025"/>
                <a:gd name="connsiteX8" fmla="*/ 2309812 w 3257550"/>
                <a:gd name="connsiteY8" fmla="*/ 461963 h 1724025"/>
                <a:gd name="connsiteX9" fmla="*/ 2438400 w 3257550"/>
                <a:gd name="connsiteY9" fmla="*/ 414338 h 1724025"/>
                <a:gd name="connsiteX10" fmla="*/ 2552700 w 3257550"/>
                <a:gd name="connsiteY10" fmla="*/ 371475 h 1724025"/>
                <a:gd name="connsiteX11" fmla="*/ 2705100 w 3257550"/>
                <a:gd name="connsiteY11" fmla="*/ 314325 h 1724025"/>
                <a:gd name="connsiteX12" fmla="*/ 2809875 w 3257550"/>
                <a:gd name="connsiteY12" fmla="*/ 261938 h 1724025"/>
                <a:gd name="connsiteX13" fmla="*/ 2943225 w 3257550"/>
                <a:gd name="connsiteY13" fmla="*/ 190500 h 1724025"/>
                <a:gd name="connsiteX14" fmla="*/ 3048000 w 3257550"/>
                <a:gd name="connsiteY14" fmla="*/ 119063 h 1724025"/>
                <a:gd name="connsiteX15" fmla="*/ 3171825 w 3257550"/>
                <a:gd name="connsiteY15" fmla="*/ 42863 h 1724025"/>
                <a:gd name="connsiteX16" fmla="*/ 3257550 w 3257550"/>
                <a:gd name="connsiteY16" fmla="*/ 0 h 1724025"/>
                <a:gd name="connsiteX17" fmla="*/ 1943100 w 3257550"/>
                <a:gd name="connsiteY17" fmla="*/ 1162050 h 1724025"/>
                <a:gd name="connsiteX18" fmla="*/ 1838325 w 3257550"/>
                <a:gd name="connsiteY18" fmla="*/ 1233488 h 1724025"/>
                <a:gd name="connsiteX19" fmla="*/ 1628775 w 3257550"/>
                <a:gd name="connsiteY19" fmla="*/ 1357313 h 1724025"/>
                <a:gd name="connsiteX20" fmla="*/ 1433512 w 3257550"/>
                <a:gd name="connsiteY20" fmla="*/ 1452563 h 1724025"/>
                <a:gd name="connsiteX21" fmla="*/ 1219200 w 3257550"/>
                <a:gd name="connsiteY21" fmla="*/ 1543050 h 1724025"/>
                <a:gd name="connsiteX22" fmla="*/ 938212 w 3257550"/>
                <a:gd name="connsiteY22" fmla="*/ 1609725 h 1724025"/>
                <a:gd name="connsiteX23" fmla="*/ 671512 w 3257550"/>
                <a:gd name="connsiteY23" fmla="*/ 1657350 h 1724025"/>
                <a:gd name="connsiteX24" fmla="*/ 409575 w 3257550"/>
                <a:gd name="connsiteY24" fmla="*/ 1685925 h 1724025"/>
                <a:gd name="connsiteX25" fmla="*/ 200025 w 3257550"/>
                <a:gd name="connsiteY25" fmla="*/ 1704975 h 1724025"/>
                <a:gd name="connsiteX26" fmla="*/ 0 w 3257550"/>
                <a:gd name="connsiteY26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257550" h="1724025">
                  <a:moveTo>
                    <a:pt x="0" y="1724025"/>
                  </a:moveTo>
                  <a:lnTo>
                    <a:pt x="1328737" y="590550"/>
                  </a:lnTo>
                  <a:lnTo>
                    <a:pt x="1509712" y="576263"/>
                  </a:lnTo>
                  <a:lnTo>
                    <a:pt x="1662112" y="557213"/>
                  </a:lnTo>
                  <a:lnTo>
                    <a:pt x="1790700" y="547688"/>
                  </a:lnTo>
                  <a:lnTo>
                    <a:pt x="1938337" y="523875"/>
                  </a:lnTo>
                  <a:lnTo>
                    <a:pt x="2052637" y="504825"/>
                  </a:lnTo>
                  <a:lnTo>
                    <a:pt x="2181225" y="485775"/>
                  </a:lnTo>
                  <a:lnTo>
                    <a:pt x="2309812" y="461963"/>
                  </a:lnTo>
                  <a:lnTo>
                    <a:pt x="2438400" y="414338"/>
                  </a:lnTo>
                  <a:lnTo>
                    <a:pt x="2552700" y="371475"/>
                  </a:lnTo>
                  <a:lnTo>
                    <a:pt x="2705100" y="314325"/>
                  </a:lnTo>
                  <a:lnTo>
                    <a:pt x="2809875" y="261938"/>
                  </a:lnTo>
                  <a:lnTo>
                    <a:pt x="2943225" y="190500"/>
                  </a:lnTo>
                  <a:lnTo>
                    <a:pt x="3048000" y="119063"/>
                  </a:lnTo>
                  <a:lnTo>
                    <a:pt x="3171825" y="42863"/>
                  </a:lnTo>
                  <a:lnTo>
                    <a:pt x="3257550" y="0"/>
                  </a:lnTo>
                  <a:lnTo>
                    <a:pt x="1943100" y="1162050"/>
                  </a:lnTo>
                  <a:lnTo>
                    <a:pt x="1838325" y="1233488"/>
                  </a:lnTo>
                  <a:lnTo>
                    <a:pt x="1628775" y="1357313"/>
                  </a:lnTo>
                  <a:lnTo>
                    <a:pt x="1433512" y="1452563"/>
                  </a:lnTo>
                  <a:lnTo>
                    <a:pt x="1219200" y="1543050"/>
                  </a:lnTo>
                  <a:lnTo>
                    <a:pt x="938212" y="1609725"/>
                  </a:lnTo>
                  <a:lnTo>
                    <a:pt x="671512" y="1657350"/>
                  </a:lnTo>
                  <a:lnTo>
                    <a:pt x="409575" y="1685925"/>
                  </a:lnTo>
                  <a:lnTo>
                    <a:pt x="200025" y="1704975"/>
                  </a:lnTo>
                  <a:lnTo>
                    <a:pt x="0" y="1724025"/>
                  </a:lnTo>
                  <a:close/>
                </a:path>
              </a:pathLst>
            </a:custGeom>
            <a:solidFill>
              <a:srgbClr val="99CC00">
                <a:alpha val="50196"/>
              </a:srgbClr>
            </a:solidFill>
            <a:ln w="19050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tx1"/>
                </a:solidFill>
                <a:latin typeface="Arial Unicode MS" pitchFamily="34" charset="-128"/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 flipV="1">
              <a:off x="2935286" y="5003803"/>
              <a:ext cx="1982791" cy="593725"/>
            </a:xfrm>
            <a:custGeom>
              <a:avLst/>
              <a:gdLst>
                <a:gd name="T0" fmla="*/ 0 w 1698"/>
                <a:gd name="T1" fmla="*/ 0 h 563"/>
                <a:gd name="T2" fmla="*/ 978 w 1698"/>
                <a:gd name="T3" fmla="*/ 164 h 563"/>
                <a:gd name="T4" fmla="*/ 1698 w 1698"/>
                <a:gd name="T5" fmla="*/ 563 h 563"/>
                <a:gd name="T6" fmla="*/ 0 60000 65536"/>
                <a:gd name="T7" fmla="*/ 0 60000 65536"/>
                <a:gd name="T8" fmla="*/ 0 60000 65536"/>
                <a:gd name="T9" fmla="*/ 0 w 1698"/>
                <a:gd name="T10" fmla="*/ 0 h 563"/>
                <a:gd name="T11" fmla="*/ 1698 w 1698"/>
                <a:gd name="T12" fmla="*/ 563 h 5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8" h="563">
                  <a:moveTo>
                    <a:pt x="0" y="0"/>
                  </a:moveTo>
                  <a:cubicBezTo>
                    <a:pt x="347" y="35"/>
                    <a:pt x="695" y="70"/>
                    <a:pt x="978" y="164"/>
                  </a:cubicBezTo>
                  <a:cubicBezTo>
                    <a:pt x="1261" y="258"/>
                    <a:pt x="1479" y="410"/>
                    <a:pt x="1698" y="563"/>
                  </a:cubicBezTo>
                </a:path>
              </a:pathLst>
            </a:custGeom>
            <a:noFill/>
            <a:ln w="19050" cap="flat">
              <a:solidFill>
                <a:srgbClr val="008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 flipV="1">
              <a:off x="4284662" y="3876686"/>
              <a:ext cx="1911371" cy="582604"/>
            </a:xfrm>
            <a:custGeom>
              <a:avLst/>
              <a:gdLst>
                <a:gd name="T0" fmla="*/ 0 w 1698"/>
                <a:gd name="T1" fmla="*/ 0 h 563"/>
                <a:gd name="T2" fmla="*/ 978 w 1698"/>
                <a:gd name="T3" fmla="*/ 164 h 563"/>
                <a:gd name="T4" fmla="*/ 1698 w 1698"/>
                <a:gd name="T5" fmla="*/ 563 h 563"/>
                <a:gd name="T6" fmla="*/ 0 60000 65536"/>
                <a:gd name="T7" fmla="*/ 0 60000 65536"/>
                <a:gd name="T8" fmla="*/ 0 60000 65536"/>
                <a:gd name="T9" fmla="*/ 0 w 1698"/>
                <a:gd name="T10" fmla="*/ 0 h 563"/>
                <a:gd name="T11" fmla="*/ 1698 w 1698"/>
                <a:gd name="T12" fmla="*/ 563 h 5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8" h="563">
                  <a:moveTo>
                    <a:pt x="0" y="0"/>
                  </a:moveTo>
                  <a:cubicBezTo>
                    <a:pt x="347" y="35"/>
                    <a:pt x="695" y="70"/>
                    <a:pt x="978" y="164"/>
                  </a:cubicBezTo>
                  <a:cubicBezTo>
                    <a:pt x="1261" y="258"/>
                    <a:pt x="1479" y="410"/>
                    <a:pt x="1698" y="563"/>
                  </a:cubicBezTo>
                </a:path>
              </a:pathLst>
            </a:custGeom>
            <a:noFill/>
            <a:ln w="19050" cap="flat">
              <a:solidFill>
                <a:srgbClr val="008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AutoShape 31"/>
          <p:cNvSpPr>
            <a:spLocks noChangeArrowheads="1"/>
          </p:cNvSpPr>
          <p:nvPr/>
        </p:nvSpPr>
        <p:spPr bwMode="auto">
          <a:xfrm>
            <a:off x="0" y="3308366"/>
            <a:ext cx="4376737" cy="1130300"/>
          </a:xfrm>
          <a:prstGeom prst="parallelogram">
            <a:avLst>
              <a:gd name="adj" fmla="val 116759"/>
            </a:avLst>
          </a:prstGeom>
          <a:solidFill>
            <a:srgbClr val="FFC000">
              <a:alpha val="72156"/>
            </a:srgbClr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628650"/>
            <a:ext cx="8623300" cy="400051"/>
          </a:xfrm>
        </p:spPr>
        <p:txBody>
          <a:bodyPr/>
          <a:lstStyle/>
          <a:p>
            <a:pPr eaLnBrk="1" hangingPunct="1"/>
            <a:r>
              <a:rPr lang="ru-RU" kern="1200" dirty="0" smtClean="0">
                <a:latin typeface="Cambria" pitchFamily="18" charset="0"/>
              </a:rPr>
              <a:t>Признак параллельности плоскостей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957213" y="4999072"/>
            <a:ext cx="4333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>
                <a:latin typeface="Cambria" pitchFamily="18" charset="0"/>
              </a:rPr>
              <a:t>a</a:t>
            </a:r>
            <a:endParaRPr lang="ru-RU" sz="3200" i="1" dirty="0">
              <a:latin typeface="Cambria" pitchFamily="18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504950" y="4508515"/>
            <a:ext cx="360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>
                <a:latin typeface="Cambria" pitchFamily="18" charset="0"/>
              </a:rPr>
              <a:t>b</a:t>
            </a:r>
            <a:endParaRPr lang="ru-RU" sz="3200" i="1" dirty="0">
              <a:latin typeface="Cambria" pitchFamily="18" charset="0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260350" y="5264165"/>
            <a:ext cx="466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2800" dirty="0"/>
              <a:t>α</a:t>
            </a:r>
            <a:r>
              <a:rPr lang="ru-RU" dirty="0">
                <a:latin typeface="Arial Unicode MS" pitchFamily="34" charset="-128"/>
              </a:rPr>
              <a:t> 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225694" y="3584029"/>
            <a:ext cx="1644650" cy="755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1161456" y="3473968"/>
            <a:ext cx="2444750" cy="836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481285" y="3218899"/>
            <a:ext cx="58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>
                <a:latin typeface="Cambria" pitchFamily="18" charset="0"/>
              </a:rPr>
              <a:t>b</a:t>
            </a:r>
            <a:r>
              <a:rPr lang="en-US" sz="2400" b="1" i="1" baseline="-25000" dirty="0">
                <a:latin typeface="Cambria" pitchFamily="18" charset="0"/>
              </a:rPr>
              <a:t>1</a:t>
            </a:r>
            <a:endParaRPr lang="ru-RU" sz="2400" b="1" i="1" baseline="-25000" dirty="0">
              <a:latin typeface="Cambria" pitchFamily="18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945432" y="3653988"/>
            <a:ext cx="5180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 dirty="0">
                <a:latin typeface="Cambria" pitchFamily="18" charset="0"/>
              </a:rPr>
              <a:t>a</a:t>
            </a:r>
            <a:r>
              <a:rPr lang="en-US" sz="2400" b="1" i="1" baseline="-25000" dirty="0">
                <a:latin typeface="Cambria" pitchFamily="18" charset="0"/>
              </a:rPr>
              <a:t>1</a:t>
            </a:r>
            <a:endParaRPr lang="ru-RU" sz="2400" b="1" i="1" baseline="-25000" dirty="0">
              <a:latin typeface="Cambria" pitchFamily="18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38791" y="3966150"/>
            <a:ext cx="404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2800" dirty="0"/>
              <a:t>β</a:t>
            </a:r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6178572" y="2844792"/>
            <a:ext cx="3147993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Дано: 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α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β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a⊂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α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a</a:t>
            </a:r>
            <a:r>
              <a:rPr lang="en-US" sz="2800" kern="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⊂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β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; a || a</a:t>
            </a:r>
            <a:r>
              <a:rPr lang="en-US" sz="2800" kern="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  <a:endParaRPr lang="ru-RU" sz="2800" kern="0" dirty="0" smtClean="0">
              <a:solidFill>
                <a:srgbClr val="003366"/>
              </a:solidFill>
              <a:latin typeface="Cambria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800" kern="0" dirty="0" err="1" smtClean="0">
                <a:solidFill>
                  <a:srgbClr val="003366"/>
                </a:solidFill>
                <a:latin typeface="Cambria" pitchFamily="18" charset="0"/>
              </a:rPr>
              <a:t>b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⊂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α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,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b</a:t>
            </a:r>
            <a:r>
              <a:rPr lang="en-US" sz="2800" kern="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⊂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β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; b || b</a:t>
            </a:r>
            <a:r>
              <a:rPr lang="en-US" sz="2800" kern="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; </a:t>
            </a:r>
          </a:p>
          <a:p>
            <a:pPr>
              <a:spcBef>
                <a:spcPts val="600"/>
              </a:spcBef>
            </a:pP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a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⋂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b = M.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27706" name="Text Box 58"/>
          <p:cNvSpPr txBox="1">
            <a:spLocks noChangeArrowheads="1"/>
          </p:cNvSpPr>
          <p:nvPr/>
        </p:nvSpPr>
        <p:spPr bwMode="auto">
          <a:xfrm>
            <a:off x="6178572" y="5145111"/>
            <a:ext cx="2716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Доказать: 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α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||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β</a:t>
            </a:r>
            <a:endParaRPr lang="ru-RU" sz="2800" kern="0" dirty="0" smtClean="0">
              <a:solidFill>
                <a:srgbClr val="003366"/>
              </a:solidFill>
              <a:latin typeface="Cambria" pitchFamily="18" charset="0"/>
            </a:endParaRP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723986" y="5181637"/>
            <a:ext cx="43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 dirty="0">
                <a:latin typeface="Cambria" pitchFamily="18" charset="0"/>
              </a:rPr>
              <a:t>М</a:t>
            </a:r>
          </a:p>
        </p:txBody>
      </p:sp>
      <p:sp>
        <p:nvSpPr>
          <p:cNvPr id="27707" name="Text Box 59"/>
          <p:cNvSpPr txBox="1">
            <a:spLocks noChangeArrowheads="1"/>
          </p:cNvSpPr>
          <p:nvPr/>
        </p:nvSpPr>
        <p:spPr bwMode="auto">
          <a:xfrm>
            <a:off x="5411799" y="4341838"/>
            <a:ext cx="3770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 dirty="0">
                <a:solidFill>
                  <a:srgbClr val="C00000"/>
                </a:solidFill>
                <a:latin typeface="Cambria" pitchFamily="18" charset="0"/>
              </a:rPr>
              <a:t>с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2611" y="1449388"/>
            <a:ext cx="86387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kern="0" dirty="0" smtClean="0">
                <a:solidFill>
                  <a:srgbClr val="003366"/>
                </a:solidFill>
                <a:latin typeface="Cambria" pitchFamily="18" charset="0"/>
              </a:rPr>
              <a:t>Если две пересекающиеся прямые одной плоскости соответственно параллельны двум прямым другой плоскости, то эти плоскости параллельны</a:t>
            </a:r>
            <a:endParaRPr lang="ru-RU" i="1" dirty="0">
              <a:latin typeface="Cambria" pitchFamily="18" charset="0"/>
            </a:endParaRPr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>
            <a:off x="1212804" y="4816507"/>
            <a:ext cx="1644650" cy="755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 flipV="1">
            <a:off x="927100" y="4730765"/>
            <a:ext cx="2444750" cy="836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979577" y="5145124"/>
            <a:ext cx="88900" cy="889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>
            <a:off x="4827590" y="4013221"/>
            <a:ext cx="1277954" cy="1131903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7659" grpId="0"/>
      <p:bldP spid="27660" grpId="0"/>
      <p:bldP spid="27664" grpId="0"/>
      <p:bldP spid="27654" grpId="0" animBg="1"/>
      <p:bldP spid="27656" grpId="0" animBg="1"/>
      <p:bldP spid="27661" grpId="0"/>
      <p:bldP spid="27662" grpId="0"/>
      <p:bldP spid="27665" grpId="0"/>
      <p:bldP spid="27702" grpId="0"/>
      <p:bldP spid="27706" grpId="0"/>
      <p:bldP spid="27669" grpId="0"/>
      <p:bldP spid="27707" grpId="0"/>
      <p:bldP spid="34" grpId="0" animBg="1"/>
      <p:bldP spid="35" grpId="0" animBg="1"/>
      <p:bldP spid="36" grpId="0" animBg="1"/>
      <p:bldP spid="276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5594363" y="3027357"/>
            <a:ext cx="3322683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Дано: 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α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,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β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,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γ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, 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α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‖ β</a:t>
            </a:r>
            <a:endParaRPr lang="en-US" sz="2800" kern="0" dirty="0" smtClean="0">
              <a:solidFill>
                <a:srgbClr val="003366"/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γ ⋂ α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=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a,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γ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⋂ β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=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b</a:t>
            </a:r>
          </a:p>
        </p:txBody>
      </p:sp>
      <p:sp>
        <p:nvSpPr>
          <p:cNvPr id="29755" name="Text Box 59"/>
          <p:cNvSpPr txBox="1">
            <a:spLocks noChangeArrowheads="1"/>
          </p:cNvSpPr>
          <p:nvPr/>
        </p:nvSpPr>
        <p:spPr bwMode="auto">
          <a:xfrm>
            <a:off x="5630876" y="4159260"/>
            <a:ext cx="29818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Доказать: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a || b</a:t>
            </a:r>
            <a:endParaRPr lang="ru-RU" sz="2800" kern="0" dirty="0" smtClean="0">
              <a:solidFill>
                <a:srgbClr val="003366"/>
              </a:solidFill>
              <a:latin typeface="Cambr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6953" y="1311246"/>
            <a:ext cx="86900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kern="0" dirty="0" smtClean="0">
                <a:solidFill>
                  <a:srgbClr val="003366"/>
                </a:solidFill>
                <a:latin typeface="Cambria" pitchFamily="18" charset="0"/>
              </a:rPr>
              <a:t>Если две параллельные плоскости пересечены третьей, то линии их пересечения параллельны</a:t>
            </a: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628650"/>
            <a:ext cx="8623300" cy="400051"/>
          </a:xfrm>
        </p:spPr>
        <p:txBody>
          <a:bodyPr/>
          <a:lstStyle/>
          <a:p>
            <a:pPr eaLnBrk="1" hangingPunct="1"/>
            <a:r>
              <a:rPr lang="ru-RU" kern="1200" dirty="0" smtClean="0">
                <a:latin typeface="Cambria" pitchFamily="18" charset="0"/>
              </a:rPr>
              <a:t>1 свойство параллельных плоскостей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176173" y="2290766"/>
            <a:ext cx="4848265" cy="4286249"/>
            <a:chOff x="176173" y="2290766"/>
            <a:chExt cx="4848265" cy="4286249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176173" y="2290766"/>
              <a:ext cx="4832350" cy="4286249"/>
              <a:chOff x="176173" y="2290766"/>
              <a:chExt cx="4832350" cy="4286249"/>
            </a:xfrm>
          </p:grpSpPr>
          <p:sp>
            <p:nvSpPr>
              <p:cNvPr id="31" name="Полилиния 30"/>
              <p:cNvSpPr/>
              <p:nvPr/>
            </p:nvSpPr>
            <p:spPr>
              <a:xfrm>
                <a:off x="176173" y="3752850"/>
                <a:ext cx="2597150" cy="1166817"/>
              </a:xfrm>
              <a:custGeom>
                <a:avLst/>
                <a:gdLst>
                  <a:gd name="connsiteX0" fmla="*/ 2597150 w 2597150"/>
                  <a:gd name="connsiteY0" fmla="*/ 0 h 1162050"/>
                  <a:gd name="connsiteX1" fmla="*/ 996950 w 2597150"/>
                  <a:gd name="connsiteY1" fmla="*/ 6350 h 1162050"/>
                  <a:gd name="connsiteX2" fmla="*/ 0 w 2597150"/>
                  <a:gd name="connsiteY2" fmla="*/ 1162050 h 1162050"/>
                  <a:gd name="connsiteX3" fmla="*/ 1524000 w 2597150"/>
                  <a:gd name="connsiteY3" fmla="*/ 1162050 h 1162050"/>
                  <a:gd name="connsiteX4" fmla="*/ 2597150 w 2597150"/>
                  <a:gd name="connsiteY4" fmla="*/ 0 h 1162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97150" h="1162050">
                    <a:moveTo>
                      <a:pt x="2597150" y="0"/>
                    </a:moveTo>
                    <a:lnTo>
                      <a:pt x="996950" y="6350"/>
                    </a:lnTo>
                    <a:lnTo>
                      <a:pt x="0" y="1162050"/>
                    </a:lnTo>
                    <a:lnTo>
                      <a:pt x="1524000" y="1162050"/>
                    </a:lnTo>
                    <a:lnTo>
                      <a:pt x="2597150" y="0"/>
                    </a:lnTo>
                    <a:close/>
                  </a:path>
                </a:pathLst>
              </a:custGeom>
              <a:solidFill>
                <a:srgbClr val="FFC000">
                  <a:alpha val="65098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AutoShape 52"/>
              <p:cNvSpPr>
                <a:spLocks noChangeArrowheads="1"/>
              </p:cNvSpPr>
              <p:nvPr/>
            </p:nvSpPr>
            <p:spPr bwMode="auto">
              <a:xfrm rot="5400000" flipV="1">
                <a:off x="87274" y="3890966"/>
                <a:ext cx="4286249" cy="1085850"/>
              </a:xfrm>
              <a:prstGeom prst="parallelogram">
                <a:avLst>
                  <a:gd name="adj" fmla="val 116759"/>
                </a:avLst>
              </a:prstGeom>
              <a:solidFill>
                <a:srgbClr val="99CC00">
                  <a:alpha val="61960"/>
                </a:srgbClr>
              </a:solidFill>
              <a:ln w="19050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/>
                <a:endParaRPr lang="ru-RU">
                  <a:latin typeface="Arial Unicode MS" pitchFamily="34" charset="-128"/>
                </a:endParaRPr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>
                <a:off x="1687473" y="3757617"/>
                <a:ext cx="3321050" cy="1155700"/>
              </a:xfrm>
              <a:custGeom>
                <a:avLst/>
                <a:gdLst>
                  <a:gd name="connsiteX0" fmla="*/ 0 w 3321050"/>
                  <a:gd name="connsiteY0" fmla="*/ 1155700 h 1155700"/>
                  <a:gd name="connsiteX1" fmla="*/ 1085850 w 3321050"/>
                  <a:gd name="connsiteY1" fmla="*/ 0 h 1155700"/>
                  <a:gd name="connsiteX2" fmla="*/ 3321050 w 3321050"/>
                  <a:gd name="connsiteY2" fmla="*/ 0 h 1155700"/>
                  <a:gd name="connsiteX3" fmla="*/ 2317750 w 3321050"/>
                  <a:gd name="connsiteY3" fmla="*/ 1155700 h 1155700"/>
                  <a:gd name="connsiteX4" fmla="*/ 0 w 3321050"/>
                  <a:gd name="connsiteY4" fmla="*/ 1155700 h 1155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21050" h="1155700">
                    <a:moveTo>
                      <a:pt x="0" y="1155700"/>
                    </a:moveTo>
                    <a:lnTo>
                      <a:pt x="1085850" y="0"/>
                    </a:lnTo>
                    <a:lnTo>
                      <a:pt x="3321050" y="0"/>
                    </a:lnTo>
                    <a:lnTo>
                      <a:pt x="2317750" y="1155700"/>
                    </a:lnTo>
                    <a:lnTo>
                      <a:pt x="0" y="1155700"/>
                    </a:lnTo>
                    <a:close/>
                  </a:path>
                </a:pathLst>
              </a:custGeom>
              <a:solidFill>
                <a:srgbClr val="FFC000">
                  <a:alpha val="65098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олилиния 33"/>
              <p:cNvSpPr/>
              <p:nvPr/>
            </p:nvSpPr>
            <p:spPr>
              <a:xfrm>
                <a:off x="1681123" y="2297117"/>
                <a:ext cx="1092200" cy="4260850"/>
              </a:xfrm>
              <a:custGeom>
                <a:avLst/>
                <a:gdLst>
                  <a:gd name="connsiteX0" fmla="*/ 0 w 1092200"/>
                  <a:gd name="connsiteY0" fmla="*/ 2609850 h 4260850"/>
                  <a:gd name="connsiteX1" fmla="*/ 1092200 w 1092200"/>
                  <a:gd name="connsiteY1" fmla="*/ 1447800 h 4260850"/>
                  <a:gd name="connsiteX2" fmla="*/ 1092200 w 1092200"/>
                  <a:gd name="connsiteY2" fmla="*/ 0 h 4260850"/>
                  <a:gd name="connsiteX3" fmla="*/ 6350 w 1092200"/>
                  <a:gd name="connsiteY3" fmla="*/ 1257300 h 4260850"/>
                  <a:gd name="connsiteX4" fmla="*/ 6350 w 1092200"/>
                  <a:gd name="connsiteY4" fmla="*/ 4260850 h 4260850"/>
                  <a:gd name="connsiteX5" fmla="*/ 1092200 w 1092200"/>
                  <a:gd name="connsiteY5" fmla="*/ 3003550 h 4260850"/>
                  <a:gd name="connsiteX6" fmla="*/ 1092200 w 1092200"/>
                  <a:gd name="connsiteY6" fmla="*/ 2609850 h 4260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2200" h="4260850">
                    <a:moveTo>
                      <a:pt x="0" y="2609850"/>
                    </a:moveTo>
                    <a:lnTo>
                      <a:pt x="1092200" y="1447800"/>
                    </a:lnTo>
                    <a:lnTo>
                      <a:pt x="1092200" y="0"/>
                    </a:lnTo>
                    <a:lnTo>
                      <a:pt x="6350" y="1257300"/>
                    </a:lnTo>
                    <a:lnTo>
                      <a:pt x="6350" y="4260850"/>
                    </a:lnTo>
                    <a:lnTo>
                      <a:pt x="1092200" y="3003550"/>
                    </a:lnTo>
                    <a:lnTo>
                      <a:pt x="1092200" y="2609850"/>
                    </a:lnTo>
                  </a:path>
                </a:pathLst>
              </a:custGeom>
              <a:ln w="1905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>
                <a:off x="1687473" y="3752854"/>
                <a:ext cx="1085850" cy="1149350"/>
              </a:xfrm>
              <a:custGeom>
                <a:avLst/>
                <a:gdLst>
                  <a:gd name="connsiteX0" fmla="*/ 0 w 1085850"/>
                  <a:gd name="connsiteY0" fmla="*/ 0 h 1149350"/>
                  <a:gd name="connsiteX1" fmla="*/ 1085850 w 1085850"/>
                  <a:gd name="connsiteY1" fmla="*/ 0 h 1149350"/>
                  <a:gd name="connsiteX2" fmla="*/ 1085850 w 1085850"/>
                  <a:gd name="connsiteY2" fmla="*/ 1149350 h 1149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85850" h="1149350">
                    <a:moveTo>
                      <a:pt x="0" y="0"/>
                    </a:moveTo>
                    <a:lnTo>
                      <a:pt x="1085850" y="0"/>
                    </a:lnTo>
                    <a:lnTo>
                      <a:pt x="1085850" y="1149350"/>
                    </a:lnTo>
                  </a:path>
                </a:pathLst>
              </a:custGeom>
              <a:ln w="19050">
                <a:solidFill>
                  <a:srgbClr val="996633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Rectangle 59"/>
              <p:cNvSpPr>
                <a:spLocks noChangeArrowheads="1"/>
              </p:cNvSpPr>
              <p:nvPr/>
            </p:nvSpPr>
            <p:spPr bwMode="auto">
              <a:xfrm>
                <a:off x="1687473" y="5757866"/>
                <a:ext cx="39145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l-GR" sz="2800" i="1" dirty="0">
                    <a:solidFill>
                      <a:srgbClr val="000000"/>
                    </a:solidFill>
                  </a:rPr>
                  <a:t>β</a:t>
                </a:r>
                <a:endParaRPr lang="ru-RU" sz="2800" i="1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5" name="Группа 44"/>
              <p:cNvGrpSpPr/>
              <p:nvPr/>
            </p:nvGrpSpPr>
            <p:grpSpPr>
              <a:xfrm>
                <a:off x="2586031" y="2290766"/>
                <a:ext cx="1092200" cy="4286249"/>
                <a:chOff x="2563785" y="2224071"/>
                <a:chExt cx="1092200" cy="4286249"/>
              </a:xfrm>
            </p:grpSpPr>
            <p:sp>
              <p:nvSpPr>
                <p:cNvPr id="38" name="AutoShape 52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963586" y="3824271"/>
                  <a:ext cx="4286249" cy="1085850"/>
                </a:xfrm>
                <a:prstGeom prst="parallelogram">
                  <a:avLst>
                    <a:gd name="adj" fmla="val 116759"/>
                  </a:avLst>
                </a:prstGeom>
                <a:solidFill>
                  <a:srgbClr val="00B0F0">
                    <a:alpha val="61960"/>
                  </a:srgbClr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pPr algn="ctr"/>
                  <a:endParaRPr lang="ru-RU">
                    <a:latin typeface="Arial Unicode MS" pitchFamily="34" charset="-128"/>
                  </a:endParaRPr>
                </a:p>
              </p:txBody>
            </p:sp>
            <p:sp>
              <p:nvSpPr>
                <p:cNvPr id="39" name="Полилиния 38"/>
                <p:cNvSpPr/>
                <p:nvPr/>
              </p:nvSpPr>
              <p:spPr>
                <a:xfrm>
                  <a:off x="2563785" y="2224071"/>
                  <a:ext cx="1092200" cy="4260850"/>
                </a:xfrm>
                <a:custGeom>
                  <a:avLst/>
                  <a:gdLst>
                    <a:gd name="connsiteX0" fmla="*/ 0 w 1092200"/>
                    <a:gd name="connsiteY0" fmla="*/ 2609850 h 4260850"/>
                    <a:gd name="connsiteX1" fmla="*/ 1092200 w 1092200"/>
                    <a:gd name="connsiteY1" fmla="*/ 1447800 h 4260850"/>
                    <a:gd name="connsiteX2" fmla="*/ 1092200 w 1092200"/>
                    <a:gd name="connsiteY2" fmla="*/ 0 h 4260850"/>
                    <a:gd name="connsiteX3" fmla="*/ 6350 w 1092200"/>
                    <a:gd name="connsiteY3" fmla="*/ 1257300 h 4260850"/>
                    <a:gd name="connsiteX4" fmla="*/ 6350 w 1092200"/>
                    <a:gd name="connsiteY4" fmla="*/ 4260850 h 4260850"/>
                    <a:gd name="connsiteX5" fmla="*/ 1092200 w 1092200"/>
                    <a:gd name="connsiteY5" fmla="*/ 3003550 h 4260850"/>
                    <a:gd name="connsiteX6" fmla="*/ 1092200 w 1092200"/>
                    <a:gd name="connsiteY6" fmla="*/ 2609850 h 4260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92200" h="4260850">
                      <a:moveTo>
                        <a:pt x="0" y="2609850"/>
                      </a:moveTo>
                      <a:lnTo>
                        <a:pt x="1092200" y="1447800"/>
                      </a:lnTo>
                      <a:lnTo>
                        <a:pt x="1092200" y="0"/>
                      </a:lnTo>
                      <a:lnTo>
                        <a:pt x="6350" y="1257300"/>
                      </a:lnTo>
                      <a:lnTo>
                        <a:pt x="6350" y="4260850"/>
                      </a:lnTo>
                      <a:lnTo>
                        <a:pt x="1092200" y="3003550"/>
                      </a:lnTo>
                      <a:lnTo>
                        <a:pt x="1092200" y="2609850"/>
                      </a:lnTo>
                    </a:path>
                  </a:pathLst>
                </a:cu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1" name="Полилиния 40"/>
              <p:cNvSpPr/>
              <p:nvPr/>
            </p:nvSpPr>
            <p:spPr>
              <a:xfrm>
                <a:off x="2774590" y="3752850"/>
                <a:ext cx="896112" cy="1160165"/>
              </a:xfrm>
              <a:custGeom>
                <a:avLst/>
                <a:gdLst>
                  <a:gd name="connsiteX0" fmla="*/ 0 w 896112"/>
                  <a:gd name="connsiteY0" fmla="*/ 0 h 1152144"/>
                  <a:gd name="connsiteX1" fmla="*/ 896112 w 896112"/>
                  <a:gd name="connsiteY1" fmla="*/ 0 h 1152144"/>
                  <a:gd name="connsiteX2" fmla="*/ 896112 w 896112"/>
                  <a:gd name="connsiteY2" fmla="*/ 1152144 h 1152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6112" h="1152144">
                    <a:moveTo>
                      <a:pt x="0" y="0"/>
                    </a:moveTo>
                    <a:lnTo>
                      <a:pt x="896112" y="0"/>
                    </a:lnTo>
                    <a:lnTo>
                      <a:pt x="896112" y="1152144"/>
                    </a:lnTo>
                  </a:path>
                </a:pathLst>
              </a:custGeom>
              <a:ln w="19050">
                <a:solidFill>
                  <a:srgbClr val="996633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2586031" y="5759501"/>
                <a:ext cx="3898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l-GR" sz="2800" i="1" dirty="0" smtClean="0">
                    <a:solidFill>
                      <a:srgbClr val="000000"/>
                    </a:solidFill>
                  </a:rPr>
                  <a:t>α</a:t>
                </a:r>
                <a:endParaRPr lang="ru-RU" sz="280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Прямоугольник 41"/>
              <p:cNvSpPr/>
              <p:nvPr/>
            </p:nvSpPr>
            <p:spPr>
              <a:xfrm>
                <a:off x="541303" y="4335494"/>
                <a:ext cx="3674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l-GR" sz="2800" i="1" dirty="0" smtClean="0">
                    <a:latin typeface="Arial" pitchFamily="34" charset="0"/>
                    <a:cs typeface="Arial" pitchFamily="34" charset="0"/>
                  </a:rPr>
                  <a:t>γ</a:t>
                </a:r>
                <a:endParaRPr lang="ru-RU" sz="2800" i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1892284" y="4372007"/>
                <a:ext cx="3978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kern="0" dirty="0" smtClean="0">
                    <a:solidFill>
                      <a:srgbClr val="000000"/>
                    </a:solidFill>
                    <a:latin typeface="Cambria" pitchFamily="18" charset="0"/>
                  </a:rPr>
                  <a:t>b</a:t>
                </a:r>
                <a:endParaRPr lang="ru-RU" sz="3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2841622" y="4335494"/>
                <a:ext cx="4010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kern="0" dirty="0" smtClean="0">
                    <a:solidFill>
                      <a:srgbClr val="000000"/>
                    </a:solidFill>
                    <a:latin typeface="Cambria" pitchFamily="18" charset="0"/>
                  </a:rPr>
                  <a:t>a</a:t>
                </a:r>
                <a:endParaRPr lang="ru-RU" sz="3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" name="Полилиния 28"/>
            <p:cNvSpPr/>
            <p:nvPr/>
          </p:nvSpPr>
          <p:spPr>
            <a:xfrm>
              <a:off x="185738" y="3748088"/>
              <a:ext cx="4838700" cy="1166813"/>
            </a:xfrm>
            <a:custGeom>
              <a:avLst/>
              <a:gdLst>
                <a:gd name="connsiteX0" fmla="*/ 1504950 w 4852988"/>
                <a:gd name="connsiteY0" fmla="*/ 0 h 1166813"/>
                <a:gd name="connsiteX1" fmla="*/ 985838 w 4852988"/>
                <a:gd name="connsiteY1" fmla="*/ 9525 h 1166813"/>
                <a:gd name="connsiteX2" fmla="*/ 0 w 4852988"/>
                <a:gd name="connsiteY2" fmla="*/ 1162050 h 1166813"/>
                <a:gd name="connsiteX3" fmla="*/ 3838575 w 4852988"/>
                <a:gd name="connsiteY3" fmla="*/ 1166813 h 1166813"/>
                <a:gd name="connsiteX4" fmla="*/ 4852988 w 4852988"/>
                <a:gd name="connsiteY4" fmla="*/ 4763 h 1166813"/>
                <a:gd name="connsiteX5" fmla="*/ 3490913 w 4852988"/>
                <a:gd name="connsiteY5" fmla="*/ 4763 h 1166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52988" h="1166813">
                  <a:moveTo>
                    <a:pt x="1504950" y="0"/>
                  </a:moveTo>
                  <a:lnTo>
                    <a:pt x="985838" y="9525"/>
                  </a:lnTo>
                  <a:lnTo>
                    <a:pt x="0" y="1162050"/>
                  </a:lnTo>
                  <a:lnTo>
                    <a:pt x="3838575" y="1166813"/>
                  </a:lnTo>
                  <a:lnTo>
                    <a:pt x="4852988" y="4763"/>
                  </a:lnTo>
                  <a:lnTo>
                    <a:pt x="3490913" y="4763"/>
                  </a:lnTo>
                </a:path>
              </a:pathLst>
            </a:custGeom>
            <a:ln w="19050">
              <a:solidFill>
                <a:srgbClr val="996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3" grpId="0"/>
      <p:bldP spid="297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5508625" y="2565400"/>
            <a:ext cx="3444935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Дано: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α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β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γ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  <a:endParaRPr lang="ru-RU" sz="2800" kern="0" dirty="0" smtClean="0">
              <a:solidFill>
                <a:srgbClr val="003366"/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α ‖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β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; 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γ ⋂ α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 = AC; 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γ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⋂ β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 = BD; AB ‖ CD.</a:t>
            </a:r>
          </a:p>
        </p:txBody>
      </p:sp>
      <p:sp>
        <p:nvSpPr>
          <p:cNvPr id="43053" name="Text Box 45"/>
          <p:cNvSpPr txBox="1">
            <a:spLocks noChangeArrowheads="1"/>
          </p:cNvSpPr>
          <p:nvPr/>
        </p:nvSpPr>
        <p:spPr bwMode="auto">
          <a:xfrm>
            <a:off x="5435600" y="4797425"/>
            <a:ext cx="3384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Доказать: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AB = CD</a:t>
            </a:r>
            <a:endParaRPr lang="ru-RU" sz="2800" kern="0" dirty="0" smtClean="0">
              <a:solidFill>
                <a:srgbClr val="003366"/>
              </a:solidFill>
              <a:latin typeface="Cambria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45210" y="1347759"/>
            <a:ext cx="86535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kern="0" dirty="0" smtClean="0">
                <a:solidFill>
                  <a:srgbClr val="003366"/>
                </a:solidFill>
                <a:latin typeface="Cambria" pitchFamily="18" charset="0"/>
              </a:rPr>
              <a:t>Отрезки параллельных прямых, заключенные между параллельными плоскостями, равны</a:t>
            </a:r>
          </a:p>
        </p:txBody>
      </p:sp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628650"/>
            <a:ext cx="8623300" cy="400051"/>
          </a:xfrm>
        </p:spPr>
        <p:txBody>
          <a:bodyPr/>
          <a:lstStyle/>
          <a:p>
            <a:pPr eaLnBrk="1" hangingPunct="1"/>
            <a:r>
              <a:rPr lang="ru-RU" kern="1200" dirty="0" smtClean="0">
                <a:latin typeface="Cambria" pitchFamily="18" charset="0"/>
              </a:rPr>
              <a:t>2 свойство параллельных плоскостей</a:t>
            </a:r>
          </a:p>
        </p:txBody>
      </p:sp>
      <p:grpSp>
        <p:nvGrpSpPr>
          <p:cNvPr id="78" name="Группа 77"/>
          <p:cNvGrpSpPr/>
          <p:nvPr/>
        </p:nvGrpSpPr>
        <p:grpSpPr>
          <a:xfrm>
            <a:off x="555570" y="2441448"/>
            <a:ext cx="4016430" cy="4103833"/>
            <a:chOff x="555570" y="2441448"/>
            <a:chExt cx="4016430" cy="4103833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1962097" y="2441594"/>
              <a:ext cx="930275" cy="4103687"/>
              <a:chOff x="1701" y="1344"/>
              <a:chExt cx="586" cy="2585"/>
            </a:xfrm>
            <a:solidFill>
              <a:srgbClr val="92D050"/>
            </a:solidFill>
          </p:grpSpPr>
          <p:sp>
            <p:nvSpPr>
              <p:cNvPr id="9250" name="Freeform 5"/>
              <p:cNvSpPr>
                <a:spLocks/>
              </p:cNvSpPr>
              <p:nvPr/>
            </p:nvSpPr>
            <p:spPr bwMode="auto">
              <a:xfrm>
                <a:off x="1701" y="1344"/>
                <a:ext cx="586" cy="2585"/>
              </a:xfrm>
              <a:custGeom>
                <a:avLst/>
                <a:gdLst>
                  <a:gd name="T0" fmla="*/ 0 w 589"/>
                  <a:gd name="T1" fmla="*/ 317 h 2585"/>
                  <a:gd name="T2" fmla="*/ 589 w 589"/>
                  <a:gd name="T3" fmla="*/ 0 h 2585"/>
                  <a:gd name="T4" fmla="*/ 589 w 589"/>
                  <a:gd name="T5" fmla="*/ 2268 h 2585"/>
                  <a:gd name="T6" fmla="*/ 0 w 589"/>
                  <a:gd name="T7" fmla="*/ 2585 h 2585"/>
                  <a:gd name="T8" fmla="*/ 0 w 589"/>
                  <a:gd name="T9" fmla="*/ 317 h 25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9"/>
                  <a:gd name="T16" fmla="*/ 0 h 2585"/>
                  <a:gd name="T17" fmla="*/ 589 w 589"/>
                  <a:gd name="T18" fmla="*/ 2585 h 25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9" h="2585">
                    <a:moveTo>
                      <a:pt x="0" y="317"/>
                    </a:moveTo>
                    <a:lnTo>
                      <a:pt x="589" y="0"/>
                    </a:lnTo>
                    <a:lnTo>
                      <a:pt x="589" y="2268"/>
                    </a:lnTo>
                    <a:lnTo>
                      <a:pt x="0" y="2585"/>
                    </a:lnTo>
                    <a:lnTo>
                      <a:pt x="0" y="31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1" name="Line 6"/>
              <p:cNvSpPr>
                <a:spLocks noChangeShapeType="1"/>
              </p:cNvSpPr>
              <p:nvPr/>
            </p:nvSpPr>
            <p:spPr bwMode="auto">
              <a:xfrm flipH="1">
                <a:off x="2287" y="1805"/>
                <a:ext cx="0" cy="690"/>
              </a:xfrm>
              <a:prstGeom prst="line">
                <a:avLst/>
              </a:prstGeom>
              <a:grpFill/>
              <a:ln w="19050">
                <a:solidFill>
                  <a:srgbClr val="996633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 flipH="1">
              <a:off x="1979576" y="4816494"/>
              <a:ext cx="919145" cy="10588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 flipH="1">
              <a:off x="1979576" y="3160731"/>
              <a:ext cx="919145" cy="10715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30" name="Text Box 22"/>
            <p:cNvSpPr txBox="1">
              <a:spLocks noChangeArrowheads="1"/>
            </p:cNvSpPr>
            <p:nvPr/>
          </p:nvSpPr>
          <p:spPr bwMode="auto">
            <a:xfrm>
              <a:off x="1943064" y="5984910"/>
              <a:ext cx="360362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800" dirty="0">
                  <a:latin typeface="Cambria" pitchFamily="18" charset="0"/>
                  <a:ea typeface="Arial Unicode MS" pitchFamily="34" charset="-128"/>
                  <a:cs typeface="Arial Unicode MS" pitchFamily="34" charset="-128"/>
                </a:rPr>
                <a:t>γ</a:t>
              </a:r>
            </a:p>
          </p:txBody>
        </p:sp>
        <p:sp>
          <p:nvSpPr>
            <p:cNvPr id="46" name="Полилиния 45"/>
            <p:cNvSpPr/>
            <p:nvPr/>
          </p:nvSpPr>
          <p:spPr>
            <a:xfrm>
              <a:off x="1965960" y="2441448"/>
              <a:ext cx="924878" cy="4096512"/>
            </a:xfrm>
            <a:custGeom>
              <a:avLst/>
              <a:gdLst>
                <a:gd name="connsiteX0" fmla="*/ 932688 w 932688"/>
                <a:gd name="connsiteY0" fmla="*/ 722376 h 4096512"/>
                <a:gd name="connsiteX1" fmla="*/ 932688 w 932688"/>
                <a:gd name="connsiteY1" fmla="*/ 0 h 4096512"/>
                <a:gd name="connsiteX2" fmla="*/ 0 w 932688"/>
                <a:gd name="connsiteY2" fmla="*/ 521208 h 4096512"/>
                <a:gd name="connsiteX3" fmla="*/ 9144 w 932688"/>
                <a:gd name="connsiteY3" fmla="*/ 4096512 h 4096512"/>
                <a:gd name="connsiteX4" fmla="*/ 923544 w 932688"/>
                <a:gd name="connsiteY4" fmla="*/ 3602736 h 4096512"/>
                <a:gd name="connsiteX5" fmla="*/ 923544 w 932688"/>
                <a:gd name="connsiteY5" fmla="*/ 3447288 h 4096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2688" h="4096512">
                  <a:moveTo>
                    <a:pt x="932688" y="722376"/>
                  </a:moveTo>
                  <a:lnTo>
                    <a:pt x="932688" y="0"/>
                  </a:lnTo>
                  <a:lnTo>
                    <a:pt x="0" y="521208"/>
                  </a:lnTo>
                  <a:lnTo>
                    <a:pt x="9144" y="4096512"/>
                  </a:lnTo>
                  <a:lnTo>
                    <a:pt x="923544" y="3602736"/>
                  </a:lnTo>
                  <a:lnTo>
                    <a:pt x="923544" y="3447288"/>
                  </a:lnTo>
                </a:path>
              </a:pathLst>
            </a:custGeom>
            <a:ln w="190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2" name="Группа 71"/>
            <p:cNvGrpSpPr/>
            <p:nvPr/>
          </p:nvGrpSpPr>
          <p:grpSpPr>
            <a:xfrm>
              <a:off x="581025" y="4816494"/>
              <a:ext cx="3990975" cy="1085850"/>
              <a:chOff x="581025" y="4816494"/>
              <a:chExt cx="3990975" cy="1085850"/>
            </a:xfrm>
          </p:grpSpPr>
          <p:sp>
            <p:nvSpPr>
              <p:cNvPr id="43021" name="AutoShape 13"/>
              <p:cNvSpPr>
                <a:spLocks noChangeArrowheads="1"/>
              </p:cNvSpPr>
              <p:nvPr/>
            </p:nvSpPr>
            <p:spPr bwMode="auto">
              <a:xfrm>
                <a:off x="592084" y="4816494"/>
                <a:ext cx="3979916" cy="1081087"/>
              </a:xfrm>
              <a:prstGeom prst="parallelogram">
                <a:avLst>
                  <a:gd name="adj" fmla="val 83260"/>
                </a:avLst>
              </a:prstGeom>
              <a:solidFill>
                <a:srgbClr val="5A9BE2">
                  <a:alpha val="52157"/>
                </a:srgbClr>
              </a:solidFill>
              <a:ln w="222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" name="Полилиния 47"/>
              <p:cNvSpPr/>
              <p:nvPr/>
            </p:nvSpPr>
            <p:spPr>
              <a:xfrm>
                <a:off x="581025" y="4816494"/>
                <a:ext cx="3990975" cy="1085850"/>
              </a:xfrm>
              <a:custGeom>
                <a:avLst/>
                <a:gdLst>
                  <a:gd name="connsiteX0" fmla="*/ 2333625 w 3990975"/>
                  <a:gd name="connsiteY0" fmla="*/ 4762 h 1085850"/>
                  <a:gd name="connsiteX1" fmla="*/ 3990975 w 3990975"/>
                  <a:gd name="connsiteY1" fmla="*/ 4762 h 1085850"/>
                  <a:gd name="connsiteX2" fmla="*/ 3100388 w 3990975"/>
                  <a:gd name="connsiteY2" fmla="*/ 1081087 h 1085850"/>
                  <a:gd name="connsiteX3" fmla="*/ 0 w 3990975"/>
                  <a:gd name="connsiteY3" fmla="*/ 1085850 h 1085850"/>
                  <a:gd name="connsiteX4" fmla="*/ 895350 w 3990975"/>
                  <a:gd name="connsiteY4" fmla="*/ 0 h 1085850"/>
                  <a:gd name="connsiteX5" fmla="*/ 1385888 w 3990975"/>
                  <a:gd name="connsiteY5" fmla="*/ 0 h 108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90975" h="1085850">
                    <a:moveTo>
                      <a:pt x="2333625" y="4762"/>
                    </a:moveTo>
                    <a:lnTo>
                      <a:pt x="3990975" y="4762"/>
                    </a:lnTo>
                    <a:lnTo>
                      <a:pt x="3100388" y="1081087"/>
                    </a:lnTo>
                    <a:lnTo>
                      <a:pt x="0" y="1085850"/>
                    </a:lnTo>
                    <a:lnTo>
                      <a:pt x="895350" y="0"/>
                    </a:lnTo>
                    <a:lnTo>
                      <a:pt x="1385888" y="0"/>
                    </a:ln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50" name="Прямая соединительная линия 49"/>
            <p:cNvCxnSpPr/>
            <p:nvPr/>
          </p:nvCxnSpPr>
          <p:spPr>
            <a:xfrm rot="10800000">
              <a:off x="1979578" y="3173409"/>
              <a:ext cx="882629" cy="0"/>
            </a:xfrm>
            <a:prstGeom prst="line">
              <a:avLst/>
            </a:prstGeom>
            <a:ln w="19050">
              <a:solidFill>
                <a:srgbClr val="99663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>
              <a:stCxn id="43026" idx="0"/>
              <a:endCxn id="48" idx="5"/>
            </p:cNvCxnSpPr>
            <p:nvPr/>
          </p:nvCxnSpPr>
          <p:spPr>
            <a:xfrm rot="5400000">
              <a:off x="2432818" y="4350591"/>
              <a:ext cx="0" cy="931807"/>
            </a:xfrm>
            <a:prstGeom prst="line">
              <a:avLst/>
            </a:prstGeom>
            <a:ln w="1905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stCxn id="43026" idx="0"/>
              <a:endCxn id="46" idx="5"/>
            </p:cNvCxnSpPr>
            <p:nvPr/>
          </p:nvCxnSpPr>
          <p:spPr>
            <a:xfrm rot="5400000">
              <a:off x="2354125" y="5344140"/>
              <a:ext cx="1072242" cy="16950"/>
            </a:xfrm>
            <a:prstGeom prst="line">
              <a:avLst/>
            </a:prstGeom>
            <a:ln w="1905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>
              <a:endCxn id="43026" idx="0"/>
            </p:cNvCxnSpPr>
            <p:nvPr/>
          </p:nvCxnSpPr>
          <p:spPr>
            <a:xfrm rot="16200000" flipH="1">
              <a:off x="2621716" y="4539488"/>
              <a:ext cx="547693" cy="6317"/>
            </a:xfrm>
            <a:prstGeom prst="line">
              <a:avLst/>
            </a:prstGeom>
            <a:ln w="190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Группа 70"/>
            <p:cNvGrpSpPr/>
            <p:nvPr/>
          </p:nvGrpSpPr>
          <p:grpSpPr>
            <a:xfrm>
              <a:off x="555570" y="3173409"/>
              <a:ext cx="4016430" cy="1087434"/>
              <a:chOff x="555570" y="3167063"/>
              <a:chExt cx="4016430" cy="1087434"/>
            </a:xfrm>
          </p:grpSpPr>
          <p:sp>
            <p:nvSpPr>
              <p:cNvPr id="43022" name="AutoShape 14"/>
              <p:cNvSpPr>
                <a:spLocks noChangeArrowheads="1"/>
              </p:cNvSpPr>
              <p:nvPr/>
            </p:nvSpPr>
            <p:spPr bwMode="auto">
              <a:xfrm>
                <a:off x="555570" y="3173409"/>
                <a:ext cx="4016430" cy="1081088"/>
              </a:xfrm>
              <a:prstGeom prst="parallelogram">
                <a:avLst>
                  <a:gd name="adj" fmla="val 83260"/>
                </a:avLst>
              </a:prstGeom>
              <a:solidFill>
                <a:srgbClr val="FFC000">
                  <a:alpha val="50980"/>
                </a:srgbClr>
              </a:solidFill>
              <a:ln w="222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" name="Полилиния 46"/>
              <p:cNvSpPr/>
              <p:nvPr/>
            </p:nvSpPr>
            <p:spPr>
              <a:xfrm>
                <a:off x="571500" y="3167063"/>
                <a:ext cx="3990975" cy="1085850"/>
              </a:xfrm>
              <a:custGeom>
                <a:avLst/>
                <a:gdLst>
                  <a:gd name="connsiteX0" fmla="*/ 2333625 w 3990975"/>
                  <a:gd name="connsiteY0" fmla="*/ 4762 h 1085850"/>
                  <a:gd name="connsiteX1" fmla="*/ 3990975 w 3990975"/>
                  <a:gd name="connsiteY1" fmla="*/ 4762 h 1085850"/>
                  <a:gd name="connsiteX2" fmla="*/ 3100388 w 3990975"/>
                  <a:gd name="connsiteY2" fmla="*/ 1081087 h 1085850"/>
                  <a:gd name="connsiteX3" fmla="*/ 0 w 3990975"/>
                  <a:gd name="connsiteY3" fmla="*/ 1085850 h 1085850"/>
                  <a:gd name="connsiteX4" fmla="*/ 895350 w 3990975"/>
                  <a:gd name="connsiteY4" fmla="*/ 0 h 1085850"/>
                  <a:gd name="connsiteX5" fmla="*/ 1385888 w 3990975"/>
                  <a:gd name="connsiteY5" fmla="*/ 0 h 108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90975" h="1085850">
                    <a:moveTo>
                      <a:pt x="2333625" y="4762"/>
                    </a:moveTo>
                    <a:lnTo>
                      <a:pt x="3990975" y="4762"/>
                    </a:lnTo>
                    <a:lnTo>
                      <a:pt x="3100388" y="1081087"/>
                    </a:lnTo>
                    <a:lnTo>
                      <a:pt x="0" y="1085850"/>
                    </a:lnTo>
                    <a:lnTo>
                      <a:pt x="895350" y="0"/>
                    </a:lnTo>
                    <a:lnTo>
                      <a:pt x="1385888" y="0"/>
                    </a:lnTo>
                  </a:path>
                </a:pathLst>
              </a:custGeom>
              <a:ln w="19050">
                <a:solidFill>
                  <a:srgbClr val="9966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2600298" y="2625744"/>
              <a:ext cx="9499" cy="3560763"/>
              <a:chOff x="-7844" y="1369"/>
              <a:chExt cx="9499" cy="2243"/>
            </a:xfrm>
          </p:grpSpPr>
          <p:sp>
            <p:nvSpPr>
              <p:cNvPr id="9245" name="Line 24"/>
              <p:cNvSpPr>
                <a:spLocks noChangeShapeType="1"/>
              </p:cNvSpPr>
              <p:nvPr/>
            </p:nvSpPr>
            <p:spPr bwMode="auto">
              <a:xfrm>
                <a:off x="1655" y="2387"/>
                <a:ext cx="0" cy="589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6" name="Line 25"/>
              <p:cNvSpPr>
                <a:spLocks noChangeShapeType="1"/>
              </p:cNvSpPr>
              <p:nvPr/>
            </p:nvSpPr>
            <p:spPr bwMode="auto">
              <a:xfrm>
                <a:off x="1655" y="1933"/>
                <a:ext cx="0" cy="454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7" name="Line 27"/>
              <p:cNvSpPr>
                <a:spLocks noChangeShapeType="1"/>
              </p:cNvSpPr>
              <p:nvPr/>
            </p:nvSpPr>
            <p:spPr bwMode="auto">
              <a:xfrm>
                <a:off x="1655" y="2976"/>
                <a:ext cx="0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8" name="Line 30"/>
              <p:cNvSpPr>
                <a:spLocks noChangeShapeType="1"/>
              </p:cNvSpPr>
              <p:nvPr/>
            </p:nvSpPr>
            <p:spPr bwMode="auto">
              <a:xfrm>
                <a:off x="1655" y="3430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9" name="Line 32"/>
              <p:cNvSpPr>
                <a:spLocks noChangeShapeType="1"/>
              </p:cNvSpPr>
              <p:nvPr/>
            </p:nvSpPr>
            <p:spPr bwMode="auto">
              <a:xfrm flipH="1" flipV="1">
                <a:off x="-7844" y="1369"/>
                <a:ext cx="9499" cy="5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n w="19050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43047" name="Oval 39"/>
            <p:cNvSpPr>
              <a:spLocks noChangeArrowheads="1"/>
            </p:cNvSpPr>
            <p:nvPr/>
          </p:nvSpPr>
          <p:spPr bwMode="auto">
            <a:xfrm>
              <a:off x="2554259" y="5094310"/>
              <a:ext cx="109540" cy="10954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45" name="Oval 37"/>
            <p:cNvSpPr>
              <a:spLocks noChangeArrowheads="1"/>
            </p:cNvSpPr>
            <p:nvPr/>
          </p:nvSpPr>
          <p:spPr bwMode="auto">
            <a:xfrm>
              <a:off x="2549497" y="3448050"/>
              <a:ext cx="109539" cy="10954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48" name="Text Box 40"/>
            <p:cNvSpPr txBox="1">
              <a:spLocks noChangeArrowheads="1"/>
            </p:cNvSpPr>
            <p:nvPr/>
          </p:nvSpPr>
          <p:spPr bwMode="auto">
            <a:xfrm>
              <a:off x="1906551" y="5181624"/>
              <a:ext cx="358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Cambria" pitchFamily="18" charset="0"/>
                </a:rPr>
                <a:t>B</a:t>
              </a:r>
              <a:endParaRPr lang="ru-RU" sz="2400" b="1" dirty="0">
                <a:latin typeface="Cambria" pitchFamily="18" charset="0"/>
              </a:endParaRPr>
            </a:p>
          </p:txBody>
        </p:sp>
        <p:sp>
          <p:nvSpPr>
            <p:cNvPr id="43049" name="Text Box 41"/>
            <p:cNvSpPr txBox="1">
              <a:spLocks noChangeArrowheads="1"/>
            </p:cNvSpPr>
            <p:nvPr/>
          </p:nvSpPr>
          <p:spPr bwMode="auto">
            <a:xfrm>
              <a:off x="2271681" y="4779981"/>
              <a:ext cx="5032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Cambria" pitchFamily="18" charset="0"/>
                </a:rPr>
                <a:t>D</a:t>
              </a:r>
              <a:endParaRPr lang="ru-RU" sz="2400" b="1" dirty="0">
                <a:latin typeface="Cambria" pitchFamily="18" charset="0"/>
              </a:endParaRPr>
            </a:p>
          </p:txBody>
        </p:sp>
        <p:sp>
          <p:nvSpPr>
            <p:cNvPr id="43050" name="Text Box 42"/>
            <p:cNvSpPr txBox="1">
              <a:spLocks noChangeArrowheads="1"/>
            </p:cNvSpPr>
            <p:nvPr/>
          </p:nvSpPr>
          <p:spPr bwMode="auto">
            <a:xfrm>
              <a:off x="1906551" y="3429000"/>
              <a:ext cx="5048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Cambria" pitchFamily="18" charset="0"/>
                </a:rPr>
                <a:t>A</a:t>
              </a:r>
              <a:endParaRPr lang="ru-RU" sz="2400" b="1" dirty="0">
                <a:latin typeface="Cambria" pitchFamily="18" charset="0"/>
              </a:endParaRPr>
            </a:p>
          </p:txBody>
        </p:sp>
        <p:sp>
          <p:nvSpPr>
            <p:cNvPr id="43051" name="Text Box 43"/>
            <p:cNvSpPr txBox="1">
              <a:spLocks noChangeArrowheads="1"/>
            </p:cNvSpPr>
            <p:nvPr/>
          </p:nvSpPr>
          <p:spPr bwMode="auto">
            <a:xfrm>
              <a:off x="2308194" y="3100383"/>
              <a:ext cx="358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Cambria" pitchFamily="18" charset="0"/>
                </a:rPr>
                <a:t>C</a:t>
              </a:r>
              <a:endParaRPr lang="ru-RU" sz="2400" b="1" dirty="0">
                <a:latin typeface="Cambria" pitchFamily="18" charset="0"/>
              </a:endParaRPr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811161" y="3757617"/>
              <a:ext cx="360362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800" dirty="0">
                  <a:latin typeface="Cambria" pitchFamily="18" charset="0"/>
                </a:rPr>
                <a:t>α</a:t>
              </a:r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807983" y="5386406"/>
              <a:ext cx="38343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2800" dirty="0">
                  <a:latin typeface="Cambria" pitchFamily="18" charset="0"/>
                </a:rPr>
                <a:t>β</a:t>
              </a:r>
              <a:endParaRPr lang="ru-RU" sz="2800" dirty="0">
                <a:latin typeface="Cambria" pitchFamily="18" charset="0"/>
              </a:endParaRPr>
            </a:p>
          </p:txBody>
        </p:sp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2271681" y="2808279"/>
              <a:ext cx="0" cy="3563938"/>
              <a:chOff x="1429" y="1503"/>
              <a:chExt cx="0" cy="2245"/>
            </a:xfrm>
          </p:grpSpPr>
          <p:sp>
            <p:nvSpPr>
              <p:cNvPr id="9240" name="Line 23"/>
              <p:cNvSpPr>
                <a:spLocks noChangeShapeType="1"/>
              </p:cNvSpPr>
              <p:nvPr/>
            </p:nvSpPr>
            <p:spPr bwMode="auto">
              <a:xfrm>
                <a:off x="1429" y="2400"/>
                <a:ext cx="0" cy="828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2" name="Line 28"/>
              <p:cNvSpPr>
                <a:spLocks noChangeShapeType="1"/>
              </p:cNvSpPr>
              <p:nvPr/>
            </p:nvSpPr>
            <p:spPr bwMode="auto">
              <a:xfrm>
                <a:off x="1429" y="3249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3" name="Line 31"/>
              <p:cNvSpPr>
                <a:spLocks noChangeShapeType="1"/>
              </p:cNvSpPr>
              <p:nvPr/>
            </p:nvSpPr>
            <p:spPr bwMode="auto">
              <a:xfrm>
                <a:off x="1429" y="3430"/>
                <a:ext cx="0" cy="3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4" name="Line 33"/>
              <p:cNvSpPr>
                <a:spLocks noChangeShapeType="1"/>
              </p:cNvSpPr>
              <p:nvPr/>
            </p:nvSpPr>
            <p:spPr bwMode="auto">
              <a:xfrm flipV="1">
                <a:off x="1429" y="1503"/>
                <a:ext cx="0" cy="7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n w="1905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9241" name="Line 26"/>
              <p:cNvSpPr>
                <a:spLocks noChangeShapeType="1"/>
              </p:cNvSpPr>
              <p:nvPr/>
            </p:nvSpPr>
            <p:spPr bwMode="auto">
              <a:xfrm flipV="1">
                <a:off x="1429" y="2205"/>
                <a:ext cx="0" cy="17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044" name="Oval 36"/>
            <p:cNvSpPr>
              <a:spLocks noChangeArrowheads="1"/>
            </p:cNvSpPr>
            <p:nvPr/>
          </p:nvSpPr>
          <p:spPr bwMode="auto">
            <a:xfrm>
              <a:off x="2212942" y="3825880"/>
              <a:ext cx="109539" cy="109539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46" name="Oval 38"/>
            <p:cNvSpPr>
              <a:spLocks noChangeArrowheads="1"/>
            </p:cNvSpPr>
            <p:nvPr/>
          </p:nvSpPr>
          <p:spPr bwMode="auto">
            <a:xfrm>
              <a:off x="2217705" y="5491191"/>
              <a:ext cx="111152" cy="112812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52" grpId="0"/>
      <p:bldP spid="430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Cambria" pitchFamily="18" charset="0"/>
              </a:rPr>
              <a:t>Задача №54</a:t>
            </a:r>
          </a:p>
        </p:txBody>
      </p:sp>
      <p:sp>
        <p:nvSpPr>
          <p:cNvPr id="28" name="Text Box 60"/>
          <p:cNvSpPr txBox="1">
            <a:spLocks noChangeArrowheads="1"/>
          </p:cNvSpPr>
          <p:nvPr/>
        </p:nvSpPr>
        <p:spPr bwMode="auto">
          <a:xfrm>
            <a:off x="4572000" y="1749402"/>
            <a:ext cx="4198995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800" dirty="0" smtClean="0">
                <a:latin typeface="Cambria" pitchFamily="18" charset="0"/>
              </a:rPr>
              <a:t>Дано</a:t>
            </a:r>
            <a:r>
              <a:rPr lang="ru-RU" sz="2800" dirty="0">
                <a:latin typeface="Cambria" pitchFamily="18" charset="0"/>
              </a:rPr>
              <a:t>: </a:t>
            </a:r>
            <a:r>
              <a:rPr lang="en-US" sz="280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∆ </a:t>
            </a:r>
            <a:r>
              <a:rPr lang="en-US" sz="2800" dirty="0">
                <a:latin typeface="Cambria" pitchFamily="18" charset="0"/>
              </a:rPr>
              <a:t>ADC;</a:t>
            </a:r>
            <a:endParaRPr lang="ru-RU" sz="2800" dirty="0">
              <a:latin typeface="Cambria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dirty="0">
                <a:latin typeface="Cambria" pitchFamily="18" charset="0"/>
              </a:rPr>
              <a:t>B</a:t>
            </a:r>
            <a:r>
              <a:rPr lang="en-US" sz="280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∉(ADC); 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Cambria" pitchFamily="18" charset="0"/>
              </a:rPr>
              <a:t>AM=MB; CN=NB;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Cambria" pitchFamily="18" charset="0"/>
              </a:rPr>
              <a:t>DP=PB</a:t>
            </a:r>
            <a:r>
              <a:rPr lang="ru-RU" sz="2800" dirty="0">
                <a:latin typeface="Cambria" pitchFamily="18" charset="0"/>
              </a:rPr>
              <a:t>; </a:t>
            </a:r>
            <a:r>
              <a:rPr lang="en-US" sz="2800" dirty="0">
                <a:latin typeface="Cambria" pitchFamily="18" charset="0"/>
              </a:rPr>
              <a:t>S</a:t>
            </a:r>
            <a:r>
              <a:rPr lang="en-US" sz="2800" baseline="-25000" dirty="0">
                <a:latin typeface="Cambria" pitchFamily="18" charset="0"/>
              </a:rPr>
              <a:t>∆ADC</a:t>
            </a:r>
            <a:r>
              <a:rPr lang="ru-RU" sz="2800" baseline="-25000" dirty="0">
                <a:latin typeface="Cambria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=</a:t>
            </a:r>
            <a:r>
              <a:rPr lang="ru-RU" sz="2800" dirty="0">
                <a:latin typeface="Cambria" pitchFamily="18" charset="0"/>
              </a:rPr>
              <a:t> </a:t>
            </a:r>
            <a:r>
              <a:rPr lang="en-US" sz="2800" dirty="0">
                <a:latin typeface="Cambria" pitchFamily="18" charset="0"/>
              </a:rPr>
              <a:t>48 </a:t>
            </a:r>
            <a:r>
              <a:rPr lang="ru-RU" sz="2800" dirty="0">
                <a:latin typeface="Cambria" pitchFamily="18" charset="0"/>
              </a:rPr>
              <a:t>см</a:t>
            </a:r>
            <a:r>
              <a:rPr lang="ru-RU" sz="2800" baseline="30000" dirty="0">
                <a:latin typeface="Cambria" pitchFamily="18" charset="0"/>
              </a:rPr>
              <a:t>2</a:t>
            </a:r>
          </a:p>
        </p:txBody>
      </p:sp>
      <p:sp>
        <p:nvSpPr>
          <p:cNvPr id="29" name="Text Box 62"/>
          <p:cNvSpPr txBox="1">
            <a:spLocks noChangeArrowheads="1"/>
          </p:cNvSpPr>
          <p:nvPr/>
        </p:nvSpPr>
        <p:spPr bwMode="auto">
          <a:xfrm>
            <a:off x="4572000" y="4013208"/>
            <a:ext cx="2811501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800" dirty="0">
                <a:latin typeface="Cambria" pitchFamily="18" charset="0"/>
              </a:rPr>
              <a:t>а) Доказать:  </a:t>
            </a:r>
            <a:endParaRPr lang="ru-RU" sz="2800" dirty="0" smtClean="0">
              <a:latin typeface="Cambria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800" dirty="0" smtClean="0">
                <a:latin typeface="Cambria" pitchFamily="18" charset="0"/>
              </a:rPr>
              <a:t>(</a:t>
            </a:r>
            <a:r>
              <a:rPr lang="en-US" sz="2800" dirty="0">
                <a:latin typeface="Cambria" pitchFamily="18" charset="0"/>
              </a:rPr>
              <a:t>MNP) ‖ (ADC)</a:t>
            </a:r>
            <a:r>
              <a:rPr lang="ru-RU" sz="2800" dirty="0">
                <a:latin typeface="Cambria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ru-RU" sz="2800" dirty="0">
                <a:latin typeface="Cambria" pitchFamily="18" charset="0"/>
              </a:rPr>
              <a:t>б) Найти: </a:t>
            </a:r>
            <a:r>
              <a:rPr lang="en-US" sz="2800" dirty="0">
                <a:latin typeface="Cambria" pitchFamily="18" charset="0"/>
              </a:rPr>
              <a:t>S</a:t>
            </a:r>
            <a:r>
              <a:rPr lang="en-US" sz="2800" baseline="-2500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∆</a:t>
            </a:r>
            <a:r>
              <a:rPr lang="en-US" sz="2800" baseline="-25000" dirty="0">
                <a:latin typeface="Cambria" pitchFamily="18" charset="0"/>
              </a:rPr>
              <a:t>MNP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446031" y="1471613"/>
            <a:ext cx="3644944" cy="3831588"/>
            <a:chOff x="446031" y="1471613"/>
            <a:chExt cx="3644944" cy="3831588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446031" y="1471613"/>
              <a:ext cx="3644944" cy="3831588"/>
              <a:chOff x="446031" y="1471613"/>
              <a:chExt cx="3644944" cy="3831588"/>
            </a:xfrm>
          </p:grpSpPr>
          <p:sp>
            <p:nvSpPr>
              <p:cNvPr id="32" name="Полилиния 31"/>
              <p:cNvSpPr/>
              <p:nvPr/>
            </p:nvSpPr>
            <p:spPr>
              <a:xfrm>
                <a:off x="758952" y="3986784"/>
                <a:ext cx="2953512" cy="841248"/>
              </a:xfrm>
              <a:custGeom>
                <a:avLst/>
                <a:gdLst>
                  <a:gd name="connsiteX0" fmla="*/ 0 w 2953512"/>
                  <a:gd name="connsiteY0" fmla="*/ 45720 h 841248"/>
                  <a:gd name="connsiteX1" fmla="*/ 2953512 w 2953512"/>
                  <a:gd name="connsiteY1" fmla="*/ 0 h 841248"/>
                  <a:gd name="connsiteX2" fmla="*/ 1792224 w 2953512"/>
                  <a:gd name="connsiteY2" fmla="*/ 841248 h 841248"/>
                  <a:gd name="connsiteX3" fmla="*/ 0 w 2953512"/>
                  <a:gd name="connsiteY3" fmla="*/ 45720 h 841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53512" h="841248">
                    <a:moveTo>
                      <a:pt x="0" y="45720"/>
                    </a:moveTo>
                    <a:lnTo>
                      <a:pt x="2953512" y="0"/>
                    </a:lnTo>
                    <a:lnTo>
                      <a:pt x="1792224" y="841248"/>
                    </a:lnTo>
                    <a:lnTo>
                      <a:pt x="0" y="45720"/>
                    </a:lnTo>
                    <a:close/>
                  </a:path>
                </a:pathLst>
              </a:custGeom>
              <a:solidFill>
                <a:srgbClr val="99CC00">
                  <a:alpha val="6588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олилиния 30"/>
              <p:cNvSpPr/>
              <p:nvPr/>
            </p:nvSpPr>
            <p:spPr>
              <a:xfrm>
                <a:off x="1316736" y="3026664"/>
                <a:ext cx="1572768" cy="393192"/>
              </a:xfrm>
              <a:custGeom>
                <a:avLst/>
                <a:gdLst>
                  <a:gd name="connsiteX0" fmla="*/ 0 w 1572768"/>
                  <a:gd name="connsiteY0" fmla="*/ 0 h 393192"/>
                  <a:gd name="connsiteX1" fmla="*/ 1572768 w 1572768"/>
                  <a:gd name="connsiteY1" fmla="*/ 0 h 393192"/>
                  <a:gd name="connsiteX2" fmla="*/ 923544 w 1572768"/>
                  <a:gd name="connsiteY2" fmla="*/ 393192 h 393192"/>
                  <a:gd name="connsiteX3" fmla="*/ 0 w 1572768"/>
                  <a:gd name="connsiteY3" fmla="*/ 0 h 39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2768" h="393192">
                    <a:moveTo>
                      <a:pt x="0" y="0"/>
                    </a:moveTo>
                    <a:lnTo>
                      <a:pt x="1572768" y="0"/>
                    </a:lnTo>
                    <a:lnTo>
                      <a:pt x="923544" y="393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>
                  <a:alpha val="6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0" name="Группа 29"/>
              <p:cNvGrpSpPr/>
              <p:nvPr/>
            </p:nvGrpSpPr>
            <p:grpSpPr>
              <a:xfrm>
                <a:off x="446031" y="1471613"/>
                <a:ext cx="3644944" cy="3831588"/>
                <a:chOff x="446031" y="1471613"/>
                <a:chExt cx="3644944" cy="3831588"/>
              </a:xfrm>
            </p:grpSpPr>
            <p:grpSp>
              <p:nvGrpSpPr>
                <p:cNvPr id="2" name="Group 76"/>
                <p:cNvGrpSpPr>
                  <a:grpSpLocks/>
                </p:cNvGrpSpPr>
                <p:nvPr/>
              </p:nvGrpSpPr>
              <p:grpSpPr bwMode="auto">
                <a:xfrm>
                  <a:off x="1322343" y="3030538"/>
                  <a:ext cx="1546225" cy="398462"/>
                  <a:chOff x="817" y="2201"/>
                  <a:chExt cx="974" cy="251"/>
                </a:xfrm>
              </p:grpSpPr>
              <p:sp>
                <p:nvSpPr>
                  <p:cNvPr id="1026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201"/>
                    <a:ext cx="580" cy="25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6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7" y="2201"/>
                    <a:ext cx="394" cy="25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201"/>
                    <a:ext cx="974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" name="Group 74"/>
                <p:cNvGrpSpPr>
                  <a:grpSpLocks/>
                </p:cNvGrpSpPr>
                <p:nvPr/>
              </p:nvGrpSpPr>
              <p:grpSpPr bwMode="auto">
                <a:xfrm>
                  <a:off x="755650" y="3973513"/>
                  <a:ext cx="2951163" cy="854075"/>
                  <a:chOff x="476" y="2503"/>
                  <a:chExt cx="1859" cy="538"/>
                </a:xfrm>
              </p:grpSpPr>
              <p:sp>
                <p:nvSpPr>
                  <p:cNvPr id="10262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6" y="2503"/>
                    <a:ext cx="1859" cy="3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476" y="2539"/>
                    <a:ext cx="1130" cy="50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4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06" y="2503"/>
                    <a:ext cx="729" cy="53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" name="Group 75"/>
                <p:cNvGrpSpPr>
                  <a:grpSpLocks/>
                </p:cNvGrpSpPr>
                <p:nvPr/>
              </p:nvGrpSpPr>
              <p:grpSpPr bwMode="auto">
                <a:xfrm>
                  <a:off x="755650" y="1931987"/>
                  <a:ext cx="2951163" cy="2895601"/>
                  <a:chOff x="476" y="1217"/>
                  <a:chExt cx="1859" cy="1824"/>
                </a:xfrm>
              </p:grpSpPr>
              <p:sp>
                <p:nvSpPr>
                  <p:cNvPr id="10259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6" y="1217"/>
                    <a:ext cx="748" cy="1322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24" y="1217"/>
                    <a:ext cx="1111" cy="1286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24" y="1217"/>
                    <a:ext cx="382" cy="1824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896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46031" y="3867156"/>
                  <a:ext cx="6477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dirty="0">
                      <a:latin typeface="Cambria" pitchFamily="18" charset="0"/>
                    </a:rPr>
                    <a:t>A</a:t>
                  </a:r>
                  <a:endParaRPr lang="ru-RU" sz="2800" dirty="0">
                    <a:latin typeface="Cambria" pitchFamily="18" charset="0"/>
                  </a:endParaRPr>
                </a:p>
              </p:txBody>
            </p:sp>
            <p:sp>
              <p:nvSpPr>
                <p:cNvPr id="38966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417733" y="4779981"/>
                  <a:ext cx="360363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dirty="0">
                      <a:latin typeface="Cambria" pitchFamily="18" charset="0"/>
                    </a:rPr>
                    <a:t>D</a:t>
                  </a:r>
                  <a:endParaRPr lang="ru-RU" sz="2800" dirty="0">
                    <a:latin typeface="Cambria" pitchFamily="18" charset="0"/>
                  </a:endParaRPr>
                </a:p>
              </p:txBody>
            </p:sp>
            <p:sp>
              <p:nvSpPr>
                <p:cNvPr id="3896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659175" y="3757617"/>
                  <a:ext cx="4318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dirty="0">
                      <a:latin typeface="Cambria" pitchFamily="18" charset="0"/>
                    </a:rPr>
                    <a:t>C</a:t>
                  </a:r>
                  <a:endParaRPr lang="ru-RU" sz="2800" dirty="0">
                    <a:latin typeface="Cambria" pitchFamily="18" charset="0"/>
                  </a:endParaRPr>
                </a:p>
              </p:txBody>
            </p:sp>
            <p:sp>
              <p:nvSpPr>
                <p:cNvPr id="3896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760499" y="1471613"/>
                  <a:ext cx="360363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dirty="0">
                      <a:latin typeface="Cambria" pitchFamily="18" charset="0"/>
                    </a:rPr>
                    <a:t>B</a:t>
                  </a:r>
                  <a:endParaRPr lang="ru-RU" sz="2800" dirty="0">
                    <a:latin typeface="Cambria" pitchFamily="18" charset="0"/>
                  </a:endParaRPr>
                </a:p>
              </p:txBody>
            </p:sp>
            <p:sp>
              <p:nvSpPr>
                <p:cNvPr id="38969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920700" y="2625714"/>
                  <a:ext cx="503237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dirty="0">
                      <a:latin typeface="Cambria" pitchFamily="18" charset="0"/>
                    </a:rPr>
                    <a:t>M</a:t>
                  </a:r>
                  <a:endParaRPr lang="ru-RU" sz="2800" dirty="0">
                    <a:latin typeface="Cambria" pitchFamily="18" charset="0"/>
                  </a:endParaRPr>
                </a:p>
              </p:txBody>
            </p:sp>
            <p:sp>
              <p:nvSpPr>
                <p:cNvPr id="3897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855889" y="2589201"/>
                  <a:ext cx="504825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dirty="0">
                      <a:latin typeface="Cambria" pitchFamily="18" charset="0"/>
                    </a:rPr>
                    <a:t>N</a:t>
                  </a:r>
                  <a:endParaRPr lang="ru-RU" sz="2800" dirty="0">
                    <a:latin typeface="Cambria" pitchFamily="18" charset="0"/>
                  </a:endParaRPr>
                </a:p>
              </p:txBody>
            </p:sp>
            <p:sp>
              <p:nvSpPr>
                <p:cNvPr id="38971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943064" y="3355974"/>
                  <a:ext cx="360363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dirty="0">
                      <a:latin typeface="Cambria" pitchFamily="18" charset="0"/>
                    </a:rPr>
                    <a:t>P</a:t>
                  </a:r>
                  <a:endParaRPr lang="ru-RU" sz="2800" dirty="0">
                    <a:latin typeface="Cambria" pitchFamily="18" charset="0"/>
                  </a:endParaRPr>
                </a:p>
              </p:txBody>
            </p:sp>
          </p:grpSp>
        </p:grpSp>
        <p:cxnSp>
          <p:nvCxnSpPr>
            <p:cNvPr id="35" name="Прямая соединительная линия 34"/>
            <p:cNvCxnSpPr/>
            <p:nvPr/>
          </p:nvCxnSpPr>
          <p:spPr>
            <a:xfrm rot="16200000" flipH="1">
              <a:off x="1577934" y="2443148"/>
              <a:ext cx="109539" cy="109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6200000" flipH="1">
              <a:off x="993726" y="3429000"/>
              <a:ext cx="109539" cy="109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Группа 43"/>
            <p:cNvGrpSpPr/>
            <p:nvPr/>
          </p:nvGrpSpPr>
          <p:grpSpPr>
            <a:xfrm>
              <a:off x="2381222" y="2479662"/>
              <a:ext cx="219074" cy="182564"/>
              <a:chOff x="2381222" y="2479662"/>
              <a:chExt cx="219074" cy="182564"/>
            </a:xfrm>
          </p:grpSpPr>
          <p:cxnSp>
            <p:nvCxnSpPr>
              <p:cNvPr id="38" name="Прямая соединительная линия 37"/>
              <p:cNvCxnSpPr/>
              <p:nvPr/>
            </p:nvCxnSpPr>
            <p:spPr>
              <a:xfrm rot="10800000" flipV="1">
                <a:off x="2381222" y="2479662"/>
                <a:ext cx="146050" cy="1095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10800000" flipV="1">
                <a:off x="2454246" y="2552688"/>
                <a:ext cx="146050" cy="1095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Группа 44"/>
            <p:cNvGrpSpPr/>
            <p:nvPr/>
          </p:nvGrpSpPr>
          <p:grpSpPr>
            <a:xfrm>
              <a:off x="3111480" y="3319461"/>
              <a:ext cx="219076" cy="182564"/>
              <a:chOff x="3111480" y="3319461"/>
              <a:chExt cx="219076" cy="182564"/>
            </a:xfrm>
          </p:grpSpPr>
          <p:cxnSp>
            <p:nvCxnSpPr>
              <p:cNvPr id="42" name="Прямая соединительная линия 41"/>
              <p:cNvCxnSpPr/>
              <p:nvPr/>
            </p:nvCxnSpPr>
            <p:spPr>
              <a:xfrm rot="10800000" flipV="1">
                <a:off x="3111480" y="3319461"/>
                <a:ext cx="146050" cy="1095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10800000" flipV="1">
                <a:off x="3184506" y="3392487"/>
                <a:ext cx="146050" cy="1095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Группа 53"/>
            <p:cNvGrpSpPr/>
            <p:nvPr/>
          </p:nvGrpSpPr>
          <p:grpSpPr>
            <a:xfrm rot="20845916">
              <a:off x="2034202" y="2675930"/>
              <a:ext cx="146052" cy="182564"/>
              <a:chOff x="2016090" y="2589201"/>
              <a:chExt cx="146052" cy="182564"/>
            </a:xfrm>
          </p:grpSpPr>
          <p:cxnSp>
            <p:nvCxnSpPr>
              <p:cNvPr id="47" name="Прямая соединительная линия 46"/>
              <p:cNvCxnSpPr/>
              <p:nvPr/>
            </p:nvCxnSpPr>
            <p:spPr>
              <a:xfrm rot="10800000" flipV="1">
                <a:off x="2016090" y="2589201"/>
                <a:ext cx="146052" cy="365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10800000" flipV="1">
                <a:off x="2016090" y="2735253"/>
                <a:ext cx="146052" cy="365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10800000" flipV="1">
                <a:off x="2016090" y="2662227"/>
                <a:ext cx="146052" cy="365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Группа 54"/>
            <p:cNvGrpSpPr/>
            <p:nvPr/>
          </p:nvGrpSpPr>
          <p:grpSpPr>
            <a:xfrm rot="21070443">
              <a:off x="2357849" y="4096358"/>
              <a:ext cx="146052" cy="182564"/>
              <a:chOff x="2016090" y="2589201"/>
              <a:chExt cx="146052" cy="182564"/>
            </a:xfrm>
          </p:grpSpPr>
          <p:cxnSp>
            <p:nvCxnSpPr>
              <p:cNvPr id="56" name="Прямая соединительная линия 55"/>
              <p:cNvCxnSpPr/>
              <p:nvPr/>
            </p:nvCxnSpPr>
            <p:spPr>
              <a:xfrm rot="10800000" flipV="1">
                <a:off x="2016090" y="2589201"/>
                <a:ext cx="146052" cy="365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10800000" flipV="1">
                <a:off x="2016090" y="2735253"/>
                <a:ext cx="146052" cy="365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10800000" flipV="1">
                <a:off x="2016090" y="2662227"/>
                <a:ext cx="146052" cy="365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Cambria" pitchFamily="18" charset="0"/>
              </a:rPr>
              <a:t>Задача №63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922641" y="1238220"/>
            <a:ext cx="5221359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Дано: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α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,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β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; 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α ‖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β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∠BAC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AB ⋂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α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=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A</a:t>
            </a:r>
            <a:r>
              <a:rPr lang="en-US" sz="2800" kern="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AB ⋂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β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=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A</a:t>
            </a:r>
            <a:r>
              <a:rPr lang="en-US" sz="2800" kern="0" baseline="-25000" dirty="0" smtClean="0">
                <a:solidFill>
                  <a:srgbClr val="003366"/>
                </a:solidFill>
                <a:latin typeface="Cambria" pitchFamily="18" charset="0"/>
              </a:rPr>
              <a:t>2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  <a:endParaRPr lang="en-US" sz="2800" kern="0" baseline="-25000" dirty="0" smtClean="0">
              <a:solidFill>
                <a:srgbClr val="003366"/>
              </a:solidFill>
              <a:latin typeface="Cambria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AC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⋂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α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=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B</a:t>
            </a:r>
            <a:r>
              <a:rPr lang="en-US" sz="2800" kern="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AC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⋂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l-GR" sz="2800" kern="0" dirty="0" smtClean="0">
                <a:solidFill>
                  <a:srgbClr val="003366"/>
                </a:solidFill>
                <a:latin typeface="Cambria" pitchFamily="18" charset="0"/>
              </a:rPr>
              <a:t>β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=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kern="0" dirty="0" smtClean="0">
                <a:solidFill>
                  <a:srgbClr val="003366"/>
                </a:solidFill>
                <a:latin typeface="Cambria" pitchFamily="18" charset="0"/>
              </a:rPr>
              <a:t>B</a:t>
            </a:r>
            <a:r>
              <a:rPr lang="en-US" sz="2800" kern="0" baseline="-25000" dirty="0" smtClean="0">
                <a:solidFill>
                  <a:srgbClr val="003366"/>
                </a:solidFill>
                <a:latin typeface="Cambria" pitchFamily="18" charset="0"/>
              </a:rPr>
              <a:t>2</a:t>
            </a:r>
            <a:r>
              <a:rPr lang="ru-RU" sz="2800" kern="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  <a:endParaRPr lang="ru-RU" sz="2800" kern="0" baseline="-25000" dirty="0" smtClean="0">
              <a:solidFill>
                <a:srgbClr val="003366"/>
              </a:solidFill>
              <a:latin typeface="Cambria" pitchFamily="18" charset="0"/>
            </a:endParaRP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4572000" y="4779981"/>
            <a:ext cx="24828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3366"/>
                </a:solidFill>
                <a:latin typeface="Cambria" pitchFamily="18" charset="0"/>
              </a:rPr>
              <a:t>Найти: </a:t>
            </a:r>
            <a:endParaRPr lang="ru-RU" sz="2800" dirty="0" smtClean="0">
              <a:solidFill>
                <a:srgbClr val="003366"/>
              </a:solidFill>
              <a:latin typeface="Cambria" pitchFamily="18" charset="0"/>
            </a:endParaRPr>
          </a:p>
          <a:p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а</a:t>
            </a:r>
            <a:r>
              <a:rPr lang="ru-RU" sz="2800" dirty="0">
                <a:solidFill>
                  <a:srgbClr val="003366"/>
                </a:solidFill>
                <a:latin typeface="Cambria" pitchFamily="18" charset="0"/>
              </a:rPr>
              <a:t>) </a:t>
            </a: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AA</a:t>
            </a:r>
            <a:r>
              <a:rPr lang="ru-RU" sz="2800" baseline="-25000" dirty="0">
                <a:solidFill>
                  <a:srgbClr val="003366"/>
                </a:solidFill>
                <a:latin typeface="Cambria" pitchFamily="18" charset="0"/>
              </a:rPr>
              <a:t>2</a:t>
            </a: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800" dirty="0">
                <a:solidFill>
                  <a:srgbClr val="003366"/>
                </a:solidFill>
                <a:latin typeface="Cambria" pitchFamily="18" charset="0"/>
              </a:rPr>
              <a:t>и </a:t>
            </a: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AB</a:t>
            </a:r>
            <a:r>
              <a:rPr lang="ru-RU" sz="2800" baseline="-25000" dirty="0" smtClean="0">
                <a:solidFill>
                  <a:srgbClr val="003366"/>
                </a:solidFill>
                <a:latin typeface="Cambria" pitchFamily="18" charset="0"/>
              </a:rPr>
              <a:t>2</a:t>
            </a:r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; </a:t>
            </a:r>
            <a:endParaRPr lang="ru-RU" sz="2800" dirty="0">
              <a:solidFill>
                <a:srgbClr val="003366"/>
              </a:solidFill>
              <a:latin typeface="Cambria" pitchFamily="18" charset="0"/>
            </a:endParaRPr>
          </a:p>
          <a:p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б</a:t>
            </a:r>
            <a:r>
              <a:rPr lang="ru-RU" sz="2800" dirty="0">
                <a:solidFill>
                  <a:srgbClr val="003366"/>
                </a:solidFill>
                <a:latin typeface="Cambria" pitchFamily="18" charset="0"/>
              </a:rPr>
              <a:t>) </a:t>
            </a: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A</a:t>
            </a:r>
            <a:r>
              <a:rPr lang="en-US" sz="2800" baseline="-25000" dirty="0">
                <a:solidFill>
                  <a:srgbClr val="003366"/>
                </a:solidFill>
                <a:latin typeface="Cambria" pitchFamily="18" charset="0"/>
              </a:rPr>
              <a:t>2</a:t>
            </a: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B</a:t>
            </a:r>
            <a:r>
              <a:rPr lang="en-US" sz="2800" baseline="-25000" dirty="0">
                <a:solidFill>
                  <a:srgbClr val="003366"/>
                </a:solidFill>
                <a:latin typeface="Cambria" pitchFamily="18" charset="0"/>
              </a:rPr>
              <a:t>2</a:t>
            </a: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800" dirty="0">
                <a:solidFill>
                  <a:srgbClr val="003366"/>
                </a:solidFill>
                <a:latin typeface="Cambria" pitchFamily="18" charset="0"/>
              </a:rPr>
              <a:t>и 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AA</a:t>
            </a:r>
            <a:r>
              <a:rPr lang="en-US" sz="2800" baseline="-25000" dirty="0" smtClean="0">
                <a:solidFill>
                  <a:srgbClr val="003366"/>
                </a:solidFill>
                <a:latin typeface="Cambria" pitchFamily="18" charset="0"/>
              </a:rPr>
              <a:t>2</a:t>
            </a:r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.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rgbClr val="003366"/>
              </a:solidFill>
              <a:latin typeface="Cambria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2771766"/>
            <a:ext cx="438156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а) 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A</a:t>
            </a:r>
            <a:r>
              <a:rPr lang="en-US" sz="280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A</a:t>
            </a:r>
            <a:r>
              <a:rPr lang="en-US" sz="2800" baseline="-25000" dirty="0" smtClean="0">
                <a:solidFill>
                  <a:srgbClr val="003366"/>
                </a:solidFill>
                <a:latin typeface="Cambria" pitchFamily="18" charset="0"/>
              </a:rPr>
              <a:t>2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=2A</a:t>
            </a:r>
            <a:r>
              <a:rPr lang="en-US" sz="280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A</a:t>
            </a:r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;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A</a:t>
            </a:r>
            <a:r>
              <a:rPr lang="en-US" sz="280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A</a:t>
            </a:r>
            <a:r>
              <a:rPr lang="en-US" sz="2800" baseline="-25000" dirty="0" smtClean="0">
                <a:solidFill>
                  <a:srgbClr val="003366"/>
                </a:solidFill>
                <a:latin typeface="Cambria" pitchFamily="18" charset="0"/>
              </a:rPr>
              <a:t>2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=12</a:t>
            </a:r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см;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 AB</a:t>
            </a:r>
            <a:r>
              <a:rPr lang="ru-RU" sz="280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=5</a:t>
            </a:r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см;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б) 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A</a:t>
            </a:r>
            <a:r>
              <a:rPr lang="en-US" sz="280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B</a:t>
            </a:r>
            <a:r>
              <a:rPr lang="en-US" sz="280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=18</a:t>
            </a:r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см;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AA</a:t>
            </a:r>
            <a:r>
              <a:rPr lang="en-US" sz="280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=24</a:t>
            </a:r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см; 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AA</a:t>
            </a:r>
            <a:r>
              <a:rPr lang="en-US" sz="2800" baseline="-25000" dirty="0" smtClean="0">
                <a:solidFill>
                  <a:srgbClr val="003366"/>
                </a:solidFill>
                <a:latin typeface="Cambria" pitchFamily="18" charset="0"/>
              </a:rPr>
              <a:t>2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=1,5A</a:t>
            </a:r>
            <a:r>
              <a:rPr lang="en-US" sz="2800" baseline="-25000" dirty="0" smtClean="0">
                <a:solidFill>
                  <a:srgbClr val="003366"/>
                </a:solidFill>
                <a:latin typeface="Cambria" pitchFamily="18" charset="0"/>
              </a:rPr>
              <a:t>1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A</a:t>
            </a:r>
            <a:r>
              <a:rPr lang="en-US" sz="2800" baseline="-25000" dirty="0" smtClean="0">
                <a:solidFill>
                  <a:srgbClr val="003366"/>
                </a:solidFill>
                <a:latin typeface="Cambria" pitchFamily="18" charset="0"/>
              </a:rPr>
              <a:t>2</a:t>
            </a:r>
            <a:r>
              <a:rPr lang="ru-RU" sz="2800" dirty="0" smtClean="0">
                <a:solidFill>
                  <a:srgbClr val="003366"/>
                </a:solidFill>
                <a:latin typeface="Cambria" pitchFamily="18" charset="0"/>
              </a:rPr>
              <a:t>. </a:t>
            </a:r>
          </a:p>
        </p:txBody>
      </p:sp>
      <p:grpSp>
        <p:nvGrpSpPr>
          <p:cNvPr id="88" name="Группа 87"/>
          <p:cNvGrpSpPr/>
          <p:nvPr/>
        </p:nvGrpSpPr>
        <p:grpSpPr>
          <a:xfrm>
            <a:off x="0" y="1700213"/>
            <a:ext cx="4527612" cy="4345047"/>
            <a:chOff x="0" y="1700213"/>
            <a:chExt cx="4527612" cy="4345047"/>
          </a:xfrm>
        </p:grpSpPr>
        <p:sp>
          <p:nvSpPr>
            <p:cNvPr id="39941" name="AutoShape 5"/>
            <p:cNvSpPr>
              <a:spLocks noChangeArrowheads="1"/>
            </p:cNvSpPr>
            <p:nvPr/>
          </p:nvSpPr>
          <p:spPr bwMode="auto">
            <a:xfrm>
              <a:off x="620721" y="2905142"/>
              <a:ext cx="3906891" cy="949337"/>
            </a:xfrm>
            <a:prstGeom prst="parallelogram">
              <a:avLst>
                <a:gd name="adj" fmla="val 119585"/>
              </a:avLst>
            </a:prstGeom>
            <a:solidFill>
              <a:srgbClr val="FFC000">
                <a:alpha val="50980"/>
              </a:srgbClr>
            </a:solidFill>
            <a:ln w="22225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2" name="AutoShape 6"/>
            <p:cNvSpPr>
              <a:spLocks noChangeArrowheads="1"/>
            </p:cNvSpPr>
            <p:nvPr/>
          </p:nvSpPr>
          <p:spPr bwMode="auto">
            <a:xfrm>
              <a:off x="0" y="4000532"/>
              <a:ext cx="4491099" cy="949339"/>
            </a:xfrm>
            <a:prstGeom prst="parallelogram">
              <a:avLst>
                <a:gd name="adj" fmla="val 120111"/>
              </a:avLst>
            </a:prstGeom>
            <a:solidFill>
              <a:srgbClr val="99CC00">
                <a:alpha val="65882"/>
              </a:srgbClr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9945" name="Line 9"/>
            <p:cNvSpPr>
              <a:spLocks noChangeShapeType="1"/>
            </p:cNvSpPr>
            <p:nvPr/>
          </p:nvSpPr>
          <p:spPr bwMode="auto">
            <a:xfrm>
              <a:off x="2190780" y="3306785"/>
              <a:ext cx="80327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9954" name="Line 18"/>
            <p:cNvSpPr>
              <a:spLocks noChangeShapeType="1"/>
            </p:cNvSpPr>
            <p:nvPr/>
          </p:nvSpPr>
          <p:spPr bwMode="auto">
            <a:xfrm flipV="1">
              <a:off x="1570059" y="4475201"/>
              <a:ext cx="164308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9957" name="Rectangle 21"/>
            <p:cNvSpPr>
              <a:spLocks noChangeArrowheads="1"/>
            </p:cNvSpPr>
            <p:nvPr/>
          </p:nvSpPr>
          <p:spPr bwMode="auto">
            <a:xfrm>
              <a:off x="887421" y="3379807"/>
              <a:ext cx="38893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800">
                  <a:latin typeface="Cambria" pitchFamily="18" charset="0"/>
                </a:rPr>
                <a:t>α</a:t>
              </a:r>
              <a:endParaRPr lang="ru-RU" sz="2800">
                <a:latin typeface="Cambria" pitchFamily="18" charset="0"/>
              </a:endParaRPr>
            </a:p>
          </p:txBody>
        </p:sp>
        <p:sp>
          <p:nvSpPr>
            <p:cNvPr id="39958" name="Rectangle 22"/>
            <p:cNvSpPr>
              <a:spLocks noChangeArrowheads="1"/>
            </p:cNvSpPr>
            <p:nvPr/>
          </p:nvSpPr>
          <p:spPr bwMode="auto">
            <a:xfrm>
              <a:off x="401643" y="4438688"/>
              <a:ext cx="38343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2800" dirty="0">
                  <a:latin typeface="Cambria" pitchFamily="18" charset="0"/>
                </a:rPr>
                <a:t>β</a:t>
              </a:r>
              <a:endParaRPr lang="ru-RU" sz="2800" dirty="0">
                <a:latin typeface="Cambria" pitchFamily="18" charset="0"/>
              </a:endParaRPr>
            </a:p>
          </p:txBody>
        </p:sp>
        <p:sp>
          <p:nvSpPr>
            <p:cNvPr id="39959" name="Text Box 23"/>
            <p:cNvSpPr txBox="1">
              <a:spLocks noChangeArrowheads="1"/>
            </p:cNvSpPr>
            <p:nvPr/>
          </p:nvSpPr>
          <p:spPr bwMode="auto">
            <a:xfrm>
              <a:off x="511182" y="5388026"/>
              <a:ext cx="431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Cambria" pitchFamily="18" charset="0"/>
                </a:rPr>
                <a:t>B</a:t>
              </a:r>
              <a:endParaRPr lang="ru-RU" sz="2800" dirty="0">
                <a:latin typeface="Cambria" pitchFamily="18" charset="0"/>
              </a:endParaRPr>
            </a:p>
          </p:txBody>
        </p:sp>
        <p:sp>
          <p:nvSpPr>
            <p:cNvPr id="39960" name="Text Box 24"/>
            <p:cNvSpPr txBox="1">
              <a:spLocks noChangeArrowheads="1"/>
            </p:cNvSpPr>
            <p:nvPr/>
          </p:nvSpPr>
          <p:spPr bwMode="auto">
            <a:xfrm>
              <a:off x="2555910" y="1700213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latin typeface="Cambria" pitchFamily="18" charset="0"/>
                </a:rPr>
                <a:t>A</a:t>
              </a:r>
              <a:endParaRPr lang="ru-RU" sz="2800" dirty="0">
                <a:latin typeface="Cambria" pitchFamily="18" charset="0"/>
              </a:endParaRPr>
            </a:p>
          </p:txBody>
        </p:sp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3505248" y="5388026"/>
              <a:ext cx="3603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Cambria" pitchFamily="18" charset="0"/>
                </a:rPr>
                <a:t>C</a:t>
              </a:r>
              <a:endParaRPr lang="ru-RU" sz="2800" dirty="0">
                <a:latin typeface="Cambria" pitchFamily="18" charset="0"/>
              </a:endParaRPr>
            </a:p>
          </p:txBody>
        </p:sp>
        <p:sp>
          <p:nvSpPr>
            <p:cNvPr id="39962" name="Rectangle 26"/>
            <p:cNvSpPr>
              <a:spLocks noChangeArrowheads="1"/>
            </p:cNvSpPr>
            <p:nvPr/>
          </p:nvSpPr>
          <p:spPr bwMode="auto">
            <a:xfrm>
              <a:off x="1679598" y="2941655"/>
              <a:ext cx="5597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Cambria" pitchFamily="18" charset="0"/>
                </a:rPr>
                <a:t>A</a:t>
              </a:r>
              <a:r>
                <a:rPr lang="en-US" sz="2800" baseline="-25000" dirty="0">
                  <a:latin typeface="Cambria" pitchFamily="18" charset="0"/>
                </a:rPr>
                <a:t>1</a:t>
              </a:r>
              <a:endParaRPr lang="ru-RU" sz="2800" baseline="-25000" dirty="0">
                <a:latin typeface="Cambria" pitchFamily="18" charset="0"/>
              </a:endParaRPr>
            </a:p>
          </p:txBody>
        </p:sp>
        <p:sp>
          <p:nvSpPr>
            <p:cNvPr id="39964" name="Rectangle 28"/>
            <p:cNvSpPr>
              <a:spLocks noChangeArrowheads="1"/>
            </p:cNvSpPr>
            <p:nvPr/>
          </p:nvSpPr>
          <p:spPr bwMode="auto">
            <a:xfrm>
              <a:off x="1058877" y="4037045"/>
              <a:ext cx="5597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Cambria" pitchFamily="18" charset="0"/>
                </a:rPr>
                <a:t>A</a:t>
              </a:r>
              <a:r>
                <a:rPr lang="en-US" sz="2800" baseline="-25000" dirty="0">
                  <a:latin typeface="Cambria" pitchFamily="18" charset="0"/>
                </a:rPr>
                <a:t>2</a:t>
              </a:r>
              <a:endParaRPr lang="ru-RU" sz="2800" baseline="-25000" dirty="0">
                <a:latin typeface="Cambria" pitchFamily="18" charset="0"/>
              </a:endParaRPr>
            </a:p>
          </p:txBody>
        </p:sp>
        <p:sp>
          <p:nvSpPr>
            <p:cNvPr id="39966" name="Rectangle 30"/>
            <p:cNvSpPr>
              <a:spLocks noChangeArrowheads="1"/>
            </p:cNvSpPr>
            <p:nvPr/>
          </p:nvSpPr>
          <p:spPr bwMode="auto">
            <a:xfrm>
              <a:off x="3213144" y="4037045"/>
              <a:ext cx="53732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Cambria" pitchFamily="18" charset="0"/>
                </a:rPr>
                <a:t>B</a:t>
              </a:r>
              <a:r>
                <a:rPr lang="en-US" sz="2800" baseline="-25000" dirty="0">
                  <a:latin typeface="Cambria" pitchFamily="18" charset="0"/>
                </a:rPr>
                <a:t>2</a:t>
              </a:r>
              <a:endParaRPr lang="ru-RU" sz="2800" baseline="-25000" dirty="0">
                <a:latin typeface="Cambria" pitchFamily="18" charset="0"/>
              </a:endParaRPr>
            </a:p>
          </p:txBody>
        </p:sp>
        <p:sp>
          <p:nvSpPr>
            <p:cNvPr id="39967" name="Rectangle 31"/>
            <p:cNvSpPr>
              <a:spLocks noChangeArrowheads="1"/>
            </p:cNvSpPr>
            <p:nvPr/>
          </p:nvSpPr>
          <p:spPr bwMode="auto">
            <a:xfrm>
              <a:off x="2994066" y="2978168"/>
              <a:ext cx="53732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dirty="0">
                  <a:latin typeface="Cambria" pitchFamily="18" charset="0"/>
                </a:rPr>
                <a:t>B</a:t>
              </a:r>
              <a:r>
                <a:rPr lang="en-US" sz="2800" baseline="-25000" dirty="0">
                  <a:latin typeface="Cambria" pitchFamily="18" charset="0"/>
                </a:rPr>
                <a:t>1</a:t>
              </a:r>
            </a:p>
          </p:txBody>
        </p:sp>
        <p:cxnSp>
          <p:nvCxnSpPr>
            <p:cNvPr id="61" name="Прямая соединительная линия 60"/>
            <p:cNvCxnSpPr>
              <a:endCxn id="39945" idx="0"/>
            </p:cNvCxnSpPr>
            <p:nvPr/>
          </p:nvCxnSpPr>
          <p:spPr>
            <a:xfrm rot="5400000">
              <a:off x="1935189" y="2466986"/>
              <a:ext cx="1095390" cy="584208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>
              <a:off x="1424006" y="4000532"/>
              <a:ext cx="620724" cy="328618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>
              <a:stCxn id="39954" idx="0"/>
            </p:cNvCxnSpPr>
            <p:nvPr/>
          </p:nvCxnSpPr>
          <p:spPr>
            <a:xfrm rot="16200000" flipH="1" flipV="1">
              <a:off x="1204930" y="4584740"/>
              <a:ext cx="474668" cy="255590"/>
            </a:xfrm>
            <a:prstGeom prst="line">
              <a:avLst/>
            </a:prstGeom>
            <a:ln w="28575"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5400000">
              <a:off x="1770883" y="3434578"/>
              <a:ext cx="547696" cy="292109"/>
            </a:xfrm>
            <a:prstGeom prst="line">
              <a:avLst/>
            </a:prstGeom>
            <a:ln w="28575"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5400000">
              <a:off x="474669" y="5205461"/>
              <a:ext cx="1095390" cy="584208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16200000" flipH="1">
              <a:off x="2336832" y="2649551"/>
              <a:ext cx="1095390" cy="219078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16200000" flipH="1">
              <a:off x="2774988" y="3525862"/>
              <a:ext cx="547695" cy="109539"/>
            </a:xfrm>
            <a:prstGeom prst="line">
              <a:avLst/>
            </a:prstGeom>
            <a:ln w="28575"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16200000" flipH="1">
              <a:off x="2884527" y="4073557"/>
              <a:ext cx="547695" cy="109539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16200000" flipH="1">
              <a:off x="2884527" y="5388026"/>
              <a:ext cx="1095390" cy="219078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16200000" flipH="1">
              <a:off x="2994066" y="4621252"/>
              <a:ext cx="547695" cy="109539"/>
            </a:xfrm>
            <a:prstGeom prst="line">
              <a:avLst/>
            </a:prstGeom>
            <a:ln w="28575">
              <a:solidFill>
                <a:srgbClr val="00336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6" grpId="0"/>
      <p:bldP spid="39968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400300" y="3027357"/>
            <a:ext cx="4343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Успехов в учении</a:t>
            </a:r>
            <a:r>
              <a:rPr lang="arn-CL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3005" y="215856"/>
            <a:ext cx="1898676" cy="912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theme/theme1.xml><?xml version="1.0" encoding="utf-8"?>
<a:theme xmlns:a="http://schemas.openxmlformats.org/drawingml/2006/main" name="cdb2004145gl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40297B"/>
        </a:dk2>
        <a:lt2>
          <a:srgbClr val="DDDDDD"/>
        </a:lt2>
        <a:accent1>
          <a:srgbClr val="35978E"/>
        </a:accent1>
        <a:accent2>
          <a:srgbClr val="1E86E4"/>
        </a:accent2>
        <a:accent3>
          <a:srgbClr val="FFFFFF"/>
        </a:accent3>
        <a:accent4>
          <a:srgbClr val="000056"/>
        </a:accent4>
        <a:accent5>
          <a:srgbClr val="AEC9C6"/>
        </a:accent5>
        <a:accent6>
          <a:srgbClr val="1A79CF"/>
        </a:accent6>
        <a:hlink>
          <a:srgbClr val="9CAA32"/>
        </a:hlink>
        <a:folHlink>
          <a:srgbClr val="ACB3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0F5ABD"/>
        </a:dk2>
        <a:lt2>
          <a:srgbClr val="DDDDDD"/>
        </a:lt2>
        <a:accent1>
          <a:srgbClr val="7061C9"/>
        </a:accent1>
        <a:accent2>
          <a:srgbClr val="53BB9B"/>
        </a:accent2>
        <a:accent3>
          <a:srgbClr val="FFFFFF"/>
        </a:accent3>
        <a:accent4>
          <a:srgbClr val="000056"/>
        </a:accent4>
        <a:accent5>
          <a:srgbClr val="BBB7E1"/>
        </a:accent5>
        <a:accent6>
          <a:srgbClr val="4AA98C"/>
        </a:accent6>
        <a:hlink>
          <a:srgbClr val="57B2D7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99190B"/>
        </a:dk2>
        <a:lt2>
          <a:srgbClr val="DDDDDD"/>
        </a:lt2>
        <a:accent1>
          <a:srgbClr val="1F63AD"/>
        </a:accent1>
        <a:accent2>
          <a:srgbClr val="D28302"/>
        </a:accent2>
        <a:accent3>
          <a:srgbClr val="FFFFFF"/>
        </a:accent3>
        <a:accent4>
          <a:srgbClr val="002A56"/>
        </a:accent4>
        <a:accent5>
          <a:srgbClr val="ABB7D3"/>
        </a:accent5>
        <a:accent6>
          <a:srgbClr val="BE7602"/>
        </a:accent6>
        <a:hlink>
          <a:srgbClr val="3CA051"/>
        </a:hlink>
        <a:folHlink>
          <a:srgbClr val="97AD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268</TotalTime>
  <Words>344</Words>
  <Application>Microsoft Office PowerPoint</Application>
  <PresentationFormat>Экран (4:3)</PresentationFormat>
  <Paragraphs>87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cdb2004145gl</vt:lpstr>
      <vt:lpstr>Параллельность плоскостей</vt:lpstr>
      <vt:lpstr>Определение</vt:lpstr>
      <vt:lpstr>Слайд 3</vt:lpstr>
      <vt:lpstr>Признак параллельности плоскостей</vt:lpstr>
      <vt:lpstr>1 свойство параллельных плоскостей</vt:lpstr>
      <vt:lpstr>2 свойство параллельных плоскостей</vt:lpstr>
      <vt:lpstr>Задача №54</vt:lpstr>
      <vt:lpstr>Задача №63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Параллельность плоскостей</dc:title>
  <dc:creator>user</dc:creator>
  <cp:lastModifiedBy>Татьяна Похващева</cp:lastModifiedBy>
  <cp:revision>34</cp:revision>
  <dcterms:created xsi:type="dcterms:W3CDTF">2010-11-14T12:31:43Z</dcterms:created>
  <dcterms:modified xsi:type="dcterms:W3CDTF">2020-11-01T07:05:13Z</dcterms:modified>
</cp:coreProperties>
</file>