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6" r:id="rId7"/>
    <p:sldId id="261" r:id="rId8"/>
    <p:sldId id="268" r:id="rId9"/>
    <p:sldId id="267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6689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Научный стиль речи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Научно-популярный </a:t>
            </a:r>
            <a:r>
              <a:rPr lang="ru-RU" b="1" dirty="0" err="1" smtClean="0">
                <a:latin typeface="Book Antiqua" pitchFamily="18" charset="0"/>
              </a:rPr>
              <a:t>подстиль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Со </a:t>
            </a:r>
            <a:r>
              <a:rPr lang="ru-RU" dirty="0" smtClean="0">
                <a:latin typeface="Book Antiqua" pitchFamily="18" charset="0"/>
              </a:rPr>
              <a:t>времен А.М. </a:t>
            </a:r>
            <a:r>
              <a:rPr lang="ru-RU" dirty="0" err="1" smtClean="0">
                <a:latin typeface="Book Antiqua" pitchFamily="18" charset="0"/>
              </a:rPr>
              <a:t>Пешковского</a:t>
            </a:r>
            <a:r>
              <a:rPr lang="ru-RU" dirty="0" smtClean="0">
                <a:latin typeface="Book Antiqua" pitchFamily="18" charset="0"/>
              </a:rPr>
              <a:t> наша лингвистическая наука проделала огромный путь. Бурно развиваясь, она стремилась в основном к созданию строгих моделей и теорий языка, которые можно было бы применять в различных компьютерных системах переработки текстов. Но именно эта направленность на решение прикладных, не связанных напрямую с человеком целей отдалила современную лингвистику от повседневной жизни, от интересов простого человека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          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           </a:t>
            </a:r>
            <a:r>
              <a:rPr lang="ru-RU" dirty="0" err="1" smtClean="0">
                <a:latin typeface="Book Antiqua" pitchFamily="18" charset="0"/>
              </a:rPr>
              <a:t>Эльза</a:t>
            </a:r>
            <a:r>
              <a:rPr lang="ru-RU" dirty="0" smtClean="0">
                <a:latin typeface="Book Antiqua" pitchFamily="18" charset="0"/>
              </a:rPr>
              <a:t> Флоренская «О стиле ученого»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Book Antiqua" pitchFamily="18" charset="0"/>
              </a:rPr>
              <a:t>Композиция</a:t>
            </a:r>
            <a:r>
              <a:rPr lang="ru-RU" dirty="0" smtClean="0">
                <a:latin typeface="Book Antiqua" pitchFamily="18" charset="0"/>
              </a:rPr>
              <a:t> типичного научного текста отражает последовательность фаз научного исследования: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 algn="l"/>
            <a:r>
              <a:rPr lang="ru-RU" sz="3200" dirty="0" smtClean="0">
                <a:latin typeface="Book Antiqua" pitchFamily="18" charset="0"/>
              </a:rPr>
              <a:t>      1. Осознание проблемы (вопроса, задачи) и постановка цели - </a:t>
            </a:r>
            <a:r>
              <a:rPr lang="ru-RU" sz="3200" b="1" i="1" dirty="0" smtClean="0">
                <a:latin typeface="Book Antiqua" pitchFamily="18" charset="0"/>
              </a:rPr>
              <a:t>"введение"</a:t>
            </a:r>
            <a:r>
              <a:rPr lang="ru-RU" sz="3200" dirty="0" smtClean="0">
                <a:latin typeface="Book Antiqua" pitchFamily="18" charset="0"/>
              </a:rPr>
              <a:t>;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2. Поиск способов решения проблемы, перебор возможных вариантов и выдвижение гипотезы, доказательство идеи (гипотезы) - </a:t>
            </a:r>
            <a:r>
              <a:rPr lang="ru-RU" sz="3200" b="1" i="1" dirty="0" smtClean="0">
                <a:latin typeface="Book Antiqua" pitchFamily="18" charset="0"/>
              </a:rPr>
              <a:t>"основная часть"</a:t>
            </a:r>
            <a:r>
              <a:rPr lang="ru-RU" sz="3200" dirty="0" smtClean="0">
                <a:latin typeface="Book Antiqua" pitchFamily="18" charset="0"/>
              </a:rPr>
              <a:t>;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3. Решение исследовательской задачи, получение ответа - </a:t>
            </a:r>
            <a:r>
              <a:rPr lang="ru-RU" sz="3200" b="1" i="1" dirty="0" smtClean="0">
                <a:latin typeface="Book Antiqua" pitchFamily="18" charset="0"/>
              </a:rPr>
              <a:t>"</a:t>
            </a:r>
            <a:r>
              <a:rPr lang="ru-RU" sz="3200" b="1" i="1" dirty="0" smtClean="0">
                <a:latin typeface="Book Antiqua" pitchFamily="18" charset="0"/>
              </a:rPr>
              <a:t>заключение«</a:t>
            </a:r>
            <a:br>
              <a:rPr lang="ru-RU" sz="3200" b="1" i="1" dirty="0" smtClean="0">
                <a:latin typeface="Book Antiqua" pitchFamily="18" charset="0"/>
              </a:rPr>
            </a:br>
            <a:r>
              <a:rPr lang="ru-RU" sz="3200" b="1" i="1" dirty="0" smtClean="0">
                <a:latin typeface="Book Antiqua" pitchFamily="18" charset="0"/>
              </a:rPr>
              <a:t>т.е. тип речи – рассуждение.</a:t>
            </a:r>
            <a:r>
              <a:rPr lang="ru-RU" sz="3200" dirty="0" smtClean="0">
                <a:latin typeface="Book Antiqua" pitchFamily="18" charset="0"/>
              </a:rPr>
              <a:t/>
            </a:r>
            <a:br>
              <a:rPr lang="ru-RU" sz="3200" dirty="0" smtClean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467600" y="4419600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>
                <a:latin typeface="Book Antiqua" pitchFamily="18" charset="0"/>
                <a:ea typeface="Batang" pitchFamily="18" charset="-127"/>
              </a:rPr>
              <a:t>Научный стиль - это система речевых средств, обслуживающих сферу науки и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Функции научного </a:t>
            </a:r>
            <a:r>
              <a:rPr lang="ru-RU" dirty="0" smtClean="0">
                <a:latin typeface="Book Antiqua" pitchFamily="18" charset="0"/>
              </a:rPr>
              <a:t>стиля: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ru-RU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ook Antiqua" pitchFamily="18" charset="0"/>
              </a:rPr>
              <a:t>сообщение научных </a:t>
            </a:r>
            <a:r>
              <a:rPr lang="ru-RU" dirty="0" smtClean="0">
                <a:latin typeface="Book Antiqua" pitchFamily="18" charset="0"/>
              </a:rPr>
              <a:t>сведений,</a:t>
            </a:r>
            <a:endParaRPr lang="ru-RU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ook Antiqua" pitchFamily="18" charset="0"/>
              </a:rPr>
              <a:t> научное объяснение </a:t>
            </a:r>
            <a:r>
              <a:rPr lang="ru-RU" dirty="0" smtClean="0">
                <a:latin typeface="Book Antiqua" pitchFamily="18" charset="0"/>
              </a:rPr>
              <a:t>факт</a:t>
            </a:r>
            <a:r>
              <a:rPr lang="ru-RU" dirty="0" smtClean="0"/>
              <a:t>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Характерные </a:t>
            </a:r>
            <a:r>
              <a:rPr lang="ru-RU" dirty="0" smtClean="0">
                <a:latin typeface="Book Antiqua" pitchFamily="18" charset="0"/>
              </a:rPr>
              <a:t>черты: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логичность, объективность, смысловая точность, однозначность, </a:t>
            </a:r>
          </a:p>
          <a:p>
            <a:r>
              <a:rPr lang="ru-RU" dirty="0" smtClean="0">
                <a:latin typeface="Book Antiqua" pitchFamily="18" charset="0"/>
              </a:rPr>
              <a:t>стандартность, краткость, ясность, строгость, </a:t>
            </a:r>
          </a:p>
          <a:p>
            <a:r>
              <a:rPr lang="ru-RU" dirty="0" smtClean="0">
                <a:latin typeface="Book Antiqua" pitchFamily="18" charset="0"/>
              </a:rPr>
              <a:t>отвлеченность, обобщенность,</a:t>
            </a:r>
          </a:p>
          <a:p>
            <a:r>
              <a:rPr lang="ru-RU" dirty="0" smtClean="0">
                <a:latin typeface="Book Antiqua" pitchFamily="18" charset="0"/>
              </a:rPr>
              <a:t>безличность, </a:t>
            </a:r>
            <a:r>
              <a:rPr lang="ru-RU" dirty="0" err="1" smtClean="0">
                <a:latin typeface="Book Antiqua" pitchFamily="18" charset="0"/>
              </a:rPr>
              <a:t>некатегоричность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Особенности стиля: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Использование </a:t>
            </a:r>
            <a:r>
              <a:rPr lang="ru-RU" b="1" dirty="0" smtClean="0">
                <a:latin typeface="Book Antiqua" pitchFamily="18" charset="0"/>
              </a:rPr>
              <a:t>терминов</a:t>
            </a:r>
            <a:r>
              <a:rPr lang="ru-RU" dirty="0" smtClean="0">
                <a:latin typeface="Book Antiqua" pitchFamily="18" charset="0"/>
              </a:rPr>
              <a:t> и  однозначных слов, </a:t>
            </a:r>
          </a:p>
          <a:p>
            <a:r>
              <a:rPr lang="ru-RU" dirty="0" smtClean="0">
                <a:latin typeface="Book Antiqua" pitchFamily="18" charset="0"/>
              </a:rPr>
              <a:t>повтор ключевых слов, прямой порядок слов, </a:t>
            </a:r>
          </a:p>
          <a:p>
            <a:r>
              <a:rPr lang="ru-RU" dirty="0" smtClean="0">
                <a:latin typeface="Book Antiqua" pitchFamily="18" charset="0"/>
              </a:rPr>
              <a:t>преобладание неопределенно- личных и безличных  предложений,</a:t>
            </a:r>
          </a:p>
          <a:p>
            <a:r>
              <a:rPr lang="ru-RU" dirty="0" smtClean="0">
                <a:latin typeface="Book Antiqua" pitchFamily="18" charset="0"/>
              </a:rPr>
              <a:t>обилие сложных предложений, причастных и деепричастных оборотов.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ru-RU" sz="4000" b="1" i="1" dirty="0" smtClean="0">
                <a:latin typeface="Book Antiqua" pitchFamily="18" charset="0"/>
              </a:rPr>
              <a:t>           Термины</a:t>
            </a:r>
            <a:r>
              <a:rPr lang="ru-RU" sz="4000" b="1" dirty="0" smtClean="0">
                <a:latin typeface="Book Antiqua" pitchFamily="18" charset="0"/>
              </a:rPr>
              <a:t> </a:t>
            </a:r>
            <a:r>
              <a:rPr lang="ru-RU" sz="4000" dirty="0" smtClean="0">
                <a:latin typeface="Book Antiqua" pitchFamily="18" charset="0"/>
              </a:rPr>
              <a:t>– это одна из двух групп специальной лексики – слов и сочетаний слов, употребляемых преимущественно людьми определенной отрасли знания, профессии. </a:t>
            </a: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dirty="0" smtClean="0">
                <a:latin typeface="Book Antiqua" pitchFamily="18" charset="0"/>
              </a:rPr>
              <a:t>         В </a:t>
            </a:r>
            <a:r>
              <a:rPr lang="ru-RU" sz="4000" dirty="0" smtClean="0">
                <a:latin typeface="Book Antiqua" pitchFamily="18" charset="0"/>
              </a:rPr>
              <a:t>каждой науке существует своя система терминов, называемая </a:t>
            </a:r>
            <a:r>
              <a:rPr lang="ru-RU" sz="4000" dirty="0" smtClean="0">
                <a:latin typeface="Book Antiqua" pitchFamily="18" charset="0"/>
              </a:rPr>
              <a:t>                                 </a:t>
            </a:r>
            <a:r>
              <a:rPr lang="ru-RU" b="1" i="1" dirty="0" smtClean="0">
                <a:latin typeface="Book Antiqua" pitchFamily="18" charset="0"/>
              </a:rPr>
              <a:t>терминологией</a:t>
            </a:r>
            <a:r>
              <a:rPr lang="ru-RU" b="1" i="1" dirty="0" smtClean="0">
                <a:latin typeface="Book Antiqua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Выделяются три подстиля: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ru-RU" i="1" dirty="0" smtClean="0">
              <a:latin typeface="Book Antiqua" pitchFamily="18" charset="0"/>
            </a:endParaRPr>
          </a:p>
          <a:p>
            <a:r>
              <a:rPr lang="ru-RU" i="1" dirty="0" smtClean="0">
                <a:latin typeface="Book Antiqua" pitchFamily="18" charset="0"/>
              </a:rPr>
              <a:t>собственно-научный</a:t>
            </a:r>
            <a:r>
              <a:rPr lang="ru-RU" dirty="0" smtClean="0">
                <a:latin typeface="Book Antiqua" pitchFamily="18" charset="0"/>
              </a:rPr>
              <a:t> (монографии, статьи, диссертации, выступления в научных диспутах, научные доклады), </a:t>
            </a:r>
          </a:p>
          <a:p>
            <a:r>
              <a:rPr lang="ru-RU" i="1" dirty="0" smtClean="0">
                <a:latin typeface="Book Antiqua" pitchFamily="18" charset="0"/>
              </a:rPr>
              <a:t>научно-учебный</a:t>
            </a:r>
            <a:r>
              <a:rPr lang="ru-RU" dirty="0" smtClean="0">
                <a:latin typeface="Book Antiqua" pitchFamily="18" charset="0"/>
              </a:rPr>
              <a:t> (учебники, лекции), </a:t>
            </a:r>
          </a:p>
          <a:p>
            <a:r>
              <a:rPr lang="ru-RU" i="1" dirty="0" smtClean="0">
                <a:latin typeface="Book Antiqua" pitchFamily="18" charset="0"/>
              </a:rPr>
              <a:t>научно-популярный</a:t>
            </a:r>
            <a:r>
              <a:rPr lang="ru-RU" dirty="0" smtClean="0">
                <a:latin typeface="Book Antiqua" pitchFamily="18" charset="0"/>
              </a:rPr>
              <a:t> (научно-популярные сообщения, статьи, очерки).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</a:rPr>
              <a:t>Собственно-научный </a:t>
            </a:r>
            <a:r>
              <a:rPr lang="ru-RU" dirty="0" err="1" smtClean="0">
                <a:latin typeface="Book Antiqua" pitchFamily="18" charset="0"/>
              </a:rPr>
              <a:t>подстиль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 smtClean="0">
                <a:latin typeface="Book Antiqua" pitchFamily="18" charset="0"/>
              </a:rPr>
              <a:t>Иммиграция </a:t>
            </a:r>
            <a:r>
              <a:rPr lang="ru-RU" dirty="0" smtClean="0">
                <a:latin typeface="Book Antiqua" pitchFamily="18" charset="0"/>
              </a:rPr>
              <a:t>становится в наши дни одной из важнейших составляющих жизни испанского общества. 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С </a:t>
            </a:r>
            <a:r>
              <a:rPr lang="ru-RU" dirty="0" smtClean="0">
                <a:latin typeface="Book Antiqua" pitchFamily="18" charset="0"/>
              </a:rPr>
              <a:t>начала нового тысячелетия страна демонстрирует одни из самых высоких в мире темпов ее роста.  Начиная с 2000 г. в Испанию ежегодно въезжает 500 – 600 тыс. чел. В настоящее время по притоку иммигрантов страна занимает второе место в мире  (после США) и первое в Европе. По данным Министерства труда и иммиграции на начало 2008 г., численность официально зарегистрированных иммигрантов составляет 4,5 млн. чел., а общая их численность  (вместе с нелегалами) оценивается в 6 млн. чел.  При этом доля иммигрантов в ее населении  достигла почти 10%. По этому показателю Испания также лидирует среди стран Евросоюза.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</a:t>
            </a:r>
          </a:p>
          <a:p>
            <a:pPr>
              <a:buNone/>
            </a:pP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b="1" dirty="0" smtClean="0">
                <a:latin typeface="Book Antiqua" pitchFamily="18" charset="0"/>
              </a:rPr>
              <a:t>                              </a:t>
            </a:r>
            <a:r>
              <a:rPr lang="ru-RU" b="1" dirty="0" err="1" smtClean="0">
                <a:latin typeface="Book Antiqua" pitchFamily="18" charset="0"/>
              </a:rPr>
              <a:t>К.э.н</a:t>
            </a:r>
            <a:r>
              <a:rPr lang="ru-RU" b="1" dirty="0" smtClean="0">
                <a:latin typeface="Book Antiqua" pitchFamily="18" charset="0"/>
              </a:rPr>
              <a:t>., ст.н.с. Центра Иберийских исследований 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latin typeface="Book Antiqua" pitchFamily="18" charset="0"/>
              </a:rPr>
              <a:t>И.Г </a:t>
            </a:r>
            <a:r>
              <a:rPr lang="ru-RU" b="1" dirty="0" smtClean="0">
                <a:latin typeface="Book Antiqua" pitchFamily="18" charset="0"/>
              </a:rPr>
              <a:t>Синельщикова</a:t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            Иммиграция </a:t>
            </a:r>
            <a:r>
              <a:rPr lang="ru-RU" b="1" dirty="0" smtClean="0">
                <a:latin typeface="Book Antiqua" pitchFamily="18" charset="0"/>
              </a:rPr>
              <a:t>и иммиграционная политика в Испании: </a:t>
            </a:r>
            <a:endParaRPr lang="ru-RU" b="1" dirty="0" smtClean="0">
              <a:latin typeface="Book Antiqua" pitchFamily="18" charset="0"/>
            </a:endParaRPr>
          </a:p>
          <a:p>
            <a:pPr algn="r">
              <a:buNone/>
            </a:pPr>
            <a:r>
              <a:rPr lang="ru-RU" b="1" dirty="0" smtClean="0">
                <a:latin typeface="Book Antiqua" pitchFamily="18" charset="0"/>
              </a:rPr>
              <a:t>пути решения, </a:t>
            </a:r>
            <a:r>
              <a:rPr lang="ru-RU" b="1" dirty="0" smtClean="0">
                <a:latin typeface="Book Antiqua" pitchFamily="18" charset="0"/>
              </a:rPr>
              <a:t>проблемы</a:t>
            </a:r>
            <a:endParaRPr lang="ru-RU" dirty="0" smtClean="0">
              <a:latin typeface="Book Antiqua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>
                <a:latin typeface="Book Antiqua" pitchFamily="18" charset="0"/>
              </a:rPr>
              <a:t>Научно-учебный </a:t>
            </a:r>
            <a:r>
              <a:rPr lang="ru-RU" dirty="0" err="1" smtClean="0">
                <a:latin typeface="Book Antiqua" pitchFamily="18" charset="0"/>
              </a:rPr>
              <a:t>подстиль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В </a:t>
            </a:r>
            <a:r>
              <a:rPr lang="ru-RU" dirty="0" smtClean="0">
                <a:latin typeface="Book Antiqua" pitchFamily="18" charset="0"/>
              </a:rPr>
              <a:t>фонетической литературе можно найти упоминание о 50 орфоэпических и </a:t>
            </a:r>
            <a:r>
              <a:rPr lang="ru-RU" dirty="0" err="1" smtClean="0">
                <a:latin typeface="Book Antiqua" pitchFamily="18" charset="0"/>
              </a:rPr>
              <a:t>орфофонических</a:t>
            </a:r>
            <a:r>
              <a:rPr lang="ru-RU" dirty="0" smtClean="0">
                <a:latin typeface="Book Antiqua" pitchFamily="18" charset="0"/>
              </a:rPr>
              <a:t> особенностях ленинградского произношения, относящихся к отдельным гласным и согласным, сочетаниям согласных и отдельным словам. 39 из них являются особенностями ленинградского варианта нормы и будут рассмотрены ниже, 11 — особенностями ленинградского просторечия, и потому анализироваться не будут.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                                                          Л.А. Вербицкая 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                               «Давайте говорить правильно»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Научный стиль речи</vt:lpstr>
      <vt:lpstr>Научный стиль - это система речевых средств, обслуживающих сферу науки и обучения. </vt:lpstr>
      <vt:lpstr>Функции научного стиля:</vt:lpstr>
      <vt:lpstr>Характерные черты:</vt:lpstr>
      <vt:lpstr>Особенности стиля:</vt:lpstr>
      <vt:lpstr>           Термины – это одна из двух групп специальной лексики – слов и сочетаний слов, употребляемых преимущественно людьми определенной отрасли знания, профессии.           В каждой науке существует своя система терминов, называемая                                  терминологией.</vt:lpstr>
      <vt:lpstr>Выделяются три подстиля:</vt:lpstr>
      <vt:lpstr>Собственно-научный подстиль</vt:lpstr>
      <vt:lpstr>Научно-учебный подстиль</vt:lpstr>
      <vt:lpstr>Научно-популярный подстиль</vt:lpstr>
      <vt:lpstr> Композиция типичного научного текста отражает последовательность фаз научного исследования: </vt:lpstr>
      <vt:lpstr>      1. Осознание проблемы (вопроса, задачи) и постановка цели - "введение";  2. Поиск способов решения проблемы, перебор возможных вариантов и выдвижение гипотезы, доказательство идеи (гипотезы) - "основная часть";  3. Решение исследовательской задачи, получение ответа - "заключение« т.е. тип речи – рассуждение.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стиль речи</dc:title>
  <dc:creator>Петя Ёжик</dc:creator>
  <cp:lastModifiedBy>Петя</cp:lastModifiedBy>
  <cp:revision>15</cp:revision>
  <dcterms:created xsi:type="dcterms:W3CDTF">2009-09-04T17:40:33Z</dcterms:created>
  <dcterms:modified xsi:type="dcterms:W3CDTF">2009-09-06T18:04:54Z</dcterms:modified>
</cp:coreProperties>
</file>