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0" r:id="rId9"/>
    <p:sldId id="266" r:id="rId10"/>
    <p:sldId id="264" r:id="rId11"/>
    <p:sldId id="274" r:id="rId12"/>
    <p:sldId id="271" r:id="rId13"/>
    <p:sldId id="272" r:id="rId14"/>
    <p:sldId id="267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E5A"/>
    <a:srgbClr val="8E5F00"/>
    <a:srgbClr val="3B812F"/>
    <a:srgbClr val="565E1C"/>
    <a:srgbClr val="C44F00"/>
    <a:srgbClr val="FF6600"/>
    <a:srgbClr val="FF9900"/>
    <a:srgbClr val="FFCD3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28" y="-108"/>
      </p:cViewPr>
      <p:guideLst>
        <p:guide orient="horz" pos="3889"/>
        <p:guide pos="31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645F7-8755-4295-928E-0D78CB9510D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CED85-BAA9-40EB-BE8C-40E87BDC90D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80E1F-DB6C-470A-A314-FD88666CE43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B7C7D-50FB-4540-81C7-CF1349F73E1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49DB5-DF45-47DA-B17D-5CAA55F6E1F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F779D9-BF63-49AE-BF23-9DB65A3946C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24A19-994C-444A-9875-7805F1E571F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32067-1162-4534-A83D-6D3B2405EF6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D12BD-0273-4C93-9076-6473FA41B59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647994-1AF5-4877-84B7-17C23537424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6FFEB-6799-431C-9C3E-960C5CEA9E1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CF9AD8B0-9561-4568-B258-D8F0610461D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1B7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077200" cy="1905000"/>
          </a:xfrm>
          <a:effectLst>
            <a:outerShdw dist="53882" dir="2700000" algn="ctr" rotWithShape="0">
              <a:srgbClr val="FFF1B7">
                <a:alpha val="50000"/>
              </a:srgbClr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5400" b="1" smtClean="0">
                <a:solidFill>
                  <a:srgbClr val="8A5C00"/>
                </a:solidFill>
                <a:latin typeface="Arial" charset="0"/>
              </a:rPr>
              <a:t>Перпендикулярность прямых и плоскостей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107950" y="3613150"/>
            <a:ext cx="5562600" cy="1752600"/>
          </a:xfrm>
          <a:prstGeom prst="parallelogram">
            <a:avLst>
              <a:gd name="adj" fmla="val 72824"/>
            </a:avLst>
          </a:prstGeom>
          <a:solidFill>
            <a:srgbClr val="BFCD57"/>
          </a:solidFill>
          <a:ln w="28575">
            <a:solidFill>
              <a:srgbClr val="8E5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57200" y="228600"/>
            <a:ext cx="8153400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defRPr/>
            </a:pPr>
            <a:r>
              <a:rPr lang="ru-RU" sz="3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j-ea"/>
                <a:cs typeface="+mj-cs"/>
              </a:rPr>
              <a:t>Теорема 4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571500" y="1143000"/>
            <a:ext cx="800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 i="1">
                <a:solidFill>
                  <a:srgbClr val="8A5C00"/>
                </a:solidFill>
              </a:rPr>
              <a:t>Через любую точку пространства проходит прямая, перпендикулярная к данной плоскости, и притом только одна. 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260350" y="4756150"/>
            <a:ext cx="447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3600" i="1">
                <a:solidFill>
                  <a:srgbClr val="8A5C00"/>
                </a:solidFill>
                <a:cs typeface="Arial" pitchFamily="34" charset="0"/>
              </a:rPr>
              <a:t>α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3155950" y="46799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i="1">
                <a:solidFill>
                  <a:srgbClr val="8A5C00"/>
                </a:solidFill>
                <a:cs typeface="Arial" pitchFamily="34" charset="0"/>
              </a:rPr>
              <a:t>а</a:t>
            </a:r>
            <a:endParaRPr lang="el-GR" sz="3600" i="1">
              <a:solidFill>
                <a:srgbClr val="8A5C00"/>
              </a:solidFill>
              <a:cs typeface="Arial" pitchFamily="34" charset="0"/>
            </a:endParaRPr>
          </a:p>
        </p:txBody>
      </p:sp>
      <p:sp>
        <p:nvSpPr>
          <p:cNvPr id="25607" name="Line 7"/>
          <p:cNvSpPr>
            <a:spLocks noChangeShapeType="1"/>
          </p:cNvSpPr>
          <p:nvPr/>
        </p:nvSpPr>
        <p:spPr bwMode="auto">
          <a:xfrm flipH="1">
            <a:off x="2927350" y="3613150"/>
            <a:ext cx="1295400" cy="1752600"/>
          </a:xfrm>
          <a:prstGeom prst="line">
            <a:avLst/>
          </a:prstGeom>
          <a:noFill/>
          <a:ln w="38100">
            <a:solidFill>
              <a:srgbClr val="8E5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793750" y="2851150"/>
            <a:ext cx="4267200" cy="3200400"/>
            <a:chOff x="720" y="1872"/>
            <a:chExt cx="2688" cy="2016"/>
          </a:xfrm>
        </p:grpSpPr>
        <p:sp>
          <p:nvSpPr>
            <p:cNvPr id="12312" name="Line 13"/>
            <p:cNvSpPr>
              <a:spLocks noChangeShapeType="1"/>
            </p:cNvSpPr>
            <p:nvPr/>
          </p:nvSpPr>
          <p:spPr bwMode="auto">
            <a:xfrm>
              <a:off x="720" y="2880"/>
              <a:ext cx="0" cy="576"/>
            </a:xfrm>
            <a:prstGeom prst="line">
              <a:avLst/>
            </a:prstGeom>
            <a:noFill/>
            <a:ln w="28575">
              <a:solidFill>
                <a:srgbClr val="8E5F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3" name="Freeform 15"/>
            <p:cNvSpPr>
              <a:spLocks/>
            </p:cNvSpPr>
            <p:nvPr/>
          </p:nvSpPr>
          <p:spPr bwMode="auto">
            <a:xfrm>
              <a:off x="720" y="1920"/>
              <a:ext cx="2688" cy="960"/>
            </a:xfrm>
            <a:custGeom>
              <a:avLst/>
              <a:gdLst>
                <a:gd name="T0" fmla="*/ 0 w 2688"/>
                <a:gd name="T1" fmla="*/ 960 h 960"/>
                <a:gd name="T2" fmla="*/ 0 w 2688"/>
                <a:gd name="T3" fmla="*/ 0 h 960"/>
                <a:gd name="T4" fmla="*/ 2688 w 2688"/>
                <a:gd name="T5" fmla="*/ 0 h 960"/>
                <a:gd name="T6" fmla="*/ 2688 w 2688"/>
                <a:gd name="T7" fmla="*/ 960 h 960"/>
                <a:gd name="T8" fmla="*/ 0 w 2688"/>
                <a:gd name="T9" fmla="*/ 960 h 96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88"/>
                <a:gd name="T16" fmla="*/ 0 h 960"/>
                <a:gd name="T17" fmla="*/ 2688 w 2688"/>
                <a:gd name="T18" fmla="*/ 960 h 96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88" h="960">
                  <a:moveTo>
                    <a:pt x="0" y="960"/>
                  </a:moveTo>
                  <a:lnTo>
                    <a:pt x="0" y="0"/>
                  </a:lnTo>
                  <a:lnTo>
                    <a:pt x="2688" y="0"/>
                  </a:lnTo>
                  <a:lnTo>
                    <a:pt x="2688" y="960"/>
                  </a:lnTo>
                  <a:lnTo>
                    <a:pt x="0" y="960"/>
                  </a:lnTo>
                  <a:close/>
                </a:path>
              </a:pathLst>
            </a:custGeom>
            <a:solidFill>
              <a:srgbClr val="FFCC66"/>
            </a:solidFill>
            <a:ln w="28575" cmpd="sng">
              <a:solidFill>
                <a:srgbClr val="8E5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4" name="Line 9"/>
            <p:cNvSpPr>
              <a:spLocks noChangeShapeType="1"/>
            </p:cNvSpPr>
            <p:nvPr/>
          </p:nvSpPr>
          <p:spPr bwMode="auto">
            <a:xfrm>
              <a:off x="1104" y="2352"/>
              <a:ext cx="2304" cy="0"/>
            </a:xfrm>
            <a:prstGeom prst="line">
              <a:avLst/>
            </a:prstGeom>
            <a:noFill/>
            <a:ln w="28575">
              <a:solidFill>
                <a:srgbClr val="8E5F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5" name="Line 12"/>
            <p:cNvSpPr>
              <a:spLocks noChangeShapeType="1"/>
            </p:cNvSpPr>
            <p:nvPr/>
          </p:nvSpPr>
          <p:spPr bwMode="auto">
            <a:xfrm flipH="1">
              <a:off x="720" y="2352"/>
              <a:ext cx="384" cy="528"/>
            </a:xfrm>
            <a:prstGeom prst="line">
              <a:avLst/>
            </a:prstGeom>
            <a:noFill/>
            <a:ln w="28575">
              <a:solidFill>
                <a:srgbClr val="8E5F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6" name="Freeform 22"/>
            <p:cNvSpPr>
              <a:spLocks/>
            </p:cNvSpPr>
            <p:nvPr/>
          </p:nvSpPr>
          <p:spPr bwMode="auto">
            <a:xfrm>
              <a:off x="720" y="2880"/>
              <a:ext cx="2688" cy="1008"/>
            </a:xfrm>
            <a:custGeom>
              <a:avLst/>
              <a:gdLst>
                <a:gd name="T0" fmla="*/ 0 w 2688"/>
                <a:gd name="T1" fmla="*/ 576 h 1008"/>
                <a:gd name="T2" fmla="*/ 2256 w 2688"/>
                <a:gd name="T3" fmla="*/ 576 h 1008"/>
                <a:gd name="T4" fmla="*/ 2688 w 2688"/>
                <a:gd name="T5" fmla="*/ 0 h 1008"/>
                <a:gd name="T6" fmla="*/ 2688 w 2688"/>
                <a:gd name="T7" fmla="*/ 1008 h 1008"/>
                <a:gd name="T8" fmla="*/ 0 w 2688"/>
                <a:gd name="T9" fmla="*/ 1008 h 1008"/>
                <a:gd name="T10" fmla="*/ 0 w 2688"/>
                <a:gd name="T11" fmla="*/ 576 h 10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88"/>
                <a:gd name="T19" fmla="*/ 0 h 1008"/>
                <a:gd name="T20" fmla="*/ 2688 w 2688"/>
                <a:gd name="T21" fmla="*/ 1008 h 10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88" h="1008">
                  <a:moveTo>
                    <a:pt x="0" y="576"/>
                  </a:moveTo>
                  <a:lnTo>
                    <a:pt x="2256" y="576"/>
                  </a:lnTo>
                  <a:lnTo>
                    <a:pt x="2688" y="0"/>
                  </a:lnTo>
                  <a:lnTo>
                    <a:pt x="2688" y="1008"/>
                  </a:lnTo>
                  <a:lnTo>
                    <a:pt x="0" y="1008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rgbClr val="FFCC66"/>
            </a:solidFill>
            <a:ln w="28575" cmpd="sng">
              <a:solidFill>
                <a:srgbClr val="8E5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7" name="Text Box 26"/>
            <p:cNvSpPr txBox="1">
              <a:spLocks noChangeArrowheads="1"/>
            </p:cNvSpPr>
            <p:nvPr/>
          </p:nvSpPr>
          <p:spPr bwMode="auto">
            <a:xfrm>
              <a:off x="3072" y="1872"/>
              <a:ext cx="288" cy="40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3600" i="1">
                  <a:solidFill>
                    <a:srgbClr val="8A5C00"/>
                  </a:solidFill>
                  <a:cs typeface="Arial" pitchFamily="34" charset="0"/>
                </a:rPr>
                <a:t>β</a:t>
              </a:r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2165350" y="2927350"/>
            <a:ext cx="0" cy="3124200"/>
            <a:chOff x="1584" y="1920"/>
            <a:chExt cx="0" cy="1968"/>
          </a:xfrm>
        </p:grpSpPr>
        <p:sp>
          <p:nvSpPr>
            <p:cNvPr id="12309" name="Line 19"/>
            <p:cNvSpPr>
              <a:spLocks noChangeShapeType="1"/>
            </p:cNvSpPr>
            <p:nvPr/>
          </p:nvSpPr>
          <p:spPr bwMode="auto">
            <a:xfrm>
              <a:off x="1584" y="1920"/>
              <a:ext cx="0" cy="960"/>
            </a:xfrm>
            <a:prstGeom prst="line">
              <a:avLst/>
            </a:prstGeom>
            <a:noFill/>
            <a:ln w="38100">
              <a:solidFill>
                <a:srgbClr val="8E5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0" name="Line 20"/>
            <p:cNvSpPr>
              <a:spLocks noChangeShapeType="1"/>
            </p:cNvSpPr>
            <p:nvPr/>
          </p:nvSpPr>
          <p:spPr bwMode="auto">
            <a:xfrm>
              <a:off x="1584" y="2880"/>
              <a:ext cx="0" cy="576"/>
            </a:xfrm>
            <a:prstGeom prst="line">
              <a:avLst/>
            </a:prstGeom>
            <a:noFill/>
            <a:ln w="38100">
              <a:solidFill>
                <a:srgbClr val="8E5F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11" name="Line 21"/>
            <p:cNvSpPr>
              <a:spLocks noChangeShapeType="1"/>
            </p:cNvSpPr>
            <p:nvPr/>
          </p:nvSpPr>
          <p:spPr bwMode="auto">
            <a:xfrm>
              <a:off x="1584" y="3456"/>
              <a:ext cx="0" cy="432"/>
            </a:xfrm>
            <a:prstGeom prst="line">
              <a:avLst/>
            </a:prstGeom>
            <a:noFill/>
            <a:ln w="38100">
              <a:solidFill>
                <a:srgbClr val="8E5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2165350" y="2987675"/>
            <a:ext cx="625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i="1">
                <a:solidFill>
                  <a:srgbClr val="8E5F00"/>
                </a:solidFill>
              </a:rPr>
              <a:t>М</a:t>
            </a:r>
          </a:p>
        </p:txBody>
      </p:sp>
      <p:sp>
        <p:nvSpPr>
          <p:cNvPr id="25623" name="Oval 23"/>
          <p:cNvSpPr>
            <a:spLocks noChangeArrowheads="1"/>
          </p:cNvSpPr>
          <p:nvPr/>
        </p:nvSpPr>
        <p:spPr bwMode="auto">
          <a:xfrm>
            <a:off x="2089150" y="3232150"/>
            <a:ext cx="152400" cy="152400"/>
          </a:xfrm>
          <a:prstGeom prst="ellipse">
            <a:avLst/>
          </a:prstGeom>
          <a:solidFill>
            <a:srgbClr val="8E5F00"/>
          </a:solidFill>
          <a:ln w="9525">
            <a:solidFill>
              <a:srgbClr val="8E5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16" name="Line 16"/>
          <p:cNvSpPr>
            <a:spLocks noChangeShapeType="1"/>
          </p:cNvSpPr>
          <p:nvPr/>
        </p:nvSpPr>
        <p:spPr bwMode="auto">
          <a:xfrm flipH="1">
            <a:off x="3613150" y="3613150"/>
            <a:ext cx="609600" cy="838200"/>
          </a:xfrm>
          <a:prstGeom prst="line">
            <a:avLst/>
          </a:prstGeom>
          <a:noFill/>
          <a:ln w="38100">
            <a:solidFill>
              <a:srgbClr val="8E5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4451350" y="3917950"/>
            <a:ext cx="441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i="1">
                <a:solidFill>
                  <a:srgbClr val="8A5C00"/>
                </a:solidFill>
                <a:cs typeface="Arial" pitchFamily="34" charset="0"/>
              </a:rPr>
              <a:t>b</a:t>
            </a:r>
            <a:endParaRPr lang="el-GR" sz="3600" i="1">
              <a:solidFill>
                <a:srgbClr val="8A5C00"/>
              </a:solidFill>
              <a:cs typeface="Arial" pitchFamily="34" charset="0"/>
            </a:endParaRP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2165350" y="5365750"/>
            <a:ext cx="415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i="1">
                <a:solidFill>
                  <a:srgbClr val="8A5C00"/>
                </a:solidFill>
                <a:cs typeface="Arial" pitchFamily="34" charset="0"/>
              </a:rPr>
              <a:t>с</a:t>
            </a:r>
            <a:endParaRPr lang="el-GR" sz="3600" i="1">
              <a:solidFill>
                <a:srgbClr val="8A5C00"/>
              </a:solidFill>
              <a:cs typeface="Arial" pitchFamily="34" charset="0"/>
            </a:endParaRPr>
          </a:p>
        </p:txBody>
      </p:sp>
      <p:sp>
        <p:nvSpPr>
          <p:cNvPr id="25634" name="Oval 34"/>
          <p:cNvSpPr>
            <a:spLocks noChangeArrowheads="1"/>
          </p:cNvSpPr>
          <p:nvPr/>
        </p:nvSpPr>
        <p:spPr bwMode="auto">
          <a:xfrm>
            <a:off x="2089150" y="4375150"/>
            <a:ext cx="152400" cy="152400"/>
          </a:xfrm>
          <a:prstGeom prst="ellipse">
            <a:avLst/>
          </a:prstGeom>
          <a:solidFill>
            <a:srgbClr val="8E5F00"/>
          </a:solidFill>
          <a:ln w="9525">
            <a:solidFill>
              <a:srgbClr val="8E5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4" name="AutoShape 35" descr="Почтовая бумага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324600"/>
            <a:ext cx="533400" cy="533400"/>
          </a:xfrm>
          <a:prstGeom prst="actionButtonBackPrevious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5372100" y="4362450"/>
            <a:ext cx="37719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 u="sng">
                <a:solidFill>
                  <a:srgbClr val="565E1C"/>
                </a:solidFill>
              </a:rPr>
              <a:t>Доказать:</a:t>
            </a:r>
            <a:r>
              <a:rPr lang="en-US" sz="3200" i="1">
                <a:solidFill>
                  <a:srgbClr val="565E1C"/>
                </a:solidFill>
              </a:rPr>
              <a:t>   </a:t>
            </a:r>
            <a:endParaRPr lang="ru-RU" sz="3200" i="1">
              <a:solidFill>
                <a:srgbClr val="565E1C"/>
              </a:solidFill>
            </a:endParaRPr>
          </a:p>
          <a:p>
            <a:r>
              <a:rPr lang="ru-RU" sz="2800">
                <a:solidFill>
                  <a:srgbClr val="565E1C"/>
                </a:solidFill>
              </a:rPr>
              <a:t>1)</a:t>
            </a:r>
            <a:r>
              <a:rPr lang="ru-RU" sz="3200">
                <a:solidFill>
                  <a:srgbClr val="565E1C"/>
                </a:solidFill>
              </a:rPr>
              <a:t> ∃</a:t>
            </a:r>
            <a:r>
              <a:rPr lang="el-GR" sz="3200" i="1">
                <a:solidFill>
                  <a:srgbClr val="565E1C"/>
                </a:solidFill>
                <a:cs typeface="Arial" pitchFamily="34" charset="0"/>
              </a:rPr>
              <a:t> </a:t>
            </a:r>
            <a:r>
              <a:rPr lang="ru-RU" sz="3200" i="1">
                <a:solidFill>
                  <a:srgbClr val="565E1C"/>
                </a:solidFill>
                <a:cs typeface="Arial" pitchFamily="34" charset="0"/>
              </a:rPr>
              <a:t>с, с </a:t>
            </a:r>
            <a:r>
              <a:rPr lang="ru-RU" sz="3200">
                <a:solidFill>
                  <a:srgbClr val="565E1C"/>
                </a:solidFill>
                <a:cs typeface="Arial" pitchFamily="34" charset="0"/>
                <a:sym typeface="Symbol" pitchFamily="18" charset="2"/>
              </a:rPr>
              <a:t> </a:t>
            </a:r>
            <a:r>
              <a:rPr lang="el-GR" sz="3200" i="1">
                <a:solidFill>
                  <a:srgbClr val="565E1C"/>
                </a:solidFill>
                <a:cs typeface="Arial" pitchFamily="34" charset="0"/>
              </a:rPr>
              <a:t>α</a:t>
            </a:r>
            <a:r>
              <a:rPr lang="ru-RU" sz="3200" i="1">
                <a:solidFill>
                  <a:srgbClr val="565E1C"/>
                </a:solidFill>
              </a:rPr>
              <a:t>, М </a:t>
            </a:r>
            <a:r>
              <a:rPr lang="ru-RU" sz="3200">
                <a:solidFill>
                  <a:srgbClr val="565E1C"/>
                </a:solidFill>
                <a:sym typeface="Symbol" pitchFamily="18" charset="2"/>
              </a:rPr>
              <a:t></a:t>
            </a:r>
            <a:r>
              <a:rPr lang="ru-RU" sz="3200" i="1">
                <a:solidFill>
                  <a:srgbClr val="565E1C"/>
                </a:solidFill>
                <a:sym typeface="Symbol" pitchFamily="18" charset="2"/>
              </a:rPr>
              <a:t>с;</a:t>
            </a:r>
          </a:p>
          <a:p>
            <a:r>
              <a:rPr lang="ru-RU" sz="2800">
                <a:solidFill>
                  <a:srgbClr val="565E1C"/>
                </a:solidFill>
                <a:sym typeface="Symbol" pitchFamily="18" charset="2"/>
              </a:rPr>
              <a:t>2) </a:t>
            </a:r>
            <a:r>
              <a:rPr lang="ru-RU" sz="3200" i="1">
                <a:solidFill>
                  <a:srgbClr val="565E1C"/>
                </a:solidFill>
                <a:sym typeface="Symbol" pitchFamily="18" charset="2"/>
              </a:rPr>
              <a:t>с – !</a:t>
            </a:r>
            <a:r>
              <a:rPr lang="ru-RU" sz="3200" i="1">
                <a:solidFill>
                  <a:srgbClr val="565E1C"/>
                </a:solidFill>
              </a:rPr>
              <a:t> </a:t>
            </a:r>
            <a:endParaRPr lang="ru-RU" sz="3200">
              <a:solidFill>
                <a:srgbClr val="565E1C"/>
              </a:solidFill>
            </a:endParaRPr>
          </a:p>
        </p:txBody>
      </p:sp>
      <p:sp>
        <p:nvSpPr>
          <p:cNvPr id="29" name="Text Box 19"/>
          <p:cNvSpPr txBox="1">
            <a:spLocks noChangeArrowheads="1"/>
          </p:cNvSpPr>
          <p:nvPr/>
        </p:nvSpPr>
        <p:spPr bwMode="auto">
          <a:xfrm>
            <a:off x="4510088" y="6140450"/>
            <a:ext cx="3846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 u="sng">
                <a:solidFill>
                  <a:srgbClr val="565E1C"/>
                </a:solidFill>
                <a:cs typeface="Arial" pitchFamily="34" charset="0"/>
              </a:rPr>
              <a:t>Доказательство:</a:t>
            </a:r>
            <a:endParaRPr lang="el-GR" sz="3200" i="1" u="sng">
              <a:solidFill>
                <a:srgbClr val="565E1C"/>
              </a:solidFill>
              <a:cs typeface="Arial" pitchFamily="34" charset="0"/>
            </a:endParaRPr>
          </a:p>
        </p:txBody>
      </p:sp>
      <p:sp>
        <p:nvSpPr>
          <p:cNvPr id="30" name="Text Box 14"/>
          <p:cNvSpPr txBox="1">
            <a:spLocks noChangeArrowheads="1"/>
          </p:cNvSpPr>
          <p:nvPr/>
        </p:nvSpPr>
        <p:spPr bwMode="auto">
          <a:xfrm>
            <a:off x="5373688" y="2806700"/>
            <a:ext cx="3846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 u="sng">
                <a:solidFill>
                  <a:srgbClr val="565E1C"/>
                </a:solidFill>
              </a:rPr>
              <a:t>Дано:</a:t>
            </a:r>
            <a:r>
              <a:rPr lang="ru-RU" sz="3200">
                <a:solidFill>
                  <a:srgbClr val="565E1C"/>
                </a:solidFill>
              </a:rPr>
              <a:t> </a:t>
            </a:r>
            <a:r>
              <a:rPr lang="en-US" sz="3200">
                <a:solidFill>
                  <a:srgbClr val="565E1C"/>
                </a:solidFill>
              </a:rPr>
              <a:t> </a:t>
            </a:r>
            <a:r>
              <a:rPr lang="el-GR" sz="3200" i="1">
                <a:solidFill>
                  <a:srgbClr val="565E1C"/>
                </a:solidFill>
                <a:cs typeface="Arial" pitchFamily="34" charset="0"/>
              </a:rPr>
              <a:t>α</a:t>
            </a:r>
            <a:r>
              <a:rPr lang="ru-RU" sz="3200" i="1">
                <a:solidFill>
                  <a:srgbClr val="565E1C"/>
                </a:solidFill>
              </a:rPr>
              <a:t>;</a:t>
            </a:r>
            <a:r>
              <a:rPr lang="en-US" sz="3200" i="1">
                <a:solidFill>
                  <a:srgbClr val="565E1C"/>
                </a:solidFill>
              </a:rPr>
              <a:t> </a:t>
            </a:r>
            <a:r>
              <a:rPr lang="ru-RU" sz="3200" i="1">
                <a:solidFill>
                  <a:srgbClr val="565E1C"/>
                </a:solidFill>
              </a:rPr>
              <a:t>М </a:t>
            </a:r>
            <a:r>
              <a:rPr lang="ru-RU" sz="3200">
                <a:solidFill>
                  <a:srgbClr val="565E1C"/>
                </a:solidFill>
                <a:sym typeface="Symbol" pitchFamily="18" charset="2"/>
              </a:rPr>
              <a:t></a:t>
            </a:r>
            <a:r>
              <a:rPr lang="el-GR" sz="3200" i="1">
                <a:solidFill>
                  <a:srgbClr val="565E1C"/>
                </a:solidFill>
                <a:cs typeface="Arial" pitchFamily="34" charset="0"/>
              </a:rPr>
              <a:t>α</a:t>
            </a:r>
            <a:endParaRPr lang="el-GR" sz="3200">
              <a:solidFill>
                <a:srgbClr val="565E1C"/>
              </a:solidFill>
              <a:cs typeface="Arial" pitchFamily="34" charset="0"/>
            </a:endParaRPr>
          </a:p>
        </p:txBody>
      </p:sp>
      <p:sp>
        <p:nvSpPr>
          <p:cNvPr id="31" name="Полилиния 30"/>
          <p:cNvSpPr/>
          <p:nvPr/>
        </p:nvSpPr>
        <p:spPr>
          <a:xfrm>
            <a:off x="3448050" y="4446588"/>
            <a:ext cx="403225" cy="225425"/>
          </a:xfrm>
          <a:custGeom>
            <a:avLst/>
            <a:gdLst>
              <a:gd name="connsiteX0" fmla="*/ 402672 w 402672"/>
              <a:gd name="connsiteY0" fmla="*/ 0 h 226503"/>
              <a:gd name="connsiteX1" fmla="*/ 251670 w 402672"/>
              <a:gd name="connsiteY1" fmla="*/ 226503 h 226503"/>
              <a:gd name="connsiteX2" fmla="*/ 0 w 402672"/>
              <a:gd name="connsiteY2" fmla="*/ 226503 h 226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2672" h="226503">
                <a:moveTo>
                  <a:pt x="402672" y="0"/>
                </a:moveTo>
                <a:lnTo>
                  <a:pt x="251670" y="226503"/>
                </a:lnTo>
                <a:lnTo>
                  <a:pt x="0" y="226503"/>
                </a:lnTo>
              </a:path>
            </a:pathLst>
          </a:custGeom>
          <a:ln w="28575">
            <a:solidFill>
              <a:srgbClr val="8E5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1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6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5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5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 animBg="1"/>
      <p:bldP spid="25605" grpId="0"/>
      <p:bldP spid="25625" grpId="0"/>
      <p:bldP spid="25627" grpId="0"/>
      <p:bldP spid="25607" grpId="0" animBg="1"/>
      <p:bldP spid="25624" grpId="0"/>
      <p:bldP spid="25623" grpId="0" animBg="1"/>
      <p:bldP spid="25616" grpId="0" animBg="1"/>
      <p:bldP spid="25629" grpId="0"/>
      <p:bldP spid="25628" grpId="0"/>
      <p:bldP spid="25634" grpId="0" animBg="1"/>
      <p:bldP spid="28" grpId="0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8" name="Прямая соединительная линия 97"/>
          <p:cNvCxnSpPr>
            <a:stCxn id="13315" idx="1"/>
          </p:cNvCxnSpPr>
          <p:nvPr/>
        </p:nvCxnSpPr>
        <p:spPr>
          <a:xfrm rot="10800000" flipH="1">
            <a:off x="749300" y="1339850"/>
            <a:ext cx="1289050" cy="4578350"/>
          </a:xfrm>
          <a:prstGeom prst="line">
            <a:avLst/>
          </a:prstGeom>
          <a:ln w="28575">
            <a:solidFill>
              <a:srgbClr val="3B81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5" name="Полилиния 48"/>
          <p:cNvSpPr>
            <a:spLocks/>
          </p:cNvSpPr>
          <p:nvPr/>
        </p:nvSpPr>
        <p:spPr bwMode="auto">
          <a:xfrm rot="-10537524">
            <a:off x="806450" y="4402138"/>
            <a:ext cx="4333875" cy="1684337"/>
          </a:xfrm>
          <a:custGeom>
            <a:avLst/>
            <a:gdLst>
              <a:gd name="T0" fmla="*/ 0 w 4303552"/>
              <a:gd name="T1" fmla="*/ 2072198 h 1258349"/>
              <a:gd name="T2" fmla="*/ 4426108 w 4303552"/>
              <a:gd name="T3" fmla="*/ 0 h 1258349"/>
              <a:gd name="T4" fmla="*/ 3192317 w 4303552"/>
              <a:gd name="T5" fmla="*/ 4036750 h 1258349"/>
              <a:gd name="T6" fmla="*/ 0 w 4303552"/>
              <a:gd name="T7" fmla="*/ 2072198 h 1258349"/>
              <a:gd name="T8" fmla="*/ 0 60000 65536"/>
              <a:gd name="T9" fmla="*/ 0 60000 65536"/>
              <a:gd name="T10" fmla="*/ 0 60000 65536"/>
              <a:gd name="T11" fmla="*/ 0 60000 65536"/>
              <a:gd name="T12" fmla="*/ 0 w 4303552"/>
              <a:gd name="T13" fmla="*/ 0 h 1258349"/>
              <a:gd name="T14" fmla="*/ 4303552 w 4303552"/>
              <a:gd name="T15" fmla="*/ 1258349 h 12583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03552" h="1258349">
                <a:moveTo>
                  <a:pt x="0" y="645952"/>
                </a:moveTo>
                <a:lnTo>
                  <a:pt x="4303552" y="0"/>
                </a:lnTo>
                <a:lnTo>
                  <a:pt x="3103927" y="1258349"/>
                </a:lnTo>
                <a:lnTo>
                  <a:pt x="0" y="645952"/>
                </a:lnTo>
                <a:close/>
              </a:path>
            </a:pathLst>
          </a:custGeom>
          <a:solidFill>
            <a:srgbClr val="FFCD3F"/>
          </a:solidFill>
          <a:ln w="28575">
            <a:solidFill>
              <a:srgbClr val="8E5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93700" y="228600"/>
            <a:ext cx="29337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j-ea"/>
                <a:cs typeface="+mj-cs"/>
              </a:rPr>
              <a:t>Задача</a:t>
            </a:r>
          </a:p>
        </p:txBody>
      </p:sp>
      <p:sp>
        <p:nvSpPr>
          <p:cNvPr id="13317" name="Text Box 17"/>
          <p:cNvSpPr txBox="1">
            <a:spLocks noChangeArrowheads="1"/>
          </p:cNvSpPr>
          <p:nvPr/>
        </p:nvSpPr>
        <p:spPr bwMode="auto">
          <a:xfrm>
            <a:off x="4932363" y="2584450"/>
            <a:ext cx="4794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 u="sng">
                <a:solidFill>
                  <a:srgbClr val="565E1C"/>
                </a:solidFill>
              </a:rPr>
              <a:t>Найти:</a:t>
            </a:r>
            <a:r>
              <a:rPr lang="en-US" sz="2800" i="1">
                <a:solidFill>
                  <a:srgbClr val="565E1C"/>
                </a:solidFill>
              </a:rPr>
              <a:t>  MD</a:t>
            </a:r>
            <a:endParaRPr lang="ru-RU" sz="2800" i="1">
              <a:solidFill>
                <a:srgbClr val="565E1C"/>
              </a:solidFill>
              <a:sym typeface="Symbol" pitchFamily="18" charset="2"/>
            </a:endParaRPr>
          </a:p>
        </p:txBody>
      </p:sp>
      <p:sp>
        <p:nvSpPr>
          <p:cNvPr id="13318" name="Text Box 16"/>
          <p:cNvSpPr txBox="1">
            <a:spLocks noChangeArrowheads="1"/>
          </p:cNvSpPr>
          <p:nvPr/>
        </p:nvSpPr>
        <p:spPr bwMode="auto">
          <a:xfrm>
            <a:off x="304800" y="5822950"/>
            <a:ext cx="625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i="1">
                <a:solidFill>
                  <a:srgbClr val="8E5F00"/>
                </a:solidFill>
              </a:rPr>
              <a:t>А</a:t>
            </a:r>
          </a:p>
        </p:txBody>
      </p:sp>
      <p:sp>
        <p:nvSpPr>
          <p:cNvPr id="13319" name="Text Box 17"/>
          <p:cNvSpPr txBox="1">
            <a:spLocks noChangeArrowheads="1"/>
          </p:cNvSpPr>
          <p:nvPr/>
        </p:nvSpPr>
        <p:spPr bwMode="auto">
          <a:xfrm>
            <a:off x="1816100" y="4318000"/>
            <a:ext cx="625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i="1">
                <a:solidFill>
                  <a:srgbClr val="8E5F00"/>
                </a:solidFill>
              </a:rPr>
              <a:t>В</a:t>
            </a:r>
          </a:p>
        </p:txBody>
      </p:sp>
      <p:sp>
        <p:nvSpPr>
          <p:cNvPr id="13320" name="Text Box 16"/>
          <p:cNvSpPr txBox="1">
            <a:spLocks noChangeArrowheads="1"/>
          </p:cNvSpPr>
          <p:nvPr/>
        </p:nvSpPr>
        <p:spPr bwMode="auto">
          <a:xfrm>
            <a:off x="3371850" y="5472113"/>
            <a:ext cx="625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i="1">
                <a:solidFill>
                  <a:srgbClr val="8E5F00"/>
                </a:solidFill>
              </a:rPr>
              <a:t>D</a:t>
            </a:r>
            <a:endParaRPr lang="ru-RU" sz="4000" i="1">
              <a:solidFill>
                <a:srgbClr val="8E5F00"/>
              </a:solidFill>
            </a:endParaRPr>
          </a:p>
        </p:txBody>
      </p:sp>
      <p:cxnSp>
        <p:nvCxnSpPr>
          <p:cNvPr id="17" name="Прямая соединительная линия 16"/>
          <p:cNvCxnSpPr>
            <a:stCxn id="13315" idx="2"/>
          </p:cNvCxnSpPr>
          <p:nvPr/>
        </p:nvCxnSpPr>
        <p:spPr>
          <a:xfrm rot="10800000" flipH="1" flipV="1">
            <a:off x="2082800" y="4332288"/>
            <a:ext cx="1466850" cy="1230312"/>
          </a:xfrm>
          <a:prstGeom prst="line">
            <a:avLst/>
          </a:prstGeom>
          <a:ln w="28575">
            <a:solidFill>
              <a:srgbClr val="8E5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2" name="Text Box 15"/>
          <p:cNvSpPr txBox="1">
            <a:spLocks noChangeArrowheads="1"/>
          </p:cNvSpPr>
          <p:nvPr/>
        </p:nvSpPr>
        <p:spPr bwMode="auto">
          <a:xfrm>
            <a:off x="1727200" y="717550"/>
            <a:ext cx="625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i="1">
                <a:solidFill>
                  <a:srgbClr val="8E5F00"/>
                </a:solidFill>
              </a:rPr>
              <a:t>M</a:t>
            </a:r>
            <a:endParaRPr lang="ru-RU" sz="4000" i="1">
              <a:solidFill>
                <a:srgbClr val="8E5F00"/>
              </a:solidFill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rot="16200000" flipV="1">
            <a:off x="704850" y="2717800"/>
            <a:ext cx="4178300" cy="1511300"/>
          </a:xfrm>
          <a:prstGeom prst="line">
            <a:avLst/>
          </a:prstGeom>
          <a:ln w="28575">
            <a:solidFill>
              <a:srgbClr val="8E5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4" name="Text Box 19"/>
          <p:cNvSpPr txBox="1">
            <a:spLocks noChangeArrowheads="1"/>
          </p:cNvSpPr>
          <p:nvPr/>
        </p:nvSpPr>
        <p:spPr bwMode="auto">
          <a:xfrm>
            <a:off x="4932363" y="3384550"/>
            <a:ext cx="213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 u="sng">
                <a:solidFill>
                  <a:srgbClr val="565E1C"/>
                </a:solidFill>
                <a:cs typeface="Arial" pitchFamily="34" charset="0"/>
              </a:rPr>
              <a:t>Решение:</a:t>
            </a:r>
            <a:endParaRPr lang="el-GR" sz="2800" i="1" u="sng">
              <a:solidFill>
                <a:srgbClr val="565E1C"/>
              </a:solidFill>
              <a:cs typeface="Arial" pitchFamily="34" charset="0"/>
            </a:endParaRPr>
          </a:p>
        </p:txBody>
      </p:sp>
      <p:cxnSp>
        <p:nvCxnSpPr>
          <p:cNvPr id="80" name="Прямая соединительная линия 79"/>
          <p:cNvCxnSpPr>
            <a:stCxn id="13315" idx="0"/>
            <a:endCxn id="13326" idx="5"/>
          </p:cNvCxnSpPr>
          <p:nvPr/>
        </p:nvCxnSpPr>
        <p:spPr>
          <a:xfrm rot="10800000">
            <a:off x="2070100" y="1416050"/>
            <a:ext cx="3067050" cy="3971925"/>
          </a:xfrm>
          <a:prstGeom prst="line">
            <a:avLst/>
          </a:prstGeom>
          <a:ln w="28575">
            <a:solidFill>
              <a:srgbClr val="3B81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6" name="Oval 20"/>
          <p:cNvSpPr>
            <a:spLocks noChangeArrowheads="1"/>
          </p:cNvSpPr>
          <p:nvPr/>
        </p:nvSpPr>
        <p:spPr bwMode="auto">
          <a:xfrm>
            <a:off x="1993900" y="1339850"/>
            <a:ext cx="88900" cy="88900"/>
          </a:xfrm>
          <a:prstGeom prst="ellipse">
            <a:avLst/>
          </a:prstGeom>
          <a:solidFill>
            <a:srgbClr val="3B812F"/>
          </a:solidFill>
          <a:ln w="9525">
            <a:solidFill>
              <a:srgbClr val="3B812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7" name="Text Box 14"/>
          <p:cNvSpPr txBox="1">
            <a:spLocks noChangeArrowheads="1"/>
          </p:cNvSpPr>
          <p:nvPr/>
        </p:nvSpPr>
        <p:spPr bwMode="auto">
          <a:xfrm>
            <a:off x="4932363" y="228600"/>
            <a:ext cx="3556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 u="sng">
                <a:solidFill>
                  <a:srgbClr val="565E1C"/>
                </a:solidFill>
              </a:rPr>
              <a:t>Дано:</a:t>
            </a:r>
            <a:r>
              <a:rPr lang="ru-RU" sz="2800">
                <a:solidFill>
                  <a:srgbClr val="565E1C"/>
                </a:solidFill>
              </a:rPr>
              <a:t> </a:t>
            </a:r>
            <a:r>
              <a:rPr lang="en-US" sz="2800">
                <a:solidFill>
                  <a:srgbClr val="565E1C"/>
                </a:solidFill>
              </a:rPr>
              <a:t> </a:t>
            </a:r>
            <a:r>
              <a:rPr lang="en-US" sz="2800">
                <a:solidFill>
                  <a:srgbClr val="565E1C"/>
                </a:solidFill>
                <a:sym typeface="Symbol" pitchFamily="18" charset="2"/>
              </a:rPr>
              <a:t></a:t>
            </a:r>
            <a:r>
              <a:rPr lang="en-US" sz="2800" i="1">
                <a:solidFill>
                  <a:srgbClr val="565E1C"/>
                </a:solidFill>
                <a:cs typeface="Arial" pitchFamily="34" charset="0"/>
              </a:rPr>
              <a:t>ABC</a:t>
            </a:r>
            <a:r>
              <a:rPr lang="ru-RU" sz="2800" i="1">
                <a:solidFill>
                  <a:srgbClr val="565E1C"/>
                </a:solidFill>
              </a:rPr>
              <a:t>; </a:t>
            </a:r>
          </a:p>
          <a:p>
            <a:r>
              <a:rPr lang="en-US" sz="2800" i="1">
                <a:solidFill>
                  <a:srgbClr val="565E1C"/>
                </a:solidFill>
                <a:cs typeface="Arial" pitchFamily="34" charset="0"/>
              </a:rPr>
              <a:t>MB </a:t>
            </a:r>
            <a:r>
              <a:rPr lang="en-US" sz="2800">
                <a:solidFill>
                  <a:srgbClr val="565E1C"/>
                </a:solidFill>
                <a:cs typeface="Arial" pitchFamily="34" charset="0"/>
                <a:sym typeface="Symbol" pitchFamily="18" charset="2"/>
              </a:rPr>
              <a:t></a:t>
            </a:r>
            <a:r>
              <a:rPr lang="ru-RU" sz="2800" i="1">
                <a:solidFill>
                  <a:srgbClr val="565E1C"/>
                </a:solidFill>
                <a:cs typeface="Arial" pitchFamily="34" charset="0"/>
                <a:sym typeface="Symbol" pitchFamily="18" charset="2"/>
              </a:rPr>
              <a:t> </a:t>
            </a:r>
            <a:r>
              <a:rPr lang="en-US" sz="2800" i="1">
                <a:solidFill>
                  <a:srgbClr val="565E1C"/>
                </a:solidFill>
                <a:cs typeface="Arial" pitchFamily="34" charset="0"/>
              </a:rPr>
              <a:t>BC; MB </a:t>
            </a:r>
            <a:r>
              <a:rPr lang="en-US" sz="2800">
                <a:solidFill>
                  <a:srgbClr val="565E1C"/>
                </a:solidFill>
                <a:cs typeface="Arial" pitchFamily="34" charset="0"/>
                <a:sym typeface="Symbol" pitchFamily="18" charset="2"/>
              </a:rPr>
              <a:t></a:t>
            </a:r>
            <a:r>
              <a:rPr lang="ru-RU" sz="2800" i="1">
                <a:solidFill>
                  <a:srgbClr val="565E1C"/>
                </a:solidFill>
                <a:cs typeface="Arial" pitchFamily="34" charset="0"/>
              </a:rPr>
              <a:t> </a:t>
            </a:r>
            <a:r>
              <a:rPr lang="en-US" sz="2800" i="1">
                <a:solidFill>
                  <a:srgbClr val="565E1C"/>
                </a:solidFill>
                <a:cs typeface="Arial" pitchFamily="34" charset="0"/>
              </a:rPr>
              <a:t>BA;</a:t>
            </a:r>
          </a:p>
          <a:p>
            <a:r>
              <a:rPr lang="en-US" sz="2800" i="1">
                <a:solidFill>
                  <a:srgbClr val="565E1C"/>
                </a:solidFill>
                <a:cs typeface="Arial" pitchFamily="34" charset="0"/>
              </a:rPr>
              <a:t>MB = BD = a</a:t>
            </a:r>
            <a:endParaRPr lang="ru-RU" sz="2800" i="1">
              <a:solidFill>
                <a:srgbClr val="565E1C"/>
              </a:solidFill>
              <a:cs typeface="Arial" pitchFamily="34" charset="0"/>
            </a:endParaRPr>
          </a:p>
        </p:txBody>
      </p:sp>
      <p:cxnSp>
        <p:nvCxnSpPr>
          <p:cNvPr id="87" name="Прямая соединительная линия 86"/>
          <p:cNvCxnSpPr>
            <a:stCxn id="13315" idx="2"/>
            <a:endCxn id="13326" idx="4"/>
          </p:cNvCxnSpPr>
          <p:nvPr/>
        </p:nvCxnSpPr>
        <p:spPr>
          <a:xfrm rot="10800000">
            <a:off x="2038350" y="1428750"/>
            <a:ext cx="44450" cy="2903538"/>
          </a:xfrm>
          <a:prstGeom prst="line">
            <a:avLst/>
          </a:prstGeom>
          <a:ln w="28575">
            <a:solidFill>
              <a:srgbClr val="3B81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4932363" y="1784350"/>
            <a:ext cx="39068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 u="sng">
                <a:solidFill>
                  <a:srgbClr val="565E1C"/>
                </a:solidFill>
              </a:rPr>
              <a:t>Доказать:</a:t>
            </a:r>
            <a:r>
              <a:rPr lang="en-US" sz="2800" i="1">
                <a:solidFill>
                  <a:srgbClr val="565E1C"/>
                </a:solidFill>
              </a:rPr>
              <a:t>  </a:t>
            </a:r>
            <a:r>
              <a:rPr lang="ru-RU" sz="2800" i="1">
                <a:solidFill>
                  <a:srgbClr val="565E1C"/>
                </a:solidFill>
              </a:rPr>
              <a:t>М</a:t>
            </a:r>
            <a:r>
              <a:rPr lang="en-US" sz="2800" i="1">
                <a:solidFill>
                  <a:srgbClr val="565E1C"/>
                </a:solidFill>
              </a:rPr>
              <a:t>B</a:t>
            </a:r>
            <a:r>
              <a:rPr lang="ru-RU" sz="2800" i="1">
                <a:solidFill>
                  <a:srgbClr val="565E1C"/>
                </a:solidFill>
              </a:rPr>
              <a:t> </a:t>
            </a:r>
            <a:r>
              <a:rPr lang="ru-RU" sz="2800">
                <a:solidFill>
                  <a:srgbClr val="565E1C"/>
                </a:solidFill>
                <a:sym typeface="Symbol" pitchFamily="18" charset="2"/>
              </a:rPr>
              <a:t></a:t>
            </a:r>
            <a:r>
              <a:rPr lang="en-US" sz="2800">
                <a:solidFill>
                  <a:srgbClr val="565E1C"/>
                </a:solidFill>
                <a:sym typeface="Symbol" pitchFamily="18" charset="2"/>
              </a:rPr>
              <a:t> </a:t>
            </a:r>
            <a:r>
              <a:rPr lang="en-US" sz="2800" i="1">
                <a:solidFill>
                  <a:srgbClr val="565E1C"/>
                </a:solidFill>
                <a:sym typeface="Symbol" pitchFamily="18" charset="2"/>
              </a:rPr>
              <a:t>BD</a:t>
            </a:r>
            <a:endParaRPr lang="ru-RU" sz="2800" i="1">
              <a:solidFill>
                <a:srgbClr val="565E1C"/>
              </a:solidFill>
              <a:sym typeface="Symbol" pitchFamily="18" charset="2"/>
            </a:endParaRPr>
          </a:p>
        </p:txBody>
      </p:sp>
      <p:sp>
        <p:nvSpPr>
          <p:cNvPr id="13330" name="Text Box 17"/>
          <p:cNvSpPr txBox="1">
            <a:spLocks noChangeArrowheads="1"/>
          </p:cNvSpPr>
          <p:nvPr/>
        </p:nvSpPr>
        <p:spPr bwMode="auto">
          <a:xfrm>
            <a:off x="5060950" y="5207000"/>
            <a:ext cx="625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i="1">
                <a:solidFill>
                  <a:srgbClr val="8E5F00"/>
                </a:solidFill>
              </a:rPr>
              <a:t>C</a:t>
            </a:r>
            <a:endParaRPr lang="ru-RU" sz="4000" i="1">
              <a:solidFill>
                <a:srgbClr val="8E5F00"/>
              </a:solidFill>
            </a:endParaRPr>
          </a:p>
        </p:txBody>
      </p:sp>
      <p:sp>
        <p:nvSpPr>
          <p:cNvPr id="67" name="Полилиния 66"/>
          <p:cNvSpPr/>
          <p:nvPr/>
        </p:nvSpPr>
        <p:spPr>
          <a:xfrm>
            <a:off x="2081213" y="3959225"/>
            <a:ext cx="276225" cy="461963"/>
          </a:xfrm>
          <a:custGeom>
            <a:avLst/>
            <a:gdLst>
              <a:gd name="connsiteX0" fmla="*/ 0 w 276836"/>
              <a:gd name="connsiteY0" fmla="*/ 0 h 461394"/>
              <a:gd name="connsiteX1" fmla="*/ 276836 w 276836"/>
              <a:gd name="connsiteY1" fmla="*/ 109057 h 461394"/>
              <a:gd name="connsiteX2" fmla="*/ 276836 w 276836"/>
              <a:gd name="connsiteY2" fmla="*/ 461394 h 461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6836" h="461394">
                <a:moveTo>
                  <a:pt x="0" y="0"/>
                </a:moveTo>
                <a:lnTo>
                  <a:pt x="276836" y="109057"/>
                </a:lnTo>
                <a:lnTo>
                  <a:pt x="276836" y="461394"/>
                </a:lnTo>
              </a:path>
            </a:pathLst>
          </a:custGeom>
          <a:ln w="28575">
            <a:solidFill>
              <a:srgbClr val="3B81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1860550" y="3962400"/>
            <a:ext cx="227013" cy="622300"/>
          </a:xfrm>
          <a:custGeom>
            <a:avLst/>
            <a:gdLst>
              <a:gd name="connsiteX0" fmla="*/ 226503 w 226503"/>
              <a:gd name="connsiteY0" fmla="*/ 0 h 637563"/>
              <a:gd name="connsiteX1" fmla="*/ 0 w 226503"/>
              <a:gd name="connsiteY1" fmla="*/ 260058 h 637563"/>
              <a:gd name="connsiteX2" fmla="*/ 8389 w 226503"/>
              <a:gd name="connsiteY2" fmla="*/ 637563 h 637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6503" h="637563">
                <a:moveTo>
                  <a:pt x="226503" y="0"/>
                </a:moveTo>
                <a:lnTo>
                  <a:pt x="0" y="260058"/>
                </a:lnTo>
                <a:lnTo>
                  <a:pt x="8389" y="637563"/>
                </a:lnTo>
              </a:path>
            </a:pathLst>
          </a:custGeom>
          <a:ln w="28575">
            <a:solidFill>
              <a:srgbClr val="3B81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333" name="Прямоугольник 71"/>
          <p:cNvSpPr>
            <a:spLocks noChangeArrowheads="1"/>
          </p:cNvSpPr>
          <p:nvPr/>
        </p:nvSpPr>
        <p:spPr bwMode="auto">
          <a:xfrm>
            <a:off x="1727200" y="2762250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rgbClr val="3B812F"/>
                </a:solidFill>
                <a:cs typeface="Arial" pitchFamily="34" charset="0"/>
              </a:rPr>
              <a:t>a</a:t>
            </a:r>
            <a:endParaRPr lang="ru-RU">
              <a:solidFill>
                <a:srgbClr val="3B812F"/>
              </a:solidFill>
            </a:endParaRPr>
          </a:p>
        </p:txBody>
      </p:sp>
      <p:sp>
        <p:nvSpPr>
          <p:cNvPr id="13334" name="Прямоугольник 72"/>
          <p:cNvSpPr>
            <a:spLocks noChangeArrowheads="1"/>
          </p:cNvSpPr>
          <p:nvPr/>
        </p:nvSpPr>
        <p:spPr bwMode="auto">
          <a:xfrm>
            <a:off x="2527300" y="4762500"/>
            <a:ext cx="385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rgbClr val="8E5F00"/>
                </a:solidFill>
                <a:cs typeface="Arial" pitchFamily="34" charset="0"/>
              </a:rPr>
              <a:t>a</a:t>
            </a:r>
            <a:endParaRPr lang="ru-RU">
              <a:solidFill>
                <a:srgbClr val="8E5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араллелограмм 6"/>
          <p:cNvSpPr>
            <a:spLocks noChangeArrowheads="1"/>
          </p:cNvSpPr>
          <p:nvPr/>
        </p:nvSpPr>
        <p:spPr bwMode="auto">
          <a:xfrm>
            <a:off x="704850" y="4406900"/>
            <a:ext cx="4445000" cy="1244600"/>
          </a:xfrm>
          <a:prstGeom prst="parallelogram">
            <a:avLst>
              <a:gd name="adj" fmla="val 95552"/>
            </a:avLst>
          </a:prstGeom>
          <a:solidFill>
            <a:srgbClr val="FFCD3F"/>
          </a:solidFill>
          <a:ln w="38100">
            <a:solidFill>
              <a:srgbClr val="8E5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1" name="Полилиния 110"/>
          <p:cNvSpPr/>
          <p:nvPr/>
        </p:nvSpPr>
        <p:spPr>
          <a:xfrm>
            <a:off x="730250" y="2063750"/>
            <a:ext cx="4395788" cy="3587750"/>
          </a:xfrm>
          <a:custGeom>
            <a:avLst/>
            <a:gdLst>
              <a:gd name="connsiteX0" fmla="*/ 2197916 w 4395831"/>
              <a:gd name="connsiteY0" fmla="*/ 0 h 3556932"/>
              <a:gd name="connsiteX1" fmla="*/ 4395831 w 4395831"/>
              <a:gd name="connsiteY1" fmla="*/ 2323750 h 3556932"/>
              <a:gd name="connsiteX2" fmla="*/ 0 w 4395831"/>
              <a:gd name="connsiteY2" fmla="*/ 3556932 h 3556932"/>
              <a:gd name="connsiteX3" fmla="*/ 2197916 w 4395831"/>
              <a:gd name="connsiteY3" fmla="*/ 0 h 3556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95831" h="3556932">
                <a:moveTo>
                  <a:pt x="2197916" y="0"/>
                </a:moveTo>
                <a:lnTo>
                  <a:pt x="4395831" y="2323750"/>
                </a:lnTo>
                <a:lnTo>
                  <a:pt x="0" y="3556932"/>
                </a:lnTo>
                <a:lnTo>
                  <a:pt x="2197916" y="0"/>
                </a:lnTo>
                <a:close/>
              </a:path>
            </a:pathLst>
          </a:custGeom>
          <a:solidFill>
            <a:srgbClr val="C0CE5A">
              <a:alpha val="6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8" name="Полилиния 107"/>
          <p:cNvSpPr>
            <a:spLocks/>
          </p:cNvSpPr>
          <p:nvPr/>
        </p:nvSpPr>
        <p:spPr bwMode="auto">
          <a:xfrm>
            <a:off x="1905000" y="2055813"/>
            <a:ext cx="2054225" cy="3606800"/>
          </a:xfrm>
          <a:custGeom>
            <a:avLst/>
            <a:gdLst>
              <a:gd name="T0" fmla="*/ 0 w 2055303"/>
              <a:gd name="T1" fmla="*/ 2339622 h 3607266"/>
              <a:gd name="T2" fmla="*/ 1021847 w 2055303"/>
              <a:gd name="T3" fmla="*/ 0 h 3607266"/>
              <a:gd name="T4" fmla="*/ 2052071 w 2055303"/>
              <a:gd name="T5" fmla="*/ 3605868 h 3607266"/>
              <a:gd name="T6" fmla="*/ 0 w 2055303"/>
              <a:gd name="T7" fmla="*/ 2339622 h 3607266"/>
              <a:gd name="T8" fmla="*/ 0 60000 65536"/>
              <a:gd name="T9" fmla="*/ 0 60000 65536"/>
              <a:gd name="T10" fmla="*/ 0 60000 65536"/>
              <a:gd name="T11" fmla="*/ 0 60000 65536"/>
              <a:gd name="T12" fmla="*/ 0 w 2055303"/>
              <a:gd name="T13" fmla="*/ 0 h 3607266"/>
              <a:gd name="T14" fmla="*/ 2055303 w 2055303"/>
              <a:gd name="T15" fmla="*/ 3607266 h 360726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303" h="3607266">
                <a:moveTo>
                  <a:pt x="0" y="2340528"/>
                </a:moveTo>
                <a:lnTo>
                  <a:pt x="1023457" y="0"/>
                </a:lnTo>
                <a:lnTo>
                  <a:pt x="2055303" y="3607266"/>
                </a:lnTo>
                <a:lnTo>
                  <a:pt x="0" y="2340528"/>
                </a:lnTo>
                <a:close/>
              </a:path>
            </a:pathLst>
          </a:custGeom>
          <a:solidFill>
            <a:srgbClr val="C0CE5A">
              <a:alpha val="74117"/>
            </a:srgbClr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93700" y="228600"/>
            <a:ext cx="29337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j-ea"/>
                <a:cs typeface="+mj-cs"/>
              </a:rPr>
              <a:t>Задача 128</a:t>
            </a:r>
          </a:p>
        </p:txBody>
      </p:sp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4838700" y="2317750"/>
            <a:ext cx="4171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 u="sng">
                <a:solidFill>
                  <a:srgbClr val="565E1C"/>
                </a:solidFill>
              </a:rPr>
              <a:t>Доказать:</a:t>
            </a:r>
            <a:r>
              <a:rPr lang="en-US" sz="2800" i="1">
                <a:solidFill>
                  <a:srgbClr val="565E1C"/>
                </a:solidFill>
              </a:rPr>
              <a:t>  O</a:t>
            </a:r>
            <a:r>
              <a:rPr lang="ru-RU" sz="2800" i="1">
                <a:solidFill>
                  <a:srgbClr val="565E1C"/>
                </a:solidFill>
              </a:rPr>
              <a:t>М </a:t>
            </a:r>
            <a:r>
              <a:rPr lang="ru-RU" sz="2800">
                <a:solidFill>
                  <a:srgbClr val="565E1C"/>
                </a:solidFill>
                <a:sym typeface="Symbol" pitchFamily="18" charset="2"/>
              </a:rPr>
              <a:t></a:t>
            </a:r>
            <a:r>
              <a:rPr lang="en-US" sz="2800">
                <a:solidFill>
                  <a:srgbClr val="565E1C"/>
                </a:solidFill>
                <a:sym typeface="Symbol" pitchFamily="18" charset="2"/>
              </a:rPr>
              <a:t> </a:t>
            </a:r>
            <a:r>
              <a:rPr lang="en-US" sz="2800" i="1">
                <a:solidFill>
                  <a:srgbClr val="565E1C"/>
                </a:solidFill>
                <a:sym typeface="Symbol" pitchFamily="18" charset="2"/>
              </a:rPr>
              <a:t>(ABC)</a:t>
            </a:r>
            <a:endParaRPr lang="ru-RU" sz="2800" i="1">
              <a:solidFill>
                <a:srgbClr val="565E1C"/>
              </a:solidFill>
              <a:sym typeface="Symbol" pitchFamily="18" charset="2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4787900" y="228600"/>
            <a:ext cx="43561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 u="sng">
                <a:solidFill>
                  <a:srgbClr val="565E1C"/>
                </a:solidFill>
              </a:rPr>
              <a:t>Дано:</a:t>
            </a:r>
            <a:r>
              <a:rPr lang="ru-RU" sz="2800">
                <a:solidFill>
                  <a:srgbClr val="565E1C"/>
                </a:solidFill>
              </a:rPr>
              <a:t> </a:t>
            </a:r>
            <a:r>
              <a:rPr lang="en-US" sz="2800">
                <a:solidFill>
                  <a:srgbClr val="565E1C"/>
                </a:solidFill>
              </a:rPr>
              <a:t> </a:t>
            </a:r>
            <a:r>
              <a:rPr lang="en-US" sz="2800" i="1">
                <a:solidFill>
                  <a:srgbClr val="565E1C"/>
                </a:solidFill>
                <a:cs typeface="Arial" pitchFamily="34" charset="0"/>
              </a:rPr>
              <a:t>ABCD - </a:t>
            </a:r>
            <a:r>
              <a:rPr lang="ru-RU" sz="2800" i="1">
                <a:solidFill>
                  <a:srgbClr val="565E1C"/>
                </a:solidFill>
                <a:cs typeface="Arial" pitchFamily="34" charset="0"/>
              </a:rPr>
              <a:t>параллелограмм</a:t>
            </a:r>
            <a:r>
              <a:rPr lang="ru-RU" sz="2800" i="1">
                <a:solidFill>
                  <a:srgbClr val="565E1C"/>
                </a:solidFill>
              </a:rPr>
              <a:t>;</a:t>
            </a:r>
            <a:r>
              <a:rPr lang="en-US" sz="2800" i="1">
                <a:solidFill>
                  <a:srgbClr val="565E1C"/>
                </a:solidFill>
              </a:rPr>
              <a:t> </a:t>
            </a:r>
          </a:p>
          <a:p>
            <a:r>
              <a:rPr lang="en-US" sz="2800" i="1">
                <a:solidFill>
                  <a:srgbClr val="565E1C"/>
                </a:solidFill>
                <a:cs typeface="Arial" pitchFamily="34" charset="0"/>
              </a:rPr>
              <a:t>AC ∩ BD = O</a:t>
            </a:r>
            <a:r>
              <a:rPr lang="ru-RU" sz="2800" i="1">
                <a:solidFill>
                  <a:srgbClr val="565E1C"/>
                </a:solidFill>
                <a:cs typeface="Arial" pitchFamily="34" charset="0"/>
              </a:rPr>
              <a:t>;</a:t>
            </a:r>
            <a:r>
              <a:rPr lang="en-US" sz="2800" i="1">
                <a:solidFill>
                  <a:srgbClr val="565E1C"/>
                </a:solidFill>
                <a:cs typeface="Arial" pitchFamily="34" charset="0"/>
              </a:rPr>
              <a:t> </a:t>
            </a:r>
            <a:r>
              <a:rPr lang="ru-RU" sz="2800" i="1">
                <a:solidFill>
                  <a:srgbClr val="565E1C"/>
                </a:solidFill>
              </a:rPr>
              <a:t>М </a:t>
            </a:r>
            <a:r>
              <a:rPr lang="ru-RU" sz="2800">
                <a:solidFill>
                  <a:srgbClr val="565E1C"/>
                </a:solidFill>
                <a:sym typeface="Symbol" pitchFamily="18" charset="2"/>
              </a:rPr>
              <a:t></a:t>
            </a:r>
            <a:r>
              <a:rPr lang="en-US" sz="2800" i="1">
                <a:solidFill>
                  <a:srgbClr val="565E1C"/>
                </a:solidFill>
                <a:cs typeface="Arial" pitchFamily="34" charset="0"/>
              </a:rPr>
              <a:t>(ABC); </a:t>
            </a:r>
            <a:endParaRPr lang="ru-RU" sz="2800" i="1">
              <a:solidFill>
                <a:srgbClr val="565E1C"/>
              </a:solidFill>
              <a:cs typeface="Arial" pitchFamily="34" charset="0"/>
            </a:endParaRPr>
          </a:p>
          <a:p>
            <a:r>
              <a:rPr lang="ru-RU" sz="2800" i="1">
                <a:solidFill>
                  <a:srgbClr val="565E1C"/>
                </a:solidFill>
                <a:cs typeface="Arial" pitchFamily="34" charset="0"/>
              </a:rPr>
              <a:t>МА = МС</a:t>
            </a:r>
            <a:r>
              <a:rPr lang="ru-RU" sz="2800">
                <a:solidFill>
                  <a:srgbClr val="565E1C"/>
                </a:solidFill>
                <a:cs typeface="Arial" pitchFamily="34" charset="0"/>
              </a:rPr>
              <a:t>, </a:t>
            </a:r>
            <a:r>
              <a:rPr lang="en-US" sz="2800" i="1">
                <a:solidFill>
                  <a:srgbClr val="565E1C"/>
                </a:solidFill>
                <a:cs typeface="Arial" pitchFamily="34" charset="0"/>
              </a:rPr>
              <a:t>MB</a:t>
            </a:r>
            <a:r>
              <a:rPr lang="en-US" sz="2800">
                <a:solidFill>
                  <a:srgbClr val="565E1C"/>
                </a:solidFill>
                <a:cs typeface="Arial" pitchFamily="34" charset="0"/>
              </a:rPr>
              <a:t> </a:t>
            </a:r>
            <a:r>
              <a:rPr lang="en-US" sz="2800" i="1">
                <a:solidFill>
                  <a:srgbClr val="565E1C"/>
                </a:solidFill>
                <a:cs typeface="Arial" pitchFamily="34" charset="0"/>
              </a:rPr>
              <a:t>= MD</a:t>
            </a:r>
            <a:endParaRPr lang="el-GR" sz="2800">
              <a:solidFill>
                <a:srgbClr val="565E1C"/>
              </a:solidFill>
              <a:cs typeface="Arial" pitchFamily="34" charset="0"/>
            </a:endParaRPr>
          </a:p>
        </p:txBody>
      </p:sp>
      <p:sp>
        <p:nvSpPr>
          <p:cNvPr id="14344" name="Text Box 16"/>
          <p:cNvSpPr txBox="1">
            <a:spLocks noChangeArrowheads="1"/>
          </p:cNvSpPr>
          <p:nvPr/>
        </p:nvSpPr>
        <p:spPr bwMode="auto">
          <a:xfrm>
            <a:off x="215900" y="5473700"/>
            <a:ext cx="625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i="1">
                <a:solidFill>
                  <a:srgbClr val="8E5F00"/>
                </a:solidFill>
              </a:rPr>
              <a:t>А</a:t>
            </a:r>
          </a:p>
        </p:txBody>
      </p:sp>
      <p:sp>
        <p:nvSpPr>
          <p:cNvPr id="14345" name="Text Box 17"/>
          <p:cNvSpPr txBox="1">
            <a:spLocks noChangeArrowheads="1"/>
          </p:cNvSpPr>
          <p:nvPr/>
        </p:nvSpPr>
        <p:spPr bwMode="auto">
          <a:xfrm>
            <a:off x="3905250" y="5473700"/>
            <a:ext cx="625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i="1">
                <a:solidFill>
                  <a:srgbClr val="8E5F00"/>
                </a:solidFill>
              </a:rPr>
              <a:t>В</a:t>
            </a:r>
          </a:p>
        </p:txBody>
      </p:sp>
      <p:sp>
        <p:nvSpPr>
          <p:cNvPr id="14346" name="Text Box 16"/>
          <p:cNvSpPr txBox="1">
            <a:spLocks noChangeArrowheads="1"/>
          </p:cNvSpPr>
          <p:nvPr/>
        </p:nvSpPr>
        <p:spPr bwMode="auto">
          <a:xfrm>
            <a:off x="1371600" y="3917950"/>
            <a:ext cx="625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i="1">
                <a:solidFill>
                  <a:srgbClr val="8E5F00"/>
                </a:solidFill>
              </a:rPr>
              <a:t>D</a:t>
            </a:r>
            <a:endParaRPr lang="ru-RU" sz="4000" i="1">
              <a:solidFill>
                <a:srgbClr val="8E5F00"/>
              </a:solidFill>
            </a:endParaRPr>
          </a:p>
        </p:txBody>
      </p:sp>
      <p:sp>
        <p:nvSpPr>
          <p:cNvPr id="14347" name="Text Box 17"/>
          <p:cNvSpPr txBox="1">
            <a:spLocks noChangeArrowheads="1"/>
          </p:cNvSpPr>
          <p:nvPr/>
        </p:nvSpPr>
        <p:spPr bwMode="auto">
          <a:xfrm>
            <a:off x="5105400" y="4006850"/>
            <a:ext cx="625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i="1">
                <a:solidFill>
                  <a:srgbClr val="8E5F00"/>
                </a:solidFill>
              </a:rPr>
              <a:t>C</a:t>
            </a:r>
            <a:endParaRPr lang="ru-RU" sz="4000" i="1">
              <a:solidFill>
                <a:srgbClr val="8E5F0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V="1">
            <a:off x="704850" y="4406900"/>
            <a:ext cx="4445000" cy="1244600"/>
          </a:xfrm>
          <a:prstGeom prst="line">
            <a:avLst/>
          </a:prstGeom>
          <a:ln w="28575">
            <a:solidFill>
              <a:srgbClr val="8E5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0800000">
            <a:off x="1905000" y="4406900"/>
            <a:ext cx="2044700" cy="1244600"/>
          </a:xfrm>
          <a:prstGeom prst="line">
            <a:avLst/>
          </a:prstGeom>
          <a:ln w="28575">
            <a:solidFill>
              <a:srgbClr val="8E5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0" name="Text Box 17"/>
          <p:cNvSpPr txBox="1">
            <a:spLocks noChangeArrowheads="1"/>
          </p:cNvSpPr>
          <p:nvPr/>
        </p:nvSpPr>
        <p:spPr bwMode="auto">
          <a:xfrm>
            <a:off x="2882900" y="4362450"/>
            <a:ext cx="625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i="1">
                <a:solidFill>
                  <a:srgbClr val="8E5F00"/>
                </a:solidFill>
              </a:rPr>
              <a:t>O</a:t>
            </a:r>
            <a:endParaRPr lang="ru-RU" sz="4000" i="1">
              <a:solidFill>
                <a:srgbClr val="8E5F00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16200000" flipV="1">
            <a:off x="1016000" y="3117850"/>
            <a:ext cx="3822700" cy="0"/>
          </a:xfrm>
          <a:prstGeom prst="line">
            <a:avLst/>
          </a:prstGeom>
          <a:ln w="38100">
            <a:solidFill>
              <a:srgbClr val="8E5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4338" idx="4"/>
          </p:cNvCxnSpPr>
          <p:nvPr/>
        </p:nvCxnSpPr>
        <p:spPr>
          <a:xfrm rot="5400000" flipH="1">
            <a:off x="2616200" y="5340350"/>
            <a:ext cx="622300" cy="0"/>
          </a:xfrm>
          <a:prstGeom prst="line">
            <a:avLst/>
          </a:prstGeom>
          <a:ln w="38100">
            <a:solidFill>
              <a:srgbClr val="8E5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endCxn id="14338" idx="4"/>
          </p:cNvCxnSpPr>
          <p:nvPr/>
        </p:nvCxnSpPr>
        <p:spPr>
          <a:xfrm rot="5400000" flipH="1" flipV="1">
            <a:off x="2324100" y="6254750"/>
            <a:ext cx="1206500" cy="0"/>
          </a:xfrm>
          <a:prstGeom prst="line">
            <a:avLst/>
          </a:prstGeom>
          <a:ln w="38100">
            <a:solidFill>
              <a:srgbClr val="8E5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4" name="Text Box 15"/>
          <p:cNvSpPr txBox="1">
            <a:spLocks noChangeArrowheads="1"/>
          </p:cNvSpPr>
          <p:nvPr/>
        </p:nvSpPr>
        <p:spPr bwMode="auto">
          <a:xfrm>
            <a:off x="2305050" y="1473200"/>
            <a:ext cx="625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i="1">
                <a:solidFill>
                  <a:srgbClr val="8E5F00"/>
                </a:solidFill>
              </a:rPr>
              <a:t>М</a:t>
            </a:r>
          </a:p>
        </p:txBody>
      </p:sp>
      <p:sp>
        <p:nvSpPr>
          <p:cNvPr id="14355" name="Oval 20"/>
          <p:cNvSpPr>
            <a:spLocks noChangeArrowheads="1"/>
          </p:cNvSpPr>
          <p:nvPr/>
        </p:nvSpPr>
        <p:spPr bwMode="auto">
          <a:xfrm>
            <a:off x="2882900" y="2006600"/>
            <a:ext cx="88900" cy="88900"/>
          </a:xfrm>
          <a:prstGeom prst="ellipse">
            <a:avLst/>
          </a:prstGeom>
          <a:solidFill>
            <a:srgbClr val="8E5F00"/>
          </a:solidFill>
          <a:ln w="9525">
            <a:solidFill>
              <a:srgbClr val="8E5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rot="5400000" flipH="1" flipV="1">
            <a:off x="1238250" y="2717800"/>
            <a:ext cx="2355850" cy="1022350"/>
          </a:xfrm>
          <a:prstGeom prst="line">
            <a:avLst/>
          </a:prstGeom>
          <a:ln w="28575">
            <a:solidFill>
              <a:srgbClr val="8E5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6200000" flipV="1">
            <a:off x="1638300" y="3340100"/>
            <a:ext cx="3600450" cy="1022350"/>
          </a:xfrm>
          <a:prstGeom prst="line">
            <a:avLst/>
          </a:prstGeom>
          <a:ln w="28575">
            <a:solidFill>
              <a:srgbClr val="8E5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6200000" flipV="1">
            <a:off x="2860675" y="2117725"/>
            <a:ext cx="2355850" cy="2222500"/>
          </a:xfrm>
          <a:prstGeom prst="line">
            <a:avLst/>
          </a:prstGeom>
          <a:ln w="28575">
            <a:solidFill>
              <a:srgbClr val="8E5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 flipH="1" flipV="1">
            <a:off x="6350" y="2749550"/>
            <a:ext cx="3600450" cy="2203450"/>
          </a:xfrm>
          <a:prstGeom prst="line">
            <a:avLst/>
          </a:prstGeom>
          <a:ln w="28575">
            <a:solidFill>
              <a:srgbClr val="8E5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1816100" y="3651250"/>
            <a:ext cx="133350" cy="88900"/>
          </a:xfrm>
          <a:prstGeom prst="line">
            <a:avLst/>
          </a:prstGeom>
          <a:ln w="38100">
            <a:solidFill>
              <a:srgbClr val="C44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3905250" y="3073400"/>
            <a:ext cx="133350" cy="133350"/>
          </a:xfrm>
          <a:prstGeom prst="line">
            <a:avLst/>
          </a:prstGeom>
          <a:ln w="38100">
            <a:solidFill>
              <a:srgbClr val="C44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1860550" y="3606800"/>
            <a:ext cx="133350" cy="88900"/>
          </a:xfrm>
          <a:prstGeom prst="line">
            <a:avLst/>
          </a:prstGeom>
          <a:ln w="38100">
            <a:solidFill>
              <a:srgbClr val="C44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>
            <a:off x="3949700" y="3117850"/>
            <a:ext cx="133350" cy="133350"/>
          </a:xfrm>
          <a:prstGeom prst="line">
            <a:avLst/>
          </a:prstGeom>
          <a:ln w="38100">
            <a:solidFill>
              <a:srgbClr val="C44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10800000" flipV="1">
            <a:off x="3371850" y="3829050"/>
            <a:ext cx="177800" cy="88900"/>
          </a:xfrm>
          <a:prstGeom prst="line">
            <a:avLst/>
          </a:prstGeom>
          <a:ln w="38100">
            <a:solidFill>
              <a:srgbClr val="C44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rot="10800000">
            <a:off x="2305050" y="3251200"/>
            <a:ext cx="133350" cy="88900"/>
          </a:xfrm>
          <a:prstGeom prst="line">
            <a:avLst/>
          </a:prstGeom>
          <a:ln w="38100">
            <a:solidFill>
              <a:srgbClr val="C44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91"/>
          <p:cNvGrpSpPr>
            <a:grpSpLocks/>
          </p:cNvGrpSpPr>
          <p:nvPr/>
        </p:nvGrpSpPr>
        <p:grpSpPr bwMode="auto">
          <a:xfrm rot="-377308">
            <a:off x="2271713" y="4595813"/>
            <a:ext cx="222250" cy="222250"/>
            <a:chOff x="2305050" y="4629150"/>
            <a:chExt cx="222250" cy="222250"/>
          </a:xfrm>
        </p:grpSpPr>
        <p:cxnSp>
          <p:nvCxnSpPr>
            <p:cNvPr id="89" name="Прямая соединительная линия 88"/>
            <p:cNvCxnSpPr/>
            <p:nvPr/>
          </p:nvCxnSpPr>
          <p:spPr>
            <a:xfrm rot="5400000">
              <a:off x="2304930" y="4628760"/>
              <a:ext cx="133350" cy="133350"/>
            </a:xfrm>
            <a:prstGeom prst="line">
              <a:avLst/>
            </a:prstGeom>
            <a:ln w="38100">
              <a:solidFill>
                <a:srgbClr val="C44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/>
            <p:cNvCxnSpPr/>
            <p:nvPr/>
          </p:nvCxnSpPr>
          <p:spPr>
            <a:xfrm rot="5400000">
              <a:off x="2349500" y="4673600"/>
              <a:ext cx="133350" cy="133350"/>
            </a:xfrm>
            <a:prstGeom prst="line">
              <a:avLst/>
            </a:prstGeom>
            <a:ln w="38100">
              <a:solidFill>
                <a:srgbClr val="C44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/>
            <p:nvPr/>
          </p:nvCxnSpPr>
          <p:spPr>
            <a:xfrm rot="5400000">
              <a:off x="2388279" y="4713010"/>
              <a:ext cx="133350" cy="133350"/>
            </a:xfrm>
            <a:prstGeom prst="line">
              <a:avLst/>
            </a:prstGeom>
            <a:ln w="38100">
              <a:solidFill>
                <a:srgbClr val="C44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92"/>
          <p:cNvGrpSpPr>
            <a:grpSpLocks/>
          </p:cNvGrpSpPr>
          <p:nvPr/>
        </p:nvGrpSpPr>
        <p:grpSpPr bwMode="auto">
          <a:xfrm rot="-819184">
            <a:off x="3371850" y="5251450"/>
            <a:ext cx="222250" cy="222250"/>
            <a:chOff x="2305050" y="4629150"/>
            <a:chExt cx="222250" cy="222250"/>
          </a:xfrm>
        </p:grpSpPr>
        <p:cxnSp>
          <p:nvCxnSpPr>
            <p:cNvPr id="94" name="Прямая соединительная линия 93"/>
            <p:cNvCxnSpPr/>
            <p:nvPr/>
          </p:nvCxnSpPr>
          <p:spPr>
            <a:xfrm rot="5400000">
              <a:off x="2304919" y="4628465"/>
              <a:ext cx="133350" cy="133350"/>
            </a:xfrm>
            <a:prstGeom prst="line">
              <a:avLst/>
            </a:prstGeom>
            <a:ln w="38100">
              <a:solidFill>
                <a:srgbClr val="C44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 rot="5400000">
              <a:off x="2349500" y="4673600"/>
              <a:ext cx="133350" cy="133350"/>
            </a:xfrm>
            <a:prstGeom prst="line">
              <a:avLst/>
            </a:prstGeom>
            <a:ln w="38100">
              <a:solidFill>
                <a:srgbClr val="C44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Прямая соединительная линия 95"/>
            <p:cNvCxnSpPr/>
            <p:nvPr/>
          </p:nvCxnSpPr>
          <p:spPr>
            <a:xfrm rot="5400000">
              <a:off x="2392494" y="4711816"/>
              <a:ext cx="133350" cy="133350"/>
            </a:xfrm>
            <a:prstGeom prst="line">
              <a:avLst/>
            </a:prstGeom>
            <a:ln w="38100">
              <a:solidFill>
                <a:srgbClr val="C44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Группа 103"/>
          <p:cNvGrpSpPr>
            <a:grpSpLocks/>
          </p:cNvGrpSpPr>
          <p:nvPr/>
        </p:nvGrpSpPr>
        <p:grpSpPr bwMode="auto">
          <a:xfrm>
            <a:off x="1771650" y="5207000"/>
            <a:ext cx="177800" cy="222250"/>
            <a:chOff x="1771650" y="5207000"/>
            <a:chExt cx="177800" cy="222250"/>
          </a:xfrm>
        </p:grpSpPr>
        <p:cxnSp>
          <p:nvCxnSpPr>
            <p:cNvPr id="97" name="Прямая соединительная линия 96"/>
            <p:cNvCxnSpPr/>
            <p:nvPr/>
          </p:nvCxnSpPr>
          <p:spPr>
            <a:xfrm>
              <a:off x="1771650" y="5251450"/>
              <a:ext cx="177800" cy="133350"/>
            </a:xfrm>
            <a:prstGeom prst="line">
              <a:avLst/>
            </a:prstGeom>
            <a:ln w="38100">
              <a:solidFill>
                <a:srgbClr val="C44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/>
            <p:nvPr/>
          </p:nvCxnSpPr>
          <p:spPr>
            <a:xfrm rot="5400000">
              <a:off x="1749425" y="5273675"/>
              <a:ext cx="222250" cy="88900"/>
            </a:xfrm>
            <a:prstGeom prst="line">
              <a:avLst/>
            </a:prstGeom>
            <a:ln w="38100">
              <a:solidFill>
                <a:srgbClr val="C44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104"/>
          <p:cNvGrpSpPr>
            <a:grpSpLocks/>
          </p:cNvGrpSpPr>
          <p:nvPr/>
        </p:nvGrpSpPr>
        <p:grpSpPr bwMode="auto">
          <a:xfrm>
            <a:off x="3905250" y="4629150"/>
            <a:ext cx="177800" cy="222250"/>
            <a:chOff x="1771650" y="5207000"/>
            <a:chExt cx="177800" cy="222250"/>
          </a:xfrm>
        </p:grpSpPr>
        <p:cxnSp>
          <p:nvCxnSpPr>
            <p:cNvPr id="106" name="Прямая соединительная линия 105"/>
            <p:cNvCxnSpPr/>
            <p:nvPr/>
          </p:nvCxnSpPr>
          <p:spPr>
            <a:xfrm>
              <a:off x="1771650" y="5251450"/>
              <a:ext cx="177800" cy="133350"/>
            </a:xfrm>
            <a:prstGeom prst="line">
              <a:avLst/>
            </a:prstGeom>
            <a:ln w="38100">
              <a:solidFill>
                <a:srgbClr val="C44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/>
            <p:nvPr/>
          </p:nvCxnSpPr>
          <p:spPr>
            <a:xfrm rot="5400000">
              <a:off x="1749425" y="5273675"/>
              <a:ext cx="222250" cy="88900"/>
            </a:xfrm>
            <a:prstGeom prst="line">
              <a:avLst/>
            </a:prstGeom>
            <a:ln w="38100">
              <a:solidFill>
                <a:srgbClr val="C44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9" name="Полилиния 108"/>
          <p:cNvSpPr/>
          <p:nvPr/>
        </p:nvSpPr>
        <p:spPr>
          <a:xfrm>
            <a:off x="2735263" y="4513263"/>
            <a:ext cx="201612" cy="385762"/>
          </a:xfrm>
          <a:custGeom>
            <a:avLst/>
            <a:gdLst>
              <a:gd name="connsiteX0" fmla="*/ 201336 w 201336"/>
              <a:gd name="connsiteY0" fmla="*/ 151002 h 385894"/>
              <a:gd name="connsiteX1" fmla="*/ 0 w 201336"/>
              <a:gd name="connsiteY1" fmla="*/ 0 h 385894"/>
              <a:gd name="connsiteX2" fmla="*/ 0 w 201336"/>
              <a:gd name="connsiteY2" fmla="*/ 385894 h 38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1336" h="385894">
                <a:moveTo>
                  <a:pt x="201336" y="151002"/>
                </a:moveTo>
                <a:lnTo>
                  <a:pt x="0" y="0"/>
                </a:lnTo>
                <a:lnTo>
                  <a:pt x="0" y="385894"/>
                </a:lnTo>
              </a:path>
            </a:pathLst>
          </a:custGeom>
          <a:ln w="28575">
            <a:solidFill>
              <a:srgbClr val="8E5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" name="Полилиния 111"/>
          <p:cNvSpPr/>
          <p:nvPr/>
        </p:nvSpPr>
        <p:spPr>
          <a:xfrm>
            <a:off x="2566988" y="4629150"/>
            <a:ext cx="344487" cy="496888"/>
          </a:xfrm>
          <a:custGeom>
            <a:avLst/>
            <a:gdLst>
              <a:gd name="connsiteX0" fmla="*/ 343949 w 343949"/>
              <a:gd name="connsiteY0" fmla="*/ 0 h 494950"/>
              <a:gd name="connsiteX1" fmla="*/ 0 w 343949"/>
              <a:gd name="connsiteY1" fmla="*/ 134224 h 494950"/>
              <a:gd name="connsiteX2" fmla="*/ 0 w 343949"/>
              <a:gd name="connsiteY2" fmla="*/ 494950 h 49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3949" h="494950">
                <a:moveTo>
                  <a:pt x="343949" y="0"/>
                </a:moveTo>
                <a:lnTo>
                  <a:pt x="0" y="134224"/>
                </a:lnTo>
                <a:lnTo>
                  <a:pt x="0" y="494950"/>
                </a:lnTo>
              </a:path>
            </a:pathLst>
          </a:custGeom>
          <a:ln w="28575">
            <a:solidFill>
              <a:srgbClr val="8E5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3" name="Text Box 19"/>
          <p:cNvSpPr txBox="1">
            <a:spLocks noChangeArrowheads="1"/>
          </p:cNvSpPr>
          <p:nvPr/>
        </p:nvSpPr>
        <p:spPr bwMode="auto">
          <a:xfrm>
            <a:off x="4838700" y="2984500"/>
            <a:ext cx="3890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 u="sng">
                <a:solidFill>
                  <a:srgbClr val="565E1C"/>
                </a:solidFill>
                <a:cs typeface="Arial" pitchFamily="34" charset="0"/>
              </a:rPr>
              <a:t>Доказательство:</a:t>
            </a:r>
            <a:endParaRPr lang="el-GR" sz="2800" i="1" u="sng">
              <a:solidFill>
                <a:srgbClr val="565E1C"/>
              </a:solidFill>
              <a:cs typeface="Arial" pitchFamily="34" charset="0"/>
            </a:endParaRPr>
          </a:p>
        </p:txBody>
      </p:sp>
      <p:sp>
        <p:nvSpPr>
          <p:cNvPr id="14373" name="Oval 20"/>
          <p:cNvSpPr>
            <a:spLocks noChangeArrowheads="1"/>
          </p:cNvSpPr>
          <p:nvPr/>
        </p:nvSpPr>
        <p:spPr bwMode="auto">
          <a:xfrm>
            <a:off x="2882900" y="4984750"/>
            <a:ext cx="88900" cy="88900"/>
          </a:xfrm>
          <a:prstGeom prst="ellipse">
            <a:avLst/>
          </a:prstGeom>
          <a:solidFill>
            <a:srgbClr val="8E5F00"/>
          </a:solidFill>
          <a:ln w="9525">
            <a:solidFill>
              <a:srgbClr val="8E5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8" grpId="1" animBg="1"/>
      <p:bldP spid="5" grpId="0"/>
      <p:bldP spid="6" grpId="0"/>
      <p:bldP spid="1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8" name="Прямая соединительная линия 97"/>
          <p:cNvCxnSpPr>
            <a:stCxn id="15363" idx="1"/>
            <a:endCxn id="15382" idx="1"/>
          </p:cNvCxnSpPr>
          <p:nvPr/>
        </p:nvCxnSpPr>
        <p:spPr>
          <a:xfrm flipH="1" flipV="1">
            <a:off x="850900" y="1308100"/>
            <a:ext cx="4300538" cy="3095625"/>
          </a:xfrm>
          <a:prstGeom prst="line">
            <a:avLst/>
          </a:prstGeom>
          <a:ln w="28575">
            <a:solidFill>
              <a:srgbClr val="3B81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3" name="Полилиния 48"/>
          <p:cNvSpPr>
            <a:spLocks/>
          </p:cNvSpPr>
          <p:nvPr/>
        </p:nvSpPr>
        <p:spPr bwMode="auto">
          <a:xfrm>
            <a:off x="847725" y="4403725"/>
            <a:ext cx="4303713" cy="1425575"/>
          </a:xfrm>
          <a:custGeom>
            <a:avLst/>
            <a:gdLst>
              <a:gd name="T0" fmla="*/ 0 w 4303552"/>
              <a:gd name="T1" fmla="*/ 1063666 h 1258349"/>
              <a:gd name="T2" fmla="*/ 4304033 w 4303552"/>
              <a:gd name="T3" fmla="*/ 0 h 1258349"/>
              <a:gd name="T4" fmla="*/ 3104274 w 4303552"/>
              <a:gd name="T5" fmla="*/ 2072077 h 1258349"/>
              <a:gd name="T6" fmla="*/ 0 w 4303552"/>
              <a:gd name="T7" fmla="*/ 1063666 h 1258349"/>
              <a:gd name="T8" fmla="*/ 0 60000 65536"/>
              <a:gd name="T9" fmla="*/ 0 60000 65536"/>
              <a:gd name="T10" fmla="*/ 0 60000 65536"/>
              <a:gd name="T11" fmla="*/ 0 60000 65536"/>
              <a:gd name="T12" fmla="*/ 0 w 4303552"/>
              <a:gd name="T13" fmla="*/ 0 h 1258349"/>
              <a:gd name="T14" fmla="*/ 4303552 w 4303552"/>
              <a:gd name="T15" fmla="*/ 1258349 h 125834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03552" h="1258349">
                <a:moveTo>
                  <a:pt x="0" y="645952"/>
                </a:moveTo>
                <a:lnTo>
                  <a:pt x="4303552" y="0"/>
                </a:lnTo>
                <a:lnTo>
                  <a:pt x="3103927" y="1258349"/>
                </a:lnTo>
                <a:lnTo>
                  <a:pt x="0" y="645952"/>
                </a:lnTo>
                <a:close/>
              </a:path>
            </a:pathLst>
          </a:custGeom>
          <a:solidFill>
            <a:srgbClr val="FFCD3F"/>
          </a:solidFill>
          <a:ln w="28575">
            <a:solidFill>
              <a:srgbClr val="8E5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93700" y="228600"/>
            <a:ext cx="2933700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ru-RU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j-ea"/>
                <a:cs typeface="+mj-cs"/>
              </a:rPr>
              <a:t>Задача 12</a:t>
            </a:r>
            <a:r>
              <a:rPr lang="en-US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j-ea"/>
                <a:cs typeface="+mj-cs"/>
              </a:rPr>
              <a:t>2</a:t>
            </a:r>
            <a:endParaRPr lang="ru-RU" sz="3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j-ea"/>
              <a:cs typeface="+mj-cs"/>
            </a:endParaRPr>
          </a:p>
        </p:txBody>
      </p:sp>
      <p:sp>
        <p:nvSpPr>
          <p:cNvPr id="15365" name="Text Box 17"/>
          <p:cNvSpPr txBox="1">
            <a:spLocks noChangeArrowheads="1"/>
          </p:cNvSpPr>
          <p:nvPr/>
        </p:nvSpPr>
        <p:spPr bwMode="auto">
          <a:xfrm>
            <a:off x="4038600" y="2273300"/>
            <a:ext cx="4794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 u="sng">
                <a:solidFill>
                  <a:srgbClr val="565E1C"/>
                </a:solidFill>
              </a:rPr>
              <a:t>Найти:</a:t>
            </a:r>
            <a:r>
              <a:rPr lang="en-US" sz="2800" i="1">
                <a:solidFill>
                  <a:srgbClr val="565E1C"/>
                </a:solidFill>
              </a:rPr>
              <a:t>  AD; BD; AK; BK.</a:t>
            </a:r>
            <a:endParaRPr lang="ru-RU" sz="2800" i="1">
              <a:solidFill>
                <a:srgbClr val="565E1C"/>
              </a:solidFill>
              <a:sym typeface="Symbol" pitchFamily="18" charset="2"/>
            </a:endParaRPr>
          </a:p>
        </p:txBody>
      </p:sp>
      <p:sp>
        <p:nvSpPr>
          <p:cNvPr id="15366" name="Text Box 16"/>
          <p:cNvSpPr txBox="1">
            <a:spLocks noChangeArrowheads="1"/>
          </p:cNvSpPr>
          <p:nvPr/>
        </p:nvSpPr>
        <p:spPr bwMode="auto">
          <a:xfrm>
            <a:off x="3638550" y="5740400"/>
            <a:ext cx="625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i="1">
                <a:solidFill>
                  <a:srgbClr val="8E5F00"/>
                </a:solidFill>
              </a:rPr>
              <a:t>А</a:t>
            </a:r>
          </a:p>
        </p:txBody>
      </p:sp>
      <p:sp>
        <p:nvSpPr>
          <p:cNvPr id="15367" name="Text Box 17"/>
          <p:cNvSpPr txBox="1">
            <a:spLocks noChangeArrowheads="1"/>
          </p:cNvSpPr>
          <p:nvPr/>
        </p:nvSpPr>
        <p:spPr bwMode="auto">
          <a:xfrm>
            <a:off x="5016500" y="4229100"/>
            <a:ext cx="625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i="1">
                <a:solidFill>
                  <a:srgbClr val="8E5F00"/>
                </a:solidFill>
              </a:rPr>
              <a:t>В</a:t>
            </a:r>
          </a:p>
        </p:txBody>
      </p:sp>
      <p:sp>
        <p:nvSpPr>
          <p:cNvPr id="15368" name="Text Box 16"/>
          <p:cNvSpPr txBox="1">
            <a:spLocks noChangeArrowheads="1"/>
          </p:cNvSpPr>
          <p:nvPr/>
        </p:nvSpPr>
        <p:spPr bwMode="auto">
          <a:xfrm>
            <a:off x="349250" y="806450"/>
            <a:ext cx="625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i="1">
                <a:solidFill>
                  <a:srgbClr val="3B812F"/>
                </a:solidFill>
              </a:rPr>
              <a:t>D</a:t>
            </a:r>
            <a:endParaRPr lang="ru-RU" sz="4000" i="1">
              <a:solidFill>
                <a:srgbClr val="3B812F"/>
              </a:solidFill>
            </a:endParaRPr>
          </a:p>
        </p:txBody>
      </p:sp>
      <p:sp>
        <p:nvSpPr>
          <p:cNvPr id="15369" name="Text Box 17"/>
          <p:cNvSpPr txBox="1">
            <a:spLocks noChangeArrowheads="1"/>
          </p:cNvSpPr>
          <p:nvPr/>
        </p:nvSpPr>
        <p:spPr bwMode="auto">
          <a:xfrm>
            <a:off x="349250" y="5029200"/>
            <a:ext cx="625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i="1">
                <a:solidFill>
                  <a:srgbClr val="8E5F00"/>
                </a:solidFill>
              </a:rPr>
              <a:t>C</a:t>
            </a:r>
            <a:endParaRPr lang="ru-RU" sz="4000" i="1">
              <a:solidFill>
                <a:srgbClr val="8E5F00"/>
              </a:solidFill>
            </a:endParaRPr>
          </a:p>
        </p:txBody>
      </p:sp>
      <p:cxnSp>
        <p:nvCxnSpPr>
          <p:cNvPr id="17" name="Прямая соединительная линия 16"/>
          <p:cNvCxnSpPr>
            <a:stCxn id="15363" idx="2"/>
            <a:endCxn id="15379" idx="5"/>
          </p:cNvCxnSpPr>
          <p:nvPr/>
        </p:nvCxnSpPr>
        <p:spPr>
          <a:xfrm flipH="1" flipV="1">
            <a:off x="3092450" y="5149850"/>
            <a:ext cx="858838" cy="679450"/>
          </a:xfrm>
          <a:prstGeom prst="line">
            <a:avLst/>
          </a:prstGeom>
          <a:ln w="28575">
            <a:solidFill>
              <a:srgbClr val="8E5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1" name="Text Box 17"/>
          <p:cNvSpPr txBox="1">
            <a:spLocks noChangeArrowheads="1"/>
          </p:cNvSpPr>
          <p:nvPr/>
        </p:nvSpPr>
        <p:spPr bwMode="auto">
          <a:xfrm>
            <a:off x="2660650" y="5029200"/>
            <a:ext cx="625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i="1">
                <a:solidFill>
                  <a:srgbClr val="8E5F00"/>
                </a:solidFill>
              </a:rPr>
              <a:t>O</a:t>
            </a:r>
            <a:endParaRPr lang="ru-RU" sz="4000" i="1">
              <a:solidFill>
                <a:srgbClr val="8E5F00"/>
              </a:solidFill>
            </a:endParaRPr>
          </a:p>
        </p:txBody>
      </p:sp>
      <p:cxnSp>
        <p:nvCxnSpPr>
          <p:cNvPr id="23" name="Прямая соединительная линия 22"/>
          <p:cNvCxnSpPr>
            <a:stCxn id="15379" idx="0"/>
          </p:cNvCxnSpPr>
          <p:nvPr/>
        </p:nvCxnSpPr>
        <p:spPr>
          <a:xfrm rot="5400000" flipH="1" flipV="1">
            <a:off x="1549400" y="3562350"/>
            <a:ext cx="3022600" cy="0"/>
          </a:xfrm>
          <a:prstGeom prst="line">
            <a:avLst/>
          </a:prstGeom>
          <a:ln w="38100">
            <a:solidFill>
              <a:srgbClr val="8E5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3" name="Text Box 15"/>
          <p:cNvSpPr txBox="1">
            <a:spLocks noChangeArrowheads="1"/>
          </p:cNvSpPr>
          <p:nvPr/>
        </p:nvSpPr>
        <p:spPr bwMode="auto">
          <a:xfrm>
            <a:off x="2794000" y="1428750"/>
            <a:ext cx="625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i="1">
                <a:solidFill>
                  <a:srgbClr val="8E5F00"/>
                </a:solidFill>
              </a:rPr>
              <a:t>К</a:t>
            </a:r>
          </a:p>
        </p:txBody>
      </p:sp>
      <p:sp>
        <p:nvSpPr>
          <p:cNvPr id="15374" name="Oval 20"/>
          <p:cNvSpPr>
            <a:spLocks noChangeArrowheads="1"/>
          </p:cNvSpPr>
          <p:nvPr/>
        </p:nvSpPr>
        <p:spPr bwMode="auto">
          <a:xfrm>
            <a:off x="3016250" y="2006600"/>
            <a:ext cx="88900" cy="88900"/>
          </a:xfrm>
          <a:prstGeom prst="ellipse">
            <a:avLst/>
          </a:prstGeom>
          <a:solidFill>
            <a:srgbClr val="8E5F00"/>
          </a:solidFill>
          <a:ln w="9525">
            <a:solidFill>
              <a:srgbClr val="8E5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41" name="Прямая соединительная линия 40"/>
          <p:cNvCxnSpPr>
            <a:stCxn id="15363" idx="0"/>
            <a:endCxn id="15379" idx="2"/>
          </p:cNvCxnSpPr>
          <p:nvPr/>
        </p:nvCxnSpPr>
        <p:spPr>
          <a:xfrm flipV="1">
            <a:off x="847725" y="5118100"/>
            <a:ext cx="2168525" cy="17463"/>
          </a:xfrm>
          <a:prstGeom prst="line">
            <a:avLst/>
          </a:prstGeom>
          <a:ln w="28575">
            <a:solidFill>
              <a:srgbClr val="8E5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15363" idx="2"/>
          </p:cNvCxnSpPr>
          <p:nvPr/>
        </p:nvCxnSpPr>
        <p:spPr>
          <a:xfrm flipH="1" flipV="1">
            <a:off x="3060700" y="2051050"/>
            <a:ext cx="890588" cy="3778250"/>
          </a:xfrm>
          <a:prstGeom prst="line">
            <a:avLst/>
          </a:prstGeom>
          <a:ln w="28575">
            <a:solidFill>
              <a:srgbClr val="8E5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6200000" flipV="1">
            <a:off x="2927350" y="2184400"/>
            <a:ext cx="2355850" cy="2089150"/>
          </a:xfrm>
          <a:prstGeom prst="line">
            <a:avLst/>
          </a:prstGeom>
          <a:ln w="28575">
            <a:solidFill>
              <a:srgbClr val="8E5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8" name="Text Box 19"/>
          <p:cNvSpPr txBox="1">
            <a:spLocks noChangeArrowheads="1"/>
          </p:cNvSpPr>
          <p:nvPr/>
        </p:nvSpPr>
        <p:spPr bwMode="auto">
          <a:xfrm>
            <a:off x="5021263" y="3117850"/>
            <a:ext cx="2133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 u="sng">
                <a:solidFill>
                  <a:srgbClr val="565E1C"/>
                </a:solidFill>
                <a:cs typeface="Arial" pitchFamily="34" charset="0"/>
              </a:rPr>
              <a:t>Решение:</a:t>
            </a:r>
            <a:endParaRPr lang="el-GR" sz="2800" i="1" u="sng">
              <a:solidFill>
                <a:srgbClr val="565E1C"/>
              </a:solidFill>
              <a:cs typeface="Arial" pitchFamily="34" charset="0"/>
            </a:endParaRPr>
          </a:p>
        </p:txBody>
      </p:sp>
      <p:sp>
        <p:nvSpPr>
          <p:cNvPr id="15379" name="Oval 20"/>
          <p:cNvSpPr>
            <a:spLocks noChangeArrowheads="1"/>
          </p:cNvSpPr>
          <p:nvPr/>
        </p:nvSpPr>
        <p:spPr bwMode="auto">
          <a:xfrm>
            <a:off x="3016250" y="5073650"/>
            <a:ext cx="88900" cy="88900"/>
          </a:xfrm>
          <a:prstGeom prst="ellipse">
            <a:avLst/>
          </a:prstGeom>
          <a:solidFill>
            <a:srgbClr val="8E5F00"/>
          </a:solidFill>
          <a:ln w="9525">
            <a:solidFill>
              <a:srgbClr val="8E5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69" name="Прямая соединительная линия 68"/>
          <p:cNvCxnSpPr>
            <a:stCxn id="15379" idx="6"/>
            <a:endCxn id="15363" idx="1"/>
          </p:cNvCxnSpPr>
          <p:nvPr/>
        </p:nvCxnSpPr>
        <p:spPr>
          <a:xfrm flipV="1">
            <a:off x="3105150" y="4403725"/>
            <a:ext cx="2046288" cy="714375"/>
          </a:xfrm>
          <a:prstGeom prst="line">
            <a:avLst/>
          </a:prstGeom>
          <a:ln w="28575">
            <a:solidFill>
              <a:srgbClr val="8E5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>
            <a:stCxn id="15363" idx="0"/>
            <a:endCxn id="15382" idx="4"/>
          </p:cNvCxnSpPr>
          <p:nvPr/>
        </p:nvCxnSpPr>
        <p:spPr>
          <a:xfrm flipV="1">
            <a:off x="847725" y="1384300"/>
            <a:ext cx="34925" cy="3751263"/>
          </a:xfrm>
          <a:prstGeom prst="line">
            <a:avLst/>
          </a:prstGeom>
          <a:ln w="38100">
            <a:solidFill>
              <a:srgbClr val="3B81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2" name="Oval 20"/>
          <p:cNvSpPr>
            <a:spLocks noChangeArrowheads="1"/>
          </p:cNvSpPr>
          <p:nvPr/>
        </p:nvSpPr>
        <p:spPr bwMode="auto">
          <a:xfrm>
            <a:off x="838200" y="1295400"/>
            <a:ext cx="88900" cy="88900"/>
          </a:xfrm>
          <a:prstGeom prst="ellipse">
            <a:avLst/>
          </a:prstGeom>
          <a:solidFill>
            <a:srgbClr val="3B812F"/>
          </a:solidFill>
          <a:ln w="9525">
            <a:solidFill>
              <a:srgbClr val="3B812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01" name="Прямая соединительная линия 100"/>
          <p:cNvCxnSpPr/>
          <p:nvPr/>
        </p:nvCxnSpPr>
        <p:spPr>
          <a:xfrm rot="5400000" flipH="1" flipV="1">
            <a:off x="2349500" y="5384800"/>
            <a:ext cx="177800" cy="88900"/>
          </a:xfrm>
          <a:prstGeom prst="line">
            <a:avLst/>
          </a:prstGeom>
          <a:ln w="38100">
            <a:solidFill>
              <a:srgbClr val="C44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rot="16200000" flipV="1">
            <a:off x="4438650" y="5073650"/>
            <a:ext cx="133350" cy="133350"/>
          </a:xfrm>
          <a:prstGeom prst="line">
            <a:avLst/>
          </a:prstGeom>
          <a:ln w="38100">
            <a:solidFill>
              <a:srgbClr val="C44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 rot="16200000" flipV="1">
            <a:off x="2771775" y="4740275"/>
            <a:ext cx="158750" cy="25400"/>
          </a:xfrm>
          <a:prstGeom prst="line">
            <a:avLst/>
          </a:prstGeom>
          <a:ln w="38100">
            <a:solidFill>
              <a:srgbClr val="C44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Полилиния 118"/>
          <p:cNvSpPr/>
          <p:nvPr/>
        </p:nvSpPr>
        <p:spPr>
          <a:xfrm>
            <a:off x="838200" y="4806950"/>
            <a:ext cx="311150" cy="276225"/>
          </a:xfrm>
          <a:custGeom>
            <a:avLst/>
            <a:gdLst>
              <a:gd name="connsiteX0" fmla="*/ 0 w 310393"/>
              <a:gd name="connsiteY0" fmla="*/ 41945 h 276837"/>
              <a:gd name="connsiteX1" fmla="*/ 310393 w 310393"/>
              <a:gd name="connsiteY1" fmla="*/ 0 h 276837"/>
              <a:gd name="connsiteX2" fmla="*/ 310393 w 310393"/>
              <a:gd name="connsiteY2" fmla="*/ 276837 h 276837"/>
              <a:gd name="connsiteX3" fmla="*/ 310393 w 310393"/>
              <a:gd name="connsiteY3" fmla="*/ 276837 h 27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393" h="276837">
                <a:moveTo>
                  <a:pt x="0" y="41945"/>
                </a:moveTo>
                <a:lnTo>
                  <a:pt x="310393" y="0"/>
                </a:lnTo>
                <a:lnTo>
                  <a:pt x="310393" y="276837"/>
                </a:lnTo>
                <a:lnTo>
                  <a:pt x="310393" y="276837"/>
                </a:lnTo>
              </a:path>
            </a:pathLst>
          </a:custGeom>
          <a:ln w="28575">
            <a:solidFill>
              <a:srgbClr val="3B81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0" name="Полилиния 119"/>
          <p:cNvSpPr/>
          <p:nvPr/>
        </p:nvSpPr>
        <p:spPr>
          <a:xfrm>
            <a:off x="838200" y="4851400"/>
            <a:ext cx="234950" cy="334963"/>
          </a:xfrm>
          <a:custGeom>
            <a:avLst/>
            <a:gdLst>
              <a:gd name="connsiteX0" fmla="*/ 0 w 234892"/>
              <a:gd name="connsiteY0" fmla="*/ 0 h 335559"/>
              <a:gd name="connsiteX1" fmla="*/ 234892 w 234892"/>
              <a:gd name="connsiteY1" fmla="*/ 75501 h 335559"/>
              <a:gd name="connsiteX2" fmla="*/ 234892 w 234892"/>
              <a:gd name="connsiteY2" fmla="*/ 335559 h 335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4892" h="335559">
                <a:moveTo>
                  <a:pt x="0" y="0"/>
                </a:moveTo>
                <a:lnTo>
                  <a:pt x="234892" y="75501"/>
                </a:lnTo>
                <a:lnTo>
                  <a:pt x="234892" y="335559"/>
                </a:lnTo>
              </a:path>
            </a:pathLst>
          </a:custGeom>
          <a:ln w="28575">
            <a:solidFill>
              <a:srgbClr val="3B81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15388" name="Группа 154"/>
          <p:cNvGrpSpPr>
            <a:grpSpLocks/>
          </p:cNvGrpSpPr>
          <p:nvPr/>
        </p:nvGrpSpPr>
        <p:grpSpPr bwMode="auto">
          <a:xfrm>
            <a:off x="3949700" y="228600"/>
            <a:ext cx="5194300" cy="1816100"/>
            <a:chOff x="3949700" y="228600"/>
            <a:chExt cx="5194300" cy="1815882"/>
          </a:xfrm>
        </p:grpSpPr>
        <p:sp>
          <p:nvSpPr>
            <p:cNvPr id="15394" name="Text Box 14"/>
            <p:cNvSpPr txBox="1">
              <a:spLocks noChangeArrowheads="1"/>
            </p:cNvSpPr>
            <p:nvPr/>
          </p:nvSpPr>
          <p:spPr bwMode="auto">
            <a:xfrm>
              <a:off x="3949700" y="228600"/>
              <a:ext cx="5194300" cy="1815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i="1" u="sng">
                  <a:solidFill>
                    <a:srgbClr val="565E1C"/>
                  </a:solidFill>
                </a:rPr>
                <a:t>Дано:</a:t>
              </a:r>
              <a:r>
                <a:rPr lang="ru-RU" sz="2800">
                  <a:solidFill>
                    <a:srgbClr val="565E1C"/>
                  </a:solidFill>
                </a:rPr>
                <a:t> </a:t>
              </a:r>
              <a:r>
                <a:rPr lang="en-US" sz="2800">
                  <a:solidFill>
                    <a:srgbClr val="565E1C"/>
                  </a:solidFill>
                </a:rPr>
                <a:t> </a:t>
              </a:r>
              <a:r>
                <a:rPr lang="en-US" sz="2800">
                  <a:solidFill>
                    <a:srgbClr val="565E1C"/>
                  </a:solidFill>
                  <a:sym typeface="Symbol" pitchFamily="18" charset="2"/>
                </a:rPr>
                <a:t></a:t>
              </a:r>
              <a:r>
                <a:rPr lang="en-US" sz="2800" i="1">
                  <a:solidFill>
                    <a:srgbClr val="565E1C"/>
                  </a:solidFill>
                  <a:cs typeface="Arial" pitchFamily="34" charset="0"/>
                </a:rPr>
                <a:t>ABC</a:t>
              </a:r>
              <a:r>
                <a:rPr lang="ru-RU" sz="2800" i="1">
                  <a:solidFill>
                    <a:srgbClr val="565E1C"/>
                  </a:solidFill>
                  <a:cs typeface="Arial" pitchFamily="34" charset="0"/>
                </a:rPr>
                <a:t> – р/с</a:t>
              </a:r>
              <a:r>
                <a:rPr lang="ru-RU" sz="2800" i="1">
                  <a:solidFill>
                    <a:srgbClr val="565E1C"/>
                  </a:solidFill>
                </a:rPr>
                <a:t>; </a:t>
              </a:r>
            </a:p>
            <a:p>
              <a:r>
                <a:rPr lang="ru-RU" sz="2800" i="1">
                  <a:solidFill>
                    <a:srgbClr val="565E1C"/>
                  </a:solidFill>
                </a:rPr>
                <a:t>О </a:t>
              </a:r>
              <a:r>
                <a:rPr lang="ru-RU" sz="2800" i="1">
                  <a:solidFill>
                    <a:srgbClr val="565E1C"/>
                  </a:solidFill>
                  <a:cs typeface="Arial" pitchFamily="34" charset="0"/>
                </a:rPr>
                <a:t>–</a:t>
              </a:r>
              <a:r>
                <a:rPr lang="ru-RU" sz="2800" i="1">
                  <a:solidFill>
                    <a:srgbClr val="565E1C"/>
                  </a:solidFill>
                </a:rPr>
                <a:t> центр</a:t>
              </a:r>
              <a:r>
                <a:rPr lang="en-US" sz="2800" i="1">
                  <a:solidFill>
                    <a:srgbClr val="565E1C"/>
                  </a:solidFill>
                </a:rPr>
                <a:t> </a:t>
              </a:r>
              <a:r>
                <a:rPr lang="en-US" sz="2800">
                  <a:solidFill>
                    <a:srgbClr val="565E1C"/>
                  </a:solidFill>
                  <a:sym typeface="Symbol" pitchFamily="18" charset="2"/>
                </a:rPr>
                <a:t></a:t>
              </a:r>
              <a:r>
                <a:rPr lang="en-US" sz="2800" i="1">
                  <a:solidFill>
                    <a:srgbClr val="565E1C"/>
                  </a:solidFill>
                  <a:cs typeface="Arial" pitchFamily="34" charset="0"/>
                </a:rPr>
                <a:t>ABC</a:t>
              </a:r>
              <a:r>
                <a:rPr lang="ru-RU" sz="2800" i="1">
                  <a:solidFill>
                    <a:srgbClr val="565E1C"/>
                  </a:solidFill>
                  <a:cs typeface="Arial" pitchFamily="34" charset="0"/>
                </a:rPr>
                <a:t> </a:t>
              </a:r>
              <a:endParaRPr lang="en-US" sz="2800" i="1">
                <a:solidFill>
                  <a:srgbClr val="565E1C"/>
                </a:solidFill>
              </a:endParaRPr>
            </a:p>
            <a:p>
              <a:r>
                <a:rPr lang="en-US" sz="2800" i="1">
                  <a:solidFill>
                    <a:srgbClr val="565E1C"/>
                  </a:solidFill>
                  <a:cs typeface="Arial" pitchFamily="34" charset="0"/>
                </a:rPr>
                <a:t>CD </a:t>
              </a:r>
              <a:r>
                <a:rPr lang="en-US" sz="2800">
                  <a:solidFill>
                    <a:srgbClr val="565E1C"/>
                  </a:solidFill>
                  <a:cs typeface="Arial" pitchFamily="34" charset="0"/>
                  <a:sym typeface="Symbol" pitchFamily="18" charset="2"/>
                </a:rPr>
                <a:t></a:t>
              </a:r>
              <a:r>
                <a:rPr lang="ru-RU" sz="2800" i="1">
                  <a:solidFill>
                    <a:srgbClr val="565E1C"/>
                  </a:solidFill>
                  <a:cs typeface="Arial" pitchFamily="34" charset="0"/>
                  <a:sym typeface="Symbol" pitchFamily="18" charset="2"/>
                </a:rPr>
                <a:t> </a:t>
              </a:r>
              <a:r>
                <a:rPr lang="en-US" sz="2800" i="1">
                  <a:solidFill>
                    <a:srgbClr val="565E1C"/>
                  </a:solidFill>
                  <a:cs typeface="Arial" pitchFamily="34" charset="0"/>
                </a:rPr>
                <a:t>(ABC); </a:t>
              </a:r>
              <a:r>
                <a:rPr lang="ru-RU" sz="2800" i="1">
                  <a:solidFill>
                    <a:srgbClr val="565E1C"/>
                  </a:solidFill>
                  <a:cs typeface="Arial" pitchFamily="34" charset="0"/>
                </a:rPr>
                <a:t>ОК || </a:t>
              </a:r>
              <a:r>
                <a:rPr lang="en-US" sz="2800" i="1">
                  <a:solidFill>
                    <a:srgbClr val="565E1C"/>
                  </a:solidFill>
                  <a:cs typeface="Arial" pitchFamily="34" charset="0"/>
                </a:rPr>
                <a:t>CD</a:t>
              </a:r>
              <a:endParaRPr lang="ru-RU" sz="2800" i="1">
                <a:solidFill>
                  <a:srgbClr val="565E1C"/>
                </a:solidFill>
                <a:cs typeface="Arial" pitchFamily="34" charset="0"/>
              </a:endParaRPr>
            </a:p>
            <a:p>
              <a:r>
                <a:rPr lang="ru-RU" sz="2800" i="1">
                  <a:solidFill>
                    <a:srgbClr val="565E1C"/>
                  </a:solidFill>
                  <a:cs typeface="Arial" pitchFamily="34" charset="0"/>
                </a:rPr>
                <a:t>А</a:t>
              </a:r>
              <a:r>
                <a:rPr lang="en-US" sz="2800" i="1">
                  <a:solidFill>
                    <a:srgbClr val="565E1C"/>
                  </a:solidFill>
                  <a:cs typeface="Arial" pitchFamily="34" charset="0"/>
                </a:rPr>
                <a:t>B</a:t>
              </a:r>
              <a:r>
                <a:rPr lang="ru-RU" sz="2800" i="1">
                  <a:solidFill>
                    <a:srgbClr val="565E1C"/>
                  </a:solidFill>
                  <a:cs typeface="Arial" pitchFamily="34" charset="0"/>
                </a:rPr>
                <a:t> = </a:t>
              </a:r>
              <a:r>
                <a:rPr lang="en-US" sz="2800" i="1">
                  <a:solidFill>
                    <a:srgbClr val="565E1C"/>
                  </a:solidFill>
                  <a:cs typeface="Arial" pitchFamily="34" charset="0"/>
                </a:rPr>
                <a:t>16</a:t>
              </a:r>
              <a:r>
                <a:rPr lang="en-US" sz="2800" b="1" i="1">
                  <a:solidFill>
                    <a:srgbClr val="565E1C"/>
                  </a:solidFill>
                  <a:cs typeface="Arial" pitchFamily="34" charset="0"/>
                  <a:sym typeface="Symbol" pitchFamily="18" charset="2"/>
                </a:rPr>
                <a:t></a:t>
              </a:r>
              <a:r>
                <a:rPr lang="en-US" sz="2800" i="1">
                  <a:solidFill>
                    <a:srgbClr val="565E1C"/>
                  </a:solidFill>
                  <a:cs typeface="Arial" pitchFamily="34" charset="0"/>
                </a:rPr>
                <a:t>3</a:t>
              </a:r>
              <a:r>
                <a:rPr lang="ru-RU" sz="2800">
                  <a:solidFill>
                    <a:srgbClr val="565E1C"/>
                  </a:solidFill>
                  <a:cs typeface="Arial" pitchFamily="34" charset="0"/>
                </a:rPr>
                <a:t>, </a:t>
              </a:r>
              <a:r>
                <a:rPr lang="en-US" sz="2800" i="1">
                  <a:solidFill>
                    <a:srgbClr val="565E1C"/>
                  </a:solidFill>
                  <a:cs typeface="Arial" pitchFamily="34" charset="0"/>
                </a:rPr>
                <a:t>OK</a:t>
              </a:r>
              <a:r>
                <a:rPr lang="en-US" sz="2800">
                  <a:solidFill>
                    <a:srgbClr val="565E1C"/>
                  </a:solidFill>
                  <a:cs typeface="Arial" pitchFamily="34" charset="0"/>
                </a:rPr>
                <a:t> </a:t>
              </a:r>
              <a:r>
                <a:rPr lang="en-US" sz="2800" i="1">
                  <a:solidFill>
                    <a:srgbClr val="565E1C"/>
                  </a:solidFill>
                  <a:cs typeface="Arial" pitchFamily="34" charset="0"/>
                </a:rPr>
                <a:t>= 12; CD = 16</a:t>
              </a:r>
              <a:endParaRPr lang="el-GR" sz="2800">
                <a:solidFill>
                  <a:srgbClr val="565E1C"/>
                </a:solidFill>
                <a:cs typeface="Arial" pitchFamily="34" charset="0"/>
              </a:endParaRPr>
            </a:p>
          </p:txBody>
        </p:sp>
        <p:cxnSp>
          <p:nvCxnSpPr>
            <p:cNvPr id="154" name="Прямая соединительная линия 153"/>
            <p:cNvCxnSpPr/>
            <p:nvPr/>
          </p:nvCxnSpPr>
          <p:spPr>
            <a:xfrm>
              <a:off x="5549900" y="1561940"/>
              <a:ext cx="177800" cy="0"/>
            </a:xfrm>
            <a:prstGeom prst="line">
              <a:avLst/>
            </a:prstGeom>
            <a:ln w="19050">
              <a:solidFill>
                <a:srgbClr val="565E1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6" name="Полилиния 155"/>
          <p:cNvSpPr/>
          <p:nvPr/>
        </p:nvSpPr>
        <p:spPr>
          <a:xfrm>
            <a:off x="3062288" y="4773613"/>
            <a:ext cx="220662" cy="268287"/>
          </a:xfrm>
          <a:custGeom>
            <a:avLst/>
            <a:gdLst>
              <a:gd name="connsiteX0" fmla="*/ 0 w 260058"/>
              <a:gd name="connsiteY0" fmla="*/ 83890 h 268447"/>
              <a:gd name="connsiteX1" fmla="*/ 260058 w 260058"/>
              <a:gd name="connsiteY1" fmla="*/ 0 h 268447"/>
              <a:gd name="connsiteX2" fmla="*/ 260058 w 260058"/>
              <a:gd name="connsiteY2" fmla="*/ 268447 h 26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058" h="268447">
                <a:moveTo>
                  <a:pt x="0" y="83890"/>
                </a:moveTo>
                <a:lnTo>
                  <a:pt x="260058" y="0"/>
                </a:lnTo>
                <a:lnTo>
                  <a:pt x="260058" y="268447"/>
                </a:lnTo>
              </a:path>
            </a:pathLst>
          </a:custGeom>
          <a:ln w="28575">
            <a:solidFill>
              <a:srgbClr val="8E5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87" name="Прямая соединительная линия 86"/>
          <p:cNvCxnSpPr>
            <a:stCxn id="15363" idx="2"/>
            <a:endCxn id="15382" idx="5"/>
          </p:cNvCxnSpPr>
          <p:nvPr/>
        </p:nvCxnSpPr>
        <p:spPr>
          <a:xfrm flipH="1" flipV="1">
            <a:off x="914400" y="1371600"/>
            <a:ext cx="3036888" cy="4457700"/>
          </a:xfrm>
          <a:prstGeom prst="line">
            <a:avLst/>
          </a:prstGeom>
          <a:ln w="28575">
            <a:solidFill>
              <a:srgbClr val="3B81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Полилиния 156"/>
          <p:cNvSpPr/>
          <p:nvPr/>
        </p:nvSpPr>
        <p:spPr>
          <a:xfrm>
            <a:off x="3070225" y="4857750"/>
            <a:ext cx="168275" cy="393700"/>
          </a:xfrm>
          <a:custGeom>
            <a:avLst/>
            <a:gdLst>
              <a:gd name="connsiteX0" fmla="*/ 0 w 167779"/>
              <a:gd name="connsiteY0" fmla="*/ 0 h 394282"/>
              <a:gd name="connsiteX1" fmla="*/ 167779 w 167779"/>
              <a:gd name="connsiteY1" fmla="*/ 142613 h 394282"/>
              <a:gd name="connsiteX2" fmla="*/ 167779 w 167779"/>
              <a:gd name="connsiteY2" fmla="*/ 394282 h 39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7779" h="394282">
                <a:moveTo>
                  <a:pt x="0" y="0"/>
                </a:moveTo>
                <a:lnTo>
                  <a:pt x="167779" y="142613"/>
                </a:lnTo>
                <a:lnTo>
                  <a:pt x="167779" y="394282"/>
                </a:lnTo>
              </a:path>
            </a:pathLst>
          </a:custGeom>
          <a:ln w="28575">
            <a:solidFill>
              <a:srgbClr val="8E5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392" name="Прямоугольник 157"/>
          <p:cNvSpPr>
            <a:spLocks noChangeArrowheads="1"/>
          </p:cNvSpPr>
          <p:nvPr/>
        </p:nvSpPr>
        <p:spPr bwMode="auto">
          <a:xfrm>
            <a:off x="2527300" y="3251200"/>
            <a:ext cx="585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rgbClr val="8E5F00"/>
                </a:solidFill>
                <a:cs typeface="Arial" pitchFamily="34" charset="0"/>
              </a:rPr>
              <a:t>12</a:t>
            </a:r>
            <a:endParaRPr lang="ru-RU">
              <a:solidFill>
                <a:srgbClr val="8E5F00"/>
              </a:solidFill>
            </a:endParaRPr>
          </a:p>
        </p:txBody>
      </p:sp>
      <p:sp>
        <p:nvSpPr>
          <p:cNvPr id="15393" name="Прямоугольник 158"/>
          <p:cNvSpPr>
            <a:spLocks noChangeArrowheads="1"/>
          </p:cNvSpPr>
          <p:nvPr/>
        </p:nvSpPr>
        <p:spPr bwMode="auto">
          <a:xfrm>
            <a:off x="304800" y="2851150"/>
            <a:ext cx="585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1">
                <a:solidFill>
                  <a:srgbClr val="3B812F"/>
                </a:solidFill>
                <a:cs typeface="Arial" pitchFamily="34" charset="0"/>
              </a:rPr>
              <a:t>16</a:t>
            </a:r>
            <a:endParaRPr lang="el-GR" sz="2800">
              <a:solidFill>
                <a:srgbClr val="3B812F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228600"/>
            <a:ext cx="8458200" cy="66675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2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Перпендикуляр и наклонные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152400" y="4038600"/>
            <a:ext cx="7239000" cy="2012950"/>
          </a:xfrm>
          <a:prstGeom prst="parallelogram">
            <a:avLst>
              <a:gd name="adj" fmla="val 96232"/>
            </a:avLst>
          </a:prstGeom>
          <a:solidFill>
            <a:srgbClr val="C0CE5A"/>
          </a:solidFill>
          <a:ln w="28575">
            <a:solidFill>
              <a:srgbClr val="8E5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3505200" y="2019300"/>
            <a:ext cx="0" cy="2819400"/>
          </a:xfrm>
          <a:prstGeom prst="line">
            <a:avLst/>
          </a:prstGeom>
          <a:noFill/>
          <a:ln w="38100">
            <a:solidFill>
              <a:srgbClr val="565E1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H="1">
            <a:off x="1181100" y="2019300"/>
            <a:ext cx="2324100" cy="35814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3505200" y="2019300"/>
            <a:ext cx="2095500" cy="32004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3200400" y="1295400"/>
            <a:ext cx="625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i="1">
                <a:solidFill>
                  <a:srgbClr val="8E5F00"/>
                </a:solidFill>
              </a:rPr>
              <a:t>М</a:t>
            </a:r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615950" y="5472113"/>
            <a:ext cx="625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i="1">
                <a:solidFill>
                  <a:srgbClr val="8E5F00"/>
                </a:solidFill>
              </a:rPr>
              <a:t>А</a:t>
            </a:r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5638800" y="4762500"/>
            <a:ext cx="625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i="1">
                <a:solidFill>
                  <a:srgbClr val="8E5F00"/>
                </a:solidFill>
              </a:rPr>
              <a:t>В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3192463" y="4838700"/>
            <a:ext cx="625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i="1">
                <a:solidFill>
                  <a:srgbClr val="8E5F00"/>
                </a:solidFill>
              </a:rPr>
              <a:t>Н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6477000" y="3962400"/>
            <a:ext cx="447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3600" i="1">
                <a:solidFill>
                  <a:srgbClr val="8A5C00"/>
                </a:solidFill>
                <a:cs typeface="Arial" pitchFamily="34" charset="0"/>
              </a:rPr>
              <a:t>α</a:t>
            </a:r>
          </a:p>
        </p:txBody>
      </p:sp>
      <p:sp>
        <p:nvSpPr>
          <p:cNvPr id="29716" name="Oval 20"/>
          <p:cNvSpPr>
            <a:spLocks noChangeArrowheads="1"/>
          </p:cNvSpPr>
          <p:nvPr/>
        </p:nvSpPr>
        <p:spPr bwMode="auto">
          <a:xfrm>
            <a:off x="3416300" y="1917700"/>
            <a:ext cx="152400" cy="152400"/>
          </a:xfrm>
          <a:prstGeom prst="ellipse">
            <a:avLst/>
          </a:prstGeom>
          <a:solidFill>
            <a:srgbClr val="8E5F00"/>
          </a:solidFill>
          <a:ln w="9525">
            <a:solidFill>
              <a:srgbClr val="8E5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385763" y="1828800"/>
            <a:ext cx="22256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ru-RU" sz="3600" i="1">
                <a:solidFill>
                  <a:srgbClr val="8E5F00"/>
                </a:solidFill>
              </a:rPr>
              <a:t>МН </a:t>
            </a:r>
            <a:r>
              <a:rPr lang="ru-RU" sz="3600">
                <a:solidFill>
                  <a:srgbClr val="8E5F00"/>
                </a:solidFill>
                <a:sym typeface="Symbol" pitchFamily="18" charset="2"/>
              </a:rPr>
              <a:t> </a:t>
            </a:r>
            <a:r>
              <a:rPr lang="el-GR" sz="3600" i="1">
                <a:solidFill>
                  <a:srgbClr val="8E5F00"/>
                </a:solidFill>
                <a:cs typeface="Arial" pitchFamily="34" charset="0"/>
              </a:rPr>
              <a:t>α</a:t>
            </a:r>
          </a:p>
        </p:txBody>
      </p:sp>
      <p:sp>
        <p:nvSpPr>
          <p:cNvPr id="29723" name="Text Box 27"/>
          <p:cNvSpPr txBox="1">
            <a:spLocks noChangeArrowheads="1"/>
          </p:cNvSpPr>
          <p:nvPr/>
        </p:nvSpPr>
        <p:spPr bwMode="auto">
          <a:xfrm>
            <a:off x="385763" y="3117850"/>
            <a:ext cx="161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</a:pPr>
            <a:r>
              <a:rPr lang="ru-RU" sz="3600" i="1">
                <a:solidFill>
                  <a:srgbClr val="8E5F00"/>
                </a:solidFill>
              </a:rPr>
              <a:t>А </a:t>
            </a:r>
            <a:r>
              <a:rPr lang="ru-RU" sz="3600">
                <a:solidFill>
                  <a:srgbClr val="8E5F00"/>
                </a:solidFill>
                <a:sym typeface="Symbol" pitchFamily="18" charset="2"/>
              </a:rPr>
              <a:t> </a:t>
            </a:r>
            <a:r>
              <a:rPr lang="el-GR" sz="3600" i="1">
                <a:solidFill>
                  <a:srgbClr val="8E5F00"/>
                </a:solidFill>
                <a:cs typeface="Arial" pitchFamily="34" charset="0"/>
              </a:rPr>
              <a:t>α</a:t>
            </a:r>
          </a:p>
        </p:txBody>
      </p:sp>
      <p:sp>
        <p:nvSpPr>
          <p:cNvPr id="29724" name="Text Box 28"/>
          <p:cNvSpPr txBox="1">
            <a:spLocks noChangeArrowheads="1"/>
          </p:cNvSpPr>
          <p:nvPr/>
        </p:nvSpPr>
        <p:spPr bwMode="auto">
          <a:xfrm>
            <a:off x="385763" y="3740150"/>
            <a:ext cx="16160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ru-RU" sz="3600" i="1">
                <a:solidFill>
                  <a:srgbClr val="8E5F00"/>
                </a:solidFill>
              </a:rPr>
              <a:t>В </a:t>
            </a:r>
            <a:r>
              <a:rPr lang="ru-RU" sz="3600">
                <a:solidFill>
                  <a:srgbClr val="8E5F00"/>
                </a:solidFill>
                <a:sym typeface="Symbol" pitchFamily="18" charset="2"/>
              </a:rPr>
              <a:t> </a:t>
            </a:r>
            <a:r>
              <a:rPr lang="el-GR" sz="3600" i="1">
                <a:solidFill>
                  <a:srgbClr val="8E5F00"/>
                </a:solidFill>
                <a:cs typeface="Arial" pitchFamily="34" charset="0"/>
              </a:rPr>
              <a:t>α</a:t>
            </a:r>
          </a:p>
        </p:txBody>
      </p:sp>
      <p:sp>
        <p:nvSpPr>
          <p:cNvPr id="29727" name="Text Box 31"/>
          <p:cNvSpPr txBox="1">
            <a:spLocks noChangeArrowheads="1"/>
          </p:cNvSpPr>
          <p:nvPr/>
        </p:nvSpPr>
        <p:spPr bwMode="auto">
          <a:xfrm>
            <a:off x="5021263" y="1295400"/>
            <a:ext cx="41227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solidFill>
                  <a:srgbClr val="FF6600"/>
                </a:solidFill>
              </a:rPr>
              <a:t>МА </a:t>
            </a:r>
            <a:r>
              <a:rPr lang="ru-RU" sz="2800" i="1">
                <a:solidFill>
                  <a:srgbClr val="FF6600"/>
                </a:solidFill>
                <a:cs typeface="Arial" pitchFamily="34" charset="0"/>
              </a:rPr>
              <a:t>и</a:t>
            </a:r>
            <a:r>
              <a:rPr lang="ru-RU" sz="2800" i="1">
                <a:solidFill>
                  <a:srgbClr val="8E5F00"/>
                </a:solidFill>
              </a:rPr>
              <a:t> </a:t>
            </a:r>
            <a:r>
              <a:rPr lang="ru-RU" sz="2800" i="1">
                <a:solidFill>
                  <a:srgbClr val="FF6600"/>
                </a:solidFill>
              </a:rPr>
              <a:t>МВ</a:t>
            </a:r>
            <a:r>
              <a:rPr lang="ru-RU" sz="2800" i="1">
                <a:solidFill>
                  <a:srgbClr val="8E5F00"/>
                </a:solidFill>
              </a:rPr>
              <a:t> </a:t>
            </a:r>
            <a:r>
              <a:rPr lang="ru-RU" sz="2800" i="1">
                <a:solidFill>
                  <a:srgbClr val="FF6600"/>
                </a:solidFill>
              </a:rPr>
              <a:t>–</a:t>
            </a:r>
            <a:r>
              <a:rPr lang="ru-RU" sz="2800" i="1">
                <a:solidFill>
                  <a:srgbClr val="8E5F00"/>
                </a:solidFill>
              </a:rPr>
              <a:t> наклонные</a:t>
            </a:r>
            <a:endParaRPr lang="el-GR" sz="2800" i="1">
              <a:solidFill>
                <a:srgbClr val="FF6600"/>
              </a:solidFill>
            </a:endParaRPr>
          </a:p>
        </p:txBody>
      </p:sp>
      <p:sp>
        <p:nvSpPr>
          <p:cNvPr id="29728" name="Text Box 32"/>
          <p:cNvSpPr txBox="1">
            <a:spLocks noChangeArrowheads="1"/>
          </p:cNvSpPr>
          <p:nvPr/>
        </p:nvSpPr>
        <p:spPr bwMode="auto">
          <a:xfrm>
            <a:off x="385763" y="2451100"/>
            <a:ext cx="16160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ru-RU" sz="3600" i="1">
                <a:solidFill>
                  <a:srgbClr val="8E5F00"/>
                </a:solidFill>
              </a:rPr>
              <a:t>Н </a:t>
            </a:r>
            <a:r>
              <a:rPr lang="ru-RU" sz="3600">
                <a:solidFill>
                  <a:srgbClr val="8E5F00"/>
                </a:solidFill>
                <a:sym typeface="Symbol" pitchFamily="18" charset="2"/>
              </a:rPr>
              <a:t> </a:t>
            </a:r>
            <a:r>
              <a:rPr lang="el-GR" sz="3600" i="1">
                <a:solidFill>
                  <a:srgbClr val="8E5F00"/>
                </a:solidFill>
                <a:cs typeface="Arial" pitchFamily="34" charset="0"/>
              </a:rPr>
              <a:t>α</a:t>
            </a:r>
          </a:p>
        </p:txBody>
      </p:sp>
      <p:sp>
        <p:nvSpPr>
          <p:cNvPr id="29729" name="Text Box 33"/>
          <p:cNvSpPr txBox="1">
            <a:spLocks noChangeArrowheads="1"/>
          </p:cNvSpPr>
          <p:nvPr/>
        </p:nvSpPr>
        <p:spPr bwMode="auto">
          <a:xfrm>
            <a:off x="5021263" y="1981200"/>
            <a:ext cx="412273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solidFill>
                  <a:srgbClr val="C44F00"/>
                </a:solidFill>
              </a:rPr>
              <a:t>АН </a:t>
            </a:r>
            <a:r>
              <a:rPr lang="ru-RU" sz="2800" i="1">
                <a:solidFill>
                  <a:srgbClr val="C44F00"/>
                </a:solidFill>
                <a:cs typeface="Arial" pitchFamily="34" charset="0"/>
              </a:rPr>
              <a:t>и</a:t>
            </a:r>
            <a:r>
              <a:rPr lang="ru-RU" sz="2800" i="1">
                <a:solidFill>
                  <a:srgbClr val="C44F00"/>
                </a:solidFill>
              </a:rPr>
              <a:t> ВН –</a:t>
            </a:r>
            <a:r>
              <a:rPr lang="ru-RU" sz="2800" i="1">
                <a:solidFill>
                  <a:srgbClr val="8E5F00"/>
                </a:solidFill>
              </a:rPr>
              <a:t> проекции</a:t>
            </a:r>
          </a:p>
          <a:p>
            <a:r>
              <a:rPr lang="ru-RU" sz="2800" i="1">
                <a:solidFill>
                  <a:srgbClr val="8E5F00"/>
                </a:solidFill>
              </a:rPr>
              <a:t>наклонных</a:t>
            </a:r>
            <a:endParaRPr lang="el-GR" sz="2800" i="1">
              <a:solidFill>
                <a:srgbClr val="FF6600"/>
              </a:solidFill>
            </a:endParaRPr>
          </a:p>
        </p:txBody>
      </p:sp>
      <p:sp>
        <p:nvSpPr>
          <p:cNvPr id="29730" name="Text Box 34"/>
          <p:cNvSpPr txBox="1">
            <a:spLocks noChangeArrowheads="1"/>
          </p:cNvSpPr>
          <p:nvPr/>
        </p:nvSpPr>
        <p:spPr bwMode="auto">
          <a:xfrm>
            <a:off x="5021263" y="3154363"/>
            <a:ext cx="41227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solidFill>
                  <a:srgbClr val="565E1C"/>
                </a:solidFill>
              </a:rPr>
              <a:t>МН –</a:t>
            </a:r>
            <a:r>
              <a:rPr lang="ru-RU" sz="2800" i="1">
                <a:solidFill>
                  <a:srgbClr val="8E5F00"/>
                </a:solidFill>
              </a:rPr>
              <a:t> перпендикуляр</a:t>
            </a:r>
            <a:endParaRPr lang="el-GR" sz="2800" i="1">
              <a:solidFill>
                <a:srgbClr val="FF6600"/>
              </a:solidFill>
            </a:endParaRP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 flipH="1">
            <a:off x="1181100" y="4838700"/>
            <a:ext cx="2362200" cy="762000"/>
          </a:xfrm>
          <a:prstGeom prst="line">
            <a:avLst/>
          </a:prstGeom>
          <a:noFill/>
          <a:ln w="38100">
            <a:solidFill>
              <a:srgbClr val="C44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8" name="Oval 22"/>
          <p:cNvSpPr>
            <a:spLocks noChangeArrowheads="1"/>
          </p:cNvSpPr>
          <p:nvPr/>
        </p:nvSpPr>
        <p:spPr bwMode="auto">
          <a:xfrm>
            <a:off x="1060450" y="5562600"/>
            <a:ext cx="152400" cy="152400"/>
          </a:xfrm>
          <a:prstGeom prst="ellipse">
            <a:avLst/>
          </a:prstGeom>
          <a:solidFill>
            <a:srgbClr val="8E5F00"/>
          </a:solidFill>
          <a:ln w="9525">
            <a:solidFill>
              <a:srgbClr val="8E5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31" name="Text Box 35"/>
          <p:cNvSpPr txBox="1">
            <a:spLocks noChangeArrowheads="1"/>
          </p:cNvSpPr>
          <p:nvPr/>
        </p:nvSpPr>
        <p:spPr bwMode="auto">
          <a:xfrm>
            <a:off x="393700" y="1162050"/>
            <a:ext cx="1616075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ru-RU" sz="3600" i="1">
                <a:solidFill>
                  <a:srgbClr val="8E5F00"/>
                </a:solidFill>
              </a:rPr>
              <a:t>М </a:t>
            </a:r>
            <a:r>
              <a:rPr lang="ru-RU" sz="3600">
                <a:solidFill>
                  <a:srgbClr val="8E5F00"/>
                </a:solidFill>
                <a:sym typeface="Symbol" pitchFamily="18" charset="2"/>
              </a:rPr>
              <a:t> </a:t>
            </a:r>
            <a:r>
              <a:rPr lang="el-GR" sz="3600" i="1">
                <a:solidFill>
                  <a:srgbClr val="8E5F00"/>
                </a:solidFill>
                <a:cs typeface="Arial" pitchFamily="34" charset="0"/>
              </a:rPr>
              <a:t>α</a:t>
            </a:r>
          </a:p>
        </p:txBody>
      </p:sp>
      <p:sp>
        <p:nvSpPr>
          <p:cNvPr id="16407" name="AutoShape 36" descr="Почтовая бумага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324600"/>
            <a:ext cx="533400" cy="533400"/>
          </a:xfrm>
          <a:prstGeom prst="actionButtonBackPrevious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33" name="Freeform 37"/>
          <p:cNvSpPr>
            <a:spLocks/>
          </p:cNvSpPr>
          <p:nvPr/>
        </p:nvSpPr>
        <p:spPr bwMode="auto">
          <a:xfrm>
            <a:off x="3505200" y="4362450"/>
            <a:ext cx="360363" cy="541338"/>
          </a:xfrm>
          <a:custGeom>
            <a:avLst/>
            <a:gdLst>
              <a:gd name="T0" fmla="*/ 0 w 255"/>
              <a:gd name="T1" fmla="*/ 0 h 341"/>
              <a:gd name="T2" fmla="*/ 2147483647 w 255"/>
              <a:gd name="T3" fmla="*/ 2147483647 h 341"/>
              <a:gd name="T4" fmla="*/ 2147483647 w 255"/>
              <a:gd name="T5" fmla="*/ 2147483647 h 341"/>
              <a:gd name="T6" fmla="*/ 0 60000 65536"/>
              <a:gd name="T7" fmla="*/ 0 60000 65536"/>
              <a:gd name="T8" fmla="*/ 0 60000 65536"/>
              <a:gd name="T9" fmla="*/ 0 w 255"/>
              <a:gd name="T10" fmla="*/ 0 h 341"/>
              <a:gd name="T11" fmla="*/ 255 w 255"/>
              <a:gd name="T12" fmla="*/ 341 h 34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5" h="341">
                <a:moveTo>
                  <a:pt x="0" y="0"/>
                </a:moveTo>
                <a:lnTo>
                  <a:pt x="255" y="57"/>
                </a:lnTo>
                <a:lnTo>
                  <a:pt x="255" y="341"/>
                </a:lnTo>
              </a:path>
            </a:pathLst>
          </a:custGeom>
          <a:noFill/>
          <a:ln w="38100" cmpd="sng">
            <a:solidFill>
              <a:srgbClr val="565E1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3543300" y="4838700"/>
            <a:ext cx="2057400" cy="381000"/>
          </a:xfrm>
          <a:prstGeom prst="line">
            <a:avLst/>
          </a:prstGeom>
          <a:noFill/>
          <a:ln w="38100">
            <a:solidFill>
              <a:srgbClr val="C44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9" name="Oval 23"/>
          <p:cNvSpPr>
            <a:spLocks noChangeArrowheads="1"/>
          </p:cNvSpPr>
          <p:nvPr/>
        </p:nvSpPr>
        <p:spPr bwMode="auto">
          <a:xfrm>
            <a:off x="5549900" y="5162550"/>
            <a:ext cx="152400" cy="152400"/>
          </a:xfrm>
          <a:prstGeom prst="ellipse">
            <a:avLst/>
          </a:prstGeom>
          <a:solidFill>
            <a:srgbClr val="8E5F00"/>
          </a:solidFill>
          <a:ln w="9525">
            <a:solidFill>
              <a:srgbClr val="8E5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17" name="Oval 21"/>
          <p:cNvSpPr>
            <a:spLocks noChangeArrowheads="1"/>
          </p:cNvSpPr>
          <p:nvPr/>
        </p:nvSpPr>
        <p:spPr bwMode="auto">
          <a:xfrm>
            <a:off x="3429000" y="4762500"/>
            <a:ext cx="152400" cy="152400"/>
          </a:xfrm>
          <a:prstGeom prst="ellipse">
            <a:avLst/>
          </a:prstGeom>
          <a:solidFill>
            <a:srgbClr val="8E5F00"/>
          </a:solidFill>
          <a:ln w="9525">
            <a:solidFill>
              <a:srgbClr val="8E5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34" name="Freeform 38"/>
          <p:cNvSpPr>
            <a:spLocks/>
          </p:cNvSpPr>
          <p:nvPr/>
        </p:nvSpPr>
        <p:spPr bwMode="auto">
          <a:xfrm>
            <a:off x="3132138" y="4373563"/>
            <a:ext cx="360362" cy="585787"/>
          </a:xfrm>
          <a:custGeom>
            <a:avLst/>
            <a:gdLst>
              <a:gd name="T0" fmla="*/ 2147483647 w 227"/>
              <a:gd name="T1" fmla="*/ 0 h 369"/>
              <a:gd name="T2" fmla="*/ 0 w 227"/>
              <a:gd name="T3" fmla="*/ 2147483647 h 369"/>
              <a:gd name="T4" fmla="*/ 0 w 227"/>
              <a:gd name="T5" fmla="*/ 2147483647 h 369"/>
              <a:gd name="T6" fmla="*/ 0 60000 65536"/>
              <a:gd name="T7" fmla="*/ 0 60000 65536"/>
              <a:gd name="T8" fmla="*/ 0 60000 65536"/>
              <a:gd name="T9" fmla="*/ 0 w 227"/>
              <a:gd name="T10" fmla="*/ 0 h 369"/>
              <a:gd name="T11" fmla="*/ 227 w 227"/>
              <a:gd name="T12" fmla="*/ 369 h 3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7" h="369">
                <a:moveTo>
                  <a:pt x="227" y="0"/>
                </a:moveTo>
                <a:lnTo>
                  <a:pt x="0" y="85"/>
                </a:lnTo>
                <a:lnTo>
                  <a:pt x="0" y="369"/>
                </a:lnTo>
              </a:path>
            </a:pathLst>
          </a:custGeom>
          <a:noFill/>
          <a:ln w="38100" cmpd="sng">
            <a:solidFill>
              <a:srgbClr val="565E1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7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97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9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9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9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9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97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10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1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10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1000"/>
                                        <p:tgtEl>
                                          <p:spTgt spid="29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 animBg="1"/>
      <p:bldP spid="29702" grpId="0" animBg="1"/>
      <p:bldP spid="29704" grpId="0" animBg="1"/>
      <p:bldP spid="29711" grpId="0"/>
      <p:bldP spid="29712" grpId="0"/>
      <p:bldP spid="29713" grpId="0"/>
      <p:bldP spid="29714" grpId="0"/>
      <p:bldP spid="29716" grpId="0" animBg="1"/>
      <p:bldP spid="29720" grpId="0"/>
      <p:bldP spid="29723" grpId="0"/>
      <p:bldP spid="29724" grpId="0"/>
      <p:bldP spid="29727" grpId="0"/>
      <p:bldP spid="29728" grpId="0"/>
      <p:bldP spid="29729" grpId="0"/>
      <p:bldP spid="29730" grpId="0"/>
      <p:bldP spid="29703" grpId="0" animBg="1"/>
      <p:bldP spid="29718" grpId="0" animBg="1"/>
      <p:bldP spid="29731" grpId="0"/>
      <p:bldP spid="29733" grpId="0" animBg="1"/>
      <p:bldP spid="29705" grpId="0" animBg="1"/>
      <p:bldP spid="29719" grpId="0" animBg="1"/>
      <p:bldP spid="29717" grpId="0" animBg="1"/>
      <p:bldP spid="297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5763" y="277813"/>
            <a:ext cx="8758237" cy="6762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2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Перпендикулярные прямые в пространстве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52400" y="1179513"/>
            <a:ext cx="8839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solidFill>
                  <a:srgbClr val="8A5C00"/>
                </a:solidFill>
              </a:rPr>
              <a:t>Две прямые называются перпендикулярными,</a:t>
            </a:r>
          </a:p>
          <a:p>
            <a:pPr algn="just"/>
            <a:r>
              <a:rPr lang="ru-RU" sz="2800" b="1" i="1">
                <a:solidFill>
                  <a:srgbClr val="8A5C00"/>
                </a:solidFill>
              </a:rPr>
              <a:t>если угол между ними равен 90</a:t>
            </a:r>
            <a:r>
              <a:rPr lang="ru-RU" sz="2800" b="1" i="1" baseline="30000">
                <a:solidFill>
                  <a:srgbClr val="8A5C00"/>
                </a:solidFill>
              </a:rPr>
              <a:t>о</a:t>
            </a:r>
            <a:endParaRPr lang="ru-RU" sz="2800" b="1" i="1">
              <a:solidFill>
                <a:srgbClr val="8A5C00"/>
              </a:solidFill>
            </a:endParaRPr>
          </a:p>
        </p:txBody>
      </p:sp>
      <p:sp>
        <p:nvSpPr>
          <p:cNvPr id="17413" name="AutoShape 5"/>
          <p:cNvSpPr>
            <a:spLocks noChangeArrowheads="1"/>
          </p:cNvSpPr>
          <p:nvPr/>
        </p:nvSpPr>
        <p:spPr bwMode="auto">
          <a:xfrm>
            <a:off x="1181100" y="3352800"/>
            <a:ext cx="6781800" cy="2133600"/>
          </a:xfrm>
          <a:prstGeom prst="parallelogram">
            <a:avLst>
              <a:gd name="adj" fmla="val 79464"/>
            </a:avLst>
          </a:prstGeom>
          <a:solidFill>
            <a:srgbClr val="BFCD57"/>
          </a:solidFill>
          <a:ln w="38100">
            <a:solidFill>
              <a:srgbClr val="8A5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1800"/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3162300" y="3733800"/>
            <a:ext cx="838200" cy="381000"/>
          </a:xfrm>
          <a:prstGeom prst="parallelogram">
            <a:avLst>
              <a:gd name="adj" fmla="val 79587"/>
            </a:avLst>
          </a:prstGeom>
          <a:solidFill>
            <a:srgbClr val="BFCD57"/>
          </a:solidFill>
          <a:ln w="38100">
            <a:solidFill>
              <a:srgbClr val="8A5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3048000" y="3733800"/>
            <a:ext cx="4267200" cy="0"/>
          </a:xfrm>
          <a:prstGeom prst="line">
            <a:avLst/>
          </a:prstGeom>
          <a:noFill/>
          <a:ln w="57150">
            <a:solidFill>
              <a:srgbClr val="8A5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H="1">
            <a:off x="2247900" y="3429000"/>
            <a:ext cx="1447800" cy="1828800"/>
          </a:xfrm>
          <a:prstGeom prst="line">
            <a:avLst/>
          </a:prstGeom>
          <a:noFill/>
          <a:ln w="57150">
            <a:solidFill>
              <a:srgbClr val="8A5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6438900" y="3581400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8A5C00"/>
                </a:solidFill>
              </a:rPr>
              <a:t>а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019300" y="4343400"/>
            <a:ext cx="5254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i="1">
                <a:solidFill>
                  <a:srgbClr val="8A5C00"/>
                </a:solidFill>
              </a:rPr>
              <a:t>b</a:t>
            </a:r>
            <a:endParaRPr lang="ru-RU" sz="4400" b="1" i="1">
              <a:solidFill>
                <a:srgbClr val="8A5C00"/>
              </a:solidFill>
            </a:endParaRP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2743200" y="2667000"/>
            <a:ext cx="4267200" cy="0"/>
          </a:xfrm>
          <a:prstGeom prst="line">
            <a:avLst/>
          </a:prstGeom>
          <a:noFill/>
          <a:ln w="57150">
            <a:solidFill>
              <a:srgbClr val="8A5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6324600" y="2514600"/>
            <a:ext cx="495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i="1">
                <a:solidFill>
                  <a:srgbClr val="8A5C00"/>
                </a:solidFill>
              </a:rPr>
              <a:t>с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2209800" y="5592763"/>
            <a:ext cx="144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olidFill>
                  <a:srgbClr val="8A5C00"/>
                </a:solidFill>
              </a:rPr>
              <a:t>а </a:t>
            </a:r>
            <a:r>
              <a:rPr lang="en-US" sz="4000" b="1">
                <a:solidFill>
                  <a:srgbClr val="8A5C00"/>
                </a:solidFill>
                <a:sym typeface="Symbol" pitchFamily="18" charset="2"/>
              </a:rPr>
              <a:t></a:t>
            </a:r>
            <a:r>
              <a:rPr lang="en-US" sz="4000" b="1" i="1">
                <a:solidFill>
                  <a:srgbClr val="8A5C00"/>
                </a:solidFill>
              </a:rPr>
              <a:t> b</a:t>
            </a:r>
            <a:endParaRPr lang="el-GR" sz="4000" b="1">
              <a:solidFill>
                <a:srgbClr val="8A5C00"/>
              </a:solidFill>
              <a:cs typeface="Arial" pitchFamily="34" charset="0"/>
            </a:endParaRP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5334000" y="5592763"/>
            <a:ext cx="1447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solidFill>
                  <a:srgbClr val="8A5C00"/>
                </a:solidFill>
              </a:rPr>
              <a:t>c</a:t>
            </a:r>
            <a:r>
              <a:rPr lang="ru-RU" sz="4000" b="1" i="1">
                <a:solidFill>
                  <a:srgbClr val="8A5C00"/>
                </a:solidFill>
              </a:rPr>
              <a:t> </a:t>
            </a:r>
            <a:r>
              <a:rPr lang="ru-RU" sz="4000" b="1">
                <a:solidFill>
                  <a:srgbClr val="8A5C00"/>
                </a:solidFill>
                <a:sym typeface="Symbol" pitchFamily="18" charset="2"/>
              </a:rPr>
              <a:t></a:t>
            </a:r>
            <a:r>
              <a:rPr lang="en-US" sz="4000" b="1" i="1">
                <a:solidFill>
                  <a:srgbClr val="8A5C00"/>
                </a:solidFill>
              </a:rPr>
              <a:t> b</a:t>
            </a:r>
            <a:endParaRPr lang="el-GR" sz="4000" b="1">
              <a:solidFill>
                <a:srgbClr val="8A5C00"/>
              </a:solidFill>
              <a:cs typeface="Arial" pitchFamily="34" charset="0"/>
            </a:endParaRP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5867400" y="4800600"/>
            <a:ext cx="530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4400" b="1" i="1">
                <a:solidFill>
                  <a:srgbClr val="8A5C00"/>
                </a:solidFill>
                <a:cs typeface="Arial" pitchFamily="34" charset="0"/>
              </a:rPr>
              <a:t>α</a:t>
            </a:r>
          </a:p>
        </p:txBody>
      </p:sp>
      <p:sp>
        <p:nvSpPr>
          <p:cNvPr id="4111" name="AutoShape 20" descr="Почтовая бумага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019800"/>
            <a:ext cx="533400" cy="533400"/>
          </a:xfrm>
          <a:prstGeom prst="actionButtonBackPrevious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55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55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55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605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705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755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805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905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4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 animBg="1"/>
      <p:bldP spid="17416" grpId="0" animBg="1"/>
      <p:bldP spid="17414" grpId="0" animBg="1"/>
      <p:bldP spid="17415" grpId="0" animBg="1"/>
      <p:bldP spid="17417" grpId="0"/>
      <p:bldP spid="17418" grpId="0"/>
      <p:bldP spid="17419" grpId="0" animBg="1"/>
      <p:bldP spid="17420" grpId="0"/>
      <p:bldP spid="17421" grpId="0"/>
      <p:bldP spid="17425" grpId="0"/>
      <p:bldP spid="174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127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2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Лемма 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66700" y="990600"/>
            <a:ext cx="86106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 i="1">
                <a:solidFill>
                  <a:srgbClr val="8A5C00"/>
                </a:solidFill>
              </a:rPr>
              <a:t>Если одна из двух параллельных прямых перпендикулярна к третьей прямой, то и другая прямая перпендикулярна к этой прямой.</a:t>
            </a: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57200" y="4114800"/>
            <a:ext cx="5029200" cy="1828800"/>
          </a:xfrm>
          <a:prstGeom prst="parallelogram">
            <a:avLst>
              <a:gd name="adj" fmla="val 65274"/>
            </a:avLst>
          </a:prstGeom>
          <a:solidFill>
            <a:srgbClr val="BFCD57"/>
          </a:solidFill>
          <a:ln w="38100">
            <a:solidFill>
              <a:srgbClr val="8A5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1524000" y="4648200"/>
            <a:ext cx="3352800" cy="0"/>
          </a:xfrm>
          <a:prstGeom prst="line">
            <a:avLst/>
          </a:prstGeom>
          <a:noFill/>
          <a:ln w="57150">
            <a:solidFill>
              <a:srgbClr val="8A5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 flipH="1">
            <a:off x="1295400" y="4191000"/>
            <a:ext cx="1066800" cy="164465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4314825" y="4083050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8A5C00"/>
                </a:solidFill>
              </a:rPr>
              <a:t>A</a:t>
            </a:r>
            <a:endParaRPr lang="ru-RU" sz="3600" b="1" i="1">
              <a:solidFill>
                <a:srgbClr val="8A5C00"/>
              </a:solidFill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838200" y="5289550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8A5C00"/>
                </a:solidFill>
              </a:rPr>
              <a:t>C</a:t>
            </a:r>
            <a:endParaRPr lang="ru-RU" sz="3600" b="1" i="1">
              <a:solidFill>
                <a:srgbClr val="8A5C00"/>
              </a:solidFill>
            </a:endParaRPr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1295400" y="3232150"/>
            <a:ext cx="3352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4133850" y="26352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8A5C00"/>
                </a:solidFill>
              </a:rPr>
              <a:t>a</a:t>
            </a:r>
            <a:endParaRPr lang="ru-RU" sz="3600" b="1" i="1">
              <a:solidFill>
                <a:srgbClr val="8A5C00"/>
              </a:solidFill>
            </a:endParaRP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657600" y="5289550"/>
            <a:ext cx="468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3600" b="1" i="1">
                <a:solidFill>
                  <a:srgbClr val="8A5C00"/>
                </a:solidFill>
                <a:cs typeface="Arial" pitchFamily="34" charset="0"/>
              </a:rPr>
              <a:t>α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1600200" y="407035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solidFill>
                  <a:srgbClr val="8A5C00"/>
                </a:solidFill>
              </a:rPr>
              <a:t>M</a:t>
            </a:r>
            <a:endParaRPr lang="ru-RU" sz="3600" b="1" i="1">
              <a:solidFill>
                <a:srgbClr val="8A5C00"/>
              </a:solidFill>
            </a:endParaRPr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762000" y="3765550"/>
            <a:ext cx="33528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3581400" y="320040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8A5C00"/>
                </a:solidFill>
              </a:rPr>
              <a:t>b</a:t>
            </a:r>
            <a:endParaRPr lang="ru-RU" sz="3600" b="1" i="1">
              <a:solidFill>
                <a:srgbClr val="8A5C00"/>
              </a:solidFill>
            </a:endParaRPr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152400" y="464820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8A5C00"/>
                </a:solidFill>
              </a:rPr>
              <a:t>c</a:t>
            </a:r>
            <a:endParaRPr lang="ru-RU" sz="3600" b="1" i="1">
              <a:solidFill>
                <a:srgbClr val="8A5C00"/>
              </a:solidFill>
            </a:endParaRPr>
          </a:p>
        </p:txBody>
      </p:sp>
      <p:sp>
        <p:nvSpPr>
          <p:cNvPr id="5143" name="Oval 23"/>
          <p:cNvSpPr>
            <a:spLocks noChangeArrowheads="1"/>
          </p:cNvSpPr>
          <p:nvPr/>
        </p:nvSpPr>
        <p:spPr bwMode="auto">
          <a:xfrm>
            <a:off x="1981200" y="4572000"/>
            <a:ext cx="152400" cy="152400"/>
          </a:xfrm>
          <a:prstGeom prst="ellipse">
            <a:avLst/>
          </a:prstGeom>
          <a:solidFill>
            <a:schemeClr val="hlink"/>
          </a:solidFill>
          <a:ln w="9525">
            <a:solidFill>
              <a:srgbClr val="8A5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5021263" y="2451100"/>
            <a:ext cx="381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 u="sng">
                <a:solidFill>
                  <a:srgbClr val="565E1C"/>
                </a:solidFill>
              </a:rPr>
              <a:t>Дано:</a:t>
            </a:r>
            <a:r>
              <a:rPr lang="ru-RU" sz="3200">
                <a:solidFill>
                  <a:srgbClr val="565E1C"/>
                </a:solidFill>
              </a:rPr>
              <a:t> </a:t>
            </a:r>
            <a:r>
              <a:rPr lang="en-US" sz="3200">
                <a:solidFill>
                  <a:srgbClr val="565E1C"/>
                </a:solidFill>
              </a:rPr>
              <a:t> </a:t>
            </a:r>
            <a:r>
              <a:rPr lang="ru-RU" sz="3200" i="1">
                <a:solidFill>
                  <a:srgbClr val="565E1C"/>
                </a:solidFill>
              </a:rPr>
              <a:t>а</a:t>
            </a:r>
            <a:r>
              <a:rPr lang="en-US" sz="3200" i="1">
                <a:solidFill>
                  <a:srgbClr val="565E1C"/>
                </a:solidFill>
              </a:rPr>
              <a:t> </a:t>
            </a:r>
            <a:r>
              <a:rPr lang="en-US" sz="3200" i="1">
                <a:solidFill>
                  <a:srgbClr val="565E1C"/>
                </a:solidFill>
                <a:cs typeface="Arial" pitchFamily="34" charset="0"/>
              </a:rPr>
              <a:t>||</a:t>
            </a:r>
            <a:r>
              <a:rPr lang="en-US" i="1">
                <a:solidFill>
                  <a:srgbClr val="565E1C"/>
                </a:solidFill>
                <a:cs typeface="Arial" pitchFamily="34" charset="0"/>
              </a:rPr>
              <a:t> </a:t>
            </a:r>
            <a:r>
              <a:rPr lang="en-US" sz="3200" i="1">
                <a:solidFill>
                  <a:srgbClr val="565E1C"/>
                </a:solidFill>
              </a:rPr>
              <a:t>b,  a </a:t>
            </a:r>
            <a:r>
              <a:rPr lang="en-US" sz="3200">
                <a:solidFill>
                  <a:srgbClr val="565E1C"/>
                </a:solidFill>
                <a:sym typeface="Symbol" pitchFamily="18" charset="2"/>
              </a:rPr>
              <a:t></a:t>
            </a:r>
            <a:r>
              <a:rPr lang="en-US" sz="3200" i="1">
                <a:solidFill>
                  <a:srgbClr val="565E1C"/>
                </a:solidFill>
              </a:rPr>
              <a:t> c</a:t>
            </a:r>
            <a:endParaRPr lang="ru-RU" sz="3200">
              <a:solidFill>
                <a:srgbClr val="565E1C"/>
              </a:solidFill>
            </a:endParaRPr>
          </a:p>
        </p:txBody>
      </p:sp>
      <p:sp>
        <p:nvSpPr>
          <p:cNvPr id="5149" name="Text Box 29"/>
          <p:cNvSpPr txBox="1">
            <a:spLocks noChangeArrowheads="1"/>
          </p:cNvSpPr>
          <p:nvPr/>
        </p:nvSpPr>
        <p:spPr bwMode="auto">
          <a:xfrm>
            <a:off x="5021263" y="3206750"/>
            <a:ext cx="381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 u="sng">
                <a:solidFill>
                  <a:srgbClr val="565E1C"/>
                </a:solidFill>
              </a:rPr>
              <a:t>Доказать:</a:t>
            </a:r>
            <a:r>
              <a:rPr lang="en-US" sz="3200" i="1">
                <a:solidFill>
                  <a:srgbClr val="565E1C"/>
                </a:solidFill>
              </a:rPr>
              <a:t>  b </a:t>
            </a:r>
            <a:r>
              <a:rPr lang="en-US" sz="3200">
                <a:solidFill>
                  <a:srgbClr val="565E1C"/>
                </a:solidFill>
                <a:sym typeface="Symbol" pitchFamily="18" charset="2"/>
              </a:rPr>
              <a:t></a:t>
            </a:r>
            <a:r>
              <a:rPr lang="en-US" sz="3200" i="1">
                <a:solidFill>
                  <a:srgbClr val="565E1C"/>
                </a:solidFill>
              </a:rPr>
              <a:t> c </a:t>
            </a:r>
            <a:endParaRPr lang="ru-RU" sz="3200">
              <a:solidFill>
                <a:srgbClr val="565E1C"/>
              </a:solidFill>
            </a:endParaRPr>
          </a:p>
        </p:txBody>
      </p:sp>
      <p:sp>
        <p:nvSpPr>
          <p:cNvPr id="5159" name="Text Box 39"/>
          <p:cNvSpPr txBox="1">
            <a:spLocks noChangeArrowheads="1"/>
          </p:cNvSpPr>
          <p:nvPr/>
        </p:nvSpPr>
        <p:spPr bwMode="auto">
          <a:xfrm>
            <a:off x="5021263" y="5594350"/>
            <a:ext cx="396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 u="sng">
                <a:solidFill>
                  <a:srgbClr val="565E1C"/>
                </a:solidFill>
                <a:cs typeface="Arial" pitchFamily="34" charset="0"/>
              </a:rPr>
              <a:t>Доказательство:</a:t>
            </a:r>
            <a:endParaRPr lang="el-GR" sz="3200" i="1" u="sng">
              <a:solidFill>
                <a:srgbClr val="565E1C"/>
              </a:solidFill>
              <a:cs typeface="Arial" pitchFamily="34" charset="0"/>
            </a:endParaRPr>
          </a:p>
        </p:txBody>
      </p:sp>
      <p:sp>
        <p:nvSpPr>
          <p:cNvPr id="5161" name="AutoShape 41"/>
          <p:cNvSpPr>
            <a:spLocks noChangeArrowheads="1"/>
          </p:cNvSpPr>
          <p:nvPr/>
        </p:nvSpPr>
        <p:spPr bwMode="auto">
          <a:xfrm>
            <a:off x="1828800" y="4648200"/>
            <a:ext cx="685800" cy="381000"/>
          </a:xfrm>
          <a:prstGeom prst="parallelogram">
            <a:avLst>
              <a:gd name="adj" fmla="val 63750"/>
            </a:avLst>
          </a:prstGeom>
          <a:noFill/>
          <a:ln w="38100">
            <a:solidFill>
              <a:srgbClr val="8E5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2" name="Line 42"/>
          <p:cNvSpPr>
            <a:spLocks noChangeShapeType="1"/>
          </p:cNvSpPr>
          <p:nvPr/>
        </p:nvSpPr>
        <p:spPr bwMode="auto">
          <a:xfrm flipH="1">
            <a:off x="228600" y="4038600"/>
            <a:ext cx="1066800" cy="164465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AutoShape 43" descr="Почтовая бумага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324600"/>
            <a:ext cx="533400" cy="533400"/>
          </a:xfrm>
          <a:prstGeom prst="actionButtonBackPrevious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5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5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7" grpId="0" animBg="1"/>
      <p:bldP spid="5129" grpId="0" animBg="1"/>
      <p:bldP spid="5130" grpId="0" animBg="1"/>
      <p:bldP spid="5131" grpId="0"/>
      <p:bldP spid="5132" grpId="0"/>
      <p:bldP spid="5133" grpId="0" animBg="1"/>
      <p:bldP spid="5134" grpId="0"/>
      <p:bldP spid="5135" grpId="0"/>
      <p:bldP spid="5138" grpId="0"/>
      <p:bldP spid="5139" grpId="0" animBg="1"/>
      <p:bldP spid="5140" grpId="0"/>
      <p:bldP spid="5142" grpId="0"/>
      <p:bldP spid="5143" grpId="0" animBg="1"/>
      <p:bldP spid="5144" grpId="0"/>
      <p:bldP spid="5149" grpId="0"/>
      <p:bldP spid="5159" grpId="0"/>
      <p:bldP spid="5161" grpId="0" animBg="1"/>
      <p:bldP spid="516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295400"/>
          </a:xfrm>
        </p:spPr>
        <p:txBody>
          <a:bodyPr/>
          <a:lstStyle/>
          <a:p>
            <a:pPr algn="just" eaLnBrk="1" hangingPunct="1"/>
            <a:r>
              <a:rPr lang="ru-RU" sz="2800" b="1" i="1" smtClean="0">
                <a:solidFill>
                  <a:srgbClr val="8A5C00"/>
                </a:solidFill>
                <a:latin typeface="Arial" pitchFamily="34" charset="0"/>
              </a:rPr>
              <a:t>Прямая называется перпендикулярной к плоскости, если она перпендикулярна к любой прямой, лежащей в этой плоскости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1181100" y="3429000"/>
            <a:ext cx="6781800" cy="1981200"/>
          </a:xfrm>
          <a:prstGeom prst="parallelogram">
            <a:avLst>
              <a:gd name="adj" fmla="val 85577"/>
            </a:avLst>
          </a:prstGeom>
          <a:solidFill>
            <a:srgbClr val="BFCD57"/>
          </a:solidFill>
          <a:ln w="38100">
            <a:solidFill>
              <a:srgbClr val="8A5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4572000" y="2057400"/>
            <a:ext cx="0" cy="2438400"/>
          </a:xfrm>
          <a:prstGeom prst="line">
            <a:avLst/>
          </a:prstGeom>
          <a:noFill/>
          <a:ln w="57150">
            <a:solidFill>
              <a:srgbClr val="8A5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4572000" y="4648200"/>
            <a:ext cx="0" cy="762000"/>
          </a:xfrm>
          <a:prstGeom prst="line">
            <a:avLst/>
          </a:prstGeom>
          <a:noFill/>
          <a:ln w="57150">
            <a:solidFill>
              <a:srgbClr val="8A5C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4572000" y="5410200"/>
            <a:ext cx="0" cy="1143000"/>
          </a:xfrm>
          <a:prstGeom prst="line">
            <a:avLst/>
          </a:prstGeom>
          <a:noFill/>
          <a:ln w="57150">
            <a:solidFill>
              <a:srgbClr val="8A5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V="1">
            <a:off x="1752600" y="3962400"/>
            <a:ext cx="5486400" cy="1066800"/>
          </a:xfrm>
          <a:prstGeom prst="line">
            <a:avLst/>
          </a:prstGeom>
          <a:noFill/>
          <a:ln w="38100">
            <a:solidFill>
              <a:srgbClr val="8A5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2895600" y="3810000"/>
            <a:ext cx="3048000" cy="1219200"/>
          </a:xfrm>
          <a:prstGeom prst="line">
            <a:avLst/>
          </a:prstGeom>
          <a:noFill/>
          <a:ln w="38100">
            <a:solidFill>
              <a:srgbClr val="8A5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3581400" y="3581400"/>
            <a:ext cx="2133600" cy="1676400"/>
          </a:xfrm>
          <a:prstGeom prst="line">
            <a:avLst/>
          </a:prstGeom>
          <a:noFill/>
          <a:ln w="38100">
            <a:solidFill>
              <a:srgbClr val="8A5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>
            <a:off x="2438400" y="4572000"/>
            <a:ext cx="2971800" cy="609600"/>
          </a:xfrm>
          <a:prstGeom prst="line">
            <a:avLst/>
          </a:prstGeom>
          <a:noFill/>
          <a:ln w="38100">
            <a:solidFill>
              <a:srgbClr val="8A5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943600" y="4800600"/>
            <a:ext cx="468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3600" b="1" i="1">
                <a:solidFill>
                  <a:srgbClr val="8A5C00"/>
                </a:solidFill>
                <a:cs typeface="Arial" pitchFamily="34" charset="0"/>
              </a:rPr>
              <a:t>α</a:t>
            </a: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4876800" y="3581400"/>
            <a:ext cx="1600200" cy="1219200"/>
          </a:xfrm>
          <a:prstGeom prst="line">
            <a:avLst/>
          </a:prstGeom>
          <a:noFill/>
          <a:ln w="38100">
            <a:solidFill>
              <a:srgbClr val="8A5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4133850" y="190500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8A5C00"/>
                </a:solidFill>
                <a:cs typeface="Arial" pitchFamily="34" charset="0"/>
              </a:rPr>
              <a:t>а</a:t>
            </a:r>
            <a:endParaRPr lang="el-GR" sz="3600" b="1" i="1">
              <a:solidFill>
                <a:srgbClr val="8A5C00"/>
              </a:solidFill>
              <a:cs typeface="Arial" pitchFamily="34" charset="0"/>
            </a:endParaRP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6781800" y="5181600"/>
            <a:ext cx="1981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i="1">
                <a:solidFill>
                  <a:srgbClr val="565E1C"/>
                </a:solidFill>
              </a:rPr>
              <a:t>а </a:t>
            </a:r>
            <a:r>
              <a:rPr lang="ru-RU" sz="5400">
                <a:solidFill>
                  <a:srgbClr val="565E1C"/>
                </a:solidFill>
                <a:sym typeface="Symbol" pitchFamily="18" charset="2"/>
              </a:rPr>
              <a:t></a:t>
            </a:r>
            <a:r>
              <a:rPr lang="en-US" sz="5400" i="1">
                <a:solidFill>
                  <a:srgbClr val="565E1C"/>
                </a:solidFill>
              </a:rPr>
              <a:t> </a:t>
            </a:r>
            <a:r>
              <a:rPr lang="el-GR" sz="5400" i="1">
                <a:solidFill>
                  <a:srgbClr val="565E1C"/>
                </a:solidFill>
                <a:cs typeface="Arial" pitchFamily="34" charset="0"/>
              </a:rPr>
              <a:t>α</a:t>
            </a:r>
            <a:endParaRPr lang="el-GR" sz="5400">
              <a:solidFill>
                <a:srgbClr val="565E1C"/>
              </a:solidFill>
              <a:cs typeface="Arial" pitchFamily="34" charset="0"/>
            </a:endParaRPr>
          </a:p>
        </p:txBody>
      </p:sp>
      <p:sp>
        <p:nvSpPr>
          <p:cNvPr id="18453" name="Oval 21"/>
          <p:cNvSpPr>
            <a:spLocks noChangeArrowheads="1"/>
          </p:cNvSpPr>
          <p:nvPr/>
        </p:nvSpPr>
        <p:spPr bwMode="auto">
          <a:xfrm>
            <a:off x="4495800" y="4419600"/>
            <a:ext cx="152400" cy="152400"/>
          </a:xfrm>
          <a:prstGeom prst="ellipse">
            <a:avLst/>
          </a:prstGeom>
          <a:solidFill>
            <a:srgbClr val="8A5C00"/>
          </a:solidFill>
          <a:ln w="9525">
            <a:solidFill>
              <a:srgbClr val="8A5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0" name="AutoShape 22" descr="Почтовая бумага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324600"/>
            <a:ext cx="533400" cy="533400"/>
          </a:xfrm>
          <a:prstGeom prst="actionButtonBackPrevious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5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animBg="1"/>
      <p:bldP spid="18438" grpId="0" animBg="1"/>
      <p:bldP spid="18439" grpId="0" animBg="1"/>
      <p:bldP spid="18440" grpId="0" animBg="1"/>
      <p:bldP spid="18441" grpId="0" animBg="1"/>
      <p:bldP spid="18442" grpId="0" animBg="1"/>
      <p:bldP spid="18443" grpId="0" animBg="1"/>
      <p:bldP spid="18444" grpId="0"/>
      <p:bldP spid="18445" grpId="0" animBg="1"/>
      <p:bldP spid="18447" grpId="0"/>
      <p:bldP spid="18449" grpId="0"/>
      <p:bldP spid="184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12788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2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Теорема 1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704850" y="850900"/>
            <a:ext cx="77343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600" b="1" i="1">
                <a:solidFill>
                  <a:srgbClr val="8A5C00"/>
                </a:solidFill>
              </a:rPr>
              <a:t>Если одна из двух параллельных прямых перпендикулярна к плоскости, то и другая прямая перпендикулярна к этой плоскости.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457200" y="4114800"/>
            <a:ext cx="5029200" cy="1828800"/>
          </a:xfrm>
          <a:prstGeom prst="parallelogram">
            <a:avLst>
              <a:gd name="adj" fmla="val 68750"/>
            </a:avLst>
          </a:prstGeom>
          <a:solidFill>
            <a:srgbClr val="BFCD57"/>
          </a:solidFill>
          <a:ln w="28575">
            <a:solidFill>
              <a:srgbClr val="8A5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4572000" y="4038600"/>
            <a:ext cx="447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3600" i="1">
                <a:solidFill>
                  <a:srgbClr val="8A5C00"/>
                </a:solidFill>
                <a:cs typeface="Arial" pitchFamily="34" charset="0"/>
              </a:rPr>
              <a:t>α</a:t>
            </a:r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1104900" y="5207000"/>
            <a:ext cx="3200400" cy="266700"/>
          </a:xfrm>
          <a:prstGeom prst="line">
            <a:avLst/>
          </a:prstGeom>
          <a:noFill/>
          <a:ln w="38100">
            <a:solidFill>
              <a:srgbClr val="8A5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1327150" y="4806950"/>
            <a:ext cx="4159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i="1">
                <a:solidFill>
                  <a:srgbClr val="8A5C00"/>
                </a:solidFill>
              </a:rPr>
              <a:t>х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5021263" y="2495550"/>
            <a:ext cx="381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 u="sng">
                <a:solidFill>
                  <a:srgbClr val="565E1C"/>
                </a:solidFill>
              </a:rPr>
              <a:t>Дано:</a:t>
            </a:r>
            <a:r>
              <a:rPr lang="ru-RU" sz="3200">
                <a:solidFill>
                  <a:srgbClr val="565E1C"/>
                </a:solidFill>
              </a:rPr>
              <a:t> </a:t>
            </a:r>
            <a:r>
              <a:rPr lang="en-US" sz="3200">
                <a:solidFill>
                  <a:srgbClr val="565E1C"/>
                </a:solidFill>
              </a:rPr>
              <a:t> </a:t>
            </a:r>
            <a:r>
              <a:rPr lang="ru-RU" sz="3200" i="1">
                <a:solidFill>
                  <a:srgbClr val="565E1C"/>
                </a:solidFill>
              </a:rPr>
              <a:t>а</a:t>
            </a:r>
            <a:r>
              <a:rPr lang="en-US" sz="3200" i="1">
                <a:solidFill>
                  <a:srgbClr val="565E1C"/>
                </a:solidFill>
              </a:rPr>
              <a:t> </a:t>
            </a:r>
            <a:r>
              <a:rPr lang="en-US" sz="3200" i="1">
                <a:solidFill>
                  <a:srgbClr val="565E1C"/>
                </a:solidFill>
                <a:cs typeface="Arial" pitchFamily="34" charset="0"/>
              </a:rPr>
              <a:t>||</a:t>
            </a:r>
            <a:r>
              <a:rPr lang="en-US" i="1">
                <a:solidFill>
                  <a:srgbClr val="565E1C"/>
                </a:solidFill>
                <a:cs typeface="Arial" pitchFamily="34" charset="0"/>
              </a:rPr>
              <a:t> </a:t>
            </a:r>
            <a:r>
              <a:rPr lang="ru-RU" sz="3200" i="1">
                <a:solidFill>
                  <a:srgbClr val="565E1C"/>
                </a:solidFill>
              </a:rPr>
              <a:t>а</a:t>
            </a:r>
            <a:r>
              <a:rPr lang="ru-RU" sz="3200" i="1" baseline="-25000">
                <a:solidFill>
                  <a:srgbClr val="565E1C"/>
                </a:solidFill>
              </a:rPr>
              <a:t>1</a:t>
            </a:r>
            <a:r>
              <a:rPr lang="ru-RU" sz="3200" i="1">
                <a:solidFill>
                  <a:srgbClr val="565E1C"/>
                </a:solidFill>
              </a:rPr>
              <a:t>;</a:t>
            </a:r>
            <a:r>
              <a:rPr lang="en-US" sz="3200" i="1">
                <a:solidFill>
                  <a:srgbClr val="565E1C"/>
                </a:solidFill>
              </a:rPr>
              <a:t> a </a:t>
            </a:r>
            <a:r>
              <a:rPr lang="en-US" sz="3200">
                <a:solidFill>
                  <a:srgbClr val="565E1C"/>
                </a:solidFill>
                <a:sym typeface="Symbol" pitchFamily="18" charset="2"/>
              </a:rPr>
              <a:t></a:t>
            </a:r>
            <a:r>
              <a:rPr lang="en-US" sz="3200" i="1">
                <a:solidFill>
                  <a:srgbClr val="565E1C"/>
                </a:solidFill>
              </a:rPr>
              <a:t> </a:t>
            </a:r>
            <a:r>
              <a:rPr lang="el-GR" sz="3200" i="1">
                <a:solidFill>
                  <a:srgbClr val="565E1C"/>
                </a:solidFill>
                <a:cs typeface="Arial" pitchFamily="34" charset="0"/>
              </a:rPr>
              <a:t>α</a:t>
            </a:r>
            <a:endParaRPr lang="el-GR" sz="3200">
              <a:solidFill>
                <a:srgbClr val="565E1C"/>
              </a:solidFill>
              <a:cs typeface="Arial" pitchFamily="34" charset="0"/>
            </a:endParaRP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5021263" y="3251200"/>
            <a:ext cx="381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 u="sng">
                <a:solidFill>
                  <a:srgbClr val="565E1C"/>
                </a:solidFill>
              </a:rPr>
              <a:t>Доказать:</a:t>
            </a:r>
            <a:r>
              <a:rPr lang="en-US" sz="3200" i="1">
                <a:solidFill>
                  <a:srgbClr val="565E1C"/>
                </a:solidFill>
              </a:rPr>
              <a:t>   </a:t>
            </a:r>
            <a:r>
              <a:rPr lang="ru-RU" sz="3200" i="1">
                <a:solidFill>
                  <a:srgbClr val="565E1C"/>
                </a:solidFill>
              </a:rPr>
              <a:t>а</a:t>
            </a:r>
            <a:r>
              <a:rPr lang="ru-RU" sz="3200" i="1" baseline="-25000">
                <a:solidFill>
                  <a:srgbClr val="565E1C"/>
                </a:solidFill>
              </a:rPr>
              <a:t>1</a:t>
            </a:r>
            <a:r>
              <a:rPr lang="en-US" sz="3200" i="1">
                <a:solidFill>
                  <a:srgbClr val="565E1C"/>
                </a:solidFill>
              </a:rPr>
              <a:t> </a:t>
            </a:r>
            <a:r>
              <a:rPr lang="en-US" sz="3200">
                <a:solidFill>
                  <a:srgbClr val="565E1C"/>
                </a:solidFill>
                <a:sym typeface="Symbol" pitchFamily="18" charset="2"/>
              </a:rPr>
              <a:t></a:t>
            </a:r>
            <a:r>
              <a:rPr lang="en-US" sz="3200" i="1">
                <a:solidFill>
                  <a:srgbClr val="565E1C"/>
                </a:solidFill>
                <a:sym typeface="Symbol" pitchFamily="18" charset="2"/>
              </a:rPr>
              <a:t> </a:t>
            </a:r>
            <a:r>
              <a:rPr lang="el-GR" sz="3200" i="1">
                <a:solidFill>
                  <a:srgbClr val="565E1C"/>
                </a:solidFill>
                <a:cs typeface="Arial" pitchFamily="34" charset="0"/>
              </a:rPr>
              <a:t>α</a:t>
            </a:r>
            <a:r>
              <a:rPr lang="en-US" sz="3200" i="1">
                <a:solidFill>
                  <a:srgbClr val="565E1C"/>
                </a:solidFill>
              </a:rPr>
              <a:t> </a:t>
            </a:r>
            <a:endParaRPr lang="ru-RU" sz="3200">
              <a:solidFill>
                <a:srgbClr val="565E1C"/>
              </a:solidFill>
            </a:endParaRP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5021263" y="5594350"/>
            <a:ext cx="396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 u="sng">
                <a:solidFill>
                  <a:srgbClr val="565E1C"/>
                </a:solidFill>
                <a:cs typeface="Arial" pitchFamily="34" charset="0"/>
              </a:rPr>
              <a:t>Доказательство:</a:t>
            </a:r>
            <a:endParaRPr lang="el-GR" sz="3200" i="1" u="sng">
              <a:solidFill>
                <a:srgbClr val="565E1C"/>
              </a:solidFill>
              <a:cs typeface="Arial" pitchFamily="34" charset="0"/>
            </a:endParaRP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057400" y="2286000"/>
            <a:ext cx="533400" cy="4267200"/>
            <a:chOff x="1296" y="1440"/>
            <a:chExt cx="336" cy="2688"/>
          </a:xfrm>
        </p:grpSpPr>
        <p:sp>
          <p:nvSpPr>
            <p:cNvPr id="7187" name="Line 9"/>
            <p:cNvSpPr>
              <a:spLocks noChangeShapeType="1"/>
            </p:cNvSpPr>
            <p:nvPr/>
          </p:nvSpPr>
          <p:spPr bwMode="auto">
            <a:xfrm flipV="1">
              <a:off x="1584" y="1584"/>
              <a:ext cx="0" cy="1392"/>
            </a:xfrm>
            <a:prstGeom prst="line">
              <a:avLst/>
            </a:prstGeom>
            <a:noFill/>
            <a:ln w="38100">
              <a:solidFill>
                <a:srgbClr val="8A5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8" name="Text Box 10"/>
            <p:cNvSpPr txBox="1">
              <a:spLocks noChangeArrowheads="1"/>
            </p:cNvSpPr>
            <p:nvPr/>
          </p:nvSpPr>
          <p:spPr bwMode="auto">
            <a:xfrm>
              <a:off x="1296" y="1440"/>
              <a:ext cx="276" cy="40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i="1">
                  <a:solidFill>
                    <a:srgbClr val="8A5C00"/>
                  </a:solidFill>
                </a:rPr>
                <a:t>a</a:t>
              </a:r>
              <a:endParaRPr lang="ru-RU" sz="3600" i="1">
                <a:solidFill>
                  <a:srgbClr val="8A5C00"/>
                </a:solidFill>
              </a:endParaRPr>
            </a:p>
          </p:txBody>
        </p:sp>
        <p:sp>
          <p:nvSpPr>
            <p:cNvPr id="7189" name="Oval 19"/>
            <p:cNvSpPr>
              <a:spLocks noChangeArrowheads="1"/>
            </p:cNvSpPr>
            <p:nvPr/>
          </p:nvSpPr>
          <p:spPr bwMode="auto">
            <a:xfrm>
              <a:off x="1536" y="2976"/>
              <a:ext cx="96" cy="96"/>
            </a:xfrm>
            <a:prstGeom prst="ellipse">
              <a:avLst/>
            </a:prstGeom>
            <a:solidFill>
              <a:srgbClr val="8A5C00"/>
            </a:solidFill>
            <a:ln w="38100">
              <a:solidFill>
                <a:srgbClr val="8A5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0" name="Line 27"/>
            <p:cNvSpPr>
              <a:spLocks noChangeShapeType="1"/>
            </p:cNvSpPr>
            <p:nvPr/>
          </p:nvSpPr>
          <p:spPr bwMode="auto">
            <a:xfrm flipV="1">
              <a:off x="1584" y="3072"/>
              <a:ext cx="0" cy="624"/>
            </a:xfrm>
            <a:prstGeom prst="line">
              <a:avLst/>
            </a:prstGeom>
            <a:noFill/>
            <a:ln w="38100">
              <a:solidFill>
                <a:srgbClr val="8A5C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1" name="Line 28"/>
            <p:cNvSpPr>
              <a:spLocks noChangeShapeType="1"/>
            </p:cNvSpPr>
            <p:nvPr/>
          </p:nvSpPr>
          <p:spPr bwMode="auto">
            <a:xfrm flipV="1">
              <a:off x="1584" y="3744"/>
              <a:ext cx="0" cy="384"/>
            </a:xfrm>
            <a:prstGeom prst="line">
              <a:avLst/>
            </a:prstGeom>
            <a:noFill/>
            <a:ln w="38100">
              <a:solidFill>
                <a:srgbClr val="8A5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3429000" y="2559050"/>
            <a:ext cx="762000" cy="4070350"/>
            <a:chOff x="2160" y="1612"/>
            <a:chExt cx="480" cy="2564"/>
          </a:xfrm>
        </p:grpSpPr>
        <p:sp>
          <p:nvSpPr>
            <p:cNvPr id="7182" name="Line 15"/>
            <p:cNvSpPr>
              <a:spLocks noChangeShapeType="1"/>
            </p:cNvSpPr>
            <p:nvPr/>
          </p:nvSpPr>
          <p:spPr bwMode="auto">
            <a:xfrm flipH="1" flipV="1">
              <a:off x="2208" y="1728"/>
              <a:ext cx="0" cy="1440"/>
            </a:xfrm>
            <a:prstGeom prst="line">
              <a:avLst/>
            </a:prstGeom>
            <a:noFill/>
            <a:ln w="38100">
              <a:solidFill>
                <a:srgbClr val="8A5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3" name="Text Box 16"/>
            <p:cNvSpPr txBox="1">
              <a:spLocks noChangeArrowheads="1"/>
            </p:cNvSpPr>
            <p:nvPr/>
          </p:nvSpPr>
          <p:spPr bwMode="auto">
            <a:xfrm>
              <a:off x="2208" y="1612"/>
              <a:ext cx="432" cy="40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600" i="1">
                  <a:solidFill>
                    <a:srgbClr val="8A5C00"/>
                  </a:solidFill>
                </a:rPr>
                <a:t>а</a:t>
              </a:r>
              <a:r>
                <a:rPr lang="ru-RU" sz="3600" i="1" baseline="-25000">
                  <a:solidFill>
                    <a:srgbClr val="8A5C00"/>
                  </a:solidFill>
                </a:rPr>
                <a:t>1</a:t>
              </a:r>
              <a:endParaRPr lang="ru-RU" sz="3600" i="1">
                <a:solidFill>
                  <a:srgbClr val="8A5C00"/>
                </a:solidFill>
              </a:endParaRPr>
            </a:p>
          </p:txBody>
        </p:sp>
        <p:sp>
          <p:nvSpPr>
            <p:cNvPr id="7184" name="Line 29"/>
            <p:cNvSpPr>
              <a:spLocks noChangeShapeType="1"/>
            </p:cNvSpPr>
            <p:nvPr/>
          </p:nvSpPr>
          <p:spPr bwMode="auto">
            <a:xfrm flipV="1">
              <a:off x="2208" y="3264"/>
              <a:ext cx="0" cy="384"/>
            </a:xfrm>
            <a:prstGeom prst="line">
              <a:avLst/>
            </a:prstGeom>
            <a:noFill/>
            <a:ln w="38100">
              <a:solidFill>
                <a:srgbClr val="8A5C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5" name="Line 30"/>
            <p:cNvSpPr>
              <a:spLocks noChangeShapeType="1"/>
            </p:cNvSpPr>
            <p:nvPr/>
          </p:nvSpPr>
          <p:spPr bwMode="auto">
            <a:xfrm flipV="1">
              <a:off x="2208" y="3744"/>
              <a:ext cx="0" cy="432"/>
            </a:xfrm>
            <a:prstGeom prst="line">
              <a:avLst/>
            </a:prstGeom>
            <a:noFill/>
            <a:ln w="38100">
              <a:solidFill>
                <a:srgbClr val="8A5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6" name="Oval 31"/>
            <p:cNvSpPr>
              <a:spLocks noChangeArrowheads="1"/>
            </p:cNvSpPr>
            <p:nvPr/>
          </p:nvSpPr>
          <p:spPr bwMode="auto">
            <a:xfrm>
              <a:off x="2160" y="3168"/>
              <a:ext cx="96" cy="96"/>
            </a:xfrm>
            <a:prstGeom prst="ellipse">
              <a:avLst/>
            </a:prstGeom>
            <a:solidFill>
              <a:srgbClr val="8A5C00"/>
            </a:solidFill>
            <a:ln w="38100">
              <a:solidFill>
                <a:srgbClr val="8A5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181" name="AutoShape 34" descr="Почтовая бумага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324600"/>
            <a:ext cx="533400" cy="533400"/>
          </a:xfrm>
          <a:prstGeom prst="actionButtonBackPrevious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0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 animBg="1"/>
      <p:bldP spid="20491" grpId="0"/>
      <p:bldP spid="20497" grpId="0" animBg="1"/>
      <p:bldP spid="20498" grpId="0"/>
      <p:bldP spid="20501" grpId="0"/>
      <p:bldP spid="20504" grpId="0"/>
      <p:bldP spid="205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93700" y="228600"/>
            <a:ext cx="3200400" cy="7127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32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Теорема 2 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228600" y="3124200"/>
            <a:ext cx="5029200" cy="1828800"/>
          </a:xfrm>
          <a:prstGeom prst="parallelogram">
            <a:avLst>
              <a:gd name="adj" fmla="val 68750"/>
            </a:avLst>
          </a:prstGeom>
          <a:solidFill>
            <a:srgbClr val="BFCD57"/>
          </a:solidFill>
          <a:ln w="38100">
            <a:solidFill>
              <a:srgbClr val="8A5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57200" y="4343400"/>
            <a:ext cx="4476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3600" i="1">
                <a:solidFill>
                  <a:srgbClr val="8A5C00"/>
                </a:solidFill>
                <a:cs typeface="Arial" pitchFamily="34" charset="0"/>
              </a:rPr>
              <a:t>α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5021263" y="4851400"/>
            <a:ext cx="381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 u="sng">
                <a:solidFill>
                  <a:srgbClr val="565E1C"/>
                </a:solidFill>
              </a:rPr>
              <a:t>Доказать:</a:t>
            </a:r>
            <a:r>
              <a:rPr lang="en-US" sz="3200" i="1">
                <a:solidFill>
                  <a:srgbClr val="565E1C"/>
                </a:solidFill>
              </a:rPr>
              <a:t>   </a:t>
            </a:r>
            <a:r>
              <a:rPr lang="ru-RU" sz="3200" i="1">
                <a:solidFill>
                  <a:srgbClr val="565E1C"/>
                </a:solidFill>
              </a:rPr>
              <a:t>а</a:t>
            </a:r>
            <a:r>
              <a:rPr lang="en-US" sz="3200" i="1">
                <a:solidFill>
                  <a:srgbClr val="565E1C"/>
                </a:solidFill>
              </a:rPr>
              <a:t> </a:t>
            </a:r>
            <a:r>
              <a:rPr lang="en-US" sz="3200" i="1">
                <a:solidFill>
                  <a:srgbClr val="565E1C"/>
                </a:solidFill>
                <a:cs typeface="Arial" pitchFamily="34" charset="0"/>
              </a:rPr>
              <a:t>|| b</a:t>
            </a:r>
            <a:r>
              <a:rPr lang="en-US" sz="3200" i="1">
                <a:solidFill>
                  <a:srgbClr val="565E1C"/>
                </a:solidFill>
              </a:rPr>
              <a:t> </a:t>
            </a:r>
            <a:endParaRPr lang="ru-RU" sz="3200">
              <a:solidFill>
                <a:srgbClr val="565E1C"/>
              </a:solidFill>
            </a:endParaRP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5021263" y="5594350"/>
            <a:ext cx="396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 u="sng">
                <a:solidFill>
                  <a:srgbClr val="565E1C"/>
                </a:solidFill>
                <a:cs typeface="Arial" pitchFamily="34" charset="0"/>
              </a:rPr>
              <a:t>Доказательство:</a:t>
            </a:r>
            <a:endParaRPr lang="el-GR" sz="3200" i="1" u="sng">
              <a:solidFill>
                <a:srgbClr val="565E1C"/>
              </a:solidFill>
              <a:cs typeface="Arial" pitchFamily="34" charset="0"/>
            </a:endParaRPr>
          </a:p>
        </p:txBody>
      </p:sp>
      <p:grpSp>
        <p:nvGrpSpPr>
          <p:cNvPr id="2" name="Group 74"/>
          <p:cNvGrpSpPr>
            <a:grpSpLocks/>
          </p:cNvGrpSpPr>
          <p:nvPr/>
        </p:nvGrpSpPr>
        <p:grpSpPr bwMode="auto">
          <a:xfrm>
            <a:off x="1638300" y="2139950"/>
            <a:ext cx="444500" cy="3733800"/>
            <a:chOff x="1008" y="1344"/>
            <a:chExt cx="280" cy="2352"/>
          </a:xfrm>
        </p:grpSpPr>
        <p:sp>
          <p:nvSpPr>
            <p:cNvPr id="8227" name="Text Box 6"/>
            <p:cNvSpPr txBox="1">
              <a:spLocks noChangeArrowheads="1"/>
            </p:cNvSpPr>
            <p:nvPr/>
          </p:nvSpPr>
          <p:spPr bwMode="auto">
            <a:xfrm>
              <a:off x="1008" y="3247"/>
              <a:ext cx="258" cy="36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200" i="1">
                  <a:solidFill>
                    <a:srgbClr val="8A5C00"/>
                  </a:solidFill>
                </a:rPr>
                <a:t>a</a:t>
              </a:r>
              <a:endParaRPr lang="ru-RU" sz="3200" i="1">
                <a:solidFill>
                  <a:srgbClr val="8A5C00"/>
                </a:solidFill>
              </a:endParaRPr>
            </a:p>
          </p:txBody>
        </p:sp>
        <p:grpSp>
          <p:nvGrpSpPr>
            <p:cNvPr id="8228" name="Group 51"/>
            <p:cNvGrpSpPr>
              <a:grpSpLocks/>
            </p:cNvGrpSpPr>
            <p:nvPr/>
          </p:nvGrpSpPr>
          <p:grpSpPr bwMode="auto">
            <a:xfrm>
              <a:off x="1204" y="1344"/>
              <a:ext cx="84" cy="2352"/>
              <a:chOff x="2308" y="1488"/>
              <a:chExt cx="84" cy="2352"/>
            </a:xfrm>
          </p:grpSpPr>
          <p:sp>
            <p:nvSpPr>
              <p:cNvPr id="8229" name="Line 52"/>
              <p:cNvSpPr>
                <a:spLocks noChangeShapeType="1"/>
              </p:cNvSpPr>
              <p:nvPr/>
            </p:nvSpPr>
            <p:spPr bwMode="auto">
              <a:xfrm flipV="1">
                <a:off x="2352" y="1488"/>
                <a:ext cx="0" cy="1224"/>
              </a:xfrm>
              <a:prstGeom prst="line">
                <a:avLst/>
              </a:prstGeom>
              <a:noFill/>
              <a:ln w="38100">
                <a:solidFill>
                  <a:srgbClr val="8A5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0" name="Oval 53"/>
              <p:cNvSpPr>
                <a:spLocks noChangeArrowheads="1"/>
              </p:cNvSpPr>
              <p:nvPr/>
            </p:nvSpPr>
            <p:spPr bwMode="auto">
              <a:xfrm>
                <a:off x="2308" y="2664"/>
                <a:ext cx="84" cy="84"/>
              </a:xfrm>
              <a:prstGeom prst="ellipse">
                <a:avLst/>
              </a:prstGeom>
              <a:solidFill>
                <a:srgbClr val="8E5F00"/>
              </a:solidFill>
              <a:ln w="38100">
                <a:solidFill>
                  <a:srgbClr val="8E5F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31" name="Line 54"/>
              <p:cNvSpPr>
                <a:spLocks noChangeShapeType="1"/>
              </p:cNvSpPr>
              <p:nvPr/>
            </p:nvSpPr>
            <p:spPr bwMode="auto">
              <a:xfrm flipV="1">
                <a:off x="2352" y="2784"/>
                <a:ext cx="0" cy="432"/>
              </a:xfrm>
              <a:prstGeom prst="line">
                <a:avLst/>
              </a:prstGeom>
              <a:noFill/>
              <a:ln w="38100">
                <a:solidFill>
                  <a:srgbClr val="8A5C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2" name="Line 55"/>
              <p:cNvSpPr>
                <a:spLocks noChangeShapeType="1"/>
              </p:cNvSpPr>
              <p:nvPr/>
            </p:nvSpPr>
            <p:spPr bwMode="auto">
              <a:xfrm flipV="1">
                <a:off x="2352" y="3312"/>
                <a:ext cx="0" cy="528"/>
              </a:xfrm>
              <a:prstGeom prst="line">
                <a:avLst/>
              </a:prstGeom>
              <a:noFill/>
              <a:ln w="38100">
                <a:solidFill>
                  <a:srgbClr val="8A5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953000" y="381000"/>
            <a:ext cx="3810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 i="1">
                <a:solidFill>
                  <a:srgbClr val="8A5C00"/>
                </a:solidFill>
              </a:rPr>
              <a:t>Если две прямые перпендикулярны к плоскости, то они параллельны.</a:t>
            </a:r>
          </a:p>
        </p:txBody>
      </p:sp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2895600" y="1066800"/>
            <a:ext cx="1333500" cy="5791200"/>
            <a:chOff x="1776" y="720"/>
            <a:chExt cx="840" cy="3648"/>
          </a:xfrm>
        </p:grpSpPr>
        <p:grpSp>
          <p:nvGrpSpPr>
            <p:cNvPr id="8220" name="Group 66"/>
            <p:cNvGrpSpPr>
              <a:grpSpLocks/>
            </p:cNvGrpSpPr>
            <p:nvPr/>
          </p:nvGrpSpPr>
          <p:grpSpPr bwMode="auto">
            <a:xfrm>
              <a:off x="1776" y="720"/>
              <a:ext cx="816" cy="3648"/>
              <a:chOff x="3360" y="432"/>
              <a:chExt cx="816" cy="3648"/>
            </a:xfrm>
          </p:grpSpPr>
          <p:sp>
            <p:nvSpPr>
              <p:cNvPr id="8223" name="Line 43"/>
              <p:cNvSpPr>
                <a:spLocks noChangeShapeType="1"/>
              </p:cNvSpPr>
              <p:nvPr/>
            </p:nvSpPr>
            <p:spPr bwMode="auto">
              <a:xfrm flipV="1">
                <a:off x="3360" y="2928"/>
                <a:ext cx="816" cy="1152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4" name="Freeform 44"/>
              <p:cNvSpPr>
                <a:spLocks/>
              </p:cNvSpPr>
              <p:nvPr/>
            </p:nvSpPr>
            <p:spPr bwMode="auto">
              <a:xfrm>
                <a:off x="3360" y="432"/>
                <a:ext cx="816" cy="2448"/>
              </a:xfrm>
              <a:custGeom>
                <a:avLst/>
                <a:gdLst>
                  <a:gd name="T0" fmla="*/ 0 w 816"/>
                  <a:gd name="T1" fmla="*/ 2448 h 2448"/>
                  <a:gd name="T2" fmla="*/ 816 w 816"/>
                  <a:gd name="T3" fmla="*/ 1296 h 2448"/>
                  <a:gd name="T4" fmla="*/ 816 w 816"/>
                  <a:gd name="T5" fmla="*/ 0 h 2448"/>
                  <a:gd name="T6" fmla="*/ 0 w 816"/>
                  <a:gd name="T7" fmla="*/ 1152 h 2448"/>
                  <a:gd name="T8" fmla="*/ 0 w 816"/>
                  <a:gd name="T9" fmla="*/ 2448 h 24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16"/>
                  <a:gd name="T16" fmla="*/ 0 h 2448"/>
                  <a:gd name="T17" fmla="*/ 816 w 816"/>
                  <a:gd name="T18" fmla="*/ 2448 h 244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16" h="2448">
                    <a:moveTo>
                      <a:pt x="0" y="2448"/>
                    </a:moveTo>
                    <a:lnTo>
                      <a:pt x="816" y="1296"/>
                    </a:lnTo>
                    <a:lnTo>
                      <a:pt x="816" y="0"/>
                    </a:lnTo>
                    <a:lnTo>
                      <a:pt x="0" y="1152"/>
                    </a:lnTo>
                    <a:lnTo>
                      <a:pt x="0" y="2448"/>
                    </a:lnTo>
                    <a:close/>
                  </a:path>
                </a:pathLst>
              </a:custGeom>
              <a:solidFill>
                <a:srgbClr val="FFCC66"/>
              </a:solidFill>
              <a:ln w="38100" cmpd="sng">
                <a:solidFill>
                  <a:srgbClr val="8A5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5" name="Line 49"/>
              <p:cNvSpPr>
                <a:spLocks noChangeShapeType="1"/>
              </p:cNvSpPr>
              <p:nvPr/>
            </p:nvSpPr>
            <p:spPr bwMode="auto">
              <a:xfrm>
                <a:off x="3360" y="1728"/>
                <a:ext cx="816" cy="0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6" name="Freeform 65"/>
              <p:cNvSpPr>
                <a:spLocks/>
              </p:cNvSpPr>
              <p:nvPr/>
            </p:nvSpPr>
            <p:spPr bwMode="auto">
              <a:xfrm>
                <a:off x="3360" y="2688"/>
                <a:ext cx="816" cy="1392"/>
              </a:xfrm>
              <a:custGeom>
                <a:avLst/>
                <a:gdLst>
                  <a:gd name="T0" fmla="*/ 816 w 816"/>
                  <a:gd name="T1" fmla="*/ 0 h 1392"/>
                  <a:gd name="T2" fmla="*/ 672 w 816"/>
                  <a:gd name="T3" fmla="*/ 192 h 1392"/>
                  <a:gd name="T4" fmla="*/ 0 w 816"/>
                  <a:gd name="T5" fmla="*/ 192 h 1392"/>
                  <a:gd name="T6" fmla="*/ 0 w 816"/>
                  <a:gd name="T7" fmla="*/ 1392 h 1392"/>
                  <a:gd name="T8" fmla="*/ 816 w 816"/>
                  <a:gd name="T9" fmla="*/ 240 h 1392"/>
                  <a:gd name="T10" fmla="*/ 816 w 816"/>
                  <a:gd name="T11" fmla="*/ 0 h 139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16"/>
                  <a:gd name="T19" fmla="*/ 0 h 1392"/>
                  <a:gd name="T20" fmla="*/ 816 w 816"/>
                  <a:gd name="T21" fmla="*/ 1392 h 139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16" h="1392">
                    <a:moveTo>
                      <a:pt x="816" y="0"/>
                    </a:moveTo>
                    <a:lnTo>
                      <a:pt x="672" y="192"/>
                    </a:lnTo>
                    <a:lnTo>
                      <a:pt x="0" y="192"/>
                    </a:lnTo>
                    <a:lnTo>
                      <a:pt x="0" y="1392"/>
                    </a:lnTo>
                    <a:lnTo>
                      <a:pt x="816" y="240"/>
                    </a:lnTo>
                    <a:lnTo>
                      <a:pt x="816" y="0"/>
                    </a:lnTo>
                    <a:close/>
                  </a:path>
                </a:pathLst>
              </a:custGeom>
              <a:solidFill>
                <a:srgbClr val="FFCC66"/>
              </a:solidFill>
              <a:ln w="38100" cmpd="sng">
                <a:solidFill>
                  <a:srgbClr val="8A5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21" name="Text Box 64"/>
            <p:cNvSpPr txBox="1">
              <a:spLocks noChangeArrowheads="1"/>
            </p:cNvSpPr>
            <p:nvPr/>
          </p:nvSpPr>
          <p:spPr bwMode="auto">
            <a:xfrm>
              <a:off x="2352" y="864"/>
              <a:ext cx="264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l-GR" sz="3200" i="1">
                  <a:solidFill>
                    <a:srgbClr val="8A5C00"/>
                  </a:solidFill>
                  <a:cs typeface="Arial" pitchFamily="34" charset="0"/>
                </a:rPr>
                <a:t>β</a:t>
              </a:r>
            </a:p>
          </p:txBody>
        </p:sp>
        <p:sp>
          <p:nvSpPr>
            <p:cNvPr id="8222" name="Line 67"/>
            <p:cNvSpPr>
              <a:spLocks noChangeShapeType="1"/>
            </p:cNvSpPr>
            <p:nvPr/>
          </p:nvSpPr>
          <p:spPr bwMode="auto">
            <a:xfrm>
              <a:off x="2592" y="1920"/>
              <a:ext cx="0" cy="1104"/>
            </a:xfrm>
            <a:prstGeom prst="line">
              <a:avLst/>
            </a:prstGeom>
            <a:noFill/>
            <a:ln w="38100">
              <a:solidFill>
                <a:srgbClr val="8A5C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" name="Group 73"/>
          <p:cNvGrpSpPr>
            <a:grpSpLocks/>
          </p:cNvGrpSpPr>
          <p:nvPr/>
        </p:nvGrpSpPr>
        <p:grpSpPr bwMode="auto">
          <a:xfrm>
            <a:off x="3016250" y="1962150"/>
            <a:ext cx="685800" cy="4356100"/>
            <a:chOff x="1852" y="1284"/>
            <a:chExt cx="432" cy="2744"/>
          </a:xfrm>
        </p:grpSpPr>
        <p:sp>
          <p:nvSpPr>
            <p:cNvPr id="8215" name="Line 59"/>
            <p:cNvSpPr>
              <a:spLocks noChangeShapeType="1"/>
            </p:cNvSpPr>
            <p:nvPr/>
          </p:nvSpPr>
          <p:spPr bwMode="auto">
            <a:xfrm flipH="1">
              <a:off x="2048" y="1284"/>
              <a:ext cx="224" cy="1512"/>
            </a:xfrm>
            <a:prstGeom prst="line">
              <a:avLst/>
            </a:prstGeom>
            <a:noFill/>
            <a:ln w="38100">
              <a:solidFill>
                <a:srgbClr val="8A5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6" name="Oval 62"/>
            <p:cNvSpPr>
              <a:spLocks noChangeArrowheads="1"/>
            </p:cNvSpPr>
            <p:nvPr/>
          </p:nvSpPr>
          <p:spPr bwMode="auto">
            <a:xfrm>
              <a:off x="1992" y="2740"/>
              <a:ext cx="96" cy="96"/>
            </a:xfrm>
            <a:prstGeom prst="ellipse">
              <a:avLst/>
            </a:prstGeom>
            <a:solidFill>
              <a:srgbClr val="8A5C00"/>
            </a:solidFill>
            <a:ln w="9525">
              <a:solidFill>
                <a:srgbClr val="8A5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7" name="Text Box 63"/>
            <p:cNvSpPr txBox="1">
              <a:spLocks noChangeArrowheads="1"/>
            </p:cNvSpPr>
            <p:nvPr/>
          </p:nvSpPr>
          <p:spPr bwMode="auto">
            <a:xfrm>
              <a:off x="1852" y="3496"/>
              <a:ext cx="43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i="1">
                  <a:solidFill>
                    <a:srgbClr val="8A5C00"/>
                  </a:solidFill>
                </a:rPr>
                <a:t> </a:t>
              </a:r>
              <a:r>
                <a:rPr lang="en-US" sz="3200" i="1">
                  <a:solidFill>
                    <a:srgbClr val="8A5C00"/>
                  </a:solidFill>
                </a:rPr>
                <a:t>b</a:t>
              </a:r>
              <a:r>
                <a:rPr lang="en-US" sz="2800" i="1" baseline="-25000">
                  <a:solidFill>
                    <a:srgbClr val="8A5C00"/>
                  </a:solidFill>
                </a:rPr>
                <a:t>1</a:t>
              </a:r>
              <a:endParaRPr lang="ru-RU" sz="2800" i="1">
                <a:solidFill>
                  <a:srgbClr val="8A5C00"/>
                </a:solidFill>
              </a:endParaRPr>
            </a:p>
          </p:txBody>
        </p:sp>
        <p:sp>
          <p:nvSpPr>
            <p:cNvPr id="8218" name="Line 68"/>
            <p:cNvSpPr>
              <a:spLocks noChangeShapeType="1"/>
            </p:cNvSpPr>
            <p:nvPr/>
          </p:nvSpPr>
          <p:spPr bwMode="auto">
            <a:xfrm flipH="1">
              <a:off x="1992" y="2796"/>
              <a:ext cx="56" cy="392"/>
            </a:xfrm>
            <a:prstGeom prst="line">
              <a:avLst/>
            </a:prstGeom>
            <a:noFill/>
            <a:ln w="38100">
              <a:solidFill>
                <a:srgbClr val="8A5C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9" name="Line 69"/>
            <p:cNvSpPr>
              <a:spLocks noChangeShapeType="1"/>
            </p:cNvSpPr>
            <p:nvPr/>
          </p:nvSpPr>
          <p:spPr bwMode="auto">
            <a:xfrm flipH="1">
              <a:off x="1852" y="3160"/>
              <a:ext cx="140" cy="868"/>
            </a:xfrm>
            <a:prstGeom prst="line">
              <a:avLst/>
            </a:prstGeom>
            <a:noFill/>
            <a:ln w="38100">
              <a:solidFill>
                <a:srgbClr val="8A5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5029200" y="4114800"/>
            <a:ext cx="396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 u="sng">
                <a:solidFill>
                  <a:srgbClr val="565E1C"/>
                </a:solidFill>
              </a:rPr>
              <a:t>Дано:</a:t>
            </a:r>
            <a:r>
              <a:rPr lang="ru-RU" sz="3200">
                <a:solidFill>
                  <a:srgbClr val="565E1C"/>
                </a:solidFill>
              </a:rPr>
              <a:t> </a:t>
            </a:r>
            <a:r>
              <a:rPr lang="en-US" sz="3200">
                <a:solidFill>
                  <a:srgbClr val="565E1C"/>
                </a:solidFill>
              </a:rPr>
              <a:t>  </a:t>
            </a:r>
            <a:r>
              <a:rPr lang="ru-RU" sz="3200" i="1">
                <a:solidFill>
                  <a:srgbClr val="565E1C"/>
                </a:solidFill>
              </a:rPr>
              <a:t>а</a:t>
            </a:r>
            <a:r>
              <a:rPr lang="en-US" sz="3200" i="1">
                <a:solidFill>
                  <a:srgbClr val="565E1C"/>
                </a:solidFill>
              </a:rPr>
              <a:t> </a:t>
            </a:r>
            <a:r>
              <a:rPr lang="en-US" sz="3200">
                <a:solidFill>
                  <a:srgbClr val="565E1C"/>
                </a:solidFill>
                <a:sym typeface="Symbol" pitchFamily="18" charset="2"/>
              </a:rPr>
              <a:t></a:t>
            </a:r>
            <a:r>
              <a:rPr lang="en-US" sz="3200" i="1">
                <a:solidFill>
                  <a:srgbClr val="565E1C"/>
                </a:solidFill>
              </a:rPr>
              <a:t> </a:t>
            </a:r>
            <a:r>
              <a:rPr lang="el-GR" sz="3200" i="1">
                <a:solidFill>
                  <a:srgbClr val="565E1C"/>
                </a:solidFill>
                <a:cs typeface="Arial" pitchFamily="34" charset="0"/>
              </a:rPr>
              <a:t>α</a:t>
            </a:r>
            <a:r>
              <a:rPr lang="ru-RU" sz="3200" i="1">
                <a:solidFill>
                  <a:srgbClr val="565E1C"/>
                </a:solidFill>
              </a:rPr>
              <a:t>;</a:t>
            </a:r>
            <a:r>
              <a:rPr lang="en-US" sz="3200" i="1">
                <a:solidFill>
                  <a:srgbClr val="565E1C"/>
                </a:solidFill>
              </a:rPr>
              <a:t> b</a:t>
            </a:r>
            <a:r>
              <a:rPr lang="ru-RU" sz="3200" i="1">
                <a:solidFill>
                  <a:srgbClr val="565E1C"/>
                </a:solidFill>
              </a:rPr>
              <a:t> </a:t>
            </a:r>
            <a:r>
              <a:rPr lang="en-US" sz="3200">
                <a:solidFill>
                  <a:srgbClr val="565E1C"/>
                </a:solidFill>
                <a:sym typeface="Symbol" pitchFamily="18" charset="2"/>
              </a:rPr>
              <a:t></a:t>
            </a:r>
            <a:r>
              <a:rPr lang="ru-RU" sz="3200">
                <a:solidFill>
                  <a:srgbClr val="565E1C"/>
                </a:solidFill>
                <a:sym typeface="Symbol" pitchFamily="18" charset="2"/>
              </a:rPr>
              <a:t> </a:t>
            </a:r>
            <a:r>
              <a:rPr lang="el-GR" sz="3200" i="1">
                <a:solidFill>
                  <a:srgbClr val="565E1C"/>
                </a:solidFill>
                <a:cs typeface="Arial" pitchFamily="34" charset="0"/>
              </a:rPr>
              <a:t>α</a:t>
            </a:r>
            <a:endParaRPr lang="el-GR" sz="3200">
              <a:solidFill>
                <a:srgbClr val="565E1C"/>
              </a:solidFill>
              <a:cs typeface="Arial" pitchFamily="34" charset="0"/>
            </a:endParaRPr>
          </a:p>
        </p:txBody>
      </p:sp>
      <p:grpSp>
        <p:nvGrpSpPr>
          <p:cNvPr id="7" name="Group 85"/>
          <p:cNvGrpSpPr>
            <a:grpSpLocks/>
          </p:cNvGrpSpPr>
          <p:nvPr/>
        </p:nvGrpSpPr>
        <p:grpSpPr bwMode="auto">
          <a:xfrm>
            <a:off x="3505200" y="2133600"/>
            <a:ext cx="444500" cy="3733800"/>
            <a:chOff x="3072" y="1344"/>
            <a:chExt cx="280" cy="2352"/>
          </a:xfrm>
        </p:grpSpPr>
        <p:grpSp>
          <p:nvGrpSpPr>
            <p:cNvPr id="8209" name="Group 79"/>
            <p:cNvGrpSpPr>
              <a:grpSpLocks/>
            </p:cNvGrpSpPr>
            <p:nvPr/>
          </p:nvGrpSpPr>
          <p:grpSpPr bwMode="auto">
            <a:xfrm>
              <a:off x="3072" y="1344"/>
              <a:ext cx="96" cy="2352"/>
              <a:chOff x="2304" y="1488"/>
              <a:chExt cx="96" cy="2352"/>
            </a:xfrm>
          </p:grpSpPr>
          <p:sp>
            <p:nvSpPr>
              <p:cNvPr id="8211" name="Line 80"/>
              <p:cNvSpPr>
                <a:spLocks noChangeShapeType="1"/>
              </p:cNvSpPr>
              <p:nvPr/>
            </p:nvSpPr>
            <p:spPr bwMode="auto">
              <a:xfrm flipV="1">
                <a:off x="2352" y="1488"/>
                <a:ext cx="0" cy="1224"/>
              </a:xfrm>
              <a:prstGeom prst="line">
                <a:avLst/>
              </a:prstGeom>
              <a:noFill/>
              <a:ln w="38100">
                <a:solidFill>
                  <a:srgbClr val="8A5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2" name="Oval 81"/>
              <p:cNvSpPr>
                <a:spLocks noChangeArrowheads="1"/>
              </p:cNvSpPr>
              <p:nvPr/>
            </p:nvSpPr>
            <p:spPr bwMode="auto">
              <a:xfrm>
                <a:off x="2304" y="2612"/>
                <a:ext cx="96" cy="96"/>
              </a:xfrm>
              <a:prstGeom prst="ellipse">
                <a:avLst/>
              </a:prstGeom>
              <a:solidFill>
                <a:srgbClr val="8A5C00"/>
              </a:solidFill>
              <a:ln w="9525">
                <a:solidFill>
                  <a:srgbClr val="8A5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13" name="Line 82"/>
              <p:cNvSpPr>
                <a:spLocks noChangeShapeType="1"/>
              </p:cNvSpPr>
              <p:nvPr/>
            </p:nvSpPr>
            <p:spPr bwMode="auto">
              <a:xfrm flipH="1" flipV="1">
                <a:off x="2352" y="2784"/>
                <a:ext cx="8" cy="472"/>
              </a:xfrm>
              <a:prstGeom prst="line">
                <a:avLst/>
              </a:prstGeom>
              <a:noFill/>
              <a:ln w="38100">
                <a:solidFill>
                  <a:srgbClr val="8A5C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4" name="Line 83"/>
              <p:cNvSpPr>
                <a:spLocks noChangeShapeType="1"/>
              </p:cNvSpPr>
              <p:nvPr/>
            </p:nvSpPr>
            <p:spPr bwMode="auto">
              <a:xfrm flipV="1">
                <a:off x="2352" y="3256"/>
                <a:ext cx="8" cy="584"/>
              </a:xfrm>
              <a:prstGeom prst="line">
                <a:avLst/>
              </a:prstGeom>
              <a:noFill/>
              <a:ln w="38100">
                <a:solidFill>
                  <a:srgbClr val="8A5C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10" name="Text Box 84"/>
            <p:cNvSpPr txBox="1">
              <a:spLocks noChangeArrowheads="1"/>
            </p:cNvSpPr>
            <p:nvPr/>
          </p:nvSpPr>
          <p:spPr bwMode="auto">
            <a:xfrm>
              <a:off x="3100" y="3196"/>
              <a:ext cx="252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200" i="1">
                  <a:solidFill>
                    <a:srgbClr val="8A5C00"/>
                  </a:solidFill>
                </a:rPr>
                <a:t>b</a:t>
              </a:r>
              <a:endParaRPr lang="ru-RU" sz="3200" i="1">
                <a:solidFill>
                  <a:srgbClr val="8A5C00"/>
                </a:solidFill>
              </a:endParaRPr>
            </a:p>
          </p:txBody>
        </p:sp>
      </p:grpSp>
      <p:sp>
        <p:nvSpPr>
          <p:cNvPr id="21564" name="Oval 60"/>
          <p:cNvSpPr>
            <a:spLocks noChangeArrowheads="1"/>
          </p:cNvSpPr>
          <p:nvPr/>
        </p:nvSpPr>
        <p:spPr bwMode="auto">
          <a:xfrm>
            <a:off x="3505200" y="2514600"/>
            <a:ext cx="152400" cy="152400"/>
          </a:xfrm>
          <a:prstGeom prst="ellipse">
            <a:avLst/>
          </a:prstGeom>
          <a:solidFill>
            <a:srgbClr val="8A5C00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65" name="Text Box 61"/>
          <p:cNvSpPr txBox="1">
            <a:spLocks noChangeArrowheads="1"/>
          </p:cNvSpPr>
          <p:nvPr/>
        </p:nvSpPr>
        <p:spPr bwMode="auto">
          <a:xfrm>
            <a:off x="3549650" y="23622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i="1">
                <a:solidFill>
                  <a:schemeClr val="hlink"/>
                </a:solidFill>
              </a:rPr>
              <a:t>M</a:t>
            </a:r>
            <a:endParaRPr lang="ru-RU" sz="3200" i="1">
              <a:solidFill>
                <a:schemeClr val="hlink"/>
              </a:solidFill>
            </a:endParaRPr>
          </a:p>
        </p:txBody>
      </p:sp>
      <p:sp>
        <p:nvSpPr>
          <p:cNvPr id="21590" name="Text Box 86"/>
          <p:cNvSpPr txBox="1">
            <a:spLocks noChangeArrowheads="1"/>
          </p:cNvSpPr>
          <p:nvPr/>
        </p:nvSpPr>
        <p:spPr bwMode="auto">
          <a:xfrm>
            <a:off x="3727450" y="3429000"/>
            <a:ext cx="390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i="1">
                <a:solidFill>
                  <a:srgbClr val="8A5C00"/>
                </a:solidFill>
                <a:cs typeface="Arial" pitchFamily="34" charset="0"/>
              </a:rPr>
              <a:t>с</a:t>
            </a:r>
            <a:endParaRPr lang="el-GR" sz="3200" i="1">
              <a:solidFill>
                <a:srgbClr val="8A5C00"/>
              </a:solidFill>
              <a:cs typeface="Arial" pitchFamily="34" charset="0"/>
            </a:endParaRPr>
          </a:p>
        </p:txBody>
      </p:sp>
      <p:sp>
        <p:nvSpPr>
          <p:cNvPr id="8208" name="AutoShape 87" descr="Почтовая бумага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324600"/>
            <a:ext cx="533400" cy="533400"/>
          </a:xfrm>
          <a:prstGeom prst="actionButtonBackPrevious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1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11" grpId="0"/>
      <p:bldP spid="21521" grpId="0"/>
      <p:bldP spid="21523" grpId="0"/>
      <p:bldP spid="21507" grpId="0"/>
      <p:bldP spid="21518" grpId="0"/>
      <p:bldP spid="21564" grpId="0" animBg="1"/>
      <p:bldP spid="21565" grpId="0"/>
      <p:bldP spid="2159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3700" y="228600"/>
            <a:ext cx="8331200" cy="1219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20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Признак перпендикулярности прямой и плоскости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571500" y="1463675"/>
            <a:ext cx="8001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8A5C00"/>
                </a:solidFill>
              </a:rPr>
              <a:t>Если прямая перпендикулярна к двум пересекающимся прямым, лежащим в плоскости, </a:t>
            </a:r>
            <a:endParaRPr lang="en-US" sz="2400" b="1" i="1">
              <a:solidFill>
                <a:srgbClr val="8A5C00"/>
              </a:solidFill>
            </a:endParaRPr>
          </a:p>
          <a:p>
            <a:r>
              <a:rPr lang="ru-RU" sz="2400" b="1" i="1">
                <a:solidFill>
                  <a:srgbClr val="8A5C00"/>
                </a:solidFill>
              </a:rPr>
              <a:t>то она перпендикулярна к этой плоскости.</a:t>
            </a: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457200" y="4114800"/>
            <a:ext cx="5029200" cy="1828800"/>
          </a:xfrm>
          <a:prstGeom prst="parallelogram">
            <a:avLst>
              <a:gd name="adj" fmla="val 68750"/>
            </a:avLst>
          </a:prstGeom>
          <a:solidFill>
            <a:srgbClr val="BFCD57"/>
          </a:solidFill>
          <a:ln w="38100">
            <a:solidFill>
              <a:srgbClr val="8A5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648200" y="4038600"/>
            <a:ext cx="468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3600" b="1" i="1">
                <a:solidFill>
                  <a:srgbClr val="8A5C00"/>
                </a:solidFill>
                <a:cs typeface="Arial" pitchFamily="34" charset="0"/>
              </a:rPr>
              <a:t>α</a:t>
            </a:r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 flipH="1" flipV="1">
            <a:off x="1371600" y="4800600"/>
            <a:ext cx="2438400" cy="838200"/>
          </a:xfrm>
          <a:prstGeom prst="line">
            <a:avLst/>
          </a:prstGeom>
          <a:noFill/>
          <a:ln w="38100">
            <a:solidFill>
              <a:srgbClr val="8A5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524000" y="43434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8A5C00"/>
                </a:solidFill>
              </a:rPr>
              <a:t>q</a:t>
            </a:r>
            <a:endParaRPr lang="ru-RU" sz="3200" b="1" i="1">
              <a:solidFill>
                <a:srgbClr val="8A5C00"/>
              </a:solidFill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5029200" y="4953000"/>
            <a:ext cx="381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 u="sng">
                <a:solidFill>
                  <a:srgbClr val="565E1C"/>
                </a:solidFill>
              </a:rPr>
              <a:t>Доказать:</a:t>
            </a:r>
            <a:r>
              <a:rPr lang="en-US" sz="3200" i="1">
                <a:solidFill>
                  <a:srgbClr val="565E1C"/>
                </a:solidFill>
              </a:rPr>
              <a:t>   </a:t>
            </a:r>
            <a:r>
              <a:rPr lang="ru-RU" sz="3200" i="1">
                <a:solidFill>
                  <a:srgbClr val="565E1C"/>
                </a:solidFill>
              </a:rPr>
              <a:t>а</a:t>
            </a:r>
            <a:r>
              <a:rPr lang="en-US" sz="3200" i="1">
                <a:solidFill>
                  <a:srgbClr val="565E1C"/>
                </a:solidFill>
              </a:rPr>
              <a:t> </a:t>
            </a:r>
            <a:r>
              <a:rPr lang="en-US" sz="3200">
                <a:solidFill>
                  <a:srgbClr val="565E1C"/>
                </a:solidFill>
                <a:sym typeface="Symbol" pitchFamily="18" charset="2"/>
              </a:rPr>
              <a:t></a:t>
            </a:r>
            <a:r>
              <a:rPr lang="en-US" sz="3200" i="1">
                <a:solidFill>
                  <a:srgbClr val="565E1C"/>
                </a:solidFill>
              </a:rPr>
              <a:t> </a:t>
            </a:r>
            <a:r>
              <a:rPr lang="el-GR" sz="3200" i="1">
                <a:solidFill>
                  <a:srgbClr val="565E1C"/>
                </a:solidFill>
                <a:cs typeface="Arial" pitchFamily="34" charset="0"/>
              </a:rPr>
              <a:t>α</a:t>
            </a:r>
            <a:r>
              <a:rPr lang="en-US" sz="3200" i="1">
                <a:solidFill>
                  <a:srgbClr val="565E1C"/>
                </a:solidFill>
              </a:rPr>
              <a:t> </a:t>
            </a:r>
            <a:endParaRPr lang="ru-RU" sz="3200">
              <a:solidFill>
                <a:srgbClr val="565E1C"/>
              </a:solidFill>
            </a:endParaRPr>
          </a:p>
        </p:txBody>
      </p:sp>
      <p:sp>
        <p:nvSpPr>
          <p:cNvPr id="22542" name="Text Box 1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021263" y="5594350"/>
            <a:ext cx="396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 u="sng">
                <a:solidFill>
                  <a:srgbClr val="565E1C"/>
                </a:solidFill>
                <a:cs typeface="Arial" pitchFamily="34" charset="0"/>
              </a:rPr>
              <a:t>Доказательство:</a:t>
            </a:r>
            <a:endParaRPr lang="el-GR" sz="3200" i="1" u="sng">
              <a:solidFill>
                <a:srgbClr val="565E1C"/>
              </a:solidFill>
              <a:cs typeface="Arial" pitchFamily="34" charset="0"/>
            </a:endParaRP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3581400" y="2438400"/>
            <a:ext cx="533400" cy="4267200"/>
            <a:chOff x="2256" y="1536"/>
            <a:chExt cx="336" cy="2688"/>
          </a:xfrm>
        </p:grpSpPr>
        <p:sp>
          <p:nvSpPr>
            <p:cNvPr id="9235" name="Line 16"/>
            <p:cNvSpPr>
              <a:spLocks noChangeShapeType="1"/>
            </p:cNvSpPr>
            <p:nvPr/>
          </p:nvSpPr>
          <p:spPr bwMode="auto">
            <a:xfrm flipV="1">
              <a:off x="2544" y="1680"/>
              <a:ext cx="0" cy="1392"/>
            </a:xfrm>
            <a:prstGeom prst="line">
              <a:avLst/>
            </a:prstGeom>
            <a:noFill/>
            <a:ln w="57150">
              <a:solidFill>
                <a:srgbClr val="8A5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6" name="Text Box 17"/>
            <p:cNvSpPr txBox="1">
              <a:spLocks noChangeArrowheads="1"/>
            </p:cNvSpPr>
            <p:nvPr/>
          </p:nvSpPr>
          <p:spPr bwMode="auto">
            <a:xfrm>
              <a:off x="2256" y="1536"/>
              <a:ext cx="2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3600" b="1" i="1">
                  <a:solidFill>
                    <a:srgbClr val="8A5C00"/>
                  </a:solidFill>
                </a:rPr>
                <a:t>a</a:t>
              </a:r>
              <a:endParaRPr lang="ru-RU" sz="3600" b="1" i="1">
                <a:solidFill>
                  <a:srgbClr val="8A5C00"/>
                </a:solidFill>
              </a:endParaRPr>
            </a:p>
          </p:txBody>
        </p:sp>
        <p:sp>
          <p:nvSpPr>
            <p:cNvPr id="9237" name="Oval 18"/>
            <p:cNvSpPr>
              <a:spLocks noChangeArrowheads="1"/>
            </p:cNvSpPr>
            <p:nvPr/>
          </p:nvSpPr>
          <p:spPr bwMode="auto">
            <a:xfrm>
              <a:off x="2496" y="3072"/>
              <a:ext cx="96" cy="96"/>
            </a:xfrm>
            <a:prstGeom prst="ellipse">
              <a:avLst/>
            </a:prstGeom>
            <a:solidFill>
              <a:srgbClr val="8A5C00"/>
            </a:solidFill>
            <a:ln w="9525">
              <a:solidFill>
                <a:srgbClr val="8A5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8" name="Line 19"/>
            <p:cNvSpPr>
              <a:spLocks noChangeShapeType="1"/>
            </p:cNvSpPr>
            <p:nvPr/>
          </p:nvSpPr>
          <p:spPr bwMode="auto">
            <a:xfrm flipV="1">
              <a:off x="2544" y="3168"/>
              <a:ext cx="0" cy="576"/>
            </a:xfrm>
            <a:prstGeom prst="line">
              <a:avLst/>
            </a:prstGeom>
            <a:noFill/>
            <a:ln w="57150">
              <a:solidFill>
                <a:srgbClr val="8A5C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9" name="Line 20"/>
            <p:cNvSpPr>
              <a:spLocks noChangeShapeType="1"/>
            </p:cNvSpPr>
            <p:nvPr/>
          </p:nvSpPr>
          <p:spPr bwMode="auto">
            <a:xfrm flipV="1">
              <a:off x="2544" y="3696"/>
              <a:ext cx="0" cy="528"/>
            </a:xfrm>
            <a:prstGeom prst="line">
              <a:avLst/>
            </a:prstGeom>
            <a:noFill/>
            <a:ln w="57150">
              <a:solidFill>
                <a:srgbClr val="8A5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55" name="Line 27"/>
          <p:cNvSpPr>
            <a:spLocks noChangeShapeType="1"/>
          </p:cNvSpPr>
          <p:nvPr/>
        </p:nvSpPr>
        <p:spPr bwMode="auto">
          <a:xfrm flipV="1">
            <a:off x="1066800" y="4419600"/>
            <a:ext cx="2514600" cy="1371600"/>
          </a:xfrm>
          <a:prstGeom prst="line">
            <a:avLst/>
          </a:prstGeom>
          <a:noFill/>
          <a:ln w="38100">
            <a:solidFill>
              <a:srgbClr val="8A5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1066800" y="507841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8A5C00"/>
                </a:solidFill>
              </a:rPr>
              <a:t>p</a:t>
            </a:r>
            <a:endParaRPr lang="ru-RU" sz="3200" b="1" i="1">
              <a:solidFill>
                <a:srgbClr val="8A5C00"/>
              </a:solidFill>
            </a:endParaRPr>
          </a:p>
        </p:txBody>
      </p:sp>
      <p:sp>
        <p:nvSpPr>
          <p:cNvPr id="22557" name="Oval 29"/>
          <p:cNvSpPr>
            <a:spLocks noChangeArrowheads="1"/>
          </p:cNvSpPr>
          <p:nvPr/>
        </p:nvSpPr>
        <p:spPr bwMode="auto">
          <a:xfrm>
            <a:off x="2209800" y="5029200"/>
            <a:ext cx="152400" cy="152400"/>
          </a:xfrm>
          <a:prstGeom prst="ellipse">
            <a:avLst/>
          </a:prstGeom>
          <a:solidFill>
            <a:srgbClr val="8A5C00"/>
          </a:solidFill>
          <a:ln w="9525">
            <a:solidFill>
              <a:srgbClr val="8A5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58" name="Line 30"/>
          <p:cNvSpPr>
            <a:spLocks noChangeShapeType="1"/>
          </p:cNvSpPr>
          <p:nvPr/>
        </p:nvSpPr>
        <p:spPr bwMode="auto">
          <a:xfrm>
            <a:off x="2514600" y="4191000"/>
            <a:ext cx="838200" cy="1676400"/>
          </a:xfrm>
          <a:prstGeom prst="line">
            <a:avLst/>
          </a:prstGeom>
          <a:noFill/>
          <a:ln w="38100">
            <a:solidFill>
              <a:srgbClr val="8A5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59" name="Text Box 31"/>
          <p:cNvSpPr txBox="1">
            <a:spLocks noChangeArrowheads="1"/>
          </p:cNvSpPr>
          <p:nvPr/>
        </p:nvSpPr>
        <p:spPr bwMode="auto">
          <a:xfrm>
            <a:off x="2590800" y="4038600"/>
            <a:ext cx="546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8A5C00"/>
                </a:solidFill>
              </a:rPr>
              <a:t>m</a:t>
            </a:r>
            <a:endParaRPr lang="ru-RU" sz="3200" b="1" i="1">
              <a:solidFill>
                <a:srgbClr val="8A5C00"/>
              </a:solidFill>
            </a:endParaRPr>
          </a:p>
        </p:txBody>
      </p:sp>
      <p:sp>
        <p:nvSpPr>
          <p:cNvPr id="22560" name="Text Box 32"/>
          <p:cNvSpPr txBox="1">
            <a:spLocks noChangeArrowheads="1"/>
          </p:cNvSpPr>
          <p:nvPr/>
        </p:nvSpPr>
        <p:spPr bwMode="auto">
          <a:xfrm>
            <a:off x="2057400" y="4495800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8A5C00"/>
                </a:solidFill>
              </a:rPr>
              <a:t>O</a:t>
            </a:r>
            <a:endParaRPr lang="ru-RU" sz="3200" b="1" i="1">
              <a:solidFill>
                <a:srgbClr val="8A5C00"/>
              </a:solidFill>
            </a:endParaRP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5029200" y="3094038"/>
            <a:ext cx="3810000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 u="sng">
                <a:solidFill>
                  <a:srgbClr val="565E1C"/>
                </a:solidFill>
              </a:rPr>
              <a:t>Дано:</a:t>
            </a:r>
            <a:r>
              <a:rPr lang="ru-RU" sz="3200">
                <a:solidFill>
                  <a:srgbClr val="565E1C"/>
                </a:solidFill>
              </a:rPr>
              <a:t> </a:t>
            </a:r>
            <a:r>
              <a:rPr lang="en-US" sz="3200">
                <a:solidFill>
                  <a:srgbClr val="565E1C"/>
                </a:solidFill>
              </a:rPr>
              <a:t> </a:t>
            </a:r>
            <a:r>
              <a:rPr lang="ru-RU" sz="3200" i="1">
                <a:solidFill>
                  <a:srgbClr val="565E1C"/>
                </a:solidFill>
              </a:rPr>
              <a:t>а</a:t>
            </a:r>
            <a:r>
              <a:rPr lang="en-US" sz="3200" i="1">
                <a:solidFill>
                  <a:srgbClr val="565E1C"/>
                </a:solidFill>
              </a:rPr>
              <a:t> </a:t>
            </a:r>
            <a:r>
              <a:rPr lang="en-US" sz="3200">
                <a:solidFill>
                  <a:srgbClr val="565E1C"/>
                </a:solidFill>
                <a:sym typeface="Symbol" pitchFamily="18" charset="2"/>
              </a:rPr>
              <a:t></a:t>
            </a:r>
            <a:r>
              <a:rPr lang="en-US" sz="3200" i="1">
                <a:solidFill>
                  <a:srgbClr val="565E1C"/>
                </a:solidFill>
              </a:rPr>
              <a:t> p</a:t>
            </a:r>
            <a:r>
              <a:rPr lang="ru-RU" sz="3200" i="1">
                <a:solidFill>
                  <a:srgbClr val="565E1C"/>
                </a:solidFill>
              </a:rPr>
              <a:t>;</a:t>
            </a:r>
            <a:r>
              <a:rPr lang="en-US" sz="3200" i="1">
                <a:solidFill>
                  <a:srgbClr val="565E1C"/>
                </a:solidFill>
              </a:rPr>
              <a:t> a </a:t>
            </a:r>
            <a:r>
              <a:rPr lang="en-US" sz="3200">
                <a:solidFill>
                  <a:srgbClr val="565E1C"/>
                </a:solidFill>
                <a:sym typeface="Symbol" pitchFamily="18" charset="2"/>
              </a:rPr>
              <a:t></a:t>
            </a:r>
            <a:r>
              <a:rPr lang="en-US" sz="3200" i="1">
                <a:solidFill>
                  <a:srgbClr val="565E1C"/>
                </a:solidFill>
              </a:rPr>
              <a:t> </a:t>
            </a:r>
            <a:r>
              <a:rPr lang="en-US" sz="3200" i="1">
                <a:solidFill>
                  <a:srgbClr val="565E1C"/>
                </a:solidFill>
                <a:cs typeface="Arial" pitchFamily="34" charset="0"/>
              </a:rPr>
              <a:t>q</a:t>
            </a:r>
          </a:p>
          <a:p>
            <a:pPr>
              <a:lnSpc>
                <a:spcPct val="120000"/>
              </a:lnSpc>
            </a:pPr>
            <a:r>
              <a:rPr lang="en-US" sz="3200" i="1">
                <a:solidFill>
                  <a:srgbClr val="565E1C"/>
                </a:solidFill>
                <a:cs typeface="Arial" pitchFamily="34" charset="0"/>
              </a:rPr>
              <a:t>           p </a:t>
            </a:r>
            <a:r>
              <a:rPr lang="en-US" sz="3200">
                <a:solidFill>
                  <a:srgbClr val="565E1C"/>
                </a:solidFill>
                <a:cs typeface="Arial" pitchFamily="34" charset="0"/>
                <a:sym typeface="Symbol" pitchFamily="18" charset="2"/>
              </a:rPr>
              <a:t></a:t>
            </a:r>
            <a:r>
              <a:rPr lang="en-US" sz="3200" i="1">
                <a:solidFill>
                  <a:srgbClr val="565E1C"/>
                </a:solidFill>
                <a:cs typeface="Arial" pitchFamily="34" charset="0"/>
              </a:rPr>
              <a:t> </a:t>
            </a:r>
            <a:r>
              <a:rPr lang="el-GR" sz="3200" i="1">
                <a:solidFill>
                  <a:srgbClr val="565E1C"/>
                </a:solidFill>
                <a:cs typeface="Arial" pitchFamily="34" charset="0"/>
              </a:rPr>
              <a:t>α</a:t>
            </a:r>
            <a:r>
              <a:rPr lang="en-US" sz="3200" i="1">
                <a:solidFill>
                  <a:srgbClr val="565E1C"/>
                </a:solidFill>
                <a:cs typeface="Arial" pitchFamily="34" charset="0"/>
              </a:rPr>
              <a:t>; q </a:t>
            </a:r>
            <a:r>
              <a:rPr lang="en-US" sz="3200">
                <a:solidFill>
                  <a:srgbClr val="565E1C"/>
                </a:solidFill>
                <a:cs typeface="Arial" pitchFamily="34" charset="0"/>
                <a:sym typeface="Symbol" pitchFamily="18" charset="2"/>
              </a:rPr>
              <a:t></a:t>
            </a:r>
            <a:r>
              <a:rPr lang="en-US" sz="3200" i="1">
                <a:solidFill>
                  <a:srgbClr val="565E1C"/>
                </a:solidFill>
                <a:cs typeface="Arial" pitchFamily="34" charset="0"/>
              </a:rPr>
              <a:t> </a:t>
            </a:r>
            <a:r>
              <a:rPr lang="el-GR" sz="3200" i="1">
                <a:solidFill>
                  <a:srgbClr val="565E1C"/>
                </a:solidFill>
                <a:cs typeface="Arial" pitchFamily="34" charset="0"/>
              </a:rPr>
              <a:t>α</a:t>
            </a:r>
            <a:endParaRPr lang="en-US" sz="3200" i="1">
              <a:solidFill>
                <a:srgbClr val="565E1C"/>
              </a:solidFill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i="1">
                <a:solidFill>
                  <a:srgbClr val="565E1C"/>
                </a:solidFill>
                <a:cs typeface="Arial" pitchFamily="34" charset="0"/>
              </a:rPr>
              <a:t>             p ∩ q = O</a:t>
            </a:r>
            <a:endParaRPr lang="en-US" sz="3200">
              <a:solidFill>
                <a:srgbClr val="565E1C"/>
              </a:solidFill>
              <a:cs typeface="Arial" pitchFamily="34" charset="0"/>
            </a:endParaRPr>
          </a:p>
        </p:txBody>
      </p:sp>
      <p:sp>
        <p:nvSpPr>
          <p:cNvPr id="9234" name="AutoShape 41" descr="Почтовая бумага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324600"/>
            <a:ext cx="533400" cy="533400"/>
          </a:xfrm>
          <a:prstGeom prst="actionButtonBackPrevious">
            <a:avLst/>
          </a:prstGeom>
          <a:blipFill dpi="0" rotWithShape="1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65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 animBg="1"/>
      <p:bldP spid="22533" grpId="0"/>
      <p:bldP spid="22534" grpId="0" animBg="1"/>
      <p:bldP spid="22535" grpId="0"/>
      <p:bldP spid="22540" grpId="0"/>
      <p:bldP spid="22542" grpId="0"/>
      <p:bldP spid="22555" grpId="0" animBg="1"/>
      <p:bldP spid="22556" grpId="0"/>
      <p:bldP spid="22557" grpId="0" animBg="1"/>
      <p:bldP spid="22558" grpId="0" animBg="1"/>
      <p:bldP spid="22559" grpId="0"/>
      <p:bldP spid="22560" grpId="0"/>
      <p:bldP spid="225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8" name="AutoShape 22"/>
          <p:cNvSpPr>
            <a:spLocks noChangeArrowheads="1"/>
          </p:cNvSpPr>
          <p:nvPr/>
        </p:nvSpPr>
        <p:spPr bwMode="auto">
          <a:xfrm>
            <a:off x="304800" y="2349500"/>
            <a:ext cx="8458200" cy="2293938"/>
          </a:xfrm>
          <a:prstGeom prst="parallelogram">
            <a:avLst>
              <a:gd name="adj" fmla="val 98547"/>
            </a:avLst>
          </a:prstGeom>
          <a:solidFill>
            <a:srgbClr val="BFCD57"/>
          </a:solidFill>
          <a:ln w="38100">
            <a:solidFill>
              <a:srgbClr val="8A5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535" name="Freeform 79"/>
          <p:cNvSpPr>
            <a:spLocks/>
          </p:cNvSpPr>
          <p:nvPr/>
        </p:nvSpPr>
        <p:spPr bwMode="auto">
          <a:xfrm>
            <a:off x="4572000" y="2819400"/>
            <a:ext cx="2895600" cy="2895600"/>
          </a:xfrm>
          <a:custGeom>
            <a:avLst/>
            <a:gdLst>
              <a:gd name="T0" fmla="*/ 0 w 1824"/>
              <a:gd name="T1" fmla="*/ 2147483647 h 1824"/>
              <a:gd name="T2" fmla="*/ 2147483647 w 1824"/>
              <a:gd name="T3" fmla="*/ 2147483647 h 1824"/>
              <a:gd name="T4" fmla="*/ 2147483647 w 1824"/>
              <a:gd name="T5" fmla="*/ 0 h 1824"/>
              <a:gd name="T6" fmla="*/ 0 w 1824"/>
              <a:gd name="T7" fmla="*/ 2147483647 h 1824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1824"/>
              <a:gd name="T14" fmla="*/ 1824 w 1824"/>
              <a:gd name="T15" fmla="*/ 1824 h 18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1824">
                <a:moveTo>
                  <a:pt x="0" y="1824"/>
                </a:moveTo>
                <a:lnTo>
                  <a:pt x="1152" y="384"/>
                </a:lnTo>
                <a:lnTo>
                  <a:pt x="1824" y="0"/>
                </a:lnTo>
                <a:lnTo>
                  <a:pt x="0" y="1824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34" name="Freeform 78"/>
          <p:cNvSpPr>
            <a:spLocks/>
          </p:cNvSpPr>
          <p:nvPr/>
        </p:nvSpPr>
        <p:spPr bwMode="auto">
          <a:xfrm>
            <a:off x="4572000" y="1143000"/>
            <a:ext cx="2895600" cy="2286000"/>
          </a:xfrm>
          <a:custGeom>
            <a:avLst/>
            <a:gdLst>
              <a:gd name="T0" fmla="*/ 2147483647 w 1824"/>
              <a:gd name="T1" fmla="*/ 2147483647 h 1440"/>
              <a:gd name="T2" fmla="*/ 0 w 1824"/>
              <a:gd name="T3" fmla="*/ 0 h 1440"/>
              <a:gd name="T4" fmla="*/ 2147483647 w 1824"/>
              <a:gd name="T5" fmla="*/ 2147483647 h 1440"/>
              <a:gd name="T6" fmla="*/ 2147483647 w 1824"/>
              <a:gd name="T7" fmla="*/ 2147483647 h 1440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1440"/>
              <a:gd name="T14" fmla="*/ 1824 w 1824"/>
              <a:gd name="T15" fmla="*/ 1440 h 14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1440">
                <a:moveTo>
                  <a:pt x="1152" y="1440"/>
                </a:moveTo>
                <a:lnTo>
                  <a:pt x="0" y="0"/>
                </a:lnTo>
                <a:lnTo>
                  <a:pt x="1824" y="1056"/>
                </a:lnTo>
                <a:lnTo>
                  <a:pt x="1152" y="1440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38" name="Freeform 82"/>
          <p:cNvSpPr>
            <a:spLocks/>
          </p:cNvSpPr>
          <p:nvPr/>
        </p:nvSpPr>
        <p:spPr bwMode="auto">
          <a:xfrm>
            <a:off x="4572000" y="2819400"/>
            <a:ext cx="2895600" cy="2895600"/>
          </a:xfrm>
          <a:custGeom>
            <a:avLst/>
            <a:gdLst>
              <a:gd name="T0" fmla="*/ 2147483647 w 1824"/>
              <a:gd name="T1" fmla="*/ 2147483647 h 1824"/>
              <a:gd name="T2" fmla="*/ 2147483647 w 1824"/>
              <a:gd name="T3" fmla="*/ 0 h 1824"/>
              <a:gd name="T4" fmla="*/ 0 w 1824"/>
              <a:gd name="T5" fmla="*/ 2147483647 h 1824"/>
              <a:gd name="T6" fmla="*/ 2147483647 w 1824"/>
              <a:gd name="T7" fmla="*/ 2147483647 h 1824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1824"/>
              <a:gd name="T14" fmla="*/ 1824 w 1824"/>
              <a:gd name="T15" fmla="*/ 1824 h 18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1824">
                <a:moveTo>
                  <a:pt x="432" y="816"/>
                </a:moveTo>
                <a:lnTo>
                  <a:pt x="1824" y="0"/>
                </a:lnTo>
                <a:lnTo>
                  <a:pt x="0" y="1824"/>
                </a:lnTo>
                <a:lnTo>
                  <a:pt x="432" y="816"/>
                </a:lnTo>
                <a:close/>
              </a:path>
            </a:pathLst>
          </a:custGeom>
          <a:solidFill>
            <a:srgbClr val="FFCC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36" name="Freeform 80"/>
          <p:cNvSpPr>
            <a:spLocks/>
          </p:cNvSpPr>
          <p:nvPr/>
        </p:nvSpPr>
        <p:spPr bwMode="auto">
          <a:xfrm>
            <a:off x="4572000" y="1143000"/>
            <a:ext cx="2895600" cy="2971800"/>
          </a:xfrm>
          <a:custGeom>
            <a:avLst/>
            <a:gdLst>
              <a:gd name="T0" fmla="*/ 2147483647 w 1824"/>
              <a:gd name="T1" fmla="*/ 2147483647 h 1872"/>
              <a:gd name="T2" fmla="*/ 0 w 1824"/>
              <a:gd name="T3" fmla="*/ 0 h 1872"/>
              <a:gd name="T4" fmla="*/ 2147483647 w 1824"/>
              <a:gd name="T5" fmla="*/ 2147483647 h 1872"/>
              <a:gd name="T6" fmla="*/ 2147483647 w 1824"/>
              <a:gd name="T7" fmla="*/ 2147483647 h 1872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1872"/>
              <a:gd name="T14" fmla="*/ 1824 w 1824"/>
              <a:gd name="T15" fmla="*/ 1872 h 18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1872">
                <a:moveTo>
                  <a:pt x="432" y="1872"/>
                </a:moveTo>
                <a:lnTo>
                  <a:pt x="0" y="0"/>
                </a:lnTo>
                <a:lnTo>
                  <a:pt x="1824" y="1056"/>
                </a:lnTo>
                <a:lnTo>
                  <a:pt x="432" y="1872"/>
                </a:lnTo>
                <a:close/>
              </a:path>
            </a:pathLst>
          </a:custGeom>
          <a:solidFill>
            <a:srgbClr val="FFCC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85800" y="3989388"/>
            <a:ext cx="498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4000" b="1" i="1">
                <a:solidFill>
                  <a:srgbClr val="8A5C00"/>
                </a:solidFill>
                <a:cs typeface="Arial" pitchFamily="34" charset="0"/>
              </a:rPr>
              <a:t>α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 flipH="1" flipV="1">
            <a:off x="3657600" y="2514600"/>
            <a:ext cx="1752600" cy="1752600"/>
          </a:xfrm>
          <a:prstGeom prst="line">
            <a:avLst/>
          </a:prstGeom>
          <a:noFill/>
          <a:ln w="38100">
            <a:solidFill>
              <a:srgbClr val="565E1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981200" y="2819400"/>
            <a:ext cx="45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chemeClr val="bg2"/>
                </a:solidFill>
              </a:rPr>
              <a:t>q</a:t>
            </a:r>
            <a:endParaRPr lang="ru-RU" sz="3200" b="1" i="1">
              <a:solidFill>
                <a:schemeClr val="bg2"/>
              </a:solidFill>
            </a:endParaRPr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V="1">
            <a:off x="1219200" y="2667000"/>
            <a:ext cx="7010400" cy="1485900"/>
          </a:xfrm>
          <a:prstGeom prst="line">
            <a:avLst/>
          </a:prstGeom>
          <a:noFill/>
          <a:ln w="38100">
            <a:solidFill>
              <a:srgbClr val="3B812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3" name="Text Box 17"/>
          <p:cNvSpPr txBox="1">
            <a:spLocks noChangeArrowheads="1"/>
          </p:cNvSpPr>
          <p:nvPr/>
        </p:nvSpPr>
        <p:spPr bwMode="auto">
          <a:xfrm>
            <a:off x="3352800" y="2362200"/>
            <a:ext cx="296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565E1C"/>
                </a:solidFill>
              </a:rPr>
              <a:t>l</a:t>
            </a:r>
            <a:endParaRPr lang="ru-RU" sz="3200" b="1" i="1">
              <a:solidFill>
                <a:srgbClr val="565E1C"/>
              </a:solidFill>
            </a:endParaRPr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V="1">
            <a:off x="1828800" y="3429000"/>
            <a:ext cx="54102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3429000" y="4038600"/>
            <a:ext cx="546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565E1C"/>
                </a:solidFill>
              </a:rPr>
              <a:t>m</a:t>
            </a:r>
            <a:endParaRPr lang="ru-RU" sz="3200" b="1" i="1">
              <a:solidFill>
                <a:srgbClr val="565E1C"/>
              </a:solidFill>
            </a:endParaRPr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4038600" y="3429000"/>
            <a:ext cx="539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8A5C00"/>
                </a:solidFill>
              </a:rPr>
              <a:t>O</a:t>
            </a:r>
            <a:endParaRPr lang="ru-RU" sz="3600" b="1" i="1">
              <a:solidFill>
                <a:srgbClr val="8A5C00"/>
              </a:solidFill>
            </a:endParaRP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4572000" y="22860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8A5C00"/>
                </a:solidFill>
              </a:rPr>
              <a:t>a</a:t>
            </a:r>
            <a:endParaRPr lang="ru-RU" sz="3600" b="1" i="1">
              <a:solidFill>
                <a:srgbClr val="8A5C00"/>
              </a:solidFill>
            </a:endParaRPr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 flipV="1">
            <a:off x="4572000" y="3581400"/>
            <a:ext cx="0" cy="1066800"/>
          </a:xfrm>
          <a:prstGeom prst="line">
            <a:avLst/>
          </a:prstGeom>
          <a:noFill/>
          <a:ln w="57150">
            <a:solidFill>
              <a:srgbClr val="8A5C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 flipV="1">
            <a:off x="4572000" y="4643438"/>
            <a:ext cx="0" cy="1981200"/>
          </a:xfrm>
          <a:prstGeom prst="line">
            <a:avLst/>
          </a:prstGeom>
          <a:noFill/>
          <a:ln w="57150">
            <a:solidFill>
              <a:srgbClr val="8A5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1676400" y="3886200"/>
            <a:ext cx="546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solidFill>
                  <a:srgbClr val="3B812F"/>
                </a:solidFill>
              </a:rPr>
              <a:t>p</a:t>
            </a:r>
            <a:endParaRPr lang="ru-RU" sz="3200" b="1" i="1">
              <a:solidFill>
                <a:srgbClr val="3B812F"/>
              </a:solidFill>
            </a:endParaRPr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>
            <a:off x="4572000" y="1143000"/>
            <a:ext cx="685800" cy="2971800"/>
          </a:xfrm>
          <a:prstGeom prst="line">
            <a:avLst/>
          </a:prstGeom>
          <a:noFill/>
          <a:ln w="38100">
            <a:solidFill>
              <a:srgbClr val="565E1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>
            <a:off x="4572000" y="1143000"/>
            <a:ext cx="1828800" cy="22860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 flipH="1">
            <a:off x="4572000" y="4648200"/>
            <a:ext cx="457200" cy="1066800"/>
          </a:xfrm>
          <a:prstGeom prst="line">
            <a:avLst/>
          </a:prstGeom>
          <a:noFill/>
          <a:ln w="38100">
            <a:solidFill>
              <a:srgbClr val="565E1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 flipH="1">
            <a:off x="5029200" y="4114800"/>
            <a:ext cx="228600" cy="533400"/>
          </a:xfrm>
          <a:prstGeom prst="line">
            <a:avLst/>
          </a:prstGeom>
          <a:noFill/>
          <a:ln w="381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 flipH="1">
            <a:off x="4572000" y="4648200"/>
            <a:ext cx="838200" cy="1066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3" name="Line 37"/>
          <p:cNvSpPr>
            <a:spLocks noChangeShapeType="1"/>
          </p:cNvSpPr>
          <p:nvPr/>
        </p:nvSpPr>
        <p:spPr bwMode="auto">
          <a:xfrm flipH="1">
            <a:off x="4572000" y="4648200"/>
            <a:ext cx="1066800" cy="1066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 flipH="1">
            <a:off x="5410200" y="3429000"/>
            <a:ext cx="990600" cy="121920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96" name="Text Box 40"/>
          <p:cNvSpPr txBox="1">
            <a:spLocks noChangeArrowheads="1"/>
          </p:cNvSpPr>
          <p:nvPr/>
        </p:nvSpPr>
        <p:spPr bwMode="auto">
          <a:xfrm>
            <a:off x="3962400" y="5334000"/>
            <a:ext cx="609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solidFill>
                  <a:srgbClr val="8A5C00"/>
                </a:solidFill>
              </a:rPr>
              <a:t>B</a:t>
            </a:r>
            <a:endParaRPr lang="ru-RU" sz="3600" b="1" i="1">
              <a:solidFill>
                <a:srgbClr val="8A5C00"/>
              </a:solidFill>
            </a:endParaRPr>
          </a:p>
        </p:txBody>
      </p:sp>
      <p:sp>
        <p:nvSpPr>
          <p:cNvPr id="19497" name="Text Box 41"/>
          <p:cNvSpPr txBox="1">
            <a:spLocks noChangeArrowheads="1"/>
          </p:cNvSpPr>
          <p:nvPr/>
        </p:nvSpPr>
        <p:spPr bwMode="auto">
          <a:xfrm>
            <a:off x="7315200" y="2209800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3B812F"/>
                </a:solidFill>
              </a:rPr>
              <a:t>P</a:t>
            </a:r>
            <a:endParaRPr lang="ru-RU" sz="3600" b="1" i="1">
              <a:solidFill>
                <a:srgbClr val="3B812F"/>
              </a:solidFill>
            </a:endParaRPr>
          </a:p>
        </p:txBody>
      </p:sp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6172200" y="2787650"/>
            <a:ext cx="539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chemeClr val="bg2"/>
                </a:solidFill>
              </a:rPr>
              <a:t>Q</a:t>
            </a:r>
            <a:endParaRPr lang="ru-RU" sz="3600" b="1" i="1">
              <a:solidFill>
                <a:schemeClr val="bg2"/>
              </a:solidFill>
            </a:endParaRPr>
          </a:p>
        </p:txBody>
      </p:sp>
      <p:sp>
        <p:nvSpPr>
          <p:cNvPr id="10269" name="Text Box 49"/>
          <p:cNvSpPr txBox="1">
            <a:spLocks noChangeArrowheads="1"/>
          </p:cNvSpPr>
          <p:nvPr/>
        </p:nvSpPr>
        <p:spPr bwMode="auto">
          <a:xfrm>
            <a:off x="457200" y="304800"/>
            <a:ext cx="396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 u="sng">
                <a:solidFill>
                  <a:schemeClr val="tx2"/>
                </a:solidFill>
                <a:cs typeface="Arial" pitchFamily="34" charset="0"/>
              </a:rPr>
              <a:t>Доказательство:</a:t>
            </a:r>
            <a:endParaRPr lang="el-GR" sz="3200" b="1" i="1" u="sng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9515" name="Line 59"/>
          <p:cNvSpPr>
            <a:spLocks noChangeShapeType="1"/>
          </p:cNvSpPr>
          <p:nvPr/>
        </p:nvSpPr>
        <p:spPr bwMode="auto">
          <a:xfrm flipH="1" flipV="1">
            <a:off x="2590800" y="2819400"/>
            <a:ext cx="1752600" cy="1752600"/>
          </a:xfrm>
          <a:prstGeom prst="line">
            <a:avLst/>
          </a:prstGeom>
          <a:noFill/>
          <a:ln w="38100">
            <a:solidFill>
              <a:srgbClr val="565E1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5486400" y="2286000"/>
            <a:ext cx="304800" cy="381000"/>
            <a:chOff x="3456" y="1440"/>
            <a:chExt cx="192" cy="240"/>
          </a:xfrm>
        </p:grpSpPr>
        <p:sp>
          <p:nvSpPr>
            <p:cNvPr id="10311" name="Line 60"/>
            <p:cNvSpPr>
              <a:spLocks noChangeShapeType="1"/>
            </p:cNvSpPr>
            <p:nvPr/>
          </p:nvSpPr>
          <p:spPr bwMode="auto">
            <a:xfrm flipH="1">
              <a:off x="3456" y="1440"/>
              <a:ext cx="96" cy="144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2" name="Line 61"/>
            <p:cNvSpPr>
              <a:spLocks noChangeShapeType="1"/>
            </p:cNvSpPr>
            <p:nvPr/>
          </p:nvSpPr>
          <p:spPr bwMode="auto">
            <a:xfrm flipH="1">
              <a:off x="3504" y="1488"/>
              <a:ext cx="96" cy="144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3" name="Line 62"/>
            <p:cNvSpPr>
              <a:spLocks noChangeShapeType="1"/>
            </p:cNvSpPr>
            <p:nvPr/>
          </p:nvSpPr>
          <p:spPr bwMode="auto">
            <a:xfrm flipH="1">
              <a:off x="3552" y="1536"/>
              <a:ext cx="96" cy="144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64"/>
          <p:cNvGrpSpPr>
            <a:grpSpLocks/>
          </p:cNvGrpSpPr>
          <p:nvPr/>
        </p:nvGrpSpPr>
        <p:grpSpPr bwMode="auto">
          <a:xfrm flipH="1">
            <a:off x="5410200" y="4267200"/>
            <a:ext cx="304800" cy="381000"/>
            <a:chOff x="3456" y="1440"/>
            <a:chExt cx="192" cy="240"/>
          </a:xfrm>
        </p:grpSpPr>
        <p:sp>
          <p:nvSpPr>
            <p:cNvPr id="10308" name="Line 65"/>
            <p:cNvSpPr>
              <a:spLocks noChangeShapeType="1"/>
            </p:cNvSpPr>
            <p:nvPr/>
          </p:nvSpPr>
          <p:spPr bwMode="auto">
            <a:xfrm flipH="1">
              <a:off x="3456" y="1440"/>
              <a:ext cx="96" cy="144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9" name="Line 66"/>
            <p:cNvSpPr>
              <a:spLocks noChangeShapeType="1"/>
            </p:cNvSpPr>
            <p:nvPr/>
          </p:nvSpPr>
          <p:spPr bwMode="auto">
            <a:xfrm flipH="1">
              <a:off x="3504" y="1488"/>
              <a:ext cx="96" cy="144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10" name="Line 67"/>
            <p:cNvSpPr>
              <a:spLocks noChangeShapeType="1"/>
            </p:cNvSpPr>
            <p:nvPr/>
          </p:nvSpPr>
          <p:spPr bwMode="auto">
            <a:xfrm flipH="1">
              <a:off x="3552" y="1536"/>
              <a:ext cx="96" cy="144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525" name="Line 69"/>
          <p:cNvSpPr>
            <a:spLocks noChangeShapeType="1"/>
          </p:cNvSpPr>
          <p:nvPr/>
        </p:nvSpPr>
        <p:spPr bwMode="auto">
          <a:xfrm flipH="1">
            <a:off x="4419600" y="2133600"/>
            <a:ext cx="304800" cy="152400"/>
          </a:xfrm>
          <a:prstGeom prst="line">
            <a:avLst/>
          </a:prstGeom>
          <a:noFill/>
          <a:ln w="38100">
            <a:solidFill>
              <a:srgbClr val="8A5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28" name="Line 72"/>
          <p:cNvSpPr>
            <a:spLocks noChangeShapeType="1"/>
          </p:cNvSpPr>
          <p:nvPr/>
        </p:nvSpPr>
        <p:spPr bwMode="auto">
          <a:xfrm flipH="1">
            <a:off x="4419600" y="4724400"/>
            <a:ext cx="304800" cy="152400"/>
          </a:xfrm>
          <a:prstGeom prst="line">
            <a:avLst/>
          </a:prstGeom>
          <a:noFill/>
          <a:ln w="38100">
            <a:solidFill>
              <a:srgbClr val="8A5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31" name="Arc 75"/>
          <p:cNvSpPr>
            <a:spLocks/>
          </p:cNvSpPr>
          <p:nvPr/>
        </p:nvSpPr>
        <p:spPr bwMode="auto">
          <a:xfrm flipH="1">
            <a:off x="6934200" y="2552700"/>
            <a:ext cx="495300" cy="531813"/>
          </a:xfrm>
          <a:custGeom>
            <a:avLst/>
            <a:gdLst>
              <a:gd name="T0" fmla="*/ 2147483647 w 21600"/>
              <a:gd name="T1" fmla="*/ 0 h 23216"/>
              <a:gd name="T2" fmla="*/ 2147483647 w 21600"/>
              <a:gd name="T3" fmla="*/ 2147483647 h 23216"/>
              <a:gd name="T4" fmla="*/ 0 w 21600"/>
              <a:gd name="T5" fmla="*/ 2147483647 h 23216"/>
              <a:gd name="T6" fmla="*/ 0 60000 65536"/>
              <a:gd name="T7" fmla="*/ 0 60000 65536"/>
              <a:gd name="T8" fmla="*/ 0 60000 65536"/>
              <a:gd name="T9" fmla="*/ 0 w 21600"/>
              <a:gd name="T10" fmla="*/ 0 h 23216"/>
              <a:gd name="T11" fmla="*/ 21600 w 21600"/>
              <a:gd name="T12" fmla="*/ 23216 h 232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3216" fill="none" extrusionOk="0">
                <a:moveTo>
                  <a:pt x="18353" y="-1"/>
                </a:moveTo>
                <a:cubicBezTo>
                  <a:pt x="20475" y="3419"/>
                  <a:pt x="21600" y="7364"/>
                  <a:pt x="21600" y="11389"/>
                </a:cubicBezTo>
                <a:cubicBezTo>
                  <a:pt x="21600" y="15590"/>
                  <a:pt x="20374" y="19700"/>
                  <a:pt x="18074" y="23216"/>
                </a:cubicBezTo>
              </a:path>
              <a:path w="21600" h="23216" stroke="0" extrusionOk="0">
                <a:moveTo>
                  <a:pt x="18353" y="-1"/>
                </a:moveTo>
                <a:cubicBezTo>
                  <a:pt x="20475" y="3419"/>
                  <a:pt x="21600" y="7364"/>
                  <a:pt x="21600" y="11389"/>
                </a:cubicBezTo>
                <a:cubicBezTo>
                  <a:pt x="21600" y="15590"/>
                  <a:pt x="20374" y="19700"/>
                  <a:pt x="18074" y="23216"/>
                </a:cubicBezTo>
                <a:lnTo>
                  <a:pt x="0" y="11389"/>
                </a:lnTo>
                <a:lnTo>
                  <a:pt x="18353" y="-1"/>
                </a:lnTo>
                <a:close/>
              </a:path>
            </a:pathLst>
          </a:custGeom>
          <a:solidFill>
            <a:srgbClr val="FF6600"/>
          </a:solidFill>
          <a:ln w="38100">
            <a:solidFill>
              <a:srgbClr val="C44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>
            <a:off x="4572000" y="1143000"/>
            <a:ext cx="2895600" cy="1676400"/>
          </a:xfrm>
          <a:prstGeom prst="line">
            <a:avLst/>
          </a:prstGeom>
          <a:noFill/>
          <a:ln w="38100">
            <a:solidFill>
              <a:srgbClr val="3B812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32" name="Arc 76"/>
          <p:cNvSpPr>
            <a:spLocks/>
          </p:cNvSpPr>
          <p:nvPr/>
        </p:nvSpPr>
        <p:spPr bwMode="auto">
          <a:xfrm rot="21281168" flipH="1">
            <a:off x="6923088" y="2819400"/>
            <a:ext cx="615950" cy="434975"/>
          </a:xfrm>
          <a:custGeom>
            <a:avLst/>
            <a:gdLst>
              <a:gd name="T0" fmla="*/ 2147483647 w 20178"/>
              <a:gd name="T1" fmla="*/ 2147483647 h 11269"/>
              <a:gd name="T2" fmla="*/ 2147483647 w 20178"/>
              <a:gd name="T3" fmla="*/ 2147483647 h 11269"/>
              <a:gd name="T4" fmla="*/ 0 w 20178"/>
              <a:gd name="T5" fmla="*/ 0 h 11269"/>
              <a:gd name="T6" fmla="*/ 0 60000 65536"/>
              <a:gd name="T7" fmla="*/ 0 60000 65536"/>
              <a:gd name="T8" fmla="*/ 0 60000 65536"/>
              <a:gd name="T9" fmla="*/ 0 w 20178"/>
              <a:gd name="T10" fmla="*/ 0 h 11269"/>
              <a:gd name="T11" fmla="*/ 20178 w 20178"/>
              <a:gd name="T12" fmla="*/ 11269 h 112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78" h="11269" fill="none" extrusionOk="0">
                <a:moveTo>
                  <a:pt x="20178" y="7707"/>
                </a:moveTo>
                <a:cubicBezTo>
                  <a:pt x="19705" y="8945"/>
                  <a:pt x="19119" y="10137"/>
                  <a:pt x="18427" y="11268"/>
                </a:cubicBezTo>
              </a:path>
              <a:path w="20178" h="11269" stroke="0" extrusionOk="0">
                <a:moveTo>
                  <a:pt x="20178" y="7707"/>
                </a:moveTo>
                <a:cubicBezTo>
                  <a:pt x="19705" y="8945"/>
                  <a:pt x="19119" y="10137"/>
                  <a:pt x="18427" y="11268"/>
                </a:cubicBezTo>
                <a:lnTo>
                  <a:pt x="0" y="0"/>
                </a:lnTo>
                <a:lnTo>
                  <a:pt x="20178" y="7707"/>
                </a:lnTo>
                <a:close/>
              </a:path>
            </a:pathLst>
          </a:custGeom>
          <a:solidFill>
            <a:srgbClr val="FF6600"/>
          </a:solidFill>
          <a:ln w="38100">
            <a:solidFill>
              <a:srgbClr val="C44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94" name="Line 38"/>
          <p:cNvSpPr>
            <a:spLocks noChangeShapeType="1"/>
          </p:cNvSpPr>
          <p:nvPr/>
        </p:nvSpPr>
        <p:spPr bwMode="auto">
          <a:xfrm flipH="1">
            <a:off x="5638800" y="2819400"/>
            <a:ext cx="1828800" cy="18288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 flipH="1">
            <a:off x="4876800" y="2590800"/>
            <a:ext cx="2971800" cy="1752600"/>
          </a:xfrm>
          <a:prstGeom prst="line">
            <a:avLst/>
          </a:prstGeom>
          <a:noFill/>
          <a:ln w="50800">
            <a:solidFill>
              <a:srgbClr val="C44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81" name="Oval 25"/>
          <p:cNvSpPr>
            <a:spLocks noChangeArrowheads="1"/>
          </p:cNvSpPr>
          <p:nvPr/>
        </p:nvSpPr>
        <p:spPr bwMode="auto">
          <a:xfrm>
            <a:off x="7391400" y="2743200"/>
            <a:ext cx="152400" cy="152400"/>
          </a:xfrm>
          <a:prstGeom prst="ellipse">
            <a:avLst/>
          </a:prstGeom>
          <a:solidFill>
            <a:srgbClr val="3B812F"/>
          </a:solidFill>
          <a:ln w="9525">
            <a:solidFill>
              <a:srgbClr val="3B812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80" name="Oval 24"/>
          <p:cNvSpPr>
            <a:spLocks noChangeArrowheads="1"/>
          </p:cNvSpPr>
          <p:nvPr/>
        </p:nvSpPr>
        <p:spPr bwMode="auto">
          <a:xfrm>
            <a:off x="6324600" y="3352800"/>
            <a:ext cx="152400" cy="152400"/>
          </a:xfrm>
          <a:prstGeom prst="ellipse">
            <a:avLst/>
          </a:prstGeom>
          <a:solidFill>
            <a:schemeClr val="bg2"/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5181600" y="4038600"/>
            <a:ext cx="152400" cy="152400"/>
          </a:xfrm>
          <a:prstGeom prst="ellipse">
            <a:avLst/>
          </a:prstGeom>
          <a:solidFill>
            <a:srgbClr val="565E1C"/>
          </a:solidFill>
          <a:ln w="9525">
            <a:solidFill>
              <a:srgbClr val="565E1C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" name="Group 90"/>
          <p:cNvGrpSpPr>
            <a:grpSpLocks/>
          </p:cNvGrpSpPr>
          <p:nvPr/>
        </p:nvGrpSpPr>
        <p:grpSpPr bwMode="auto">
          <a:xfrm>
            <a:off x="6019800" y="3962400"/>
            <a:ext cx="152400" cy="381000"/>
            <a:chOff x="3840" y="2496"/>
            <a:chExt cx="96" cy="240"/>
          </a:xfrm>
        </p:grpSpPr>
        <p:sp>
          <p:nvSpPr>
            <p:cNvPr id="10306" name="Line 83"/>
            <p:cNvSpPr>
              <a:spLocks noChangeShapeType="1"/>
            </p:cNvSpPr>
            <p:nvPr/>
          </p:nvSpPr>
          <p:spPr bwMode="auto">
            <a:xfrm>
              <a:off x="3840" y="2544"/>
              <a:ext cx="48" cy="19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7" name="Line 84"/>
            <p:cNvSpPr>
              <a:spLocks noChangeShapeType="1"/>
            </p:cNvSpPr>
            <p:nvPr/>
          </p:nvSpPr>
          <p:spPr bwMode="auto">
            <a:xfrm>
              <a:off x="3888" y="2496"/>
              <a:ext cx="48" cy="19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91"/>
          <p:cNvGrpSpPr>
            <a:grpSpLocks/>
          </p:cNvGrpSpPr>
          <p:nvPr/>
        </p:nvGrpSpPr>
        <p:grpSpPr bwMode="auto">
          <a:xfrm flipH="1">
            <a:off x="6019800" y="1828800"/>
            <a:ext cx="152400" cy="381000"/>
            <a:chOff x="3840" y="2496"/>
            <a:chExt cx="96" cy="240"/>
          </a:xfrm>
        </p:grpSpPr>
        <p:sp>
          <p:nvSpPr>
            <p:cNvPr id="10304" name="Line 92"/>
            <p:cNvSpPr>
              <a:spLocks noChangeShapeType="1"/>
            </p:cNvSpPr>
            <p:nvPr/>
          </p:nvSpPr>
          <p:spPr bwMode="auto">
            <a:xfrm>
              <a:off x="3840" y="2544"/>
              <a:ext cx="48" cy="192"/>
            </a:xfrm>
            <a:prstGeom prst="line">
              <a:avLst/>
            </a:prstGeom>
            <a:noFill/>
            <a:ln w="38100">
              <a:solidFill>
                <a:srgbClr val="3B812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5" name="Line 93"/>
            <p:cNvSpPr>
              <a:spLocks noChangeShapeType="1"/>
            </p:cNvSpPr>
            <p:nvPr/>
          </p:nvSpPr>
          <p:spPr bwMode="auto">
            <a:xfrm>
              <a:off x="3888" y="2496"/>
              <a:ext cx="48" cy="192"/>
            </a:xfrm>
            <a:prstGeom prst="line">
              <a:avLst/>
            </a:prstGeom>
            <a:noFill/>
            <a:ln w="38100">
              <a:solidFill>
                <a:srgbClr val="3B812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99" name="Text Box 43"/>
          <p:cNvSpPr txBox="1">
            <a:spLocks noChangeArrowheads="1"/>
          </p:cNvSpPr>
          <p:nvPr/>
        </p:nvSpPr>
        <p:spPr bwMode="auto">
          <a:xfrm>
            <a:off x="5181600" y="3429000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565E1C"/>
                </a:solidFill>
              </a:rPr>
              <a:t>L</a:t>
            </a:r>
            <a:endParaRPr lang="ru-RU" sz="3600" b="1" i="1">
              <a:solidFill>
                <a:srgbClr val="565E1C"/>
              </a:solidFill>
            </a:endParaRPr>
          </a:p>
        </p:txBody>
      </p:sp>
      <p:grpSp>
        <p:nvGrpSpPr>
          <p:cNvPr id="6" name="Group 97"/>
          <p:cNvGrpSpPr>
            <a:grpSpLocks/>
          </p:cNvGrpSpPr>
          <p:nvPr/>
        </p:nvGrpSpPr>
        <p:grpSpPr bwMode="auto">
          <a:xfrm>
            <a:off x="4724400" y="2438400"/>
            <a:ext cx="304800" cy="152400"/>
            <a:chOff x="1920" y="960"/>
            <a:chExt cx="192" cy="96"/>
          </a:xfrm>
        </p:grpSpPr>
        <p:sp>
          <p:nvSpPr>
            <p:cNvPr id="10302" name="Line 94"/>
            <p:cNvSpPr>
              <a:spLocks noChangeShapeType="1"/>
            </p:cNvSpPr>
            <p:nvPr/>
          </p:nvSpPr>
          <p:spPr bwMode="auto">
            <a:xfrm>
              <a:off x="1920" y="960"/>
              <a:ext cx="192" cy="96"/>
            </a:xfrm>
            <a:prstGeom prst="line">
              <a:avLst/>
            </a:prstGeom>
            <a:noFill/>
            <a:ln w="38100">
              <a:solidFill>
                <a:srgbClr val="565E1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3" name="Line 96"/>
            <p:cNvSpPr>
              <a:spLocks noChangeShapeType="1"/>
            </p:cNvSpPr>
            <p:nvPr/>
          </p:nvSpPr>
          <p:spPr bwMode="auto">
            <a:xfrm flipH="1">
              <a:off x="1920" y="960"/>
              <a:ext cx="192" cy="96"/>
            </a:xfrm>
            <a:prstGeom prst="line">
              <a:avLst/>
            </a:prstGeom>
            <a:noFill/>
            <a:ln w="38100">
              <a:solidFill>
                <a:srgbClr val="565E1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98"/>
          <p:cNvGrpSpPr>
            <a:grpSpLocks/>
          </p:cNvGrpSpPr>
          <p:nvPr/>
        </p:nvGrpSpPr>
        <p:grpSpPr bwMode="auto">
          <a:xfrm>
            <a:off x="4800600" y="4724400"/>
            <a:ext cx="304800" cy="152400"/>
            <a:chOff x="1920" y="960"/>
            <a:chExt cx="192" cy="96"/>
          </a:xfrm>
        </p:grpSpPr>
        <p:sp>
          <p:nvSpPr>
            <p:cNvPr id="10300" name="Line 99"/>
            <p:cNvSpPr>
              <a:spLocks noChangeShapeType="1"/>
            </p:cNvSpPr>
            <p:nvPr/>
          </p:nvSpPr>
          <p:spPr bwMode="auto">
            <a:xfrm>
              <a:off x="1920" y="960"/>
              <a:ext cx="192" cy="96"/>
            </a:xfrm>
            <a:prstGeom prst="line">
              <a:avLst/>
            </a:prstGeom>
            <a:noFill/>
            <a:ln w="38100">
              <a:solidFill>
                <a:srgbClr val="565E1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01" name="Line 100"/>
            <p:cNvSpPr>
              <a:spLocks noChangeShapeType="1"/>
            </p:cNvSpPr>
            <p:nvPr/>
          </p:nvSpPr>
          <p:spPr bwMode="auto">
            <a:xfrm flipH="1">
              <a:off x="1920" y="960"/>
              <a:ext cx="192" cy="96"/>
            </a:xfrm>
            <a:prstGeom prst="line">
              <a:avLst/>
            </a:prstGeom>
            <a:noFill/>
            <a:ln w="38100">
              <a:solidFill>
                <a:srgbClr val="565E1C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484" name="Oval 28"/>
          <p:cNvSpPr>
            <a:spLocks noChangeArrowheads="1"/>
          </p:cNvSpPr>
          <p:nvPr/>
        </p:nvSpPr>
        <p:spPr bwMode="auto">
          <a:xfrm>
            <a:off x="4495800" y="1066800"/>
            <a:ext cx="152400" cy="152400"/>
          </a:xfrm>
          <a:prstGeom prst="ellipse">
            <a:avLst/>
          </a:prstGeom>
          <a:solidFill>
            <a:srgbClr val="8A5C00"/>
          </a:solidFill>
          <a:ln w="9525">
            <a:solidFill>
              <a:srgbClr val="8A5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89" name="Oval 33"/>
          <p:cNvSpPr>
            <a:spLocks noChangeArrowheads="1"/>
          </p:cNvSpPr>
          <p:nvPr/>
        </p:nvSpPr>
        <p:spPr bwMode="auto">
          <a:xfrm>
            <a:off x="4495800" y="5638800"/>
            <a:ext cx="152400" cy="152400"/>
          </a:xfrm>
          <a:prstGeom prst="ellipse">
            <a:avLst/>
          </a:prstGeom>
          <a:solidFill>
            <a:srgbClr val="8A5C00"/>
          </a:solidFill>
          <a:ln w="9525">
            <a:solidFill>
              <a:srgbClr val="8A5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4495800" y="3352800"/>
            <a:ext cx="152400" cy="152400"/>
          </a:xfrm>
          <a:prstGeom prst="ellipse">
            <a:avLst/>
          </a:prstGeom>
          <a:solidFill>
            <a:srgbClr val="8A5C00"/>
          </a:solidFill>
          <a:ln w="9525">
            <a:solidFill>
              <a:srgbClr val="8A5C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91" name="Text Box 109"/>
          <p:cNvSpPr txBox="1">
            <a:spLocks noChangeArrowheads="1"/>
          </p:cNvSpPr>
          <p:nvPr/>
        </p:nvSpPr>
        <p:spPr bwMode="auto">
          <a:xfrm>
            <a:off x="152400" y="1066800"/>
            <a:ext cx="3595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8E5F00"/>
                </a:solidFill>
              </a:rPr>
              <a:t>а) частный случай</a:t>
            </a:r>
          </a:p>
        </p:txBody>
      </p:sp>
      <p:sp>
        <p:nvSpPr>
          <p:cNvPr id="19495" name="Text Box 39"/>
          <p:cNvSpPr txBox="1">
            <a:spLocks noChangeArrowheads="1"/>
          </p:cNvSpPr>
          <p:nvPr/>
        </p:nvSpPr>
        <p:spPr bwMode="auto">
          <a:xfrm>
            <a:off x="4032250" y="838200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8A5C00"/>
                </a:solidFill>
              </a:rPr>
              <a:t>A</a:t>
            </a:r>
            <a:endParaRPr lang="ru-RU" sz="3600" b="1" i="1">
              <a:solidFill>
                <a:srgbClr val="8A5C00"/>
              </a:solidFill>
            </a:endParaRPr>
          </a:p>
        </p:txBody>
      </p:sp>
      <p:sp>
        <p:nvSpPr>
          <p:cNvPr id="10293" name="AutoShape 110" descr="Почтовая бумага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324600"/>
            <a:ext cx="533400" cy="533400"/>
          </a:xfrm>
          <a:prstGeom prst="actionButtonBackPrevious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569" name="Line 113"/>
          <p:cNvSpPr>
            <a:spLocks noChangeShapeType="1"/>
          </p:cNvSpPr>
          <p:nvPr/>
        </p:nvSpPr>
        <p:spPr bwMode="auto">
          <a:xfrm>
            <a:off x="4797425" y="2349500"/>
            <a:ext cx="1935163" cy="0"/>
          </a:xfrm>
          <a:prstGeom prst="line">
            <a:avLst/>
          </a:prstGeom>
          <a:noFill/>
          <a:ln w="38100">
            <a:solidFill>
              <a:srgbClr val="8E5F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70" name="Line 114"/>
          <p:cNvSpPr>
            <a:spLocks noChangeShapeType="1"/>
          </p:cNvSpPr>
          <p:nvPr/>
        </p:nvSpPr>
        <p:spPr bwMode="auto">
          <a:xfrm>
            <a:off x="5008563" y="4643438"/>
            <a:ext cx="688975" cy="0"/>
          </a:xfrm>
          <a:prstGeom prst="line">
            <a:avLst/>
          </a:prstGeom>
          <a:noFill/>
          <a:ln w="38100">
            <a:solidFill>
              <a:srgbClr val="8E5F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71" name="Freeform 115"/>
          <p:cNvSpPr>
            <a:spLocks/>
          </p:cNvSpPr>
          <p:nvPr/>
        </p:nvSpPr>
        <p:spPr bwMode="auto">
          <a:xfrm>
            <a:off x="4572000" y="3068638"/>
            <a:ext cx="269875" cy="315912"/>
          </a:xfrm>
          <a:custGeom>
            <a:avLst/>
            <a:gdLst>
              <a:gd name="T0" fmla="*/ 0 w 170"/>
              <a:gd name="T1" fmla="*/ 2147483647 h 199"/>
              <a:gd name="T2" fmla="*/ 2147483647 w 170"/>
              <a:gd name="T3" fmla="*/ 0 h 199"/>
              <a:gd name="T4" fmla="*/ 2147483647 w 170"/>
              <a:gd name="T5" fmla="*/ 2147483647 h 199"/>
              <a:gd name="T6" fmla="*/ 0 60000 65536"/>
              <a:gd name="T7" fmla="*/ 0 60000 65536"/>
              <a:gd name="T8" fmla="*/ 0 60000 65536"/>
              <a:gd name="T9" fmla="*/ 0 w 170"/>
              <a:gd name="T10" fmla="*/ 0 h 199"/>
              <a:gd name="T11" fmla="*/ 170 w 170"/>
              <a:gd name="T12" fmla="*/ 199 h 1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0" h="199">
                <a:moveTo>
                  <a:pt x="0" y="29"/>
                </a:moveTo>
                <a:lnTo>
                  <a:pt x="170" y="0"/>
                </a:lnTo>
                <a:lnTo>
                  <a:pt x="170" y="199"/>
                </a:lnTo>
              </a:path>
            </a:pathLst>
          </a:custGeom>
          <a:noFill/>
          <a:ln w="28575" cmpd="sng">
            <a:solidFill>
              <a:srgbClr val="3B812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72" name="Freeform 116"/>
          <p:cNvSpPr>
            <a:spLocks/>
          </p:cNvSpPr>
          <p:nvPr/>
        </p:nvSpPr>
        <p:spPr bwMode="auto">
          <a:xfrm>
            <a:off x="4572000" y="3114675"/>
            <a:ext cx="360363" cy="314325"/>
          </a:xfrm>
          <a:custGeom>
            <a:avLst/>
            <a:gdLst>
              <a:gd name="T0" fmla="*/ 0 w 199"/>
              <a:gd name="T1" fmla="*/ 0 h 198"/>
              <a:gd name="T2" fmla="*/ 2147483647 w 199"/>
              <a:gd name="T3" fmla="*/ 0 h 198"/>
              <a:gd name="T4" fmla="*/ 2147483647 w 199"/>
              <a:gd name="T5" fmla="*/ 2147483647 h 198"/>
              <a:gd name="T6" fmla="*/ 0 60000 65536"/>
              <a:gd name="T7" fmla="*/ 0 60000 65536"/>
              <a:gd name="T8" fmla="*/ 0 60000 65536"/>
              <a:gd name="T9" fmla="*/ 0 w 199"/>
              <a:gd name="T10" fmla="*/ 0 h 198"/>
              <a:gd name="T11" fmla="*/ 199 w 199"/>
              <a:gd name="T12" fmla="*/ 198 h 1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9" h="198">
                <a:moveTo>
                  <a:pt x="0" y="0"/>
                </a:moveTo>
                <a:lnTo>
                  <a:pt x="199" y="0"/>
                </a:lnTo>
                <a:lnTo>
                  <a:pt x="199" y="198"/>
                </a:lnTo>
              </a:path>
            </a:pathLst>
          </a:custGeom>
          <a:noFill/>
          <a:ln w="28575" cmpd="sng">
            <a:solidFill>
              <a:srgbClr val="5F5F5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574" name="Freeform 118"/>
          <p:cNvSpPr>
            <a:spLocks/>
          </p:cNvSpPr>
          <p:nvPr/>
        </p:nvSpPr>
        <p:spPr bwMode="auto">
          <a:xfrm>
            <a:off x="4572000" y="3114675"/>
            <a:ext cx="225425" cy="539750"/>
          </a:xfrm>
          <a:custGeom>
            <a:avLst/>
            <a:gdLst>
              <a:gd name="T0" fmla="*/ 0 w 142"/>
              <a:gd name="T1" fmla="*/ 0 h 340"/>
              <a:gd name="T2" fmla="*/ 2147483647 w 142"/>
              <a:gd name="T3" fmla="*/ 2147483647 h 340"/>
              <a:gd name="T4" fmla="*/ 2147483647 w 142"/>
              <a:gd name="T5" fmla="*/ 2147483647 h 340"/>
              <a:gd name="T6" fmla="*/ 0 60000 65536"/>
              <a:gd name="T7" fmla="*/ 0 60000 65536"/>
              <a:gd name="T8" fmla="*/ 0 60000 65536"/>
              <a:gd name="T9" fmla="*/ 0 w 142"/>
              <a:gd name="T10" fmla="*/ 0 h 340"/>
              <a:gd name="T11" fmla="*/ 142 w 142"/>
              <a:gd name="T12" fmla="*/ 340 h 3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2" h="340">
                <a:moveTo>
                  <a:pt x="0" y="0"/>
                </a:moveTo>
                <a:lnTo>
                  <a:pt x="142" y="141"/>
                </a:lnTo>
                <a:lnTo>
                  <a:pt x="142" y="340"/>
                </a:lnTo>
              </a:path>
            </a:pathLst>
          </a:custGeom>
          <a:noFill/>
          <a:ln w="28575" cmpd="sng">
            <a:solidFill>
              <a:srgbClr val="565E1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V="1">
            <a:off x="4572000" y="381000"/>
            <a:ext cx="0" cy="2971800"/>
          </a:xfrm>
          <a:prstGeom prst="line">
            <a:avLst/>
          </a:prstGeom>
          <a:noFill/>
          <a:ln w="57150">
            <a:solidFill>
              <a:srgbClr val="8A5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6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1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7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9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9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9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9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9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9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10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9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9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9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9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10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1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10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1" dur="10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10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9" dur="2000"/>
                                        <p:tgtEl>
                                          <p:spTgt spid="19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19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2000"/>
                                        <p:tgtEl>
                                          <p:spTgt spid="19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1" dur="500"/>
                                        <p:tgtEl>
                                          <p:spTgt spid="19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19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10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4" dur="10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8" dur="10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 nodeType="clickPar">
                      <p:stCondLst>
                        <p:cond delay="indefinite"/>
                      </p:stCondLst>
                      <p:childTnLst>
                        <p:par>
                          <p:cTn id="2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3" dur="2000"/>
                                        <p:tgtEl>
                                          <p:spTgt spid="19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2000"/>
                                        <p:tgtEl>
                                          <p:spTgt spid="19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2" dur="1000"/>
                                        <p:tgtEl>
                                          <p:spTgt spid="1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8" grpId="0" animBg="1"/>
      <p:bldP spid="19535" grpId="0" animBg="1"/>
      <p:bldP spid="19534" grpId="0" animBg="1"/>
      <p:bldP spid="19538" grpId="0" animBg="1"/>
      <p:bldP spid="19536" grpId="0" animBg="1"/>
      <p:bldP spid="19463" grpId="0"/>
      <p:bldP spid="19464" grpId="0" animBg="1"/>
      <p:bldP spid="19465" grpId="0"/>
      <p:bldP spid="19472" grpId="0" animBg="1"/>
      <p:bldP spid="19473" grpId="0"/>
      <p:bldP spid="19475" grpId="0" animBg="1"/>
      <p:bldP spid="19476" grpId="0"/>
      <p:bldP spid="19477" grpId="0"/>
      <p:bldP spid="19470" grpId="0" animBg="1"/>
      <p:bldP spid="19471" grpId="0" animBg="1"/>
      <p:bldP spid="19483" grpId="0"/>
      <p:bldP spid="19485" grpId="0" animBg="1"/>
      <p:bldP spid="19486" grpId="0" animBg="1"/>
      <p:bldP spid="19488" grpId="0" animBg="1"/>
      <p:bldP spid="19490" grpId="0" animBg="1"/>
      <p:bldP spid="19491" grpId="0" animBg="1"/>
      <p:bldP spid="19493" grpId="0" animBg="1"/>
      <p:bldP spid="19492" grpId="0" animBg="1"/>
      <p:bldP spid="19496" grpId="0"/>
      <p:bldP spid="19497" grpId="0"/>
      <p:bldP spid="19498" grpId="0"/>
      <p:bldP spid="19515" grpId="0" animBg="1"/>
      <p:bldP spid="19525" grpId="0" animBg="1"/>
      <p:bldP spid="19528" grpId="0" animBg="1"/>
      <p:bldP spid="19531" grpId="0" animBg="1"/>
      <p:bldP spid="19487" grpId="0" animBg="1"/>
      <p:bldP spid="19532" grpId="0" animBg="1"/>
      <p:bldP spid="19494" grpId="0" animBg="1"/>
      <p:bldP spid="19479" grpId="0" animBg="1"/>
      <p:bldP spid="19481" grpId="0" animBg="1"/>
      <p:bldP spid="19480" grpId="0" animBg="1"/>
      <p:bldP spid="19474" grpId="0" animBg="1"/>
      <p:bldP spid="19499" grpId="0"/>
      <p:bldP spid="19484" grpId="0" animBg="1"/>
      <p:bldP spid="19489" grpId="0" animBg="1"/>
      <p:bldP spid="19469" grpId="0" animBg="1"/>
      <p:bldP spid="19495" grpId="0"/>
      <p:bldP spid="19569" grpId="0" animBg="1"/>
      <p:bldP spid="19570" grpId="0" animBg="1"/>
      <p:bldP spid="19571" grpId="0" animBg="1"/>
      <p:bldP spid="19572" grpId="0" animBg="1"/>
      <p:bldP spid="19574" grpId="0" animBg="1"/>
      <p:bldP spid="1946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1371600" y="2971800"/>
            <a:ext cx="6781800" cy="2743200"/>
          </a:xfrm>
          <a:prstGeom prst="parallelogram">
            <a:avLst>
              <a:gd name="adj" fmla="val 61806"/>
            </a:avLst>
          </a:prstGeom>
          <a:solidFill>
            <a:srgbClr val="C0CE5A"/>
          </a:solidFill>
          <a:ln w="38100">
            <a:solidFill>
              <a:srgbClr val="8A5C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7315200" y="2971800"/>
            <a:ext cx="468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3600" b="1" i="1">
                <a:solidFill>
                  <a:srgbClr val="8A5C00"/>
                </a:solidFill>
                <a:cs typeface="Arial" pitchFamily="34" charset="0"/>
              </a:rPr>
              <a:t>α</a:t>
            </a:r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H="1" flipV="1">
            <a:off x="2819400" y="3962400"/>
            <a:ext cx="2819400" cy="1447800"/>
          </a:xfrm>
          <a:prstGeom prst="line">
            <a:avLst/>
          </a:prstGeom>
          <a:noFill/>
          <a:ln w="38100">
            <a:solidFill>
              <a:srgbClr val="8A5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819400" y="35052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8A5C00"/>
                </a:solidFill>
              </a:rPr>
              <a:t>q</a:t>
            </a:r>
            <a:endParaRPr lang="ru-RU" sz="3200" b="1" i="1">
              <a:solidFill>
                <a:srgbClr val="8A5C00"/>
              </a:solidFill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5410200" y="160020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solidFill>
                  <a:srgbClr val="8A5C00"/>
                </a:solidFill>
              </a:rPr>
              <a:t>a</a:t>
            </a:r>
            <a:endParaRPr lang="ru-RU" sz="3600" b="1" i="1">
              <a:solidFill>
                <a:srgbClr val="8A5C00"/>
              </a:solidFill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5791200" y="1600200"/>
            <a:ext cx="152400" cy="4876800"/>
            <a:chOff x="3648" y="1008"/>
            <a:chExt cx="96" cy="3072"/>
          </a:xfrm>
        </p:grpSpPr>
        <p:sp>
          <p:nvSpPr>
            <p:cNvPr id="11286" name="Line 13"/>
            <p:cNvSpPr>
              <a:spLocks noChangeShapeType="1"/>
            </p:cNvSpPr>
            <p:nvPr/>
          </p:nvSpPr>
          <p:spPr bwMode="auto">
            <a:xfrm flipV="1">
              <a:off x="3696" y="1008"/>
              <a:ext cx="0" cy="1728"/>
            </a:xfrm>
            <a:prstGeom prst="line">
              <a:avLst/>
            </a:prstGeom>
            <a:noFill/>
            <a:ln w="57150">
              <a:solidFill>
                <a:srgbClr val="8A5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7" name="Oval 15"/>
            <p:cNvSpPr>
              <a:spLocks noChangeArrowheads="1"/>
            </p:cNvSpPr>
            <p:nvPr/>
          </p:nvSpPr>
          <p:spPr bwMode="auto">
            <a:xfrm>
              <a:off x="3648" y="2688"/>
              <a:ext cx="96" cy="96"/>
            </a:xfrm>
            <a:prstGeom prst="ellipse">
              <a:avLst/>
            </a:prstGeom>
            <a:solidFill>
              <a:srgbClr val="8A5C00"/>
            </a:solidFill>
            <a:ln w="9525">
              <a:solidFill>
                <a:srgbClr val="8A5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8" name="Line 16"/>
            <p:cNvSpPr>
              <a:spLocks noChangeShapeType="1"/>
            </p:cNvSpPr>
            <p:nvPr/>
          </p:nvSpPr>
          <p:spPr bwMode="auto">
            <a:xfrm flipV="1">
              <a:off x="3696" y="2736"/>
              <a:ext cx="0" cy="864"/>
            </a:xfrm>
            <a:prstGeom prst="line">
              <a:avLst/>
            </a:prstGeom>
            <a:noFill/>
            <a:ln w="57150">
              <a:solidFill>
                <a:srgbClr val="8A5C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9" name="Line 17"/>
            <p:cNvSpPr>
              <a:spLocks noChangeShapeType="1"/>
            </p:cNvSpPr>
            <p:nvPr/>
          </p:nvSpPr>
          <p:spPr bwMode="auto">
            <a:xfrm flipV="1">
              <a:off x="3696" y="3600"/>
              <a:ext cx="0" cy="480"/>
            </a:xfrm>
            <a:prstGeom prst="line">
              <a:avLst/>
            </a:prstGeom>
            <a:noFill/>
            <a:ln w="57150">
              <a:solidFill>
                <a:srgbClr val="8A5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690" name="Line 18"/>
          <p:cNvSpPr>
            <a:spLocks noChangeShapeType="1"/>
          </p:cNvSpPr>
          <p:nvPr/>
        </p:nvSpPr>
        <p:spPr bwMode="auto">
          <a:xfrm flipV="1">
            <a:off x="1981200" y="3505200"/>
            <a:ext cx="3657600" cy="1524000"/>
          </a:xfrm>
          <a:prstGeom prst="line">
            <a:avLst/>
          </a:prstGeom>
          <a:noFill/>
          <a:ln w="38100">
            <a:solidFill>
              <a:srgbClr val="8A5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2286000" y="4648200"/>
            <a:ext cx="431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8A5C00"/>
                </a:solidFill>
              </a:rPr>
              <a:t>p</a:t>
            </a:r>
            <a:endParaRPr lang="ru-RU" sz="3200" b="1" i="1">
              <a:solidFill>
                <a:srgbClr val="8A5C00"/>
              </a:solidFill>
            </a:endParaRPr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4267200" y="3276600"/>
            <a:ext cx="914400" cy="2209800"/>
          </a:xfrm>
          <a:prstGeom prst="line">
            <a:avLst/>
          </a:prstGeom>
          <a:noFill/>
          <a:ln w="38100">
            <a:solidFill>
              <a:srgbClr val="565E1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8694" name="Text Box 22"/>
          <p:cNvSpPr txBox="1">
            <a:spLocks noChangeArrowheads="1"/>
          </p:cNvSpPr>
          <p:nvPr/>
        </p:nvSpPr>
        <p:spPr bwMode="auto">
          <a:xfrm>
            <a:off x="4298950" y="3048000"/>
            <a:ext cx="546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565E1C"/>
                </a:solidFill>
              </a:rPr>
              <a:t>m</a:t>
            </a:r>
            <a:endParaRPr lang="ru-RU" sz="3200" b="1" i="1">
              <a:solidFill>
                <a:srgbClr val="565E1C"/>
              </a:solidFill>
            </a:endParaRPr>
          </a:p>
        </p:txBody>
      </p:sp>
      <p:sp>
        <p:nvSpPr>
          <p:cNvPr id="28695" name="Text Box 23"/>
          <p:cNvSpPr txBox="1">
            <a:spLocks noChangeArrowheads="1"/>
          </p:cNvSpPr>
          <p:nvPr/>
        </p:nvSpPr>
        <p:spPr bwMode="auto">
          <a:xfrm>
            <a:off x="3505200" y="3733800"/>
            <a:ext cx="500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i="1">
                <a:solidFill>
                  <a:srgbClr val="8A5C00"/>
                </a:solidFill>
              </a:rPr>
              <a:t>O</a:t>
            </a:r>
            <a:endParaRPr lang="ru-RU" sz="3200" b="1" i="1">
              <a:solidFill>
                <a:srgbClr val="8A5C00"/>
              </a:solidFill>
            </a:endParaRPr>
          </a:p>
        </p:txBody>
      </p:sp>
      <p:sp>
        <p:nvSpPr>
          <p:cNvPr id="11277" name="Text Box 31"/>
          <p:cNvSpPr txBox="1">
            <a:spLocks noChangeArrowheads="1"/>
          </p:cNvSpPr>
          <p:nvPr/>
        </p:nvSpPr>
        <p:spPr bwMode="auto">
          <a:xfrm>
            <a:off x="457200" y="304800"/>
            <a:ext cx="396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 u="sng">
                <a:solidFill>
                  <a:schemeClr val="tx2"/>
                </a:solidFill>
                <a:cs typeface="Arial" pitchFamily="34" charset="0"/>
              </a:rPr>
              <a:t>Доказательство:</a:t>
            </a:r>
            <a:endParaRPr lang="el-GR" sz="3200" b="1" i="1" u="sng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1278" name="Text Box 32"/>
          <p:cNvSpPr txBox="1">
            <a:spLocks noChangeArrowheads="1"/>
          </p:cNvSpPr>
          <p:nvPr/>
        </p:nvSpPr>
        <p:spPr bwMode="auto">
          <a:xfrm>
            <a:off x="533400" y="914400"/>
            <a:ext cx="31448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solidFill>
                  <a:srgbClr val="8E5F00"/>
                </a:solidFill>
              </a:rPr>
              <a:t>а) общий случай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3505200" y="1600200"/>
            <a:ext cx="152400" cy="4876800"/>
            <a:chOff x="3648" y="1008"/>
            <a:chExt cx="96" cy="3072"/>
          </a:xfrm>
        </p:grpSpPr>
        <p:sp>
          <p:nvSpPr>
            <p:cNvPr id="11282" name="Line 35"/>
            <p:cNvSpPr>
              <a:spLocks noChangeShapeType="1"/>
            </p:cNvSpPr>
            <p:nvPr/>
          </p:nvSpPr>
          <p:spPr bwMode="auto">
            <a:xfrm flipV="1">
              <a:off x="3696" y="1008"/>
              <a:ext cx="0" cy="1728"/>
            </a:xfrm>
            <a:prstGeom prst="line">
              <a:avLst/>
            </a:prstGeom>
            <a:noFill/>
            <a:ln w="57150">
              <a:solidFill>
                <a:srgbClr val="8A5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Oval 36"/>
            <p:cNvSpPr>
              <a:spLocks noChangeArrowheads="1"/>
            </p:cNvSpPr>
            <p:nvPr/>
          </p:nvSpPr>
          <p:spPr bwMode="auto">
            <a:xfrm>
              <a:off x="3648" y="2688"/>
              <a:ext cx="96" cy="96"/>
            </a:xfrm>
            <a:prstGeom prst="ellipse">
              <a:avLst/>
            </a:prstGeom>
            <a:solidFill>
              <a:srgbClr val="8A5C00"/>
            </a:solidFill>
            <a:ln w="9525">
              <a:solidFill>
                <a:srgbClr val="8A5C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4" name="Line 37"/>
            <p:cNvSpPr>
              <a:spLocks noChangeShapeType="1"/>
            </p:cNvSpPr>
            <p:nvPr/>
          </p:nvSpPr>
          <p:spPr bwMode="auto">
            <a:xfrm flipV="1">
              <a:off x="3696" y="2736"/>
              <a:ext cx="0" cy="864"/>
            </a:xfrm>
            <a:prstGeom prst="line">
              <a:avLst/>
            </a:prstGeom>
            <a:noFill/>
            <a:ln w="57150">
              <a:solidFill>
                <a:srgbClr val="8A5C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5" name="Line 38"/>
            <p:cNvSpPr>
              <a:spLocks noChangeShapeType="1"/>
            </p:cNvSpPr>
            <p:nvPr/>
          </p:nvSpPr>
          <p:spPr bwMode="auto">
            <a:xfrm flipV="1">
              <a:off x="3696" y="3600"/>
              <a:ext cx="0" cy="480"/>
            </a:xfrm>
            <a:prstGeom prst="line">
              <a:avLst/>
            </a:prstGeom>
            <a:noFill/>
            <a:ln w="57150">
              <a:solidFill>
                <a:srgbClr val="8A5C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711" name="Text Box 39"/>
          <p:cNvSpPr txBox="1">
            <a:spLocks noChangeArrowheads="1"/>
          </p:cNvSpPr>
          <p:nvPr/>
        </p:nvSpPr>
        <p:spPr bwMode="auto">
          <a:xfrm>
            <a:off x="2971800" y="1600200"/>
            <a:ext cx="68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solidFill>
                  <a:srgbClr val="8A5C00"/>
                </a:solidFill>
              </a:rPr>
              <a:t>a</a:t>
            </a:r>
            <a:r>
              <a:rPr lang="ru-RU" sz="3600" b="1" i="1" baseline="-25000">
                <a:solidFill>
                  <a:srgbClr val="8A5C00"/>
                </a:solidFill>
              </a:rPr>
              <a:t>1</a:t>
            </a:r>
            <a:endParaRPr lang="ru-RU" sz="3600" b="1" i="1">
              <a:solidFill>
                <a:srgbClr val="8A5C00"/>
              </a:solidFill>
            </a:endParaRPr>
          </a:p>
        </p:txBody>
      </p:sp>
      <p:sp>
        <p:nvSpPr>
          <p:cNvPr id="11281" name="AutoShape 40" descr="Почтовая бумага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10600" y="6324600"/>
            <a:ext cx="533400" cy="533400"/>
          </a:xfrm>
          <a:prstGeom prst="actionButtonBackPrevious">
            <a:avLst/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7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  <p:bldP spid="28677" grpId="0"/>
      <p:bldP spid="28678" grpId="0" animBg="1"/>
      <p:bldP spid="28679" grpId="0"/>
      <p:bldP spid="28686" grpId="0"/>
      <p:bldP spid="28690" grpId="0" animBg="1"/>
      <p:bldP spid="28691" grpId="0"/>
      <p:bldP spid="28693" grpId="0" animBg="1"/>
      <p:bldP spid="28694" grpId="0"/>
      <p:bldP spid="28695" grpId="0"/>
      <p:bldP spid="28711" grpId="0"/>
    </p:bld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1226</TotalTime>
  <Words>492</Words>
  <Application>Microsoft Office PowerPoint</Application>
  <PresentationFormat>Экран (4:3)</PresentationFormat>
  <Paragraphs>153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Край</vt:lpstr>
      <vt:lpstr>Перпендикулярность прямых и плоскостей</vt:lpstr>
      <vt:lpstr>Перпендикулярные прямые в пространстве</vt:lpstr>
      <vt:lpstr>Лемма </vt:lpstr>
      <vt:lpstr>Прямая называется перпендикулярной к плоскости, если она перпендикулярна к любой прямой, лежащей в этой плоскости</vt:lpstr>
      <vt:lpstr>Теорема 1</vt:lpstr>
      <vt:lpstr>Теорема 2 </vt:lpstr>
      <vt:lpstr>Признак перпендикулярности прямой и плоскости</vt:lpstr>
      <vt:lpstr>Слайд 8</vt:lpstr>
      <vt:lpstr>Слайд 9</vt:lpstr>
      <vt:lpstr>Слайд 10</vt:lpstr>
      <vt:lpstr>Слайд 11</vt:lpstr>
      <vt:lpstr>Слайд 12</vt:lpstr>
      <vt:lpstr>Слайд 13</vt:lpstr>
      <vt:lpstr>Перпендикуляр и наклонные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Татьяна</dc:creator>
  <cp:lastModifiedBy>Татьяна Похващева</cp:lastModifiedBy>
  <cp:revision>59</cp:revision>
  <cp:lastPrinted>1601-01-01T00:00:00Z</cp:lastPrinted>
  <dcterms:created xsi:type="dcterms:W3CDTF">1601-01-01T00:00:00Z</dcterms:created>
  <dcterms:modified xsi:type="dcterms:W3CDTF">2021-11-05T10:17:02Z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