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8" r:id="rId2"/>
    <p:sldId id="259" r:id="rId3"/>
    <p:sldId id="260" r:id="rId4"/>
    <p:sldId id="304" r:id="rId5"/>
    <p:sldId id="305" r:id="rId6"/>
    <p:sldId id="302" r:id="rId7"/>
    <p:sldId id="298" r:id="rId8"/>
    <p:sldId id="267" r:id="rId9"/>
    <p:sldId id="297" r:id="rId10"/>
    <p:sldId id="293" r:id="rId11"/>
    <p:sldId id="294" r:id="rId12"/>
    <p:sldId id="290" r:id="rId13"/>
    <p:sldId id="291" r:id="rId14"/>
    <p:sldId id="306" r:id="rId15"/>
    <p:sldId id="295" r:id="rId16"/>
    <p:sldId id="276" r:id="rId17"/>
    <p:sldId id="275" r:id="rId18"/>
    <p:sldId id="277" r:id="rId19"/>
    <p:sldId id="278" r:id="rId20"/>
    <p:sldId id="299" r:id="rId21"/>
    <p:sldId id="300" r:id="rId22"/>
    <p:sldId id="301" r:id="rId23"/>
    <p:sldId id="289" r:id="rId24"/>
    <p:sldId id="268" r:id="rId25"/>
    <p:sldId id="271" r:id="rId26"/>
    <p:sldId id="282" r:id="rId27"/>
    <p:sldId id="283" r:id="rId28"/>
    <p:sldId id="285" r:id="rId29"/>
    <p:sldId id="30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09" autoAdjust="0"/>
  </p:normalViewPr>
  <p:slideViewPr>
    <p:cSldViewPr>
      <p:cViewPr varScale="1">
        <p:scale>
          <a:sx n="60" d="100"/>
          <a:sy n="60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0BE4A-4B63-4487-839D-7AD2AED6037A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76899-4D97-4283-9D70-E6A98BA1C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BC53C-FB95-48D3-94D1-C1BA97B4A73E}" type="slidenum">
              <a:rPr lang="ru-RU"/>
              <a:pPr/>
              <a:t>21</a:t>
            </a:fld>
            <a:endParaRPr lang="ru-RU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12488-FB53-470C-AB53-BAB9BA2DC10C}" type="slidenum">
              <a:rPr lang="ru-RU"/>
              <a:pPr/>
              <a:t>22</a:t>
            </a:fld>
            <a:endParaRPr 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94" y="5157192"/>
            <a:ext cx="1862137" cy="18621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52069-4AD6-4903-AF44-C6A94302D6D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0094-0AE6-4F18-8415-A79A8A78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6552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52069-4AD6-4903-AF44-C6A94302D6D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0094-0AE6-4F18-8415-A79A8A78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718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52069-4AD6-4903-AF44-C6A94302D6D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0094-0AE6-4F18-8415-A79A8A78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501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pattFill prst="pct6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88640"/>
            <a:ext cx="8784976" cy="64883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4437063"/>
            <a:ext cx="1570037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52069-4AD6-4903-AF44-C6A94302D6D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0094-0AE6-4F18-8415-A79A8A78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89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52069-4AD6-4903-AF44-C6A94302D6D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0094-0AE6-4F18-8415-A79A8A78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897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52069-4AD6-4903-AF44-C6A94302D6D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0094-0AE6-4F18-8415-A79A8A78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853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52069-4AD6-4903-AF44-C6A94302D6D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0094-0AE6-4F18-8415-A79A8A78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500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52069-4AD6-4903-AF44-C6A94302D6D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0094-0AE6-4F18-8415-A79A8A78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731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52069-4AD6-4903-AF44-C6A94302D6D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0094-0AE6-4F18-8415-A79A8A78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349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52069-4AD6-4903-AF44-C6A94302D6D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0094-0AE6-4F18-8415-A79A8A78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034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52069-4AD6-4903-AF44-C6A94302D6D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20094-0AE6-4F18-8415-A79A8A78F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013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752069-4AD6-4903-AF44-C6A94302D6D7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2020094-0AE6-4F18-8415-A79A8A78F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1.gstatic.com/images?q=tbn:ANd9GcQ1RNjuBpf16S1ItPoNAOwUIu9Lo6PmFDAY6GjSwSmRVyXgu4tBq1ldi6S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1.gstatic.com/images?q=tbn:ANd9GcSsf4tOzSuoyz4nAxsEtnvT2YzRKQmmaaDAZKIIAwD9bu9AtaGxkQ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7429552" cy="3714775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ДВУГРАННЫЙ 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УГОЛ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Величиной двугранного угла называется величина его линейного угла.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289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AF </a:t>
            </a:r>
            <a:r>
              <a:rPr lang="en-US" sz="3200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⊥ CD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BF</a:t>
            </a:r>
            <a:r>
              <a:rPr lang="en-US" sz="3200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⊥ CD</a:t>
            </a:r>
          </a:p>
          <a:p>
            <a:pPr>
              <a:buNone/>
            </a:pPr>
            <a:r>
              <a:rPr lang="ru-RU" sz="3600" dirty="0" smtClean="0">
                <a:latin typeface="Cambria Math"/>
                <a:ea typeface="Cambria Math"/>
              </a:rPr>
              <a:t>   </a:t>
            </a:r>
            <a:r>
              <a:rPr lang="en-US" sz="3600" b="1" dirty="0" smtClean="0">
                <a:solidFill>
                  <a:schemeClr val="tx1"/>
                </a:solidFill>
                <a:latin typeface="Cambria Math"/>
                <a:ea typeface="Cambria Math"/>
              </a:rPr>
              <a:t>AFB</a:t>
            </a:r>
            <a:r>
              <a:rPr lang="ru-RU" sz="3600" dirty="0" smtClean="0">
                <a:latin typeface="Cambria Math"/>
                <a:ea typeface="Cambria Math"/>
              </a:rPr>
              <a:t>-линейный  угол  двугранного угла</a:t>
            </a:r>
            <a:r>
              <a:rPr lang="en-US" sz="3600" b="1" dirty="0" smtClean="0">
                <a:latin typeface="Cambria Math"/>
                <a:ea typeface="Cambria Math"/>
              </a:rPr>
              <a:t>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Cambria Math"/>
                <a:ea typeface="Cambria Math"/>
              </a:rPr>
              <a:t>ACD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mbria Math"/>
                <a:ea typeface="Cambria Math"/>
              </a:rPr>
              <a:t>В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Cambria Math"/>
              <a:ea typeface="Cambria Math"/>
            </a:endParaRP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571876"/>
            <a:ext cx="3428992" cy="3011872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190500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190500"/>
          </a:xfrm>
          <a:prstGeom prst="rect">
            <a:avLst/>
          </a:prstGeom>
          <a:noFill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190500"/>
          </a:xfrm>
          <a:prstGeom prst="rect">
            <a:avLst/>
          </a:prstGeom>
          <a:noFill/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190500"/>
          </a:xfrm>
          <a:prstGeom prst="rect">
            <a:avLst/>
          </a:prstGeom>
          <a:noFill/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190500"/>
          </a:xfrm>
          <a:prstGeom prst="rect">
            <a:avLst/>
          </a:prstGeom>
          <a:noFill/>
        </p:spPr>
      </p:pic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" cy="19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 линейные углы двугранного угла равны друг другу.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000240"/>
            <a:ext cx="4400552" cy="4525963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           </a:t>
            </a:r>
            <a:r>
              <a:rPr lang="ru-RU" sz="3000" dirty="0" smtClean="0">
                <a:latin typeface="Times New Roman" pitchFamily="18" charset="0"/>
              </a:rPr>
              <a:t>Рассмотрим два линейных угла АОВ и А</a:t>
            </a:r>
            <a:r>
              <a:rPr lang="ru-RU" sz="3000" baseline="-25000" dirty="0" smtClean="0">
                <a:latin typeface="Times New Roman" pitchFamily="18" charset="0"/>
              </a:rPr>
              <a:t>1</a:t>
            </a:r>
            <a:r>
              <a:rPr lang="ru-RU" sz="3000" dirty="0" smtClean="0">
                <a:latin typeface="Times New Roman" pitchFamily="18" charset="0"/>
              </a:rPr>
              <a:t>ОВ</a:t>
            </a:r>
            <a:r>
              <a:rPr lang="ru-RU" sz="3000" baseline="-25000" dirty="0" smtClean="0">
                <a:latin typeface="Times New Roman" pitchFamily="18" charset="0"/>
              </a:rPr>
              <a:t>1</a:t>
            </a:r>
            <a:r>
              <a:rPr lang="ru-RU" sz="3000" dirty="0" smtClean="0">
                <a:latin typeface="Times New Roman" pitchFamily="18" charset="0"/>
              </a:rPr>
              <a:t>. Лучи ОА и ОА</a:t>
            </a:r>
            <a:r>
              <a:rPr lang="ru-RU" sz="3000" baseline="-25000" dirty="0" smtClean="0">
                <a:latin typeface="Times New Roman" pitchFamily="18" charset="0"/>
              </a:rPr>
              <a:t>1 </a:t>
            </a:r>
            <a:r>
              <a:rPr lang="ru-RU" sz="3000" dirty="0" smtClean="0">
                <a:latin typeface="Times New Roman" pitchFamily="18" charset="0"/>
              </a:rPr>
              <a:t>лежат в одной грани и перпендикулярны ОО</a:t>
            </a:r>
            <a:r>
              <a:rPr lang="ru-RU" sz="3000" baseline="-25000" dirty="0" smtClean="0">
                <a:latin typeface="Times New Roman" pitchFamily="18" charset="0"/>
              </a:rPr>
              <a:t>1</a:t>
            </a:r>
            <a:r>
              <a:rPr lang="ru-RU" sz="3000" dirty="0" smtClean="0">
                <a:latin typeface="Times New Roman" pitchFamily="18" charset="0"/>
              </a:rPr>
              <a:t>, поэтому они сонаправлены. Лучи ОВ и ОВ</a:t>
            </a:r>
            <a:r>
              <a:rPr lang="ru-RU" sz="3000" baseline="-25000" dirty="0" smtClean="0">
                <a:latin typeface="Times New Roman" pitchFamily="18" charset="0"/>
              </a:rPr>
              <a:t>1 </a:t>
            </a:r>
            <a:r>
              <a:rPr lang="ru-RU" sz="3000" dirty="0" smtClean="0">
                <a:latin typeface="Times New Roman" pitchFamily="18" charset="0"/>
              </a:rPr>
              <a:t>также сонаправлены. </a:t>
            </a:r>
          </a:p>
          <a:p>
            <a:pPr>
              <a:lnSpc>
                <a:spcPct val="120000"/>
              </a:lnSpc>
              <a:buNone/>
            </a:pPr>
            <a:r>
              <a:rPr lang="ru-RU" sz="3000" dirty="0" smtClean="0">
                <a:latin typeface="Times New Roman" pitchFamily="18" charset="0"/>
              </a:rPr>
              <a:t>        Следовательно, </a:t>
            </a:r>
            <a:r>
              <a:rPr lang="ru-RU" sz="3000" dirty="0" smtClean="0">
                <a:latin typeface="Cambria Math"/>
                <a:ea typeface="Cambria Math"/>
              </a:rPr>
              <a:t>∠</a:t>
            </a:r>
            <a:r>
              <a:rPr lang="ru-RU" sz="3000" dirty="0" smtClean="0">
                <a:latin typeface="Times New Roman" pitchFamily="18" charset="0"/>
              </a:rPr>
              <a:t>АОВ</a:t>
            </a:r>
            <a:r>
              <a:rPr lang="en-US" sz="3000" dirty="0" smtClean="0">
                <a:latin typeface="Times New Roman" pitchFamily="18" charset="0"/>
              </a:rPr>
              <a:t>=</a:t>
            </a:r>
            <a:r>
              <a:rPr lang="en-US" sz="3000" dirty="0" smtClean="0">
                <a:latin typeface="Cambria Math"/>
                <a:ea typeface="Cambria Math"/>
              </a:rPr>
              <a:t>∠</a:t>
            </a:r>
            <a:r>
              <a:rPr lang="ru-RU" sz="3000" dirty="0" smtClean="0">
                <a:latin typeface="Times New Roman" pitchFamily="18" charset="0"/>
              </a:rPr>
              <a:t>А</a:t>
            </a:r>
            <a:r>
              <a:rPr lang="ru-RU" sz="3000" baseline="-25000" dirty="0" smtClean="0">
                <a:latin typeface="Times New Roman" pitchFamily="18" charset="0"/>
              </a:rPr>
              <a:t>1</a:t>
            </a:r>
            <a:r>
              <a:rPr lang="ru-RU" sz="3000" dirty="0" smtClean="0">
                <a:latin typeface="Times New Roman" pitchFamily="18" charset="0"/>
              </a:rPr>
              <a:t>ОВ</a:t>
            </a:r>
            <a:r>
              <a:rPr lang="ru-RU" sz="3000" baseline="-25000" dirty="0" smtClean="0">
                <a:latin typeface="Times New Roman" pitchFamily="18" charset="0"/>
              </a:rPr>
              <a:t>1</a:t>
            </a:r>
            <a:r>
              <a:rPr lang="ru-RU" sz="3000" dirty="0" smtClean="0">
                <a:latin typeface="Times New Roman" pitchFamily="18" charset="0"/>
              </a:rPr>
              <a:t> (как углы с сонаправленными сторонами).</a:t>
            </a:r>
            <a:endParaRPr lang="ru-RU" sz="3000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857364"/>
            <a:ext cx="4038600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0825" y="765175"/>
            <a:ext cx="871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/>
              <a:t>Способ нахождения (построения) линейного угла.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58775" y="1341438"/>
            <a:ext cx="87852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i="1" dirty="0">
                <a:solidFill>
                  <a:srgbClr val="000066"/>
                </a:solidFill>
              </a:rPr>
              <a:t>1</a:t>
            </a:r>
            <a:r>
              <a:rPr lang="ru-RU" i="1" dirty="0">
                <a:solidFill>
                  <a:srgbClr val="000066"/>
                </a:solidFill>
              </a:rPr>
              <a:t>. </a:t>
            </a:r>
            <a:r>
              <a:rPr lang="ru-RU" sz="2800" i="1" dirty="0">
                <a:solidFill>
                  <a:srgbClr val="000066"/>
                </a:solidFill>
              </a:rPr>
              <a:t>Найти ( увидеть) ребро и грани двугранного угла</a:t>
            </a:r>
          </a:p>
          <a:p>
            <a:pPr>
              <a:spcBef>
                <a:spcPct val="50000"/>
              </a:spcBef>
            </a:pPr>
            <a:r>
              <a:rPr lang="ru-RU" sz="2800" i="1" dirty="0">
                <a:solidFill>
                  <a:srgbClr val="000066"/>
                </a:solidFill>
              </a:rPr>
              <a:t>2. </a:t>
            </a:r>
            <a:r>
              <a:rPr lang="ru-RU" sz="2800" b="1" i="1" u="sng" dirty="0">
                <a:solidFill>
                  <a:srgbClr val="000066"/>
                </a:solidFill>
              </a:rPr>
              <a:t>В гранях</a:t>
            </a:r>
            <a:r>
              <a:rPr lang="ru-RU" sz="2800" i="1" dirty="0">
                <a:solidFill>
                  <a:srgbClr val="000066"/>
                </a:solidFill>
              </a:rPr>
              <a:t> найти направления ( прямые) </a:t>
            </a:r>
            <a:r>
              <a:rPr lang="ru-RU" sz="2800" i="1" u="sng" dirty="0">
                <a:solidFill>
                  <a:srgbClr val="000066"/>
                </a:solidFill>
              </a:rPr>
              <a:t>перпендикулярные</a:t>
            </a:r>
            <a:r>
              <a:rPr lang="ru-RU" sz="2800" i="1" dirty="0">
                <a:solidFill>
                  <a:srgbClr val="000066"/>
                </a:solidFill>
              </a:rPr>
              <a:t> ребру</a:t>
            </a:r>
          </a:p>
          <a:p>
            <a:pPr>
              <a:spcBef>
                <a:spcPct val="50000"/>
              </a:spcBef>
            </a:pPr>
            <a:r>
              <a:rPr lang="ru-RU" sz="2800" i="1" dirty="0">
                <a:solidFill>
                  <a:srgbClr val="000066"/>
                </a:solidFill>
              </a:rPr>
              <a:t>3. (при необходимости) заменить выбранные направления параллельными им лучами с общим началом на ребре двугранного угла</a:t>
            </a:r>
          </a:p>
          <a:p>
            <a:pPr>
              <a:spcBef>
                <a:spcPct val="50000"/>
              </a:spcBef>
            </a:pPr>
            <a:r>
              <a:rPr lang="ru-RU" sz="2800" dirty="0"/>
              <a:t>При изображении сохраняется </a:t>
            </a:r>
            <a:r>
              <a:rPr lang="ru-RU" sz="2800" dirty="0">
                <a:solidFill>
                  <a:srgbClr val="CC3300"/>
                </a:solidFill>
              </a:rPr>
              <a:t>параллельность и отношение длин параллельных отрезков</a:t>
            </a:r>
          </a:p>
          <a:p>
            <a:pPr>
              <a:spcBef>
                <a:spcPct val="50000"/>
              </a:spcBef>
            </a:pPr>
            <a:endParaRPr lang="ru-RU" sz="28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692150"/>
            <a:ext cx="9144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Величина линейного угла не зависит от выбора его вершины на ребре двугранного угла.</a:t>
            </a:r>
          </a:p>
          <a:p>
            <a:pPr>
              <a:spcBef>
                <a:spcPct val="50000"/>
              </a:spcBef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042988" y="2997200"/>
            <a:ext cx="3024187" cy="2065338"/>
          </a:xfrm>
          <a:prstGeom prst="rect">
            <a:avLst/>
          </a:prstGeom>
          <a:solidFill>
            <a:srgbClr val="000066"/>
          </a:solidFill>
          <a:ln w="412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0" y="5084763"/>
            <a:ext cx="4032250" cy="1266825"/>
          </a:xfrm>
          <a:prstGeom prst="parallelogram">
            <a:avLst>
              <a:gd name="adj" fmla="val 79574"/>
            </a:avLst>
          </a:prstGeom>
          <a:solidFill>
            <a:srgbClr val="000066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1042988" y="5084763"/>
            <a:ext cx="29527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187450" y="2997200"/>
            <a:ext cx="1008063" cy="3311525"/>
            <a:chOff x="748" y="1888"/>
            <a:chExt cx="635" cy="2086"/>
          </a:xfrm>
        </p:grpSpPr>
        <p:sp>
          <p:nvSpPr>
            <p:cNvPr id="18442" name="Line 9"/>
            <p:cNvSpPr>
              <a:spLocks noChangeShapeType="1"/>
            </p:cNvSpPr>
            <p:nvPr/>
          </p:nvSpPr>
          <p:spPr bwMode="auto">
            <a:xfrm flipV="1">
              <a:off x="1383" y="1888"/>
              <a:ext cx="0" cy="131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flipH="1">
              <a:off x="748" y="3203"/>
              <a:ext cx="614" cy="77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95288" y="2997200"/>
            <a:ext cx="1008062" cy="3384550"/>
            <a:chOff x="249" y="1888"/>
            <a:chExt cx="635" cy="2132"/>
          </a:xfrm>
        </p:grpSpPr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884" y="1888"/>
              <a:ext cx="0" cy="131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 flipH="1">
              <a:off x="249" y="3225"/>
              <a:ext cx="612" cy="79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692275" y="2997200"/>
            <a:ext cx="1057275" cy="3384550"/>
            <a:chOff x="1066" y="1888"/>
            <a:chExt cx="666" cy="2132"/>
          </a:xfrm>
        </p:grpSpPr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1710" y="1888"/>
              <a:ext cx="22" cy="127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 flipH="1">
              <a:off x="1066" y="3203"/>
              <a:ext cx="635" cy="81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268538" y="2997200"/>
            <a:ext cx="1008062" cy="3384550"/>
            <a:chOff x="1429" y="1888"/>
            <a:chExt cx="635" cy="2132"/>
          </a:xfrm>
        </p:grpSpPr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2064" y="1888"/>
              <a:ext cx="0" cy="1319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5" name="Line 23"/>
            <p:cNvSpPr>
              <a:spLocks noChangeShapeType="1"/>
            </p:cNvSpPr>
            <p:nvPr/>
          </p:nvSpPr>
          <p:spPr bwMode="auto">
            <a:xfrm flipH="1">
              <a:off x="1429" y="3203"/>
              <a:ext cx="635" cy="81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77" name="Arc 25"/>
          <p:cNvSpPr>
            <a:spLocks/>
          </p:cNvSpPr>
          <p:nvPr/>
        </p:nvSpPr>
        <p:spPr bwMode="auto">
          <a:xfrm rot="-6256655">
            <a:off x="1300162" y="4468813"/>
            <a:ext cx="1266825" cy="914400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23578" name="Arc 26"/>
          <p:cNvSpPr>
            <a:spLocks/>
          </p:cNvSpPr>
          <p:nvPr/>
        </p:nvSpPr>
        <p:spPr bwMode="auto">
          <a:xfrm rot="-6256655">
            <a:off x="2462212" y="4602163"/>
            <a:ext cx="1266825" cy="647700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914400 h 21600"/>
              <a:gd name="T4" fmla="*/ 0 w 21600"/>
              <a:gd name="T5" fmla="*/ 914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18457" name="Oval 25"/>
          <p:cNvSpPr>
            <a:spLocks noChangeArrowheads="1"/>
          </p:cNvSpPr>
          <p:nvPr/>
        </p:nvSpPr>
        <p:spPr bwMode="auto">
          <a:xfrm>
            <a:off x="3203575" y="5013325"/>
            <a:ext cx="144463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58" name="Oval 26"/>
          <p:cNvSpPr>
            <a:spLocks noChangeArrowheads="1"/>
          </p:cNvSpPr>
          <p:nvPr/>
        </p:nvSpPr>
        <p:spPr bwMode="auto">
          <a:xfrm>
            <a:off x="2124075" y="5013325"/>
            <a:ext cx="144463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59" name="Oval 27"/>
          <p:cNvSpPr>
            <a:spLocks noChangeArrowheads="1"/>
          </p:cNvSpPr>
          <p:nvPr/>
        </p:nvSpPr>
        <p:spPr bwMode="auto">
          <a:xfrm>
            <a:off x="2627313" y="5013325"/>
            <a:ext cx="144462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1331913" y="5013325"/>
            <a:ext cx="144462" cy="1444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3276600" y="294481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2555875" y="5876925"/>
            <a:ext cx="433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B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3276600" y="458152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O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1692275" y="2997200"/>
            <a:ext cx="719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A</a:t>
            </a:r>
            <a:r>
              <a:rPr lang="en-US" sz="1400" b="1">
                <a:solidFill>
                  <a:schemeClr val="bg1"/>
                </a:solidFill>
              </a:rPr>
              <a:t>1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1619250" y="4581525"/>
            <a:ext cx="719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O</a:t>
            </a:r>
            <a:r>
              <a:rPr lang="en-US" b="1">
                <a:solidFill>
                  <a:schemeClr val="bg1"/>
                </a:solidFill>
              </a:rPr>
              <a:t>1</a:t>
            </a:r>
            <a:endParaRPr lang="ru-RU" sz="2800" b="1">
              <a:solidFill>
                <a:schemeClr val="bg1"/>
              </a:solidFill>
            </a:endParaRPr>
          </a:p>
        </p:txBody>
      </p:sp>
      <p:sp>
        <p:nvSpPr>
          <p:cNvPr id="18472" name="Text Box 40"/>
          <p:cNvSpPr txBox="1">
            <a:spLocks noChangeArrowheads="1"/>
          </p:cNvSpPr>
          <p:nvPr/>
        </p:nvSpPr>
        <p:spPr bwMode="auto">
          <a:xfrm>
            <a:off x="684213" y="5876925"/>
            <a:ext cx="792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B</a:t>
            </a:r>
            <a:r>
              <a:rPr lang="en-US" b="1">
                <a:solidFill>
                  <a:schemeClr val="bg1"/>
                </a:solidFill>
              </a:rPr>
              <a:t>1</a:t>
            </a:r>
            <a:endParaRPr lang="ru-RU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7" grpId="0" animBg="1"/>
      <p:bldP spid="23578" grpId="0" animBg="1"/>
      <p:bldP spid="18457" grpId="0" animBg="1"/>
      <p:bldP spid="18458" grpId="0" animBg="1"/>
      <p:bldP spid="18459" grpId="0" animBg="1"/>
      <p:bldP spid="18460" grpId="0" animBg="1"/>
      <p:bldP spid="18467" grpId="0"/>
      <p:bldP spid="18468" grpId="0"/>
      <p:bldP spid="18469" grpId="0"/>
      <p:bldP spid="18470" grpId="0"/>
      <p:bldP spid="18471" grpId="0"/>
      <p:bldP spid="184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353425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Линейным углом двугранного угла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называется сечение двугранного угла  плоскостью, перпендикулярной ребру.</a:t>
            </a:r>
          </a:p>
          <a:p>
            <a:pPr>
              <a:spcBef>
                <a:spcPct val="50000"/>
              </a:spcBef>
            </a:pPr>
            <a:endParaRPr lang="ru-RU" sz="2800" i="1" dirty="0"/>
          </a:p>
        </p:txBody>
      </p:sp>
      <p:pic>
        <p:nvPicPr>
          <p:cNvPr id="17443" name="Picture 35" descr="https://encrypted-tbn1.gstatic.com/images?q=tbn:ANd9GcQ1RNjuBpf16S1ItPoNAOwUIu9Lo6PmFDAY6GjSwSmRVyXgu4tBq1ldi6S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79613" y="2133600"/>
            <a:ext cx="4675187" cy="3468688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84213" y="1916113"/>
            <a:ext cx="7416800" cy="3903662"/>
            <a:chOff x="431" y="1207"/>
            <a:chExt cx="4672" cy="2459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431" y="1207"/>
              <a:ext cx="4672" cy="2459"/>
              <a:chOff x="476" y="1253"/>
              <a:chExt cx="4672" cy="2459"/>
            </a:xfrm>
          </p:grpSpPr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476" y="1525"/>
                <a:ext cx="4372" cy="2035"/>
                <a:chOff x="521" y="1636"/>
                <a:chExt cx="4372" cy="2035"/>
              </a:xfrm>
            </p:grpSpPr>
            <p:sp>
              <p:nvSpPr>
                <p:cNvPr id="17414" name="AutoShape 6"/>
                <p:cNvSpPr>
                  <a:spLocks noChangeArrowheads="1"/>
                </p:cNvSpPr>
                <p:nvPr/>
              </p:nvSpPr>
              <p:spPr bwMode="auto">
                <a:xfrm rot="20243383">
                  <a:off x="521" y="1979"/>
                  <a:ext cx="2091" cy="1692"/>
                </a:xfrm>
                <a:prstGeom prst="parallelogram">
                  <a:avLst>
                    <a:gd name="adj" fmla="val 41057"/>
                  </a:avLst>
                </a:prstGeom>
                <a:solidFill>
                  <a:srgbClr val="666699"/>
                </a:solidFill>
                <a:ln w="38100" algn="ctr">
                  <a:solidFill>
                    <a:srgbClr val="3333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415" name="Rectangle 7"/>
                <p:cNvSpPr>
                  <a:spLocks noChangeArrowheads="1"/>
                </p:cNvSpPr>
                <p:nvPr/>
              </p:nvSpPr>
              <p:spPr bwMode="auto">
                <a:xfrm>
                  <a:off x="2211" y="1636"/>
                  <a:ext cx="2670" cy="1848"/>
                </a:xfrm>
                <a:prstGeom prst="rect">
                  <a:avLst/>
                </a:prstGeom>
                <a:solidFill>
                  <a:srgbClr val="666699"/>
                </a:solidFill>
                <a:ln w="38100" algn="ctr">
                  <a:solidFill>
                    <a:srgbClr val="3333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426" name="Freeform 18"/>
                <p:cNvSpPr>
                  <a:spLocks/>
                </p:cNvSpPr>
                <p:nvPr/>
              </p:nvSpPr>
              <p:spPr bwMode="auto">
                <a:xfrm>
                  <a:off x="930" y="2225"/>
                  <a:ext cx="3963" cy="862"/>
                </a:xfrm>
                <a:custGeom>
                  <a:avLst/>
                  <a:gdLst/>
                  <a:ahLst/>
                  <a:cxnLst>
                    <a:cxn ang="0">
                      <a:pos x="1270" y="0"/>
                    </a:cxn>
                    <a:cxn ang="0">
                      <a:pos x="0" y="545"/>
                    </a:cxn>
                    <a:cxn ang="0">
                      <a:pos x="136" y="681"/>
                    </a:cxn>
                    <a:cxn ang="0">
                      <a:pos x="272" y="726"/>
                    </a:cxn>
                    <a:cxn ang="0">
                      <a:pos x="362" y="817"/>
                    </a:cxn>
                    <a:cxn ang="0">
                      <a:pos x="499" y="862"/>
                    </a:cxn>
                    <a:cxn ang="0">
                      <a:pos x="635" y="862"/>
                    </a:cxn>
                    <a:cxn ang="0">
                      <a:pos x="725" y="862"/>
                    </a:cxn>
                    <a:cxn ang="0">
                      <a:pos x="816" y="862"/>
                    </a:cxn>
                    <a:cxn ang="0">
                      <a:pos x="952" y="817"/>
                    </a:cxn>
                    <a:cxn ang="0">
                      <a:pos x="1043" y="817"/>
                    </a:cxn>
                    <a:cxn ang="0">
                      <a:pos x="1179" y="817"/>
                    </a:cxn>
                    <a:cxn ang="0">
                      <a:pos x="1270" y="771"/>
                    </a:cxn>
                    <a:cxn ang="0">
                      <a:pos x="1406" y="726"/>
                    </a:cxn>
                    <a:cxn ang="0">
                      <a:pos x="1496" y="726"/>
                    </a:cxn>
                    <a:cxn ang="0">
                      <a:pos x="1587" y="681"/>
                    </a:cxn>
                    <a:cxn ang="0">
                      <a:pos x="1723" y="681"/>
                    </a:cxn>
                    <a:cxn ang="0">
                      <a:pos x="1814" y="681"/>
                    </a:cxn>
                    <a:cxn ang="0">
                      <a:pos x="1840" y="683"/>
                    </a:cxn>
                    <a:cxn ang="0">
                      <a:pos x="1859" y="665"/>
                    </a:cxn>
                    <a:cxn ang="0">
                      <a:pos x="1905" y="635"/>
                    </a:cxn>
                    <a:cxn ang="0">
                      <a:pos x="1941" y="637"/>
                    </a:cxn>
                    <a:cxn ang="0">
                      <a:pos x="2086" y="590"/>
                    </a:cxn>
                    <a:cxn ang="0">
                      <a:pos x="2160" y="573"/>
                    </a:cxn>
                    <a:cxn ang="0">
                      <a:pos x="2404" y="590"/>
                    </a:cxn>
                    <a:cxn ang="0">
                      <a:pos x="2449" y="545"/>
                    </a:cxn>
                    <a:cxn ang="0">
                      <a:pos x="2676" y="499"/>
                    </a:cxn>
                    <a:cxn ang="0">
                      <a:pos x="2681" y="464"/>
                    </a:cxn>
                    <a:cxn ang="0">
                      <a:pos x="2718" y="418"/>
                    </a:cxn>
                    <a:cxn ang="0">
                      <a:pos x="2846" y="381"/>
                    </a:cxn>
                    <a:cxn ang="0">
                      <a:pos x="3065" y="336"/>
                    </a:cxn>
                    <a:cxn ang="0">
                      <a:pos x="3577" y="326"/>
                    </a:cxn>
                    <a:cxn ang="0">
                      <a:pos x="3760" y="281"/>
                    </a:cxn>
                    <a:cxn ang="0">
                      <a:pos x="3907" y="171"/>
                    </a:cxn>
                    <a:cxn ang="0">
                      <a:pos x="3952" y="89"/>
                    </a:cxn>
                    <a:cxn ang="0">
                      <a:pos x="3961" y="6"/>
                    </a:cxn>
                    <a:cxn ang="0">
                      <a:pos x="1270" y="0"/>
                    </a:cxn>
                  </a:cxnLst>
                  <a:rect l="0" t="0" r="r" b="b"/>
                  <a:pathLst>
                    <a:path w="3963" h="862">
                      <a:moveTo>
                        <a:pt x="1270" y="0"/>
                      </a:moveTo>
                      <a:lnTo>
                        <a:pt x="0" y="545"/>
                      </a:lnTo>
                      <a:lnTo>
                        <a:pt x="136" y="681"/>
                      </a:lnTo>
                      <a:lnTo>
                        <a:pt x="272" y="726"/>
                      </a:lnTo>
                      <a:lnTo>
                        <a:pt x="362" y="817"/>
                      </a:lnTo>
                      <a:lnTo>
                        <a:pt x="499" y="862"/>
                      </a:lnTo>
                      <a:lnTo>
                        <a:pt x="635" y="862"/>
                      </a:lnTo>
                      <a:lnTo>
                        <a:pt x="725" y="862"/>
                      </a:lnTo>
                      <a:lnTo>
                        <a:pt x="816" y="862"/>
                      </a:lnTo>
                      <a:lnTo>
                        <a:pt x="952" y="817"/>
                      </a:lnTo>
                      <a:lnTo>
                        <a:pt x="1043" y="817"/>
                      </a:lnTo>
                      <a:lnTo>
                        <a:pt x="1179" y="817"/>
                      </a:lnTo>
                      <a:lnTo>
                        <a:pt x="1270" y="771"/>
                      </a:lnTo>
                      <a:lnTo>
                        <a:pt x="1406" y="726"/>
                      </a:lnTo>
                      <a:lnTo>
                        <a:pt x="1496" y="726"/>
                      </a:lnTo>
                      <a:lnTo>
                        <a:pt x="1587" y="681"/>
                      </a:lnTo>
                      <a:lnTo>
                        <a:pt x="1723" y="681"/>
                      </a:lnTo>
                      <a:lnTo>
                        <a:pt x="1814" y="681"/>
                      </a:lnTo>
                      <a:cubicBezTo>
                        <a:pt x="1823" y="682"/>
                        <a:pt x="1832" y="686"/>
                        <a:pt x="1840" y="683"/>
                      </a:cubicBezTo>
                      <a:cubicBezTo>
                        <a:pt x="1848" y="680"/>
                        <a:pt x="1859" y="665"/>
                        <a:pt x="1859" y="665"/>
                      </a:cubicBezTo>
                      <a:cubicBezTo>
                        <a:pt x="1874" y="655"/>
                        <a:pt x="1888" y="641"/>
                        <a:pt x="1905" y="635"/>
                      </a:cubicBezTo>
                      <a:cubicBezTo>
                        <a:pt x="1916" y="631"/>
                        <a:pt x="1941" y="637"/>
                        <a:pt x="1941" y="637"/>
                      </a:cubicBezTo>
                      <a:lnTo>
                        <a:pt x="2086" y="590"/>
                      </a:lnTo>
                      <a:cubicBezTo>
                        <a:pt x="2139" y="537"/>
                        <a:pt x="2121" y="534"/>
                        <a:pt x="2160" y="573"/>
                      </a:cubicBezTo>
                      <a:lnTo>
                        <a:pt x="2404" y="590"/>
                      </a:lnTo>
                      <a:lnTo>
                        <a:pt x="2449" y="545"/>
                      </a:lnTo>
                      <a:cubicBezTo>
                        <a:pt x="2525" y="530"/>
                        <a:pt x="2603" y="524"/>
                        <a:pt x="2676" y="499"/>
                      </a:cubicBezTo>
                      <a:cubicBezTo>
                        <a:pt x="2687" y="495"/>
                        <a:pt x="2676" y="475"/>
                        <a:pt x="2681" y="464"/>
                      </a:cubicBezTo>
                      <a:cubicBezTo>
                        <a:pt x="2689" y="446"/>
                        <a:pt x="2701" y="428"/>
                        <a:pt x="2718" y="418"/>
                      </a:cubicBezTo>
                      <a:cubicBezTo>
                        <a:pt x="2749" y="399"/>
                        <a:pt x="2811" y="390"/>
                        <a:pt x="2846" y="381"/>
                      </a:cubicBezTo>
                      <a:cubicBezTo>
                        <a:pt x="2919" y="363"/>
                        <a:pt x="2989" y="338"/>
                        <a:pt x="3065" y="336"/>
                      </a:cubicBezTo>
                      <a:cubicBezTo>
                        <a:pt x="3236" y="330"/>
                        <a:pt x="3406" y="329"/>
                        <a:pt x="3577" y="326"/>
                      </a:cubicBezTo>
                      <a:cubicBezTo>
                        <a:pt x="3642" y="305"/>
                        <a:pt x="3692" y="289"/>
                        <a:pt x="3760" y="281"/>
                      </a:cubicBezTo>
                      <a:cubicBezTo>
                        <a:pt x="3808" y="266"/>
                        <a:pt x="3860" y="201"/>
                        <a:pt x="3907" y="171"/>
                      </a:cubicBezTo>
                      <a:cubicBezTo>
                        <a:pt x="3948" y="108"/>
                        <a:pt x="3936" y="137"/>
                        <a:pt x="3952" y="89"/>
                      </a:cubicBezTo>
                      <a:cubicBezTo>
                        <a:pt x="3963" y="25"/>
                        <a:pt x="3961" y="53"/>
                        <a:pt x="3961" y="6"/>
                      </a:cubicBezTo>
                      <a:lnTo>
                        <a:pt x="127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8100">
                  <a:solidFill>
                    <a:srgbClr val="3333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27" name="Line 19"/>
                <p:cNvSpPr>
                  <a:spLocks noChangeShapeType="1"/>
                </p:cNvSpPr>
                <p:nvPr/>
              </p:nvSpPr>
              <p:spPr bwMode="auto">
                <a:xfrm>
                  <a:off x="2200" y="2225"/>
                  <a:ext cx="0" cy="771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429" name="Text Box 21"/>
              <p:cNvSpPr txBox="1">
                <a:spLocks noChangeArrowheads="1"/>
              </p:cNvSpPr>
              <p:nvPr/>
            </p:nvSpPr>
            <p:spPr bwMode="auto">
              <a:xfrm>
                <a:off x="612" y="2251"/>
                <a:ext cx="272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/>
                  <a:t>	А</a:t>
                </a:r>
              </a:p>
            </p:txBody>
          </p:sp>
          <p:sp>
            <p:nvSpPr>
              <p:cNvPr id="17430" name="Text Box 22"/>
              <p:cNvSpPr txBox="1">
                <a:spLocks noChangeArrowheads="1"/>
              </p:cNvSpPr>
              <p:nvPr/>
            </p:nvSpPr>
            <p:spPr bwMode="auto">
              <a:xfrm>
                <a:off x="1882" y="1253"/>
                <a:ext cx="27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/>
                  <a:t>С</a:t>
                </a:r>
              </a:p>
            </p:txBody>
          </p:sp>
          <p:sp>
            <p:nvSpPr>
              <p:cNvPr id="17432" name="Text Box 24"/>
              <p:cNvSpPr txBox="1">
                <a:spLocks noChangeArrowheads="1"/>
              </p:cNvSpPr>
              <p:nvPr/>
            </p:nvSpPr>
            <p:spPr bwMode="auto">
              <a:xfrm>
                <a:off x="4830" y="1888"/>
                <a:ext cx="31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800"/>
                  <a:t>В</a:t>
                </a:r>
              </a:p>
            </p:txBody>
          </p:sp>
          <p:sp>
            <p:nvSpPr>
              <p:cNvPr id="17433" name="Text Box 25"/>
              <p:cNvSpPr txBox="1">
                <a:spLocks noChangeArrowheads="1"/>
              </p:cNvSpPr>
              <p:nvPr/>
            </p:nvSpPr>
            <p:spPr bwMode="auto">
              <a:xfrm>
                <a:off x="2109" y="3385"/>
                <a:ext cx="31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/>
                  <a:t>D</a:t>
                </a:r>
                <a:endParaRPr lang="ru-RU" sz="2800"/>
              </a:p>
            </p:txBody>
          </p:sp>
          <p:grpSp>
            <p:nvGrpSpPr>
              <p:cNvPr id="5" name="Group 32"/>
              <p:cNvGrpSpPr>
                <a:grpSpLocks/>
              </p:cNvGrpSpPr>
              <p:nvPr/>
            </p:nvGrpSpPr>
            <p:grpSpPr bwMode="auto">
              <a:xfrm>
                <a:off x="1972" y="1934"/>
                <a:ext cx="363" cy="408"/>
                <a:chOff x="1927" y="2251"/>
                <a:chExt cx="363" cy="408"/>
              </a:xfrm>
            </p:grpSpPr>
            <p:grpSp>
              <p:nvGrpSpPr>
                <p:cNvPr id="6" name="Group 31"/>
                <p:cNvGrpSpPr>
                  <a:grpSpLocks/>
                </p:cNvGrpSpPr>
                <p:nvPr/>
              </p:nvGrpSpPr>
              <p:grpSpPr bwMode="auto">
                <a:xfrm>
                  <a:off x="1927" y="2251"/>
                  <a:ext cx="182" cy="272"/>
                  <a:chOff x="1973" y="2296"/>
                  <a:chExt cx="136" cy="182"/>
                </a:xfrm>
              </p:grpSpPr>
              <p:sp>
                <p:nvSpPr>
                  <p:cNvPr id="17434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3" y="2296"/>
                    <a:ext cx="136" cy="45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973" y="2341"/>
                    <a:ext cx="0" cy="137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" name="Group 30"/>
                <p:cNvGrpSpPr>
                  <a:grpSpLocks/>
                </p:cNvGrpSpPr>
                <p:nvPr/>
              </p:nvGrpSpPr>
              <p:grpSpPr bwMode="auto">
                <a:xfrm>
                  <a:off x="2109" y="2432"/>
                  <a:ext cx="181" cy="227"/>
                  <a:chOff x="2109" y="2432"/>
                  <a:chExt cx="181" cy="227"/>
                </a:xfrm>
              </p:grpSpPr>
              <p:sp>
                <p:nvSpPr>
                  <p:cNvPr id="1743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290" y="2432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7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09" y="2659"/>
                    <a:ext cx="18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prstDash val="sysDot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2154" y="1752"/>
              <a:ext cx="2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/>
                <a:t>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Угол между плоскостями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Углом между двумя пересекающимися плоскостями называется наименьший из двугранных углов, образованных этими плоскостями.</a:t>
            </a:r>
            <a:endParaRPr lang="ru-RU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143116"/>
            <a:ext cx="3419223" cy="30964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Задача 1: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3571901"/>
          </a:xfrm>
        </p:spPr>
        <p:txBody>
          <a:bodyPr>
            <a:normAutofit/>
          </a:bodyPr>
          <a:lstStyle/>
          <a:p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   В кубе </a:t>
            </a:r>
            <a:r>
              <a:rPr lang="en-US" sz="4000" b="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b="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b="0" baseline="-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 найдите угол между плоскостями </a:t>
            </a:r>
            <a:r>
              <a:rPr lang="en-US" sz="4000" b="0" i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000" b="0" i="1" dirty="0" smtClean="0">
                <a:latin typeface="Times New Roman" pitchFamily="18" charset="0"/>
                <a:cs typeface="Times New Roman" pitchFamily="18" charset="0"/>
              </a:rPr>
              <a:t>CDD</a:t>
            </a:r>
            <a:r>
              <a:rPr lang="en-US" sz="40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1813" y="2077900"/>
            <a:ext cx="4183062" cy="33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Задача 2: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4040188" cy="392909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В кубе </a:t>
            </a:r>
            <a:r>
              <a:rPr lang="en-US" sz="4000" b="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b="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b="0" baseline="-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 найдите угол между плоскостями </a:t>
            </a:r>
            <a:r>
              <a:rPr lang="en-US" sz="4000" b="0" i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000" b="0" i="1" dirty="0" smtClean="0">
                <a:latin typeface="Times New Roman" pitchFamily="18" charset="0"/>
                <a:cs typeface="Times New Roman" pitchFamily="18" charset="0"/>
              </a:rPr>
              <a:t>CDA</a:t>
            </a:r>
            <a:r>
              <a:rPr lang="en-US" sz="40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5643578"/>
            <a:ext cx="4040188" cy="6254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Ответ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365" y="2071688"/>
            <a:ext cx="4138407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Задача 3: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3857651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   В кубе </a:t>
            </a:r>
            <a:r>
              <a:rPr lang="en-US" sz="4000" b="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b="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b="0" baseline="-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 найдите угол между плоскостями </a:t>
            </a:r>
            <a:r>
              <a:rPr lang="en-US" sz="4000" b="0" i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000" b="0" i="1" dirty="0" smtClean="0">
                <a:latin typeface="Times New Roman" pitchFamily="18" charset="0"/>
                <a:cs typeface="Times New Roman" pitchFamily="18" charset="0"/>
              </a:rPr>
              <a:t>BDD</a:t>
            </a:r>
            <a:r>
              <a:rPr lang="en-US" sz="40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5500701"/>
            <a:ext cx="4040188" cy="62546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Ответ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5079" y="1785926"/>
            <a:ext cx="4397733" cy="352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Задача 4: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382271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   В кубе </a:t>
            </a:r>
            <a:r>
              <a:rPr lang="en-US" sz="4000" b="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b="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b="0" baseline="-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 найдите угол между плоскостями </a:t>
            </a:r>
            <a:r>
              <a:rPr lang="en-US" sz="4000" b="0" i="1" dirty="0" smtClean="0">
                <a:latin typeface="Times New Roman" pitchFamily="18" charset="0"/>
                <a:cs typeface="Times New Roman" pitchFamily="18" charset="0"/>
              </a:rPr>
              <a:t>ACC</a:t>
            </a:r>
            <a:r>
              <a:rPr lang="en-US" sz="40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000" b="0" i="1" dirty="0" smtClean="0">
                <a:latin typeface="Times New Roman" pitchFamily="18" charset="0"/>
                <a:cs typeface="Times New Roman" pitchFamily="18" charset="0"/>
              </a:rPr>
              <a:t>BDD</a:t>
            </a:r>
            <a:r>
              <a:rPr lang="en-US" sz="40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5643577"/>
            <a:ext cx="4040188" cy="48258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Ответ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857364"/>
            <a:ext cx="4396574" cy="353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3810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задачи урока: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857" y="2214554"/>
            <a:ext cx="8229600" cy="386820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Ввести понятие двугранного угла и его линейного угла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Рассмотреть задачи на применение этих понятий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1447800" y="2895600"/>
            <a:ext cx="348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214282" y="857232"/>
            <a:ext cx="45354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970213" algn="ctr"/>
                <a:tab pos="5940425" algn="r"/>
              </a:tabLst>
            </a:pPr>
            <a:r>
              <a:rPr lang="ru-RU" sz="2000" i="1">
                <a:cs typeface="Times New Roman" charset="0"/>
              </a:rPr>
              <a:t>Дано: </a:t>
            </a:r>
            <a:endParaRPr lang="ru-RU" sz="2000">
              <a:cs typeface="Times New Roman" charset="0"/>
            </a:endParaRPr>
          </a:p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ru-RU" sz="2000">
                <a:cs typeface="Times New Roman" charset="0"/>
              </a:rPr>
              <a:t>     КМРТ-тетраэдр </a:t>
            </a:r>
          </a:p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ru-RU" sz="2000">
                <a:cs typeface="Times New Roman" charset="0"/>
              </a:rPr>
              <a:t>    Δ</a:t>
            </a:r>
            <a:r>
              <a:rPr lang="ru-RU" sz="2000"/>
              <a:t> </a:t>
            </a:r>
            <a:r>
              <a:rPr lang="ru-RU" sz="2000">
                <a:cs typeface="Times New Roman" charset="0"/>
              </a:rPr>
              <a:t>ТМК правильный</a:t>
            </a:r>
          </a:p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ru-RU" sz="2000">
                <a:cs typeface="Times New Roman" charset="0"/>
              </a:rPr>
              <a:t>    РТ </a:t>
            </a:r>
            <a:r>
              <a:rPr lang="ru-RU" sz="2000">
                <a:cs typeface="Times New Roman" charset="0"/>
                <a:sym typeface="Symbol" pitchFamily="18" charset="2"/>
              </a:rPr>
              <a:t></a:t>
            </a:r>
            <a:r>
              <a:rPr lang="ru-RU" sz="2000">
                <a:cs typeface="Times New Roman" charset="0"/>
              </a:rPr>
              <a:t> МКТ</a:t>
            </a:r>
            <a:endParaRPr lang="ru-RU" sz="2000">
              <a:cs typeface="Times New Roman" charset="0"/>
              <a:sym typeface="Symbol" pitchFamily="18" charset="2"/>
            </a:endParaRPr>
          </a:p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ru-RU" sz="2000" i="1">
                <a:cs typeface="Times New Roman" charset="0"/>
                <a:sym typeface="Symbol" pitchFamily="18" charset="2"/>
              </a:rPr>
              <a:t>Указать:</a:t>
            </a:r>
            <a:endParaRPr lang="ru-RU" sz="2000">
              <a:cs typeface="Times New Roman" charset="0"/>
              <a:sym typeface="Symbol" pitchFamily="18" charset="2"/>
            </a:endParaRPr>
          </a:p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ru-RU" sz="2000">
                <a:cs typeface="Times New Roman" charset="0"/>
                <a:sym typeface="Symbol" pitchFamily="18" charset="2"/>
              </a:rPr>
              <a:t>    Линейные углы для двугранных </a:t>
            </a:r>
            <a:r>
              <a:rPr lang="en-US" sz="2000">
                <a:cs typeface="Times New Roman" charset="0"/>
                <a:sym typeface="Symbol" pitchFamily="18" charset="2"/>
              </a:rPr>
              <a:t>         </a:t>
            </a:r>
            <a:r>
              <a:rPr lang="ru-RU" sz="2000">
                <a:cs typeface="Times New Roman" charset="0"/>
                <a:sym typeface="Symbol" pitchFamily="18" charset="2"/>
              </a:rPr>
              <a:t>углов :</a:t>
            </a:r>
          </a:p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ru-RU" sz="2000">
                <a:cs typeface="Times New Roman" charset="0"/>
                <a:sym typeface="Symbol" pitchFamily="18" charset="2"/>
              </a:rPr>
              <a:t>    РТМК</a:t>
            </a:r>
          </a:p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ru-RU" sz="2000">
                <a:cs typeface="Times New Roman" charset="0"/>
                <a:sym typeface="Symbol" pitchFamily="18" charset="2"/>
              </a:rPr>
              <a:t>    РМКТ</a:t>
            </a:r>
          </a:p>
          <a:p>
            <a:pPr eaLnBrk="0" hangingPunct="0">
              <a:tabLst>
                <a:tab pos="2970213" algn="ctr"/>
                <a:tab pos="5940425" algn="r"/>
              </a:tabLst>
            </a:pPr>
            <a:r>
              <a:rPr lang="ru-RU" sz="2000">
                <a:cs typeface="Times New Roman" charset="0"/>
                <a:sym typeface="Symbol" pitchFamily="18" charset="2"/>
              </a:rPr>
              <a:t>    </a:t>
            </a:r>
            <a:r>
              <a:rPr lang="ru-RU" sz="2000">
                <a:sym typeface="Symbol" pitchFamily="18" charset="2"/>
              </a:rPr>
              <a:t>РКТМ</a:t>
            </a: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1676400" y="2286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                    ЗАДАЧА № </a:t>
            </a:r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250825" y="4005263"/>
            <a:ext cx="554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cs typeface="Times New Roman" charset="0"/>
              </a:rPr>
              <a:t>Ребро  ТМ   , грани  МРТ и МТК</a:t>
            </a:r>
            <a:r>
              <a:rPr lang="ru-RU" sz="1400"/>
              <a:t> </a:t>
            </a:r>
          </a:p>
        </p:txBody>
      </p:sp>
      <p:sp>
        <p:nvSpPr>
          <p:cNvPr id="2083" name="AutoShape 35"/>
          <p:cNvSpPr>
            <a:spLocks noChangeArrowheads="1"/>
          </p:cNvSpPr>
          <p:nvPr/>
        </p:nvSpPr>
        <p:spPr bwMode="auto">
          <a:xfrm flipV="1">
            <a:off x="5257800" y="2895600"/>
            <a:ext cx="2667000" cy="1066800"/>
          </a:xfrm>
          <a:prstGeom prst="triangle">
            <a:avLst>
              <a:gd name="adj" fmla="val 4815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4" name="AutoShape 36"/>
          <p:cNvSpPr>
            <a:spLocks noChangeArrowheads="1"/>
          </p:cNvSpPr>
          <p:nvPr/>
        </p:nvSpPr>
        <p:spPr bwMode="auto">
          <a:xfrm>
            <a:off x="5257800" y="1371600"/>
            <a:ext cx="2667000" cy="15240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6" name="Line 38"/>
          <p:cNvSpPr>
            <a:spLocks noChangeShapeType="1"/>
          </p:cNvSpPr>
          <p:nvPr/>
        </p:nvSpPr>
        <p:spPr bwMode="auto">
          <a:xfrm>
            <a:off x="5257800" y="1371600"/>
            <a:ext cx="1295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4716463" y="27813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>
                <a:cs typeface="Times New Roman" charset="0"/>
              </a:rPr>
              <a:t>Т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4953000" y="990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>
                <a:cs typeface="Times New Roman" charset="0"/>
              </a:rPr>
              <a:t>Р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6516688" y="393382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cs typeface="Times New Roman" charset="0"/>
              </a:rPr>
              <a:t>M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7924800" y="274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>
                <a:cs typeface="Times New Roman" charset="0"/>
              </a:rPr>
              <a:t>К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H="1">
            <a:off x="5943600" y="2895600"/>
            <a:ext cx="1981200" cy="533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V="1">
            <a:off x="5943600" y="2743200"/>
            <a:ext cx="0" cy="68103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5724525" y="3429000"/>
            <a:ext cx="228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>
                <a:cs typeface="Times New Roman" charset="0"/>
              </a:rPr>
              <a:t>А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5943600" y="2438400"/>
            <a:ext cx="228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dirty="0">
                <a:cs typeface="Times New Roman" charset="0"/>
              </a:rPr>
              <a:t>В</a:t>
            </a:r>
            <a:r>
              <a:rPr lang="ru-RU" sz="900" dirty="0"/>
              <a:t> </a:t>
            </a:r>
            <a:endParaRPr lang="ru-RU" dirty="0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5257800" y="2895600"/>
            <a:ext cx="1295400" cy="1066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>
            <a:off x="5257800" y="1371600"/>
            <a:ext cx="0" cy="1524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9" name="Rectangle 51"/>
          <p:cNvSpPr>
            <a:spLocks noChangeArrowheads="1"/>
          </p:cNvSpPr>
          <p:nvPr/>
        </p:nvSpPr>
        <p:spPr bwMode="auto">
          <a:xfrm>
            <a:off x="5003800" y="2565400"/>
            <a:ext cx="2159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>
                <a:cs typeface="Times New Roman" charset="0"/>
              </a:rPr>
              <a:t>┌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0" y="4508500"/>
            <a:ext cx="580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cs typeface="Times New Roman" charset="0"/>
              </a:rPr>
              <a:t>В грани  МРТ : РТ</a:t>
            </a:r>
            <a:r>
              <a:rPr lang="ru-RU" sz="2000">
                <a:cs typeface="Times New Roman" charset="0"/>
                <a:sym typeface="Symbol" pitchFamily="18" charset="2"/>
              </a:rPr>
              <a:t></a:t>
            </a:r>
            <a:r>
              <a:rPr lang="ru-RU" sz="2000">
                <a:cs typeface="Times New Roman" charset="0"/>
              </a:rPr>
              <a:t>ТМ ( по определению а</a:t>
            </a:r>
            <a:r>
              <a:rPr lang="ru-RU" sz="2000">
                <a:cs typeface="Times New Roman" charset="0"/>
                <a:sym typeface="Symbol" pitchFamily="18" charset="2"/>
              </a:rPr>
              <a:t></a:t>
            </a:r>
            <a:r>
              <a:rPr lang="ru-RU" sz="2000">
                <a:cs typeface="Times New Roman" charset="0"/>
              </a:rPr>
              <a:t> )</a:t>
            </a:r>
            <a:r>
              <a:rPr lang="ru-RU" sz="2000"/>
              <a:t> </a:t>
            </a: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1619250" y="4868863"/>
            <a:ext cx="2225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400"/>
          </a:p>
        </p:txBody>
      </p:sp>
      <p:sp>
        <p:nvSpPr>
          <p:cNvPr id="2102" name="Rectangle 54"/>
          <p:cNvSpPr>
            <a:spLocks noChangeArrowheads="1"/>
          </p:cNvSpPr>
          <p:nvPr/>
        </p:nvSpPr>
        <p:spPr bwMode="auto">
          <a:xfrm>
            <a:off x="0" y="5013325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>
                <a:cs typeface="Times New Roman" charset="0"/>
              </a:rPr>
              <a:t>В грани  МТК : КА</a:t>
            </a:r>
            <a:r>
              <a:rPr lang="ru-RU" sz="2000">
                <a:cs typeface="Times New Roman" charset="0"/>
                <a:sym typeface="Symbol" pitchFamily="18" charset="2"/>
              </a:rPr>
              <a:t></a:t>
            </a:r>
            <a:r>
              <a:rPr lang="ru-RU" sz="2000">
                <a:cs typeface="Times New Roman" charset="0"/>
              </a:rPr>
              <a:t>ТМ, где А</a:t>
            </a:r>
            <a:r>
              <a:rPr lang="ru-RU" sz="2000">
                <a:cs typeface="Times New Roman" charset="0"/>
                <a:sym typeface="Symbol" pitchFamily="18" charset="2"/>
              </a:rPr>
              <a:t></a:t>
            </a:r>
            <a:r>
              <a:rPr lang="ru-RU" sz="2000">
                <a:cs typeface="Times New Roman" charset="0"/>
              </a:rPr>
              <a:t>середина ТМ ( по свойству</a:t>
            </a:r>
            <a:r>
              <a:rPr lang="ru-RU" sz="2000">
                <a:cs typeface="Times New Roman" charset="0"/>
                <a:sym typeface="Symbol" pitchFamily="18" charset="2"/>
              </a:rPr>
              <a:t>  р/с</a:t>
            </a:r>
            <a:r>
              <a:rPr lang="ru-RU" sz="1400">
                <a:cs typeface="Times New Roman" charset="0"/>
                <a:sym typeface="Symbol" pitchFamily="18" charset="2"/>
              </a:rPr>
              <a:t> Δ )</a:t>
            </a:r>
            <a:endParaRPr lang="ru-RU" sz="1200">
              <a:cs typeface="Times New Roman" charset="0"/>
              <a:sym typeface="Symbol" pitchFamily="18" charset="2"/>
            </a:endParaRPr>
          </a:p>
          <a:p>
            <a:pPr eaLnBrk="0" hangingPunct="0">
              <a:tabLst>
                <a:tab pos="457200" algn="l"/>
              </a:tabLst>
            </a:pPr>
            <a:endParaRPr lang="ru-RU" sz="1400">
              <a:cs typeface="Times New Roman" charset="0"/>
              <a:sym typeface="Symbol" pitchFamily="18" charset="2"/>
            </a:endParaRPr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0" y="5589588"/>
            <a:ext cx="596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cs typeface="Times New Roman" charset="0"/>
              </a:rPr>
              <a:t>ВА </a:t>
            </a:r>
            <a:r>
              <a:rPr lang="ru-RU" sz="2000">
                <a:cs typeface="Times New Roman" charset="0"/>
                <a:sym typeface="Symbol" pitchFamily="18" charset="2"/>
              </a:rPr>
              <a:t></a:t>
            </a:r>
            <a:r>
              <a:rPr lang="ru-RU" sz="2000">
                <a:cs typeface="Times New Roman" charset="0"/>
              </a:rPr>
              <a:t> РТ, РТ</a:t>
            </a:r>
            <a:r>
              <a:rPr lang="ru-RU" sz="2000">
                <a:cs typeface="Times New Roman" charset="0"/>
                <a:sym typeface="Symbol" pitchFamily="18" charset="2"/>
              </a:rPr>
              <a:t></a:t>
            </a:r>
            <a:r>
              <a:rPr lang="ru-RU" sz="2000">
                <a:cs typeface="Times New Roman" charset="0"/>
              </a:rPr>
              <a:t>ТМ  ВА</a:t>
            </a:r>
            <a:r>
              <a:rPr lang="ru-RU" sz="2000">
                <a:cs typeface="Times New Roman" charset="0"/>
                <a:sym typeface="Symbol" pitchFamily="18" charset="2"/>
              </a:rPr>
              <a:t></a:t>
            </a:r>
            <a:r>
              <a:rPr lang="ru-RU" sz="2000">
                <a:cs typeface="Times New Roman" charset="0"/>
              </a:rPr>
              <a:t>МТ ( по лемме о связи </a:t>
            </a:r>
            <a:r>
              <a:rPr lang="ru-RU" sz="2000">
                <a:cs typeface="Times New Roman" charset="0"/>
                <a:sym typeface="Symbol" pitchFamily="18" charset="2"/>
              </a:rPr>
              <a:t></a:t>
            </a:r>
            <a:r>
              <a:rPr lang="ru-RU" sz="2000">
                <a:cs typeface="Times New Roman" charset="0"/>
              </a:rPr>
              <a:t>  и  </a:t>
            </a:r>
            <a:r>
              <a:rPr lang="ru-RU" sz="2000">
                <a:cs typeface="Times New Roman" charset="0"/>
                <a:sym typeface="Symbol" pitchFamily="18" charset="2"/>
              </a:rPr>
              <a:t></a:t>
            </a:r>
            <a:r>
              <a:rPr lang="ru-RU" sz="2000">
                <a:cs typeface="Times New Roman" charset="0"/>
              </a:rPr>
              <a:t>)</a:t>
            </a:r>
            <a:r>
              <a:rPr lang="ru-RU" sz="1400"/>
              <a:t> </a:t>
            </a:r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0" y="6092825"/>
            <a:ext cx="282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cs typeface="Times New Roman" charset="0"/>
              </a:rPr>
              <a:t>Ответ: </a:t>
            </a:r>
            <a:r>
              <a:rPr lang="ru-RU" sz="2000">
                <a:cs typeface="Times New Roman" charset="0"/>
                <a:sym typeface="Symbol" pitchFamily="18" charset="2"/>
              </a:rPr>
              <a:t></a:t>
            </a:r>
            <a:r>
              <a:rPr lang="ru-RU" sz="2000">
                <a:cs typeface="Times New Roman" charset="0"/>
              </a:rPr>
              <a:t>ВАК</a:t>
            </a:r>
            <a:r>
              <a:rPr lang="ru-RU" sz="2000">
                <a:cs typeface="Times New Roman" charset="0"/>
                <a:sym typeface="Symbol" pitchFamily="18" charset="2"/>
              </a:rPr>
              <a:t></a:t>
            </a:r>
            <a:r>
              <a:rPr lang="ru-RU" sz="2000">
                <a:cs typeface="Times New Roman" charset="0"/>
              </a:rPr>
              <a:t>искомый</a:t>
            </a:r>
            <a:r>
              <a:rPr lang="ru-RU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6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1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6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2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1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2" dur="1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1" dur="1000"/>
                                        <p:tgtEl>
                                          <p:spTgt spid="2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10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2" dur="1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3" dur="1000"/>
                                        <p:tgtEl>
                                          <p:spTgt spid="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8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1" grpId="0"/>
      <p:bldP spid="2083" grpId="0" animBg="1"/>
      <p:bldP spid="2084" grpId="0" animBg="1"/>
      <p:bldP spid="2086" grpId="0" animBg="1"/>
      <p:bldP spid="2090" grpId="0"/>
      <p:bldP spid="2093" grpId="0" animBg="1"/>
      <p:bldP spid="2094" grpId="0" animBg="1"/>
      <p:bldP spid="2095" grpId="0"/>
      <p:bldP spid="2096" grpId="0"/>
      <p:bldP spid="2097" grpId="0" animBg="1"/>
      <p:bldP spid="2097" grpId="1" animBg="1"/>
      <p:bldP spid="2098" grpId="0" animBg="1"/>
      <p:bldP spid="2099" grpId="0"/>
      <p:bldP spid="2100" grpId="0"/>
      <p:bldP spid="2103" grpId="0"/>
      <p:bldP spid="210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14678" y="285728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ЗАДАЧА</a:t>
            </a:r>
            <a:r>
              <a:rPr lang="ru-RU" dirty="0"/>
              <a:t> </a:t>
            </a:r>
            <a:r>
              <a:rPr lang="ru-RU" sz="2800" dirty="0"/>
              <a:t>№ </a:t>
            </a:r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143000" y="11430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>
              <a:cs typeface="Times New Roman" charset="0"/>
              <a:sym typeface="Symbol" pitchFamily="18" charset="2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488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23850" y="692150"/>
            <a:ext cx="38862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>
            <a:spAutoFit/>
          </a:bodyPr>
          <a:lstStyle/>
          <a:p>
            <a:pPr>
              <a:tabLst>
                <a:tab pos="2970213" algn="ctr"/>
                <a:tab pos="5940425" algn="r"/>
              </a:tabLst>
            </a:pPr>
            <a:r>
              <a:rPr lang="ru-RU" sz="2000" i="1">
                <a:cs typeface="Times New Roman" charset="0"/>
              </a:rPr>
              <a:t>Дано: </a:t>
            </a:r>
            <a:endParaRPr lang="ru-RU" sz="2000">
              <a:cs typeface="Times New Roman" charset="0"/>
            </a:endParaRPr>
          </a:p>
          <a:p>
            <a:pPr>
              <a:tabLst>
                <a:tab pos="2970213" algn="ctr"/>
                <a:tab pos="5940425" algn="r"/>
              </a:tabLst>
            </a:pPr>
            <a:r>
              <a:rPr lang="ru-RU" sz="2000">
                <a:cs typeface="Times New Roman" charset="0"/>
              </a:rPr>
              <a:t>     КМРТ-тетраэдр </a:t>
            </a:r>
          </a:p>
          <a:p>
            <a:pPr>
              <a:tabLst>
                <a:tab pos="2970213" algn="ctr"/>
                <a:tab pos="5940425" algn="r"/>
              </a:tabLst>
            </a:pPr>
            <a:r>
              <a:rPr lang="ru-RU" sz="2000">
                <a:cs typeface="Times New Roman" charset="0"/>
              </a:rPr>
              <a:t>    Δ</a:t>
            </a:r>
            <a:r>
              <a:rPr lang="ru-RU" sz="2000"/>
              <a:t> </a:t>
            </a:r>
            <a:r>
              <a:rPr lang="ru-RU" sz="2000">
                <a:cs typeface="Times New Roman" charset="0"/>
              </a:rPr>
              <a:t>ТМК правильный</a:t>
            </a:r>
          </a:p>
          <a:p>
            <a:pPr>
              <a:tabLst>
                <a:tab pos="2970213" algn="ctr"/>
                <a:tab pos="5940425" algn="r"/>
              </a:tabLst>
            </a:pPr>
            <a:r>
              <a:rPr lang="ru-RU" sz="2000">
                <a:cs typeface="Times New Roman" charset="0"/>
              </a:rPr>
              <a:t>    РТ </a:t>
            </a:r>
            <a:r>
              <a:rPr lang="ru-RU" sz="2000">
                <a:cs typeface="Times New Roman" charset="0"/>
                <a:sym typeface="Symbol" pitchFamily="18" charset="2"/>
              </a:rPr>
              <a:t></a:t>
            </a:r>
            <a:r>
              <a:rPr lang="ru-RU" sz="2000">
                <a:cs typeface="Times New Roman" charset="0"/>
              </a:rPr>
              <a:t>МКТ</a:t>
            </a:r>
          </a:p>
          <a:p>
            <a:pPr>
              <a:tabLst>
                <a:tab pos="2970213" algn="ctr"/>
                <a:tab pos="5940425" algn="r"/>
              </a:tabLst>
            </a:pPr>
            <a:r>
              <a:rPr lang="ru-RU" sz="2000" i="1">
                <a:cs typeface="Times New Roman" charset="0"/>
              </a:rPr>
              <a:t>Указать:</a:t>
            </a:r>
            <a:endParaRPr lang="ru-RU" sz="2000">
              <a:cs typeface="Times New Roman" charset="0"/>
            </a:endParaRPr>
          </a:p>
          <a:p>
            <a:pPr>
              <a:tabLst>
                <a:tab pos="2970213" algn="ctr"/>
                <a:tab pos="5940425" algn="r"/>
              </a:tabLst>
            </a:pPr>
            <a:r>
              <a:rPr lang="ru-RU" sz="2000">
                <a:cs typeface="Times New Roman" charset="0"/>
              </a:rPr>
              <a:t>    Линейные углы для двугранных углов :</a:t>
            </a:r>
          </a:p>
          <a:p>
            <a:pPr>
              <a:tabLst>
                <a:tab pos="2970213" algn="ctr"/>
                <a:tab pos="5940425" algn="r"/>
              </a:tabLst>
            </a:pPr>
            <a:r>
              <a:rPr lang="ru-RU" sz="2000">
                <a:cs typeface="Times New Roman" charset="0"/>
              </a:rPr>
              <a:t>    РТМК</a:t>
            </a:r>
          </a:p>
          <a:p>
            <a:pPr>
              <a:tabLst>
                <a:tab pos="2970213" algn="ctr"/>
                <a:tab pos="5940425" algn="r"/>
              </a:tabLst>
            </a:pPr>
            <a:r>
              <a:rPr lang="ru-RU" sz="2000">
                <a:cs typeface="Times New Roman" charset="0"/>
              </a:rPr>
              <a:t>    РМКТ</a:t>
            </a:r>
          </a:p>
          <a:p>
            <a:pPr>
              <a:tabLst>
                <a:tab pos="2970213" algn="ctr"/>
                <a:tab pos="5940425" algn="r"/>
              </a:tabLst>
            </a:pPr>
            <a:r>
              <a:rPr lang="ru-RU" sz="2000">
                <a:cs typeface="Times New Roman" charset="0"/>
              </a:rPr>
              <a:t>    РКТМ</a:t>
            </a:r>
          </a:p>
          <a:p>
            <a:pPr>
              <a:tabLst>
                <a:tab pos="2970213" algn="ctr"/>
                <a:tab pos="5940425" algn="r"/>
              </a:tabLst>
            </a:pPr>
            <a:endParaRPr lang="ru-RU" sz="2000">
              <a:cs typeface="Times New Roman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0" y="4005263"/>
            <a:ext cx="731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>
              <a:solidFill>
                <a:srgbClr val="800080"/>
              </a:solidFill>
            </a:endParaRPr>
          </a:p>
        </p:txBody>
      </p:sp>
      <p:sp>
        <p:nvSpPr>
          <p:cNvPr id="4119" name="AutoShape 23"/>
          <p:cNvSpPr>
            <a:spLocks noChangeArrowheads="1"/>
          </p:cNvSpPr>
          <p:nvPr/>
        </p:nvSpPr>
        <p:spPr bwMode="auto">
          <a:xfrm flipV="1">
            <a:off x="5219700" y="2924175"/>
            <a:ext cx="2667000" cy="1066800"/>
          </a:xfrm>
          <a:prstGeom prst="triangle">
            <a:avLst>
              <a:gd name="adj" fmla="val 4815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20" name="AutoShape 24"/>
          <p:cNvSpPr>
            <a:spLocks noChangeArrowheads="1"/>
          </p:cNvSpPr>
          <p:nvPr/>
        </p:nvSpPr>
        <p:spPr bwMode="auto">
          <a:xfrm>
            <a:off x="5219700" y="1412875"/>
            <a:ext cx="2667000" cy="15240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5219700" y="1412875"/>
            <a:ext cx="1295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4859338" y="270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>
                <a:cs typeface="Times New Roman" charset="0"/>
              </a:rPr>
              <a:t>Т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5003800" y="10525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>
                <a:cs typeface="Times New Roman" charset="0"/>
              </a:rPr>
              <a:t>Р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6443663" y="393382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cs typeface="Times New Roman" charset="0"/>
              </a:rPr>
              <a:t>M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7956550" y="27813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>
                <a:cs typeface="Times New Roman" charset="0"/>
              </a:rPr>
              <a:t>К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5219700" y="2924175"/>
            <a:ext cx="1905000" cy="609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5219700" y="1412875"/>
            <a:ext cx="1905000" cy="2133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7162800" y="3352800"/>
            <a:ext cx="228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cs typeface="Times New Roman" charset="0"/>
              </a:rPr>
              <a:t>C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 flipH="1">
            <a:off x="6516688" y="2924175"/>
            <a:ext cx="1371600" cy="10668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5003800" y="2636838"/>
            <a:ext cx="304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>
                <a:cs typeface="Times New Roman" charset="0"/>
              </a:rPr>
              <a:t>┌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152400" y="4041775"/>
            <a:ext cx="373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cs typeface="Times New Roman" charset="0"/>
              </a:rPr>
              <a:t>Ребро  МК  , грани  КМР и КМТ</a:t>
            </a:r>
            <a:r>
              <a:rPr lang="ru-RU" sz="1400"/>
              <a:t> </a:t>
            </a:r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179388" y="4581525"/>
            <a:ext cx="742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cs typeface="Times New Roman" charset="0"/>
              </a:rPr>
              <a:t>В грани  КМР : РС</a:t>
            </a:r>
            <a:r>
              <a:rPr lang="ru-RU" sz="2000">
                <a:cs typeface="Times New Roman" charset="0"/>
                <a:sym typeface="Symbol" pitchFamily="18" charset="2"/>
              </a:rPr>
              <a:t></a:t>
            </a:r>
            <a:r>
              <a:rPr lang="ru-RU" sz="2000">
                <a:cs typeface="Times New Roman" charset="0"/>
              </a:rPr>
              <a:t>КМ, где С </a:t>
            </a:r>
            <a:r>
              <a:rPr lang="ru-RU" sz="2000"/>
              <a:t>- </a:t>
            </a:r>
            <a:r>
              <a:rPr lang="ru-RU" sz="2000">
                <a:cs typeface="Times New Roman" charset="0"/>
              </a:rPr>
              <a:t>середина КМ ( по свойству  р/с Δ)</a:t>
            </a:r>
            <a:r>
              <a:rPr lang="ru-RU" sz="1400"/>
              <a:t> </a:t>
            </a: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152400" y="5181600"/>
            <a:ext cx="922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cs typeface="Times New Roman" charset="0"/>
              </a:rPr>
              <a:t>В грани  КТМ : ТС</a:t>
            </a:r>
            <a:r>
              <a:rPr lang="ru-RU" sz="2000">
                <a:cs typeface="Times New Roman" charset="0"/>
                <a:sym typeface="Symbol" pitchFamily="18" charset="2"/>
              </a:rPr>
              <a:t></a:t>
            </a:r>
            <a:r>
              <a:rPr lang="ru-RU" sz="2000">
                <a:cs typeface="Times New Roman" charset="0"/>
              </a:rPr>
              <a:t>КМ, где С </a:t>
            </a:r>
            <a:r>
              <a:rPr lang="ru-RU" sz="2000"/>
              <a:t>- </a:t>
            </a:r>
            <a:r>
              <a:rPr lang="ru-RU" sz="2000">
                <a:cs typeface="Times New Roman" charset="0"/>
              </a:rPr>
              <a:t>середина КМ ( по свойству</a:t>
            </a:r>
            <a:r>
              <a:rPr lang="ru-RU" sz="2000">
                <a:latin typeface="Symbol" pitchFamily="18" charset="2"/>
                <a:cs typeface="Times New Roman" charset="0"/>
                <a:sym typeface="Times New Roman" charset="0"/>
              </a:rPr>
              <a:t>  р/с Δ)</a:t>
            </a:r>
            <a:r>
              <a:rPr lang="ru-RU" sz="2000">
                <a:latin typeface="Symbol" pitchFamily="18" charset="2"/>
                <a:sym typeface="Times New Roman" charset="0"/>
              </a:rPr>
              <a:t> </a:t>
            </a:r>
            <a:endParaRPr lang="ru-RU" sz="2000">
              <a:solidFill>
                <a:srgbClr val="800080"/>
              </a:solidFill>
              <a:latin typeface="Symbol" pitchFamily="18" charset="2"/>
              <a:cs typeface="Times New Roman" charset="0"/>
              <a:sym typeface="Times New Roman" charset="0"/>
            </a:endParaRP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250825" y="5734050"/>
            <a:ext cx="2779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cs typeface="Times New Roman" charset="0"/>
              </a:rPr>
              <a:t>Ответ: </a:t>
            </a:r>
            <a:r>
              <a:rPr lang="ru-RU" sz="2000">
                <a:cs typeface="Times New Roman" charset="0"/>
                <a:sym typeface="Symbol" pitchFamily="18" charset="2"/>
              </a:rPr>
              <a:t></a:t>
            </a:r>
            <a:r>
              <a:rPr lang="ru-RU" sz="2000">
                <a:cs typeface="Times New Roman" charset="0"/>
              </a:rPr>
              <a:t>РСТ</a:t>
            </a:r>
            <a:r>
              <a:rPr lang="ru-RU" sz="2000"/>
              <a:t>- </a:t>
            </a:r>
            <a:r>
              <a:rPr lang="ru-RU" sz="2000">
                <a:cs typeface="Times New Roman" charset="0"/>
              </a:rPr>
              <a:t>искомый</a:t>
            </a:r>
            <a:r>
              <a:rPr lang="ru-RU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108" grpId="0" autoUpdateAnimBg="0"/>
      <p:bldP spid="4119" grpId="0" animBg="1"/>
      <p:bldP spid="4120" grpId="0" animBg="1"/>
      <p:bldP spid="4121" grpId="0" animBg="1"/>
      <p:bldP spid="4122" grpId="0" autoUpdateAnimBg="0"/>
      <p:bldP spid="4123" grpId="0" autoUpdateAnimBg="0"/>
      <p:bldP spid="4124" grpId="0" autoUpdateAnimBg="0"/>
      <p:bldP spid="4125" grpId="0" autoUpdateAnimBg="0"/>
      <p:bldP spid="4127" grpId="0" animBg="1"/>
      <p:bldP spid="4128" grpId="0" animBg="1"/>
      <p:bldP spid="4129" grpId="0" autoUpdateAnimBg="0"/>
      <p:bldP spid="4130" grpId="0" animBg="1"/>
      <p:bldP spid="4131" grpId="0" autoUpdateAnimBg="0"/>
      <p:bldP spid="4132" grpId="0" autoUpdateAnimBg="0"/>
      <p:bldP spid="4133" grpId="0" autoUpdateAnimBg="0"/>
      <p:bldP spid="4135" grpId="0" autoUpdateAnimBg="0"/>
      <p:bldP spid="413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895600" y="228600"/>
            <a:ext cx="2295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/>
              <a:t>ЗАДАЧА № </a:t>
            </a:r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27125" y="1412875"/>
            <a:ext cx="504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476375" y="1125538"/>
            <a:ext cx="557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50825" y="692150"/>
            <a:ext cx="39624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i="1">
                <a:cs typeface="Times New Roman" charset="0"/>
              </a:rPr>
              <a:t>Дано: </a:t>
            </a:r>
            <a:endParaRPr lang="ru-RU" sz="2000">
              <a:cs typeface="Times New Roman" charset="0"/>
            </a:endParaRPr>
          </a:p>
          <a:p>
            <a:pPr eaLnBrk="0" hangingPunct="0"/>
            <a:r>
              <a:rPr lang="ru-RU" sz="2000">
                <a:cs typeface="Times New Roman" charset="0"/>
              </a:rPr>
              <a:t>     КМРТ-тетраэдр </a:t>
            </a:r>
          </a:p>
          <a:p>
            <a:pPr eaLnBrk="0" hangingPunct="0"/>
            <a:r>
              <a:rPr lang="ru-RU" sz="2000">
                <a:cs typeface="Times New Roman" charset="0"/>
              </a:rPr>
              <a:t>    Δ</a:t>
            </a:r>
            <a:r>
              <a:rPr lang="ru-RU" sz="2000"/>
              <a:t> </a:t>
            </a:r>
            <a:r>
              <a:rPr lang="ru-RU" sz="2000">
                <a:cs typeface="Times New Roman" charset="0"/>
              </a:rPr>
              <a:t>ТМК правильный</a:t>
            </a:r>
          </a:p>
          <a:p>
            <a:pPr eaLnBrk="0" hangingPunct="0"/>
            <a:r>
              <a:rPr lang="ru-RU" sz="2000">
                <a:cs typeface="Times New Roman" charset="0"/>
              </a:rPr>
              <a:t>    РТ </a:t>
            </a:r>
            <a:r>
              <a:rPr lang="ru-RU" sz="2000">
                <a:cs typeface="Times New Roman" charset="0"/>
                <a:sym typeface="Symbol" pitchFamily="18" charset="2"/>
              </a:rPr>
              <a:t></a:t>
            </a:r>
            <a:r>
              <a:rPr lang="ru-RU" sz="2000">
                <a:cs typeface="Times New Roman" charset="0"/>
              </a:rPr>
              <a:t> МКТ</a:t>
            </a:r>
            <a:endParaRPr lang="ru-RU" sz="2000">
              <a:cs typeface="Times New Roman" charset="0"/>
              <a:sym typeface="Symbol" pitchFamily="18" charset="2"/>
            </a:endParaRPr>
          </a:p>
          <a:p>
            <a:pPr eaLnBrk="0" hangingPunct="0"/>
            <a:r>
              <a:rPr lang="ru-RU" sz="2000" i="1">
                <a:cs typeface="Times New Roman" charset="0"/>
                <a:sym typeface="Symbol" pitchFamily="18" charset="2"/>
              </a:rPr>
              <a:t>Указать:</a:t>
            </a:r>
            <a:endParaRPr lang="ru-RU" sz="2000">
              <a:cs typeface="Times New Roman" charset="0"/>
              <a:sym typeface="Symbol" pitchFamily="18" charset="2"/>
            </a:endParaRPr>
          </a:p>
          <a:p>
            <a:pPr eaLnBrk="0" hangingPunct="0"/>
            <a:r>
              <a:rPr lang="ru-RU" sz="2000">
                <a:cs typeface="Times New Roman" charset="0"/>
                <a:sym typeface="Symbol" pitchFamily="18" charset="2"/>
              </a:rPr>
              <a:t>    Линейные углы для двугранных углов :</a:t>
            </a:r>
          </a:p>
          <a:p>
            <a:pPr eaLnBrk="0" hangingPunct="0"/>
            <a:r>
              <a:rPr lang="ru-RU" sz="2000">
                <a:cs typeface="Times New Roman" charset="0"/>
                <a:sym typeface="Symbol" pitchFamily="18" charset="2"/>
              </a:rPr>
              <a:t>    РТМК</a:t>
            </a:r>
          </a:p>
          <a:p>
            <a:pPr eaLnBrk="0" hangingPunct="0"/>
            <a:r>
              <a:rPr lang="ru-RU" sz="2000">
                <a:cs typeface="Times New Roman" charset="0"/>
                <a:sym typeface="Symbol" pitchFamily="18" charset="2"/>
              </a:rPr>
              <a:t>    РМКТ</a:t>
            </a:r>
          </a:p>
          <a:p>
            <a:pPr eaLnBrk="0" hangingPunct="0"/>
            <a:r>
              <a:rPr lang="ru-RU" sz="2000">
                <a:cs typeface="Times New Roman" charset="0"/>
                <a:sym typeface="Symbol" pitchFamily="18" charset="2"/>
              </a:rPr>
              <a:t>    РКТМ</a:t>
            </a:r>
          </a:p>
          <a:p>
            <a:pPr>
              <a:spcBef>
                <a:spcPct val="50000"/>
              </a:spcBef>
            </a:pPr>
            <a:endParaRPr lang="ru-RU" sz="2000">
              <a:cs typeface="Times New Roman" charset="0"/>
              <a:sym typeface="Symbol" pitchFamily="18" charset="2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00113" y="4076700"/>
            <a:ext cx="695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812925" y="3851275"/>
            <a:ext cx="4664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1400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 flipV="1">
            <a:off x="5219700" y="2924175"/>
            <a:ext cx="2667000" cy="1066800"/>
          </a:xfrm>
          <a:prstGeom prst="triangle">
            <a:avLst>
              <a:gd name="adj" fmla="val 4815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5219700" y="1412875"/>
            <a:ext cx="2667000" cy="15240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5219700" y="1412875"/>
            <a:ext cx="1295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876800" y="274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>
                <a:cs typeface="Times New Roman" charset="0"/>
              </a:rPr>
              <a:t>Т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4953000" y="990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>
                <a:cs typeface="Times New Roman" charset="0"/>
              </a:rPr>
              <a:t>Р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6477000" y="39624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cs typeface="Times New Roman" charset="0"/>
              </a:rPr>
              <a:t>M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7924800" y="274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>
                <a:cs typeface="Times New Roman" charset="0"/>
              </a:rPr>
              <a:t>К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5219700" y="2924175"/>
            <a:ext cx="266700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H="1" flipV="1">
            <a:off x="6443663" y="2924175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6443663" y="2565400"/>
            <a:ext cx="304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cs typeface="Times New Roman" charset="0"/>
              </a:rPr>
              <a:t>D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6443663" y="2924175"/>
            <a:ext cx="76200" cy="1066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V="1">
            <a:off x="6443663" y="2133600"/>
            <a:ext cx="0" cy="765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5219700" y="1412875"/>
            <a:ext cx="0" cy="1524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64008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cs typeface="Times New Roman" charset="0"/>
              </a:rPr>
              <a:t>F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5003800" y="2636838"/>
            <a:ext cx="304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>
                <a:cs typeface="Times New Roman" charset="0"/>
              </a:rPr>
              <a:t>┌</a:t>
            </a:r>
            <a:r>
              <a:rPr lang="ru-RU" sz="900"/>
              <a:t> </a:t>
            </a:r>
            <a:endParaRPr lang="ru-RU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228600" y="4346575"/>
            <a:ext cx="3597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cs typeface="Times New Roman" charset="0"/>
              </a:rPr>
              <a:t>Ребро  КТ  , грани  КТР и КМТ</a:t>
            </a:r>
            <a:r>
              <a:rPr lang="ru-RU" sz="1400"/>
              <a:t> 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304800" y="4800600"/>
            <a:ext cx="529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cs typeface="Times New Roman" charset="0"/>
              </a:rPr>
              <a:t>В грани  КТР : Р</a:t>
            </a:r>
            <a:r>
              <a:rPr lang="en-US" sz="2000">
                <a:cs typeface="Times New Roman" charset="0"/>
              </a:rPr>
              <a:t>T</a:t>
            </a:r>
            <a:r>
              <a:rPr lang="ru-RU" sz="2000">
                <a:cs typeface="Times New Roman" charset="0"/>
                <a:sym typeface="Symbol" pitchFamily="18" charset="2"/>
              </a:rPr>
              <a:t></a:t>
            </a:r>
            <a:r>
              <a:rPr lang="ru-RU" sz="2000">
                <a:cs typeface="Times New Roman" charset="0"/>
              </a:rPr>
              <a:t>К</a:t>
            </a:r>
            <a:r>
              <a:rPr lang="en-US" sz="2000">
                <a:cs typeface="Times New Roman" charset="0"/>
              </a:rPr>
              <a:t>T</a:t>
            </a:r>
            <a:r>
              <a:rPr lang="ru-RU" sz="2000">
                <a:cs typeface="Times New Roman" charset="0"/>
              </a:rPr>
              <a:t> ( по определению а</a:t>
            </a:r>
            <a:r>
              <a:rPr lang="ru-RU" sz="2000">
                <a:cs typeface="Times New Roman" charset="0"/>
                <a:sym typeface="Symbol" pitchFamily="18" charset="2"/>
              </a:rPr>
              <a:t></a:t>
            </a:r>
            <a:r>
              <a:rPr lang="ru-RU" sz="2000">
                <a:cs typeface="Times New Roman" charset="0"/>
              </a:rPr>
              <a:t> )</a:t>
            </a:r>
            <a:r>
              <a:rPr lang="ru-RU" sz="1400"/>
              <a:t> </a:t>
            </a: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304800" y="52578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cs typeface="Times New Roman" charset="0"/>
              </a:rPr>
              <a:t>В грани  КТМ : М</a:t>
            </a:r>
            <a:r>
              <a:rPr lang="en-US" sz="2000">
                <a:cs typeface="Times New Roman" charset="0"/>
              </a:rPr>
              <a:t>D</a:t>
            </a:r>
            <a:r>
              <a:rPr lang="ru-RU" sz="2000">
                <a:cs typeface="Times New Roman" charset="0"/>
                <a:sym typeface="Symbol" pitchFamily="18" charset="2"/>
              </a:rPr>
              <a:t></a:t>
            </a:r>
            <a:r>
              <a:rPr lang="ru-RU" sz="2000">
                <a:cs typeface="Times New Roman" charset="0"/>
              </a:rPr>
              <a:t>К</a:t>
            </a:r>
            <a:r>
              <a:rPr lang="en-US" sz="2000">
                <a:cs typeface="Times New Roman" charset="0"/>
                <a:sym typeface="Symbol" pitchFamily="18" charset="2"/>
              </a:rPr>
              <a:t>T</a:t>
            </a:r>
            <a:r>
              <a:rPr lang="ru-RU" sz="2000">
                <a:cs typeface="Times New Roman" charset="0"/>
                <a:sym typeface="Symbol" pitchFamily="18" charset="2"/>
              </a:rPr>
              <a:t>, где </a:t>
            </a:r>
            <a:r>
              <a:rPr lang="en-US" sz="2000">
                <a:cs typeface="Times New Roman" charset="0"/>
                <a:sym typeface="Symbol" pitchFamily="18" charset="2"/>
              </a:rPr>
              <a:t>D</a:t>
            </a:r>
            <a:r>
              <a:rPr lang="ru-RU" sz="2000">
                <a:cs typeface="Times New Roman" charset="0"/>
                <a:sym typeface="Symbol" pitchFamily="18" charset="2"/>
              </a:rPr>
              <a:t></a:t>
            </a:r>
            <a:r>
              <a:rPr lang="ru-RU" sz="2000">
                <a:cs typeface="Times New Roman" charset="0"/>
              </a:rPr>
              <a:t>середина КТ ( по свойству</a:t>
            </a:r>
            <a:r>
              <a:rPr lang="ru-RU" sz="2000">
                <a:cs typeface="Times New Roman" charset="0"/>
                <a:sym typeface="Symbol" pitchFamily="18" charset="2"/>
              </a:rPr>
              <a:t>  р/с Δ)</a:t>
            </a:r>
            <a:r>
              <a:rPr lang="ru-RU" sz="2000">
                <a:sym typeface="Symbol" pitchFamily="18" charset="2"/>
              </a:rPr>
              <a:t> </a:t>
            </a:r>
            <a:endParaRPr lang="ru-RU" sz="2000">
              <a:cs typeface="Times New Roman" charset="0"/>
              <a:sym typeface="Symbol" pitchFamily="18" charset="2"/>
            </a:endParaRP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250825" y="5734050"/>
            <a:ext cx="6049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cs typeface="Times New Roman" charset="0"/>
              </a:rPr>
              <a:t>FD </a:t>
            </a:r>
            <a:r>
              <a:rPr lang="en-US" sz="2000">
                <a:cs typeface="Times New Roman" charset="0"/>
                <a:sym typeface="Symbol" pitchFamily="18" charset="2"/>
              </a:rPr>
              <a:t></a:t>
            </a:r>
            <a:r>
              <a:rPr lang="en-US" sz="2000">
                <a:cs typeface="Times New Roman" charset="0"/>
              </a:rPr>
              <a:t> PT</a:t>
            </a:r>
            <a:r>
              <a:rPr lang="ru-RU" sz="2000">
                <a:cs typeface="Times New Roman" charset="0"/>
              </a:rPr>
              <a:t>, Р</a:t>
            </a:r>
            <a:r>
              <a:rPr lang="en-US" sz="2000">
                <a:cs typeface="Times New Roman" charset="0"/>
              </a:rPr>
              <a:t>T</a:t>
            </a:r>
            <a:r>
              <a:rPr lang="ru-RU" sz="2000">
                <a:cs typeface="Times New Roman" charset="0"/>
                <a:sym typeface="Symbol" pitchFamily="18" charset="2"/>
              </a:rPr>
              <a:t></a:t>
            </a:r>
            <a:r>
              <a:rPr lang="ru-RU" sz="2000">
                <a:cs typeface="Times New Roman" charset="0"/>
              </a:rPr>
              <a:t>К</a:t>
            </a:r>
            <a:r>
              <a:rPr lang="en-US" sz="2000">
                <a:cs typeface="Times New Roman" charset="0"/>
              </a:rPr>
              <a:t>T </a:t>
            </a:r>
            <a:r>
              <a:rPr lang="ru-RU" sz="2000">
                <a:cs typeface="Times New Roman" charset="0"/>
                <a:sym typeface="Symbol" pitchFamily="18" charset="2"/>
              </a:rPr>
              <a:t></a:t>
            </a:r>
            <a:r>
              <a:rPr lang="ru-RU" sz="2000">
                <a:cs typeface="Times New Roman" charset="0"/>
              </a:rPr>
              <a:t> </a:t>
            </a:r>
            <a:r>
              <a:rPr lang="en-US" sz="2000">
                <a:cs typeface="Times New Roman" charset="0"/>
              </a:rPr>
              <a:t>FD</a:t>
            </a:r>
            <a:r>
              <a:rPr lang="ru-RU" sz="2000">
                <a:cs typeface="Times New Roman" charset="0"/>
                <a:sym typeface="Symbol" pitchFamily="18" charset="2"/>
              </a:rPr>
              <a:t></a:t>
            </a:r>
            <a:r>
              <a:rPr lang="ru-RU" sz="2000">
                <a:cs typeface="Times New Roman" charset="0"/>
              </a:rPr>
              <a:t> К</a:t>
            </a:r>
            <a:r>
              <a:rPr lang="en-US" sz="2000">
                <a:cs typeface="Times New Roman" charset="0"/>
              </a:rPr>
              <a:t>T</a:t>
            </a:r>
            <a:r>
              <a:rPr lang="ru-RU" sz="2000">
                <a:cs typeface="Times New Roman" charset="0"/>
              </a:rPr>
              <a:t> ( по лемме о связи </a:t>
            </a:r>
            <a:r>
              <a:rPr lang="en-US" sz="2000">
                <a:cs typeface="Times New Roman" charset="0"/>
                <a:sym typeface="Symbol" pitchFamily="18" charset="2"/>
              </a:rPr>
              <a:t></a:t>
            </a:r>
            <a:r>
              <a:rPr lang="ru-RU" sz="2000">
                <a:cs typeface="Times New Roman" charset="0"/>
              </a:rPr>
              <a:t> и </a:t>
            </a:r>
            <a:r>
              <a:rPr lang="ru-RU" sz="2000">
                <a:cs typeface="Times New Roman" charset="0"/>
                <a:sym typeface="Symbol" pitchFamily="18" charset="2"/>
              </a:rPr>
              <a:t></a:t>
            </a:r>
            <a:r>
              <a:rPr lang="ru-RU" sz="2000">
                <a:cs typeface="Times New Roman" charset="0"/>
              </a:rPr>
              <a:t> )</a:t>
            </a:r>
            <a:r>
              <a:rPr lang="ru-RU" sz="1400"/>
              <a:t> 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323850" y="6308725"/>
            <a:ext cx="2811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cs typeface="Times New Roman" charset="0"/>
              </a:rPr>
              <a:t>Ответ: </a:t>
            </a:r>
            <a:r>
              <a:rPr lang="ru-RU" sz="2000">
                <a:cs typeface="Times New Roman" charset="0"/>
                <a:sym typeface="Symbol" pitchFamily="18" charset="2"/>
              </a:rPr>
              <a:t></a:t>
            </a:r>
            <a:r>
              <a:rPr lang="en-US" sz="2000">
                <a:cs typeface="Times New Roman" charset="0"/>
              </a:rPr>
              <a:t>FDM</a:t>
            </a:r>
            <a:r>
              <a:rPr lang="ru-RU" sz="2000">
                <a:cs typeface="Times New Roman" charset="0"/>
                <a:sym typeface="Symbol" pitchFamily="18" charset="2"/>
              </a:rPr>
              <a:t></a:t>
            </a:r>
            <a:r>
              <a:rPr lang="ru-RU" sz="2000">
                <a:cs typeface="Times New Roman" charset="0"/>
              </a:rPr>
              <a:t>искомый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4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9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50" grpId="0" autoUpdateAnimBg="0"/>
      <p:bldP spid="6157" grpId="0" animBg="1"/>
      <p:bldP spid="6158" grpId="0" animBg="1"/>
      <p:bldP spid="6159" grpId="0" animBg="1"/>
      <p:bldP spid="6160" grpId="0" autoUpdateAnimBg="0"/>
      <p:bldP spid="6161" grpId="0" autoUpdateAnimBg="0"/>
      <p:bldP spid="6162" grpId="0" autoUpdateAnimBg="0"/>
      <p:bldP spid="6163" grpId="0" autoUpdateAnimBg="0"/>
      <p:bldP spid="6164" grpId="0" animBg="1"/>
      <p:bldP spid="6166" grpId="0" animBg="1"/>
      <p:bldP spid="6167" grpId="0" autoUpdateAnimBg="0"/>
      <p:bldP spid="6168" grpId="0" animBg="1"/>
      <p:bldP spid="6169" grpId="0" animBg="1"/>
      <p:bldP spid="6170" grpId="0" animBg="1"/>
      <p:bldP spid="6171" grpId="0" autoUpdateAnimBg="0"/>
      <p:bldP spid="6172" grpId="0" autoUpdateAnimBg="0"/>
      <p:bldP spid="6173" grpId="0" autoUpdateAnimBg="0"/>
      <p:bldP spid="6176" grpId="0" autoUpdateAnimBg="0"/>
      <p:bldP spid="6178" grpId="0" autoUpdateAnimBg="0"/>
      <p:bldP spid="6179" grpId="0" autoUpdateAnimBg="0"/>
      <p:bldP spid="618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Задача 5: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393821"/>
          </a:xfrm>
        </p:spPr>
        <p:txBody>
          <a:bodyPr/>
          <a:lstStyle/>
          <a:p>
            <a:pPr indent="269875">
              <a:spcBef>
                <a:spcPct val="50000"/>
              </a:spcBef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 кубе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0" baseline="-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найдите угол между плоскостями</a:t>
            </a:r>
            <a:endParaRPr lang="en-US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5929330"/>
            <a:ext cx="4040188" cy="69689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571743"/>
            <a:ext cx="4041775" cy="24288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20" y="3000372"/>
            <a:ext cx="4286280" cy="35719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3603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О – середина 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D. 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линейный угол двугранного угла А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7364"/>
            <a:ext cx="4157070" cy="34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87316"/>
            <a:ext cx="4143404" cy="162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786454"/>
            <a:ext cx="22002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6: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тетраэдре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DABC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все ребра равны, точка М – середина ребра АС.  Докажите, что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∠</a:t>
            </a:r>
            <a:r>
              <a:rPr lang="en-US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DMB </a:t>
            </a:r>
            <a:r>
              <a:rPr lang="ru-RU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– линейный угол двугранного угла </a:t>
            </a:r>
            <a:r>
              <a:rPr lang="en-US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BACD</a:t>
            </a:r>
            <a:r>
              <a:rPr lang="ru-RU" sz="4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43362" cy="491174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44132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Треугольники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ADC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правильные, поэтому,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BM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DM</a:t>
            </a: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и, следовательно, 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∠</a:t>
            </a: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DMB 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является линейным углом двугранного угла </a:t>
            </a: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DACB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4423"/>
            <a:ext cx="4218838" cy="49292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Задача 7: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  Из вершины В треугольника АВС, сторона АС которого лежит в плоскости </a:t>
            </a:r>
            <a:r>
              <a:rPr lang="el-GR" sz="3600" dirty="0" smtClean="0"/>
              <a:t>α</a:t>
            </a:r>
            <a:r>
              <a:rPr lang="ru-RU" sz="3600" dirty="0" smtClean="0"/>
              <a:t>, проведен к этой плоскости перпендикуляр ВВ</a:t>
            </a:r>
            <a:r>
              <a:rPr lang="ru-RU" sz="3600" baseline="-25000" dirty="0" smtClean="0"/>
              <a:t>1</a:t>
            </a:r>
            <a:r>
              <a:rPr lang="ru-RU" sz="3600" dirty="0" smtClean="0"/>
              <a:t>. Найдите расстояние от точки В до прямой АС и до плоскости </a:t>
            </a:r>
            <a:r>
              <a:rPr lang="el-GR" sz="3600" dirty="0" smtClean="0"/>
              <a:t>α</a:t>
            </a:r>
            <a:r>
              <a:rPr lang="ru-RU" sz="3600" dirty="0" smtClean="0"/>
              <a:t>, если АВ=2, </a:t>
            </a:r>
            <a:r>
              <a:rPr lang="ru-RU" sz="3600" dirty="0" smtClean="0">
                <a:latin typeface="Cambria Math"/>
                <a:ea typeface="Cambria Math"/>
              </a:rPr>
              <a:t>∠ВАС=150</a:t>
            </a:r>
            <a:r>
              <a:rPr lang="ru-RU" sz="3600" baseline="30000" dirty="0" smtClean="0">
                <a:latin typeface="Cambria Math"/>
                <a:ea typeface="Cambria Math"/>
              </a:rPr>
              <a:t>0</a:t>
            </a:r>
            <a:r>
              <a:rPr lang="ru-RU" sz="3600" dirty="0" smtClean="0">
                <a:latin typeface="Cambria Math"/>
                <a:ea typeface="Cambria Math"/>
              </a:rPr>
              <a:t> и двугранный угол ВАСВ</a:t>
            </a:r>
            <a:r>
              <a:rPr lang="ru-RU" sz="3600" baseline="-25000" dirty="0" smtClean="0">
                <a:latin typeface="Cambria Math"/>
                <a:ea typeface="Cambria Math"/>
              </a:rPr>
              <a:t>1</a:t>
            </a:r>
            <a:r>
              <a:rPr lang="ru-RU" sz="3600" dirty="0" smtClean="0">
                <a:latin typeface="Cambria Math"/>
                <a:ea typeface="Cambria Math"/>
              </a:rPr>
              <a:t> равен 45</a:t>
            </a:r>
            <a:r>
              <a:rPr lang="ru-RU" sz="3600" baseline="30000" dirty="0" smtClean="0">
                <a:latin typeface="Cambria Math"/>
                <a:ea typeface="Cambria Math"/>
              </a:rPr>
              <a:t>0</a:t>
            </a:r>
            <a:r>
              <a:rPr lang="ru-RU" sz="3600" dirty="0" smtClean="0">
                <a:latin typeface="Cambria Math"/>
                <a:ea typeface="Cambria Math"/>
              </a:rPr>
              <a:t>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441325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АВС – тупоугольный треугольник с тупым углом А, поэтому основание высоты ВК лежит на продолжении стороны АС. </a:t>
            </a:r>
          </a:p>
          <a:p>
            <a:pPr marL="0" indent="44132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 – расстояние от точки В до АС.</a:t>
            </a:r>
          </a:p>
          <a:p>
            <a:pPr marL="0" indent="44132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расстояние от точки В до плоскости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43050"/>
            <a:ext cx="4292173" cy="321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714356"/>
            <a:ext cx="4038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36512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Так как АС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⊥ВК, то АС⊥КВ</a:t>
            </a:r>
            <a:r>
              <a:rPr lang="ru-RU" baseline="-25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(по теореме , обратной теореме о трех перпендикулярах). Следовательно, ∠ВКВ</a:t>
            </a:r>
            <a:r>
              <a:rPr lang="ru-RU" baseline="-25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– линейный угол двугранного угла ВАСВ</a:t>
            </a:r>
            <a:r>
              <a:rPr lang="ru-RU" baseline="-25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и ∠ВКВ</a:t>
            </a:r>
            <a:r>
              <a:rPr lang="ru-RU" baseline="-25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=45</a:t>
            </a:r>
            <a:r>
              <a:rPr lang="ru-RU" baseline="30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.   </a:t>
            </a:r>
          </a:p>
          <a:p>
            <a:pPr marL="0" indent="365125">
              <a:buNone/>
            </a:pP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3) </a:t>
            </a:r>
            <a:r>
              <a:rPr lang="ru-RU" u="sng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∆ВАК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: </a:t>
            </a:r>
          </a:p>
          <a:p>
            <a:pPr marL="0" indent="365125">
              <a:buNone/>
            </a:pP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∠А=30</a:t>
            </a:r>
            <a:r>
              <a:rPr lang="ru-RU" baseline="30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, ВК=ВА·</a:t>
            </a: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sin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30</a:t>
            </a:r>
            <a:r>
              <a:rPr lang="ru-RU" baseline="30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, ВК =1.</a:t>
            </a:r>
          </a:p>
          <a:p>
            <a:pPr marL="0" indent="365125">
              <a:buNone/>
            </a:pPr>
            <a:r>
              <a:rPr lang="ru-RU" u="sng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∆ВКВ</a:t>
            </a:r>
            <a:r>
              <a:rPr lang="ru-RU" u="sng" baseline="-25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:  </a:t>
            </a:r>
          </a:p>
          <a:p>
            <a:pPr marL="0" indent="365125">
              <a:buNone/>
            </a:pP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ВВ</a:t>
            </a:r>
            <a:r>
              <a:rPr lang="ru-RU" baseline="-25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=ВК·</a:t>
            </a: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sin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45</a:t>
            </a:r>
            <a:r>
              <a:rPr lang="ru-RU" baseline="30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, ВВ</a:t>
            </a:r>
            <a:r>
              <a:rPr lang="ru-RU" baseline="-25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Cambria Math"/>
                <a:cs typeface="Times New Roman" pitchFamily="18" charset="0"/>
              </a:rPr>
              <a:t>=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71546"/>
            <a:ext cx="4430968" cy="331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500570"/>
            <a:ext cx="300038" cy="666752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357826"/>
            <a:ext cx="32861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Спасибо за внимание!!!</a:t>
            </a:r>
            <a:endParaRPr lang="ru-RU" sz="6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3923952" cy="304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Определение: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01122" cy="4525963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pc="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spc="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Двугранным углом </a:t>
            </a:r>
            <a:r>
              <a:rPr lang="ru-RU" sz="4000" spc="100" dirty="0" smtClean="0">
                <a:latin typeface="Times New Roman" pitchFamily="18" charset="0"/>
                <a:cs typeface="Times New Roman" pitchFamily="18" charset="0"/>
              </a:rPr>
              <a:t>называется фигура, образованная двумя полуплоскостями с общей граничной прямой. </a:t>
            </a:r>
            <a:endParaRPr lang="ru-RU" sz="4000" spc="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94400" y="3571875"/>
            <a:ext cx="3149600" cy="30718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9" name="AutoShape 27"/>
          <p:cNvSpPr>
            <a:spLocks noChangeArrowheads="1"/>
          </p:cNvSpPr>
          <p:nvPr/>
        </p:nvSpPr>
        <p:spPr bwMode="auto">
          <a:xfrm rot="6518340">
            <a:off x="4649788" y="3784600"/>
            <a:ext cx="2665412" cy="1379538"/>
          </a:xfrm>
          <a:prstGeom prst="parallelogram">
            <a:avLst>
              <a:gd name="adj" fmla="val 61783"/>
            </a:avLst>
          </a:prstGeom>
          <a:solidFill>
            <a:srgbClr val="6666FF">
              <a:alpha val="2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785786" y="2786059"/>
            <a:ext cx="3749671" cy="1285884"/>
          </a:xfrm>
          <a:prstGeom prst="parallelogram">
            <a:avLst>
              <a:gd name="adj" fmla="val 624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2357422" y="2786058"/>
            <a:ext cx="649286" cy="12858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195513" y="404813"/>
            <a:ext cx="66246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Определение двугранного угла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85720" y="928670"/>
            <a:ext cx="8713788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ru-RU" sz="2000" i="1" dirty="0">
              <a:solidFill>
                <a:schemeClr val="bg2"/>
              </a:solidFill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344811" y="4286255"/>
            <a:ext cx="2442932" cy="1909609"/>
            <a:chOff x="1194" y="2205"/>
            <a:chExt cx="1566" cy="1353"/>
          </a:xfrm>
        </p:grpSpPr>
        <p:grpSp>
          <p:nvGrpSpPr>
            <p:cNvPr id="3" name="Group 39"/>
            <p:cNvGrpSpPr>
              <a:grpSpLocks/>
            </p:cNvGrpSpPr>
            <p:nvPr/>
          </p:nvGrpSpPr>
          <p:grpSpPr bwMode="auto">
            <a:xfrm rot="-177462">
              <a:off x="1194" y="2205"/>
              <a:ext cx="1566" cy="1353"/>
              <a:chOff x="1177" y="3004"/>
              <a:chExt cx="1566" cy="1353"/>
            </a:xfrm>
          </p:grpSpPr>
          <p:sp>
            <p:nvSpPr>
              <p:cNvPr id="13319" name="AutoShape 7"/>
              <p:cNvSpPr>
                <a:spLocks noChangeArrowheads="1"/>
              </p:cNvSpPr>
              <p:nvPr/>
            </p:nvSpPr>
            <p:spPr bwMode="auto">
              <a:xfrm rot="546725">
                <a:off x="1292" y="3004"/>
                <a:ext cx="1451" cy="1114"/>
              </a:xfrm>
              <a:prstGeom prst="parallelogram">
                <a:avLst>
                  <a:gd name="adj" fmla="val 3256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18" name="AutoShape 6"/>
              <p:cNvSpPr>
                <a:spLocks noChangeArrowheads="1"/>
              </p:cNvSpPr>
              <p:nvPr/>
            </p:nvSpPr>
            <p:spPr bwMode="auto">
              <a:xfrm rot="13265750" flipH="1">
                <a:off x="1177" y="3243"/>
                <a:ext cx="1225" cy="1114"/>
              </a:xfrm>
              <a:prstGeom prst="parallelogram">
                <a:avLst>
                  <a:gd name="adj" fmla="val 2682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 rot="546725" flipV="1">
              <a:off x="1250" y="3249"/>
              <a:ext cx="907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6227763" y="4292600"/>
          <a:ext cx="374650" cy="431800"/>
        </p:xfrm>
        <a:graphic>
          <a:graphicData uri="http://schemas.openxmlformats.org/presentationml/2006/ole">
            <p:oleObj spid="_x0000_s2051" name="Формула" r:id="rId3" imgW="126835" imgH="139518" progId="Equation.3">
              <p:embed/>
            </p:oleObj>
          </a:graphicData>
        </a:graphic>
      </p:graphicFrame>
      <p:sp>
        <p:nvSpPr>
          <p:cNvPr id="13338" name="AutoShape 26"/>
          <p:cNvSpPr>
            <a:spLocks noChangeArrowheads="1"/>
          </p:cNvSpPr>
          <p:nvPr/>
        </p:nvSpPr>
        <p:spPr bwMode="auto">
          <a:xfrm>
            <a:off x="6156325" y="4254500"/>
            <a:ext cx="2520950" cy="1727200"/>
          </a:xfrm>
          <a:prstGeom prst="parallelogram">
            <a:avLst>
              <a:gd name="adj" fmla="val 3648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>
            <a:off x="6156325" y="4292600"/>
            <a:ext cx="647700" cy="1657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7235825" y="2781300"/>
            <a:ext cx="1081088" cy="396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CC3300"/>
                </a:solidFill>
              </a:rPr>
              <a:t>ребро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5214942" y="6143644"/>
            <a:ext cx="1296988" cy="4572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3300"/>
                </a:solidFill>
              </a:rPr>
              <a:t>грани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508625" y="5157788"/>
            <a:ext cx="1430338" cy="1158875"/>
            <a:chOff x="3482" y="3064"/>
            <a:chExt cx="992" cy="685"/>
          </a:xfrm>
        </p:grpSpPr>
        <p:cxnSp>
          <p:nvCxnSpPr>
            <p:cNvPr id="13344" name="AutoShape 32"/>
            <p:cNvCxnSpPr>
              <a:cxnSpLocks noChangeShapeType="1"/>
            </p:cNvCxnSpPr>
            <p:nvPr/>
          </p:nvCxnSpPr>
          <p:spPr bwMode="auto">
            <a:xfrm rot="5400000" flipH="1">
              <a:off x="3428" y="3118"/>
              <a:ext cx="685" cy="577"/>
            </a:xfrm>
            <a:prstGeom prst="curvedConnector3">
              <a:avLst>
                <a:gd name="adj1" fmla="val 17810"/>
              </a:avLst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345" name="AutoShape 33"/>
            <p:cNvCxnSpPr>
              <a:cxnSpLocks noChangeShapeType="1"/>
            </p:cNvCxnSpPr>
            <p:nvPr/>
          </p:nvCxnSpPr>
          <p:spPr bwMode="auto">
            <a:xfrm flipV="1">
              <a:off x="4059" y="3521"/>
              <a:ext cx="415" cy="228"/>
            </a:xfrm>
            <a:prstGeom prst="curvedConnector2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179388" y="1071546"/>
            <a:ext cx="89646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Полуплоскости, образующие двугранный угол, называются его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гранями</a:t>
            </a:r>
            <a:r>
              <a:rPr lang="ru-RU" sz="28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468312" y="2071678"/>
            <a:ext cx="8675688" cy="79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Общая граница этих полуплоскостей –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ребром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двугранного угла.</a:t>
            </a:r>
          </a:p>
        </p:txBody>
      </p:sp>
      <p:cxnSp>
        <p:nvCxnSpPr>
          <p:cNvPr id="13354" name="AutoShape 42"/>
          <p:cNvCxnSpPr>
            <a:cxnSpLocks noChangeShapeType="1"/>
            <a:endCxn id="13338" idx="5"/>
          </p:cNvCxnSpPr>
          <p:nvPr/>
        </p:nvCxnSpPr>
        <p:spPr bwMode="auto">
          <a:xfrm rot="5400000">
            <a:off x="6153944" y="3531394"/>
            <a:ext cx="1905000" cy="1268412"/>
          </a:xfrm>
          <a:prstGeom prst="curvedConnector4">
            <a:avLst>
              <a:gd name="adj1" fmla="val 27333"/>
              <a:gd name="adj2" fmla="val 142931"/>
            </a:avLst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Прямая соединительная линия 27"/>
          <p:cNvCxnSpPr/>
          <p:nvPr/>
        </p:nvCxnSpPr>
        <p:spPr>
          <a:xfrm>
            <a:off x="2071670" y="421481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9" grpId="0" animBg="1"/>
      <p:bldP spid="13316" grpId="0" animBg="1"/>
      <p:bldP spid="13317" grpId="0" animBg="1"/>
      <p:bldP spid="13317" grpId="1" animBg="1"/>
      <p:bldP spid="13338" grpId="0" animBg="1"/>
      <p:bldP spid="13340" grpId="0" animBg="1"/>
      <p:bldP spid="13341" grpId="0" animBg="1"/>
      <p:bldP spid="13343" grpId="0" animBg="1"/>
      <p:bldP spid="133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Обозначение двугранного угла.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850" y="2565400"/>
            <a:ext cx="5221288" cy="2495550"/>
            <a:chOff x="-68" y="1917"/>
            <a:chExt cx="3289" cy="1572"/>
          </a:xfrm>
        </p:grpSpPr>
        <p:sp>
          <p:nvSpPr>
            <p:cNvPr id="16391" name="AutoShape 7"/>
            <p:cNvSpPr>
              <a:spLocks noChangeArrowheads="1"/>
            </p:cNvSpPr>
            <p:nvPr/>
          </p:nvSpPr>
          <p:spPr bwMode="auto">
            <a:xfrm rot="20374023">
              <a:off x="-68" y="1917"/>
              <a:ext cx="2258" cy="1036"/>
            </a:xfrm>
            <a:prstGeom prst="parallelogram">
              <a:avLst>
                <a:gd name="adj" fmla="val 53994"/>
              </a:avLst>
            </a:prstGeom>
            <a:solidFill>
              <a:srgbClr val="C0C0C0"/>
            </a:solidFill>
            <a:ln w="57150" algn="ctr">
              <a:solidFill>
                <a:srgbClr val="0033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2" name="AutoShape 8"/>
            <p:cNvSpPr>
              <a:spLocks noChangeArrowheads="1"/>
            </p:cNvSpPr>
            <p:nvPr/>
          </p:nvSpPr>
          <p:spPr bwMode="auto">
            <a:xfrm rot="20384857" flipH="1">
              <a:off x="262" y="2772"/>
              <a:ext cx="2959" cy="717"/>
            </a:xfrm>
            <a:prstGeom prst="parallelogram">
              <a:avLst>
                <a:gd name="adj" fmla="val 182788"/>
              </a:avLst>
            </a:prstGeom>
            <a:solidFill>
              <a:srgbClr val="C0C0C0"/>
            </a:solidFill>
            <a:ln w="57150" algn="ctr">
              <a:solidFill>
                <a:srgbClr val="0033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2987675" y="4652963"/>
          <a:ext cx="373063" cy="488950"/>
        </p:xfrm>
        <a:graphic>
          <a:graphicData uri="http://schemas.openxmlformats.org/presentationml/2006/ole">
            <p:oleObj spid="_x0000_s3074" name="Формула" r:id="rId3" imgW="152268" imgH="203024" progId="Equation.3">
              <p:embed/>
            </p:oleObj>
          </a:graphicData>
        </a:graphic>
      </p:graphicFrame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395" name="Object 11"/>
          <p:cNvGraphicFramePr>
            <a:graphicFrameLocks noChangeAspect="1"/>
          </p:cNvGraphicFramePr>
          <p:nvPr/>
        </p:nvGraphicFramePr>
        <p:xfrm>
          <a:off x="1042988" y="3068638"/>
          <a:ext cx="360362" cy="338137"/>
        </p:xfrm>
        <a:graphic>
          <a:graphicData uri="http://schemas.openxmlformats.org/presentationml/2006/ole">
            <p:oleObj spid="_x0000_s3075" name="Формула" r:id="rId4" imgW="152334" imgH="139639" progId="Equation.3">
              <p:embed/>
            </p:oleObj>
          </a:graphicData>
        </a:graphic>
      </p:graphicFrame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1403350" y="4365625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3708400" y="42211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2627313" y="3933825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2339975" y="31416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779838" y="4076700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/>
              <a:t>А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116013" y="40052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/>
              <a:t>В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2339975" y="2781300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С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555875" y="3500438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  <a:endParaRPr lang="ru-RU" sz="2400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4787900" y="5157788"/>
            <a:ext cx="2592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Угол </a:t>
            </a:r>
            <a:r>
              <a:rPr lang="en-US" sz="3600"/>
              <a:t>CBDA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400" grpId="0" animBg="1"/>
      <p:bldP spid="16401" grpId="0"/>
      <p:bldP spid="16403" grpId="0"/>
      <p:bldP spid="164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3541713" y="2424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6545263" y="230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359" name="rg_hi" descr="https://encrypted-tbn1.gstatic.com/images?q=tbn:ANd9GcSsf4tOzSuoyz4nAxsEtnvT2YzRKQmmaaDAZKIIAwD9bu9AtaGxkQ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00034" y="4143380"/>
            <a:ext cx="367347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285720" y="714356"/>
            <a:ext cx="8424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В обыденной жизни, форму двугранного угла имеют</a:t>
            </a:r>
          </a:p>
        </p:txBody>
      </p:sp>
      <p:pic>
        <p:nvPicPr>
          <p:cNvPr id="69634" name="Picture 2" descr="http://www.vulfov.com/wp-content/uploads/2010/11/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142984"/>
            <a:ext cx="3522970" cy="2571768"/>
          </a:xfrm>
          <a:prstGeom prst="rect">
            <a:avLst/>
          </a:prstGeom>
          <a:noFill/>
        </p:spPr>
      </p:pic>
      <p:pic>
        <p:nvPicPr>
          <p:cNvPr id="69636" name="Picture 4" descr="http://static.wixstatic.com/media/5a1d2d_56d5e49d3b3949168620b69300b94bc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2440" y="4143380"/>
            <a:ext cx="431588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229600" cy="235745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Укажите все двугранные углы</a:t>
            </a:r>
            <a:endParaRPr lang="ru-RU" dirty="0"/>
          </a:p>
        </p:txBody>
      </p:sp>
      <p:sp>
        <p:nvSpPr>
          <p:cNvPr id="68610" name="AutoShape 2" descr="http://bankege.ru/images/6/6f/%D0%9F%D1%80%D0%B0%D0%B2%D0%B8%D0%BB%D1%8C%D0%BD%D1%8B%D0%B9_%D1%82%D0%B5%D1%82%D1%80%D0%B0%D1%8D%D0%B4%D1%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8614" name="Picture 6" descr="http://fs.nashaucheba.ru/tw_files2/urls_3/1852/d-1851959/1851959_html_m3d7e15b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1" y="2214554"/>
            <a:ext cx="4415171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Примеры двугранных углов: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8715404" cy="257791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86423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/>
              <a:t>Аналогично тому , как и на плоскости , в пространстве определяются </a:t>
            </a:r>
            <a:r>
              <a:rPr lang="ru-RU" sz="2800" dirty="0">
                <a:solidFill>
                  <a:srgbClr val="006600"/>
                </a:solidFill>
              </a:rPr>
              <a:t>смежные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/>
              <a:t>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вертикальные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двугранные углы.</a:t>
            </a:r>
          </a:p>
          <a:p>
            <a:pPr>
              <a:spcBef>
                <a:spcPct val="50000"/>
              </a:spcBef>
            </a:pPr>
            <a:endParaRPr lang="ru-RU" sz="28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00496" y="3071810"/>
            <a:ext cx="4899022" cy="2286016"/>
            <a:chOff x="151" y="1168"/>
            <a:chExt cx="4927" cy="2312"/>
          </a:xfrm>
        </p:grpSpPr>
        <p:sp>
          <p:nvSpPr>
            <p:cNvPr id="20486" name="AutoShape 6"/>
            <p:cNvSpPr>
              <a:spLocks noChangeArrowheads="1"/>
            </p:cNvSpPr>
            <p:nvPr/>
          </p:nvSpPr>
          <p:spPr bwMode="auto">
            <a:xfrm>
              <a:off x="151" y="2477"/>
              <a:ext cx="4927" cy="930"/>
            </a:xfrm>
            <a:prstGeom prst="parallelogram">
              <a:avLst>
                <a:gd name="adj" fmla="val 132446"/>
              </a:avLst>
            </a:prstGeom>
            <a:solidFill>
              <a:srgbClr val="003300"/>
            </a:solidFill>
            <a:ln w="571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798" y="2928"/>
              <a:ext cx="3696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8" name="AutoShape 8"/>
            <p:cNvSpPr>
              <a:spLocks noChangeArrowheads="1"/>
            </p:cNvSpPr>
            <p:nvPr/>
          </p:nvSpPr>
          <p:spPr bwMode="auto">
            <a:xfrm rot="2400133">
              <a:off x="1368" y="1541"/>
              <a:ext cx="2398" cy="1379"/>
            </a:xfrm>
            <a:prstGeom prst="parallelogram">
              <a:avLst>
                <a:gd name="adj" fmla="val 16327"/>
              </a:avLst>
            </a:prstGeom>
            <a:solidFill>
              <a:srgbClr val="003300">
                <a:alpha val="67999"/>
              </a:srgbClr>
            </a:solidFill>
            <a:ln w="571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571" y="3010"/>
              <a:ext cx="315" cy="424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ru-RU" sz="2400">
                  <a:solidFill>
                    <a:srgbClr val="FFFFFF"/>
                  </a:solidFill>
                </a:rPr>
                <a:t>γ</a:t>
              </a: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4307" y="2522"/>
              <a:ext cx="353" cy="424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>
                  <a:solidFill>
                    <a:srgbClr val="FFFFFF"/>
                  </a:solidFill>
                  <a:sym typeface="Symbol" pitchFamily="18" charset="2"/>
                </a:rPr>
                <a:t></a:t>
              </a: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3118" y="3139"/>
              <a:ext cx="292" cy="341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solidFill>
                    <a:srgbClr val="FFFFFF"/>
                  </a:solidFill>
                </a:rPr>
                <a:t>а</a:t>
              </a: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2090" y="1168"/>
              <a:ext cx="347" cy="425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solidFill>
                    <a:schemeClr val="bg1"/>
                  </a:solidFill>
                </a:rPr>
                <a:t>β</a:t>
              </a: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1746" y="1510"/>
              <a:ext cx="1647" cy="142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495" name="AutoShape 15"/>
          <p:cNvSpPr>
            <a:spLocks noChangeArrowheads="1"/>
          </p:cNvSpPr>
          <p:nvPr/>
        </p:nvSpPr>
        <p:spPr bwMode="auto">
          <a:xfrm rot="-3076020" flipH="1" flipV="1">
            <a:off x="624681" y="3756820"/>
            <a:ext cx="1882775" cy="1357312"/>
          </a:xfrm>
          <a:prstGeom prst="parallelogram">
            <a:avLst>
              <a:gd name="adj" fmla="val 17301"/>
            </a:avLst>
          </a:prstGeom>
          <a:solidFill>
            <a:schemeClr val="accent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 flipH="1">
            <a:off x="1714480" y="3357562"/>
            <a:ext cx="3571875" cy="960437"/>
          </a:xfrm>
          <a:prstGeom prst="parallelogram">
            <a:avLst>
              <a:gd name="adj" fmla="val 94077"/>
            </a:avLst>
          </a:prstGeom>
          <a:solidFill>
            <a:schemeClr val="accent3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 flipH="1">
            <a:off x="0" y="3344863"/>
            <a:ext cx="2609850" cy="960437"/>
          </a:xfrm>
          <a:prstGeom prst="parallelogram">
            <a:avLst>
              <a:gd name="adj" fmla="val 94793"/>
            </a:avLst>
          </a:prstGeom>
          <a:solidFill>
            <a:schemeClr val="accent3">
              <a:lumMod val="75000"/>
              <a:alpha val="64999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411163" y="3860800"/>
            <a:ext cx="4368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 rot="-3076020" flipH="1" flipV="1">
            <a:off x="1675636" y="2480833"/>
            <a:ext cx="1881187" cy="1352550"/>
          </a:xfrm>
          <a:prstGeom prst="parallelogram">
            <a:avLst>
              <a:gd name="adj" fmla="val 17347"/>
            </a:avLst>
          </a:prstGeom>
          <a:solidFill>
            <a:schemeClr val="accent1">
              <a:lumMod val="75000"/>
              <a:alpha val="67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46075" y="3392488"/>
            <a:ext cx="369888" cy="4572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solidFill>
                  <a:srgbClr val="FFFFFF"/>
                </a:solidFill>
              </a:rPr>
              <a:t>β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4376738" y="3930650"/>
            <a:ext cx="496887" cy="4572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FFFF"/>
                </a:solidFill>
              </a:rPr>
              <a:t>β</a:t>
            </a:r>
            <a:r>
              <a:rPr lang="ru-RU" b="1">
                <a:solidFill>
                  <a:srgbClr val="FFFFFF"/>
                </a:solidFill>
              </a:rPr>
              <a:t>1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1619250" y="3429000"/>
            <a:ext cx="311150" cy="3667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</a:rPr>
              <a:t>а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2646363" y="2238375"/>
            <a:ext cx="376237" cy="4572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FFFFFF"/>
                </a:solidFill>
                <a:sym typeface="Symbol" pitchFamily="18" charset="2"/>
              </a:rPr>
              <a:t>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1187450" y="4941888"/>
            <a:ext cx="474663" cy="458787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rgbClr val="FFFFFF"/>
                </a:solidFill>
                <a:sym typeface="Symbol" pitchFamily="18" charset="2"/>
              </a:rPr>
              <a:t></a:t>
            </a:r>
            <a:r>
              <a:rPr lang="ru-RU" sz="1400" b="1">
                <a:solidFill>
                  <a:srgbClr val="FFFFFF"/>
                </a:solidFill>
              </a:rPr>
              <a:t>1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2124075" y="3860800"/>
            <a:ext cx="792163" cy="0"/>
          </a:xfrm>
          <a:prstGeom prst="line">
            <a:avLst/>
          </a:prstGeom>
          <a:noFill/>
          <a:ln w="57150">
            <a:solidFill>
              <a:srgbClr val="FFFF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1619250" y="3357563"/>
            <a:ext cx="1584325" cy="0"/>
          </a:xfrm>
          <a:prstGeom prst="line">
            <a:avLst/>
          </a:prstGeom>
          <a:noFill/>
          <a:ln w="57150">
            <a:solidFill>
              <a:srgbClr val="FFFF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>
            <a:off x="5715008" y="5357826"/>
            <a:ext cx="2305050" cy="0"/>
          </a:xfrm>
          <a:prstGeom prst="line">
            <a:avLst/>
          </a:prstGeom>
          <a:noFill/>
          <a:ln w="57150">
            <a:solidFill>
              <a:srgbClr val="FFFF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>
            <a:off x="6227763" y="5805488"/>
            <a:ext cx="1081087" cy="0"/>
          </a:xfrm>
          <a:prstGeom prst="line">
            <a:avLst/>
          </a:prstGeom>
          <a:noFill/>
          <a:ln w="57150">
            <a:solidFill>
              <a:srgbClr val="FFFF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5</Template>
  <TotalTime>614</TotalTime>
  <Words>927</Words>
  <Application>Microsoft Office PowerPoint</Application>
  <PresentationFormat>Экран (4:3)</PresentationFormat>
  <Paragraphs>159</Paragraphs>
  <Slides>29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математика</vt:lpstr>
      <vt:lpstr>Формула</vt:lpstr>
      <vt:lpstr> ДВУГРАННЫЙ  УГОЛ</vt:lpstr>
      <vt:lpstr>Основные задачи урока:</vt:lpstr>
      <vt:lpstr>Определение:</vt:lpstr>
      <vt:lpstr>Слайд 4</vt:lpstr>
      <vt:lpstr>Обозначение двугранного угла.</vt:lpstr>
      <vt:lpstr>Слайд 6</vt:lpstr>
      <vt:lpstr>Слайд 7</vt:lpstr>
      <vt:lpstr>Примеры двугранных углов:</vt:lpstr>
      <vt:lpstr>Слайд 9</vt:lpstr>
      <vt:lpstr> Величиной двугранного угла называется величина его линейного угла. </vt:lpstr>
      <vt:lpstr> все линейные углы двугранного угла равны друг другу.</vt:lpstr>
      <vt:lpstr>Слайд 12</vt:lpstr>
      <vt:lpstr>Слайд 13</vt:lpstr>
      <vt:lpstr>Слайд 14</vt:lpstr>
      <vt:lpstr>Угол между плоскостями</vt:lpstr>
      <vt:lpstr>Задача 1:</vt:lpstr>
      <vt:lpstr>Задача 2:</vt:lpstr>
      <vt:lpstr>Задача 3:</vt:lpstr>
      <vt:lpstr>Задача 4:</vt:lpstr>
      <vt:lpstr>Слайд 20</vt:lpstr>
      <vt:lpstr>Слайд 21</vt:lpstr>
      <vt:lpstr>Слайд 22</vt:lpstr>
      <vt:lpstr>Задача 5:</vt:lpstr>
      <vt:lpstr>Задача 6: </vt:lpstr>
      <vt:lpstr>Решение:</vt:lpstr>
      <vt:lpstr>Задача 7:</vt:lpstr>
      <vt:lpstr>Решение:</vt:lpstr>
      <vt:lpstr>Слайд 28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 Похващева</cp:lastModifiedBy>
  <cp:revision>11</cp:revision>
  <dcterms:created xsi:type="dcterms:W3CDTF">2011-12-06T10:45:24Z</dcterms:created>
  <dcterms:modified xsi:type="dcterms:W3CDTF">2020-11-01T08:15:56Z</dcterms:modified>
</cp:coreProperties>
</file>