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1" r:id="rId2"/>
    <p:sldId id="257" r:id="rId3"/>
    <p:sldId id="355" r:id="rId4"/>
    <p:sldId id="356" r:id="rId5"/>
    <p:sldId id="352" r:id="rId6"/>
    <p:sldId id="354" r:id="rId7"/>
    <p:sldId id="353" r:id="rId8"/>
    <p:sldId id="357" r:id="rId9"/>
    <p:sldId id="358" r:id="rId10"/>
    <p:sldId id="359" r:id="rId11"/>
    <p:sldId id="364" r:id="rId12"/>
    <p:sldId id="360" r:id="rId13"/>
    <p:sldId id="361" r:id="rId14"/>
    <p:sldId id="362" r:id="rId15"/>
    <p:sldId id="363" r:id="rId16"/>
    <p:sldId id="366" r:id="rId17"/>
    <p:sldId id="3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6" autoAdjust="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956" y="-84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8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60419-6C3A-4042-8F0C-E5B58F07442A}" type="datetimeFigureOut">
              <a:rPr lang="ru-RU" smtClean="0"/>
              <a:pPr/>
              <a:t>19.09.2020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269DA-6326-4509-9141-F795E4FAF6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19.09.2020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E89FD-C8F5-40C6-8493-5E3431E1A69A}" type="slidenum">
              <a:rPr lang="ru-RU"/>
              <a:pPr/>
              <a:t>13</a:t>
            </a:fld>
            <a:endParaRPr lang="ru-RU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Зив Б.Г. «Дидактические материалы по геометрии для 10 класса»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6A9B2-876F-47CD-A660-38AC0C6718E0}" type="slidenum">
              <a:rPr lang="ru-RU"/>
              <a:pPr/>
              <a:t>14</a:t>
            </a:fld>
            <a:endParaRPr lang="ru-RU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Зив Б.Г. «Дидактические материалы по геометрии для 10 класса»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1EC01-DE7A-4ACC-B644-C46F4A763E8E}" type="slidenum">
              <a:rPr lang="ru-RU"/>
              <a:pPr/>
              <a:t>15</a:t>
            </a:fld>
            <a:endParaRPr lang="ru-RU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Зив Б.Г. «Дидактические материалы по геометрии для 10 класса»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5D6E5-054E-4B74-8A3A-908E6EE77CE0}" type="slidenum">
              <a:rPr lang="ru-RU"/>
              <a:pPr/>
              <a:t>4</a:t>
            </a:fld>
            <a:endParaRPr lang="ru-RU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97FB0-39D1-4EE9-B943-8665D5FA7947}" type="slidenum">
              <a:rPr lang="ru-RU"/>
              <a:pPr/>
              <a:t>6</a:t>
            </a:fld>
            <a:endParaRPr lang="ru-RU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Подготовить пространственную модель куба или параллелепипеда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374B1-214E-442E-AC27-62652380A247}" type="slidenum">
              <a:rPr lang="ru-RU"/>
              <a:pPr/>
              <a:t>7</a:t>
            </a:fld>
            <a:endParaRPr lang="ru-RU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7389E-D650-49F3-BAAB-CDA9B6AE8BB9}" type="slidenum">
              <a:rPr lang="ru-RU"/>
              <a:pPr/>
              <a:t>8</a:t>
            </a:fld>
            <a:endParaRPr lang="ru-RU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15789-B96B-447A-A96C-0A4344E4BB74}" type="slidenum">
              <a:rPr lang="ru-RU"/>
              <a:pPr/>
              <a:t>9</a:t>
            </a:fld>
            <a:endParaRPr lang="ru-RU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4C3C6-652C-466C-A6F8-C9477F854DC6}" type="slidenum">
              <a:rPr lang="ru-RU"/>
              <a:pPr/>
              <a:t>10</a:t>
            </a:fld>
            <a:endParaRPr lang="ru-RU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A9414-59ED-48B9-B760-56DA89F0F6C5}" type="slidenum">
              <a:rPr lang="ru-RU"/>
              <a:pPr/>
              <a:t>12</a:t>
            </a:fld>
            <a:endParaRPr lang="ru-RU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Б.Г. Зив «Дидактические материалы по геометрии. 10 класс»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460" y="836640"/>
            <a:ext cx="2706624" cy="1792224"/>
          </a:xfrm>
          <a:prstGeom prst="rect">
            <a:avLst/>
          </a:prstGeom>
          <a:noFill/>
        </p:spPr>
      </p:pic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48330" y="148473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11700" y="260560"/>
            <a:ext cx="4572000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еометрия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03560" y="3356990"/>
            <a:ext cx="7345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Параллельность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прямой и плоскости в пространстве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82361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 параллельности прямой и плоскости</a:t>
            </a:r>
          </a:p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прямая не лежащая в данной плоскости, параллельна какой-нибудь прямой, лежащей в этой плоскости, то она параллельна этой плоскости.</a:t>
            </a:r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1403560" y="1772771"/>
            <a:ext cx="6253803" cy="3889376"/>
            <a:chOff x="144" y="2064"/>
            <a:chExt cx="2200" cy="1960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144" y="2064"/>
              <a:ext cx="2200" cy="1960"/>
              <a:chOff x="384" y="1440"/>
              <a:chExt cx="2200" cy="1960"/>
            </a:xfrm>
          </p:grpSpPr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384" y="2549"/>
                <a:ext cx="2200" cy="763"/>
                <a:chOff x="48" y="2640"/>
                <a:chExt cx="3312" cy="864"/>
              </a:xfrm>
            </p:grpSpPr>
            <p:grpSp>
              <p:nvGrpSpPr>
                <p:cNvPr id="11" name="Group 29"/>
                <p:cNvGrpSpPr>
                  <a:grpSpLocks/>
                </p:cNvGrpSpPr>
                <p:nvPr/>
              </p:nvGrpSpPr>
              <p:grpSpPr bwMode="auto">
                <a:xfrm>
                  <a:off x="48" y="2640"/>
                  <a:ext cx="3312" cy="864"/>
                  <a:chOff x="336" y="2024"/>
                  <a:chExt cx="4280" cy="1152"/>
                </a:xfrm>
              </p:grpSpPr>
              <p:sp>
                <p:nvSpPr>
                  <p:cNvPr id="285726" name="Freeform 30"/>
                  <p:cNvSpPr>
                    <a:spLocks/>
                  </p:cNvSpPr>
                  <p:nvPr/>
                </p:nvSpPr>
                <p:spPr bwMode="auto">
                  <a:xfrm>
                    <a:off x="336" y="2040"/>
                    <a:ext cx="4280" cy="1136"/>
                  </a:xfrm>
                  <a:custGeom>
                    <a:avLst/>
                    <a:gdLst/>
                    <a:ahLst/>
                    <a:cxnLst>
                      <a:cxn ang="0">
                        <a:pos x="0" y="1088"/>
                      </a:cxn>
                      <a:cxn ang="0">
                        <a:pos x="904" y="80"/>
                      </a:cxn>
                      <a:cxn ang="0">
                        <a:pos x="4280" y="0"/>
                      </a:cxn>
                      <a:cxn ang="0">
                        <a:pos x="3432" y="1088"/>
                      </a:cxn>
                      <a:cxn ang="0">
                        <a:pos x="6" y="1091"/>
                      </a:cxn>
                      <a:cxn ang="0">
                        <a:pos x="6" y="1123"/>
                      </a:cxn>
                      <a:cxn ang="0">
                        <a:pos x="3448" y="1120"/>
                      </a:cxn>
                      <a:cxn ang="0">
                        <a:pos x="3448" y="1136"/>
                      </a:cxn>
                      <a:cxn ang="0">
                        <a:pos x="3464" y="1104"/>
                      </a:cxn>
                      <a:cxn ang="0">
                        <a:pos x="3448" y="1104"/>
                      </a:cxn>
                      <a:cxn ang="0">
                        <a:pos x="4264" y="48"/>
                      </a:cxn>
                      <a:cxn ang="0">
                        <a:pos x="4264" y="48"/>
                      </a:cxn>
                      <a:cxn ang="0">
                        <a:pos x="3448" y="1088"/>
                      </a:cxn>
                      <a:cxn ang="0">
                        <a:pos x="6" y="1091"/>
                      </a:cxn>
                    </a:cxnLst>
                    <a:rect l="0" t="0" r="r" b="b"/>
                    <a:pathLst>
                      <a:path w="4280" h="1136">
                        <a:moveTo>
                          <a:pt x="0" y="1088"/>
                        </a:moveTo>
                        <a:lnTo>
                          <a:pt x="904" y="80"/>
                        </a:lnTo>
                        <a:lnTo>
                          <a:pt x="4280" y="0"/>
                        </a:lnTo>
                        <a:lnTo>
                          <a:pt x="3432" y="1088"/>
                        </a:lnTo>
                        <a:lnTo>
                          <a:pt x="6" y="1091"/>
                        </a:lnTo>
                        <a:lnTo>
                          <a:pt x="6" y="1123"/>
                        </a:lnTo>
                        <a:lnTo>
                          <a:pt x="3448" y="1120"/>
                        </a:lnTo>
                        <a:lnTo>
                          <a:pt x="3448" y="1136"/>
                        </a:lnTo>
                        <a:lnTo>
                          <a:pt x="3464" y="1104"/>
                        </a:lnTo>
                        <a:lnTo>
                          <a:pt x="3448" y="1104"/>
                        </a:lnTo>
                        <a:lnTo>
                          <a:pt x="4264" y="48"/>
                        </a:lnTo>
                        <a:lnTo>
                          <a:pt x="4264" y="48"/>
                        </a:lnTo>
                        <a:lnTo>
                          <a:pt x="3448" y="1088"/>
                        </a:lnTo>
                        <a:lnTo>
                          <a:pt x="6" y="1091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CCCCFF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5727" name="Freeform 31"/>
                  <p:cNvSpPr>
                    <a:spLocks/>
                  </p:cNvSpPr>
                  <p:nvPr/>
                </p:nvSpPr>
                <p:spPr bwMode="auto">
                  <a:xfrm>
                    <a:off x="3768" y="2024"/>
                    <a:ext cx="848" cy="1138"/>
                  </a:xfrm>
                  <a:custGeom>
                    <a:avLst/>
                    <a:gdLst/>
                    <a:ahLst/>
                    <a:cxnLst>
                      <a:cxn ang="0">
                        <a:pos x="848" y="0"/>
                      </a:cxn>
                      <a:cxn ang="0">
                        <a:pos x="848" y="64"/>
                      </a:cxn>
                      <a:cxn ang="0">
                        <a:pos x="12" y="1138"/>
                      </a:cxn>
                      <a:cxn ang="0">
                        <a:pos x="0" y="1090"/>
                      </a:cxn>
                      <a:cxn ang="0">
                        <a:pos x="848" y="0"/>
                      </a:cxn>
                    </a:cxnLst>
                    <a:rect l="0" t="0" r="r" b="b"/>
                    <a:pathLst>
                      <a:path w="848" h="1138">
                        <a:moveTo>
                          <a:pt x="848" y="0"/>
                        </a:moveTo>
                        <a:lnTo>
                          <a:pt x="848" y="64"/>
                        </a:lnTo>
                        <a:lnTo>
                          <a:pt x="12" y="1138"/>
                        </a:lnTo>
                        <a:lnTo>
                          <a:pt x="0" y="1090"/>
                        </a:lnTo>
                        <a:lnTo>
                          <a:pt x="84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9966FF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5728" name="Freeform 32"/>
                  <p:cNvSpPr>
                    <a:spLocks/>
                  </p:cNvSpPr>
                  <p:nvPr/>
                </p:nvSpPr>
                <p:spPr bwMode="auto">
                  <a:xfrm>
                    <a:off x="336" y="3109"/>
                    <a:ext cx="3444" cy="59"/>
                  </a:xfrm>
                  <a:custGeom>
                    <a:avLst/>
                    <a:gdLst/>
                    <a:ahLst/>
                    <a:cxnLst>
                      <a:cxn ang="0">
                        <a:pos x="6" y="22"/>
                      </a:cxn>
                      <a:cxn ang="0">
                        <a:pos x="3432" y="5"/>
                      </a:cxn>
                      <a:cxn ang="0">
                        <a:pos x="3444" y="53"/>
                      </a:cxn>
                      <a:cxn ang="0">
                        <a:pos x="0" y="59"/>
                      </a:cxn>
                      <a:cxn ang="0">
                        <a:pos x="6" y="22"/>
                      </a:cxn>
                    </a:cxnLst>
                    <a:rect l="0" t="0" r="r" b="b"/>
                    <a:pathLst>
                      <a:path w="3444" h="59">
                        <a:moveTo>
                          <a:pt x="6" y="22"/>
                        </a:moveTo>
                        <a:cubicBezTo>
                          <a:pt x="2207" y="27"/>
                          <a:pt x="2859" y="0"/>
                          <a:pt x="3432" y="5"/>
                        </a:cubicBezTo>
                        <a:lnTo>
                          <a:pt x="3444" y="53"/>
                        </a:lnTo>
                        <a:lnTo>
                          <a:pt x="0" y="59"/>
                        </a:lnTo>
                        <a:lnTo>
                          <a:pt x="6" y="2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9966FF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285729" name="Picture 3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832" y="2640"/>
                  <a:ext cx="334" cy="2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285730" name="Freeform 34" descr="Контурные ромбики"/>
              <p:cNvSpPr>
                <a:spLocks/>
              </p:cNvSpPr>
              <p:nvPr/>
            </p:nvSpPr>
            <p:spPr bwMode="auto">
              <a:xfrm>
                <a:off x="990" y="1704"/>
                <a:ext cx="1249" cy="1448"/>
              </a:xfrm>
              <a:custGeom>
                <a:avLst/>
                <a:gdLst/>
                <a:ahLst/>
                <a:cxnLst>
                  <a:cxn ang="0">
                    <a:pos x="816" y="2088"/>
                  </a:cxn>
                  <a:cxn ang="0">
                    <a:pos x="0" y="1368"/>
                  </a:cxn>
                  <a:cxn ang="0">
                    <a:pos x="1368" y="0"/>
                  </a:cxn>
                  <a:cxn ang="0">
                    <a:pos x="1880" y="352"/>
                  </a:cxn>
                  <a:cxn ang="0">
                    <a:pos x="840" y="2096"/>
                  </a:cxn>
                </a:cxnLst>
                <a:rect l="0" t="0" r="r" b="b"/>
                <a:pathLst>
                  <a:path w="1880" h="2096">
                    <a:moveTo>
                      <a:pt x="816" y="2088"/>
                    </a:moveTo>
                    <a:lnTo>
                      <a:pt x="0" y="1368"/>
                    </a:lnTo>
                    <a:lnTo>
                      <a:pt x="1368" y="0"/>
                    </a:lnTo>
                    <a:lnTo>
                      <a:pt x="1880" y="352"/>
                    </a:lnTo>
                    <a:lnTo>
                      <a:pt x="840" y="2096"/>
                    </a:lnTo>
                  </a:path>
                </a:pathLst>
              </a:custGeom>
              <a:pattFill prst="openDmnd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731" name="Text Box 35"/>
              <p:cNvSpPr txBox="1">
                <a:spLocks noChangeArrowheads="1"/>
              </p:cNvSpPr>
              <p:nvPr/>
            </p:nvSpPr>
            <p:spPr bwMode="auto">
              <a:xfrm>
                <a:off x="768" y="2615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A</a:t>
                </a:r>
                <a:endParaRPr lang="ru-RU" sz="2400" b="1"/>
              </a:p>
            </p:txBody>
          </p:sp>
          <p:sp>
            <p:nvSpPr>
              <p:cNvPr id="285732" name="Text Box 36"/>
              <p:cNvSpPr txBox="1">
                <a:spLocks noChangeArrowheads="1"/>
              </p:cNvSpPr>
              <p:nvPr/>
            </p:nvSpPr>
            <p:spPr bwMode="auto">
              <a:xfrm>
                <a:off x="1787" y="144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В</a:t>
                </a:r>
              </a:p>
            </p:txBody>
          </p:sp>
          <p:sp>
            <p:nvSpPr>
              <p:cNvPr id="285733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819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С</a:t>
                </a:r>
              </a:p>
            </p:txBody>
          </p:sp>
          <p:sp>
            <p:nvSpPr>
              <p:cNvPr id="285734" name="Text Box 38"/>
              <p:cNvSpPr txBox="1">
                <a:spLocks noChangeArrowheads="1"/>
              </p:cNvSpPr>
              <p:nvPr/>
            </p:nvSpPr>
            <p:spPr bwMode="auto">
              <a:xfrm>
                <a:off x="1344" y="3112"/>
                <a:ext cx="46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/>
                  <a:t>    </a:t>
                </a:r>
                <a:r>
                  <a:rPr lang="en-US" sz="2400" b="1" dirty="0"/>
                  <a:t>D</a:t>
                </a:r>
                <a:endParaRPr lang="ru-RU" sz="2400" b="1" dirty="0"/>
              </a:p>
            </p:txBody>
          </p:sp>
          <p:grpSp>
            <p:nvGrpSpPr>
              <p:cNvPr id="12" name="Group 39"/>
              <p:cNvGrpSpPr>
                <a:grpSpLocks/>
              </p:cNvGrpSpPr>
              <p:nvPr/>
            </p:nvGrpSpPr>
            <p:grpSpPr bwMode="auto">
              <a:xfrm>
                <a:off x="1436" y="2152"/>
                <a:ext cx="478" cy="397"/>
                <a:chOff x="2352" y="1680"/>
                <a:chExt cx="720" cy="576"/>
              </a:xfrm>
            </p:grpSpPr>
            <p:sp>
              <p:nvSpPr>
                <p:cNvPr id="285736" name="Freeform 40"/>
                <p:cNvSpPr>
                  <a:spLocks/>
                </p:cNvSpPr>
                <p:nvPr/>
              </p:nvSpPr>
              <p:spPr bwMode="auto">
                <a:xfrm>
                  <a:off x="2376" y="1704"/>
                  <a:ext cx="672" cy="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72" y="528"/>
                    </a:cxn>
                  </a:cxnLst>
                  <a:rect l="0" t="0" r="r" b="b"/>
                  <a:pathLst>
                    <a:path w="672" h="528">
                      <a:moveTo>
                        <a:pt x="0" y="0"/>
                      </a:moveTo>
                      <a:lnTo>
                        <a:pt x="672" y="528"/>
                      </a:ln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5737" name="Oval 41"/>
                <p:cNvSpPr>
                  <a:spLocks noChangeArrowheads="1"/>
                </p:cNvSpPr>
                <p:nvPr/>
              </p:nvSpPr>
              <p:spPr bwMode="auto">
                <a:xfrm>
                  <a:off x="2352" y="168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5738" name="Oval 42"/>
                <p:cNvSpPr>
                  <a:spLocks noChangeArrowheads="1"/>
                </p:cNvSpPr>
                <p:nvPr/>
              </p:nvSpPr>
              <p:spPr bwMode="auto">
                <a:xfrm>
                  <a:off x="3024" y="220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85739" name="Rectangle 43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0000"/>
                    </a:solidFill>
                  </a:rPr>
                  <a:t>Е</a:t>
                </a:r>
              </a:p>
            </p:txBody>
          </p:sp>
          <p:sp>
            <p:nvSpPr>
              <p:cNvPr id="285740" name="Rectangle 44"/>
              <p:cNvSpPr>
                <a:spLocks noChangeArrowheads="1"/>
              </p:cNvSpPr>
              <p:nvPr/>
            </p:nvSpPr>
            <p:spPr bwMode="auto">
              <a:xfrm>
                <a:off x="1915" y="2416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FF0000"/>
                    </a:solidFill>
                  </a:rPr>
                  <a:t>F</a:t>
                </a:r>
                <a:endParaRPr lang="ru-RU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85741" name="Freeform 45"/>
              <p:cNvSpPr>
                <a:spLocks/>
              </p:cNvSpPr>
              <p:nvPr/>
            </p:nvSpPr>
            <p:spPr bwMode="auto">
              <a:xfrm>
                <a:off x="990" y="2649"/>
                <a:ext cx="563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48" y="768"/>
                  </a:cxn>
                </a:cxnLst>
                <a:rect l="0" t="0" r="r" b="b"/>
                <a:pathLst>
                  <a:path w="848" h="768">
                    <a:moveTo>
                      <a:pt x="0" y="0"/>
                    </a:moveTo>
                    <a:lnTo>
                      <a:pt x="848" y="768"/>
                    </a:ln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 type="oval" w="med" len="med"/>
                <a:tailEnd type="oval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5742" name="Line 46"/>
            <p:cNvSpPr>
              <a:spLocks noChangeShapeType="1"/>
            </p:cNvSpPr>
            <p:nvPr/>
          </p:nvSpPr>
          <p:spPr bwMode="auto">
            <a:xfrm>
              <a:off x="1440" y="2496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5743" name="Line 47"/>
            <p:cNvSpPr>
              <a:spLocks noChangeShapeType="1"/>
            </p:cNvSpPr>
            <p:nvPr/>
          </p:nvSpPr>
          <p:spPr bwMode="auto">
            <a:xfrm>
              <a:off x="960" y="2976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1800" y="2784"/>
              <a:ext cx="112" cy="88"/>
              <a:chOff x="1800" y="2784"/>
              <a:chExt cx="112" cy="88"/>
            </a:xfrm>
          </p:grpSpPr>
          <p:sp>
            <p:nvSpPr>
              <p:cNvPr id="285745" name="Freeform 49"/>
              <p:cNvSpPr>
                <a:spLocks/>
              </p:cNvSpPr>
              <p:nvPr/>
            </p:nvSpPr>
            <p:spPr bwMode="auto">
              <a:xfrm>
                <a:off x="1824" y="2784"/>
                <a:ext cx="88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56"/>
                  </a:cxn>
                </a:cxnLst>
                <a:rect l="0" t="0" r="r" b="b"/>
                <a:pathLst>
                  <a:path w="88" h="56">
                    <a:moveTo>
                      <a:pt x="0" y="0"/>
                    </a:moveTo>
                    <a:lnTo>
                      <a:pt x="88" y="5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746" name="Freeform 50"/>
              <p:cNvSpPr>
                <a:spLocks/>
              </p:cNvSpPr>
              <p:nvPr/>
            </p:nvSpPr>
            <p:spPr bwMode="auto">
              <a:xfrm>
                <a:off x="1800" y="2816"/>
                <a:ext cx="88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56"/>
                  </a:cxn>
                </a:cxnLst>
                <a:rect l="0" t="0" r="r" b="b"/>
                <a:pathLst>
                  <a:path w="88" h="56">
                    <a:moveTo>
                      <a:pt x="0" y="0"/>
                    </a:moveTo>
                    <a:lnTo>
                      <a:pt x="88" y="5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1408" y="3456"/>
              <a:ext cx="112" cy="88"/>
              <a:chOff x="1800" y="2784"/>
              <a:chExt cx="112" cy="88"/>
            </a:xfrm>
          </p:grpSpPr>
          <p:sp>
            <p:nvSpPr>
              <p:cNvPr id="285748" name="Freeform 52"/>
              <p:cNvSpPr>
                <a:spLocks/>
              </p:cNvSpPr>
              <p:nvPr/>
            </p:nvSpPr>
            <p:spPr bwMode="auto">
              <a:xfrm>
                <a:off x="1824" y="2784"/>
                <a:ext cx="88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56"/>
                  </a:cxn>
                </a:cxnLst>
                <a:rect l="0" t="0" r="r" b="b"/>
                <a:pathLst>
                  <a:path w="88" h="56">
                    <a:moveTo>
                      <a:pt x="0" y="0"/>
                    </a:moveTo>
                    <a:lnTo>
                      <a:pt x="88" y="5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749" name="Freeform 53"/>
              <p:cNvSpPr>
                <a:spLocks/>
              </p:cNvSpPr>
              <p:nvPr/>
            </p:nvSpPr>
            <p:spPr bwMode="auto">
              <a:xfrm>
                <a:off x="1800" y="2816"/>
                <a:ext cx="88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56"/>
                  </a:cxn>
                </a:cxnLst>
                <a:rect l="0" t="0" r="r" b="b"/>
                <a:pathLst>
                  <a:path w="88" h="56">
                    <a:moveTo>
                      <a:pt x="0" y="0"/>
                    </a:moveTo>
                    <a:lnTo>
                      <a:pt x="88" y="56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" name="Дата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4" name="Нижний колонтитул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987780" y="1777601"/>
            <a:ext cx="5209079" cy="4747829"/>
            <a:chOff x="3264" y="1584"/>
            <a:chExt cx="2400" cy="2496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 rot="15491503" flipV="1">
              <a:off x="4387" y="2797"/>
              <a:ext cx="155" cy="974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3992" y="2889"/>
              <a:ext cx="930" cy="1191"/>
              <a:chOff x="2253" y="2800"/>
              <a:chExt cx="1283" cy="1591"/>
            </a:xfrm>
          </p:grpSpPr>
          <p:sp>
            <p:nvSpPr>
              <p:cNvPr id="25" name="Freeform 9"/>
              <p:cNvSpPr>
                <a:spLocks/>
              </p:cNvSpPr>
              <p:nvPr/>
            </p:nvSpPr>
            <p:spPr bwMode="auto">
              <a:xfrm>
                <a:off x="2253" y="2800"/>
                <a:ext cx="1283" cy="1586"/>
              </a:xfrm>
              <a:custGeom>
                <a:avLst/>
                <a:gdLst/>
                <a:ahLst/>
                <a:cxnLst>
                  <a:cxn ang="0">
                    <a:pos x="229" y="1579"/>
                  </a:cxn>
                  <a:cxn ang="0">
                    <a:pos x="1283" y="976"/>
                  </a:cxn>
                  <a:cxn ang="0">
                    <a:pos x="1123" y="0"/>
                  </a:cxn>
                  <a:cxn ang="0">
                    <a:pos x="51" y="752"/>
                  </a:cxn>
                  <a:cxn ang="0">
                    <a:pos x="51" y="752"/>
                  </a:cxn>
                  <a:cxn ang="0">
                    <a:pos x="225" y="1579"/>
                  </a:cxn>
                  <a:cxn ang="0">
                    <a:pos x="187" y="1586"/>
                  </a:cxn>
                  <a:cxn ang="0">
                    <a:pos x="19" y="761"/>
                  </a:cxn>
                  <a:cxn ang="0">
                    <a:pos x="0" y="765"/>
                  </a:cxn>
                  <a:cxn ang="0">
                    <a:pos x="37" y="754"/>
                  </a:cxn>
                  <a:cxn ang="0">
                    <a:pos x="38" y="758"/>
                  </a:cxn>
                  <a:cxn ang="0">
                    <a:pos x="1216" y="307"/>
                  </a:cxn>
                  <a:cxn ang="0">
                    <a:pos x="1216" y="307"/>
                  </a:cxn>
                  <a:cxn ang="0">
                    <a:pos x="56" y="754"/>
                  </a:cxn>
                  <a:cxn ang="0">
                    <a:pos x="225" y="1579"/>
                  </a:cxn>
                </a:cxnLst>
                <a:rect l="0" t="0" r="r" b="b"/>
                <a:pathLst>
                  <a:path w="1283" h="1586">
                    <a:moveTo>
                      <a:pt x="229" y="1579"/>
                    </a:moveTo>
                    <a:lnTo>
                      <a:pt x="1283" y="976"/>
                    </a:lnTo>
                    <a:lnTo>
                      <a:pt x="1123" y="0"/>
                    </a:lnTo>
                    <a:lnTo>
                      <a:pt x="51" y="752"/>
                    </a:lnTo>
                    <a:lnTo>
                      <a:pt x="51" y="752"/>
                    </a:lnTo>
                    <a:lnTo>
                      <a:pt x="225" y="1579"/>
                    </a:lnTo>
                    <a:lnTo>
                      <a:pt x="187" y="1586"/>
                    </a:lnTo>
                    <a:lnTo>
                      <a:pt x="19" y="761"/>
                    </a:lnTo>
                    <a:lnTo>
                      <a:pt x="0" y="765"/>
                    </a:lnTo>
                    <a:lnTo>
                      <a:pt x="37" y="754"/>
                    </a:lnTo>
                    <a:lnTo>
                      <a:pt x="38" y="758"/>
                    </a:lnTo>
                    <a:lnTo>
                      <a:pt x="1216" y="307"/>
                    </a:lnTo>
                    <a:lnTo>
                      <a:pt x="1216" y="307"/>
                    </a:lnTo>
                    <a:lnTo>
                      <a:pt x="56" y="754"/>
                    </a:lnTo>
                    <a:lnTo>
                      <a:pt x="225" y="1579"/>
                    </a:lnTo>
                  </a:path>
                </a:pathLst>
              </a:custGeom>
              <a:gradFill rotWithShape="1">
                <a:gsLst>
                  <a:gs pos="0">
                    <a:srgbClr val="FFFFCC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auto">
              <a:xfrm rot="15491503" flipV="1">
                <a:off x="1961" y="3935"/>
                <a:ext cx="842" cy="70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264" y="2841"/>
              <a:ext cx="2400" cy="647"/>
              <a:chOff x="336" y="2024"/>
              <a:chExt cx="4280" cy="1152"/>
            </a:xfrm>
          </p:grpSpPr>
          <p:sp>
            <p:nvSpPr>
              <p:cNvPr id="22" name="Freeform 12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CC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13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CCFF"/>
                  </a:gs>
                  <a:gs pos="100000">
                    <a:srgbClr val="99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CCFF"/>
                  </a:gs>
                  <a:gs pos="100000">
                    <a:srgbClr val="99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821" y="1584"/>
              <a:ext cx="972" cy="1796"/>
              <a:chOff x="2016" y="1056"/>
              <a:chExt cx="1342" cy="2400"/>
            </a:xfrm>
          </p:grpSpPr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 rot="15506541" flipV="1">
                <a:off x="1487" y="1585"/>
                <a:ext cx="2400" cy="1342"/>
                <a:chOff x="336" y="2024"/>
                <a:chExt cx="4280" cy="1152"/>
              </a:xfrm>
            </p:grpSpPr>
            <p:sp>
              <p:nvSpPr>
                <p:cNvPr id="19" name="Freeform 17"/>
                <p:cNvSpPr>
                  <a:spLocks/>
                </p:cNvSpPr>
                <p:nvPr/>
              </p:nvSpPr>
              <p:spPr bwMode="auto">
                <a:xfrm>
                  <a:off x="336" y="2040"/>
                  <a:ext cx="4280" cy="1136"/>
                </a:xfrm>
                <a:custGeom>
                  <a:avLst/>
                  <a:gdLst/>
                  <a:ahLst/>
                  <a:cxnLst>
                    <a:cxn ang="0">
                      <a:pos x="0" y="1088"/>
                    </a:cxn>
                    <a:cxn ang="0">
                      <a:pos x="904" y="80"/>
                    </a:cxn>
                    <a:cxn ang="0">
                      <a:pos x="4280" y="0"/>
                    </a:cxn>
                    <a:cxn ang="0">
                      <a:pos x="3432" y="1088"/>
                    </a:cxn>
                    <a:cxn ang="0">
                      <a:pos x="6" y="1091"/>
                    </a:cxn>
                    <a:cxn ang="0">
                      <a:pos x="6" y="1123"/>
                    </a:cxn>
                    <a:cxn ang="0">
                      <a:pos x="3448" y="1120"/>
                    </a:cxn>
                    <a:cxn ang="0">
                      <a:pos x="3448" y="1136"/>
                    </a:cxn>
                    <a:cxn ang="0">
                      <a:pos x="3464" y="1104"/>
                    </a:cxn>
                    <a:cxn ang="0">
                      <a:pos x="3448" y="1104"/>
                    </a:cxn>
                    <a:cxn ang="0">
                      <a:pos x="4264" y="48"/>
                    </a:cxn>
                    <a:cxn ang="0">
                      <a:pos x="4264" y="48"/>
                    </a:cxn>
                    <a:cxn ang="0">
                      <a:pos x="3448" y="1088"/>
                    </a:cxn>
                    <a:cxn ang="0">
                      <a:pos x="6" y="1091"/>
                    </a:cxn>
                  </a:cxnLst>
                  <a:rect l="0" t="0" r="r" b="b"/>
                  <a:pathLst>
                    <a:path w="4280" h="1136">
                      <a:moveTo>
                        <a:pt x="0" y="1088"/>
                      </a:moveTo>
                      <a:lnTo>
                        <a:pt x="904" y="80"/>
                      </a:lnTo>
                      <a:lnTo>
                        <a:pt x="4280" y="0"/>
                      </a:lnTo>
                      <a:lnTo>
                        <a:pt x="3432" y="1088"/>
                      </a:lnTo>
                      <a:lnTo>
                        <a:pt x="6" y="1091"/>
                      </a:lnTo>
                      <a:lnTo>
                        <a:pt x="6" y="1123"/>
                      </a:lnTo>
                      <a:lnTo>
                        <a:pt x="3448" y="1120"/>
                      </a:lnTo>
                      <a:lnTo>
                        <a:pt x="3448" y="1136"/>
                      </a:lnTo>
                      <a:lnTo>
                        <a:pt x="3464" y="1104"/>
                      </a:lnTo>
                      <a:lnTo>
                        <a:pt x="3448" y="1104"/>
                      </a:lnTo>
                      <a:lnTo>
                        <a:pt x="4264" y="48"/>
                      </a:lnTo>
                      <a:lnTo>
                        <a:pt x="4264" y="48"/>
                      </a:lnTo>
                      <a:lnTo>
                        <a:pt x="3448" y="1088"/>
                      </a:lnTo>
                      <a:lnTo>
                        <a:pt x="6" y="1091"/>
                      </a:lnTo>
                    </a:path>
                  </a:pathLst>
                </a:custGeom>
                <a:gradFill rotWithShape="1">
                  <a:gsLst>
                    <a:gs pos="0">
                      <a:srgbClr val="FFFFCC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18"/>
                <p:cNvSpPr>
                  <a:spLocks/>
                </p:cNvSpPr>
                <p:nvPr/>
              </p:nvSpPr>
              <p:spPr bwMode="auto">
                <a:xfrm>
                  <a:off x="3768" y="2024"/>
                  <a:ext cx="848" cy="1138"/>
                </a:xfrm>
                <a:custGeom>
                  <a:avLst/>
                  <a:gdLst/>
                  <a:ahLst/>
                  <a:cxnLst>
                    <a:cxn ang="0">
                      <a:pos x="848" y="0"/>
                    </a:cxn>
                    <a:cxn ang="0">
                      <a:pos x="848" y="64"/>
                    </a:cxn>
                    <a:cxn ang="0">
                      <a:pos x="12" y="1138"/>
                    </a:cxn>
                    <a:cxn ang="0">
                      <a:pos x="0" y="1090"/>
                    </a:cxn>
                    <a:cxn ang="0">
                      <a:pos x="848" y="0"/>
                    </a:cxn>
                  </a:cxnLst>
                  <a:rect l="0" t="0" r="r" b="b"/>
                  <a:pathLst>
                    <a:path w="848" h="1138">
                      <a:moveTo>
                        <a:pt x="848" y="0"/>
                      </a:moveTo>
                      <a:lnTo>
                        <a:pt x="848" y="64"/>
                      </a:lnTo>
                      <a:lnTo>
                        <a:pt x="12" y="1138"/>
                      </a:lnTo>
                      <a:lnTo>
                        <a:pt x="0" y="1090"/>
                      </a:lnTo>
                      <a:lnTo>
                        <a:pt x="848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19"/>
                <p:cNvSpPr>
                  <a:spLocks/>
                </p:cNvSpPr>
                <p:nvPr/>
              </p:nvSpPr>
              <p:spPr bwMode="auto">
                <a:xfrm>
                  <a:off x="336" y="3109"/>
                  <a:ext cx="3444" cy="59"/>
                </a:xfrm>
                <a:custGeom>
                  <a:avLst/>
                  <a:gdLst/>
                  <a:ahLst/>
                  <a:cxnLst>
                    <a:cxn ang="0">
                      <a:pos x="6" y="22"/>
                    </a:cxn>
                    <a:cxn ang="0">
                      <a:pos x="3432" y="5"/>
                    </a:cxn>
                    <a:cxn ang="0">
                      <a:pos x="3444" y="53"/>
                    </a:cxn>
                    <a:cxn ang="0">
                      <a:pos x="0" y="59"/>
                    </a:cxn>
                    <a:cxn ang="0">
                      <a:pos x="6" y="22"/>
                    </a:cxn>
                  </a:cxnLst>
                  <a:rect l="0" t="0" r="r" b="b"/>
                  <a:pathLst>
                    <a:path w="3444" h="59">
                      <a:moveTo>
                        <a:pt x="6" y="22"/>
                      </a:moveTo>
                      <a:cubicBezTo>
                        <a:pt x="2207" y="27"/>
                        <a:pt x="2859" y="0"/>
                        <a:pt x="3432" y="5"/>
                      </a:cubicBezTo>
                      <a:lnTo>
                        <a:pt x="3444" y="53"/>
                      </a:lnTo>
                      <a:lnTo>
                        <a:pt x="0" y="59"/>
                      </a:lnTo>
                      <a:lnTo>
                        <a:pt x="6" y="2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aphicFrame>
            <p:nvGraphicFramePr>
              <p:cNvPr id="18" name="Object 20"/>
              <p:cNvGraphicFramePr>
                <a:graphicFrameLocks noChangeAspect="1"/>
              </p:cNvGraphicFramePr>
              <p:nvPr/>
            </p:nvGraphicFramePr>
            <p:xfrm>
              <a:off x="2016" y="1536"/>
              <a:ext cx="408" cy="544"/>
            </p:xfrm>
            <a:graphic>
              <a:graphicData uri="http://schemas.openxmlformats.org/presentationml/2006/ole">
                <p:oleObj spid="_x0000_s641026" name="Формула" r:id="rId3" imgW="152280" imgH="203040" progId="Equation.3">
                  <p:embed/>
                </p:oleObj>
              </a:graphicData>
            </a:graphic>
          </p:graphicFrame>
        </p:grpSp>
        <p:pic>
          <p:nvPicPr>
            <p:cNvPr id="12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51" y="2841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931" y="2159"/>
              <a:ext cx="759" cy="545"/>
            </a:xfrm>
            <a:custGeom>
              <a:avLst/>
              <a:gdLst/>
              <a:ahLst/>
              <a:cxnLst>
                <a:cxn ang="0">
                  <a:pos x="1048" y="0"/>
                </a:cxn>
                <a:cxn ang="0">
                  <a:pos x="0" y="728"/>
                </a:cxn>
              </a:cxnLst>
              <a:rect l="0" t="0" r="r" b="b"/>
              <a:pathLst>
                <a:path w="1048" h="728">
                  <a:moveTo>
                    <a:pt x="1048" y="0"/>
                  </a:moveTo>
                  <a:lnTo>
                    <a:pt x="0" y="72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4560" y="2544"/>
              <a:ext cx="21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3890" y="2829"/>
              <a:ext cx="997" cy="731"/>
            </a:xfrm>
            <a:custGeom>
              <a:avLst/>
              <a:gdLst/>
              <a:ahLst/>
              <a:cxnLst>
                <a:cxn ang="0">
                  <a:pos x="1376" y="0"/>
                </a:cxn>
                <a:cxn ang="0">
                  <a:pos x="0" y="976"/>
                </a:cxn>
              </a:cxnLst>
              <a:rect l="0" t="0" r="r" b="b"/>
              <a:pathLst>
                <a:path w="1376" h="976">
                  <a:moveTo>
                    <a:pt x="1376" y="0"/>
                  </a:moveTo>
                  <a:lnTo>
                    <a:pt x="0" y="97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4416" y="1824"/>
              <a:ext cx="21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27" name="Group 55"/>
          <p:cNvGrpSpPr>
            <a:grpSpLocks/>
          </p:cNvGrpSpPr>
          <p:nvPr/>
        </p:nvGrpSpPr>
        <p:grpSpPr bwMode="auto">
          <a:xfrm>
            <a:off x="1619590" y="3356990"/>
            <a:ext cx="1295400" cy="641350"/>
            <a:chOff x="4608" y="1971"/>
            <a:chExt cx="816" cy="404"/>
          </a:xfrm>
        </p:grpSpPr>
        <p:sp>
          <p:nvSpPr>
            <p:cNvPr id="28" name="Text Box 56"/>
            <p:cNvSpPr txBox="1">
              <a:spLocks noChangeArrowheads="1"/>
            </p:cNvSpPr>
            <p:nvPr/>
          </p:nvSpPr>
          <p:spPr bwMode="auto">
            <a:xfrm>
              <a:off x="4608" y="1971"/>
              <a:ext cx="5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</a:t>
              </a:r>
              <a:r>
                <a:rPr lang="en-US" sz="36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</a:t>
              </a:r>
              <a:endPara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29" name="Object 57"/>
            <p:cNvGraphicFramePr>
              <a:graphicFrameLocks noChangeAspect="1"/>
            </p:cNvGraphicFramePr>
            <p:nvPr/>
          </p:nvGraphicFramePr>
          <p:xfrm>
            <a:off x="5088" y="2064"/>
            <a:ext cx="336" cy="308"/>
          </p:xfrm>
          <a:graphic>
            <a:graphicData uri="http://schemas.openxmlformats.org/presentationml/2006/ole">
              <p:oleObj spid="_x0000_s641027" name="Формула" r:id="rId5" imgW="152280" imgH="139680" progId="Equation.3">
                <p:embed/>
              </p:oleObj>
            </a:graphicData>
          </a:graphic>
        </p:graphicFrame>
      </p:grpSp>
      <p:sp>
        <p:nvSpPr>
          <p:cNvPr id="30" name="Text Box 54"/>
          <p:cNvSpPr txBox="1">
            <a:spLocks noChangeArrowheads="1"/>
          </p:cNvSpPr>
          <p:nvPr/>
        </p:nvSpPr>
        <p:spPr bwMode="auto">
          <a:xfrm>
            <a:off x="1619590" y="4437140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 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</a:t>
            </a:r>
            <a:r>
              <a:rPr lang="en-US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36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3410" y="0"/>
            <a:ext cx="84251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Следствие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4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плоскость проходит через данную прямую, параллельную другой плоскости, и пересекает эту плоскость, то линия пересечения плоскостей параллельна данной прямой.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Freeform 2"/>
          <p:cNvSpPr>
            <a:spLocks/>
          </p:cNvSpPr>
          <p:nvPr/>
        </p:nvSpPr>
        <p:spPr bwMode="auto">
          <a:xfrm>
            <a:off x="152400" y="4343400"/>
            <a:ext cx="7340600" cy="1689100"/>
          </a:xfrm>
          <a:custGeom>
            <a:avLst/>
            <a:gdLst/>
            <a:ahLst/>
            <a:cxnLst>
              <a:cxn ang="0">
                <a:pos x="416" y="1304"/>
              </a:cxn>
              <a:cxn ang="0">
                <a:pos x="32" y="680"/>
              </a:cxn>
              <a:cxn ang="0">
                <a:pos x="608" y="200"/>
              </a:cxn>
              <a:cxn ang="0">
                <a:pos x="2672" y="8"/>
              </a:cxn>
              <a:cxn ang="0">
                <a:pos x="4208" y="248"/>
              </a:cxn>
              <a:cxn ang="0">
                <a:pos x="4592" y="632"/>
              </a:cxn>
              <a:cxn ang="0">
                <a:pos x="4016" y="1208"/>
              </a:cxn>
              <a:cxn ang="0">
                <a:pos x="2480" y="1544"/>
              </a:cxn>
              <a:cxn ang="0">
                <a:pos x="992" y="1448"/>
              </a:cxn>
              <a:cxn ang="0">
                <a:pos x="416" y="1304"/>
              </a:cxn>
            </a:cxnLst>
            <a:rect l="0" t="0" r="r" b="b"/>
            <a:pathLst>
              <a:path w="4624" h="1584">
                <a:moveTo>
                  <a:pt x="416" y="1304"/>
                </a:moveTo>
                <a:cubicBezTo>
                  <a:pt x="256" y="1176"/>
                  <a:pt x="0" y="864"/>
                  <a:pt x="32" y="680"/>
                </a:cubicBezTo>
                <a:cubicBezTo>
                  <a:pt x="64" y="496"/>
                  <a:pt x="168" y="312"/>
                  <a:pt x="608" y="200"/>
                </a:cubicBezTo>
                <a:cubicBezTo>
                  <a:pt x="1048" y="88"/>
                  <a:pt x="2072" y="0"/>
                  <a:pt x="2672" y="8"/>
                </a:cubicBezTo>
                <a:cubicBezTo>
                  <a:pt x="3272" y="16"/>
                  <a:pt x="3888" y="144"/>
                  <a:pt x="4208" y="248"/>
                </a:cubicBezTo>
                <a:cubicBezTo>
                  <a:pt x="4528" y="352"/>
                  <a:pt x="4624" y="472"/>
                  <a:pt x="4592" y="632"/>
                </a:cubicBezTo>
                <a:cubicBezTo>
                  <a:pt x="4560" y="792"/>
                  <a:pt x="4368" y="1056"/>
                  <a:pt x="4016" y="1208"/>
                </a:cubicBezTo>
                <a:cubicBezTo>
                  <a:pt x="3664" y="1360"/>
                  <a:pt x="2984" y="1504"/>
                  <a:pt x="2480" y="1544"/>
                </a:cubicBezTo>
                <a:cubicBezTo>
                  <a:pt x="1976" y="1584"/>
                  <a:pt x="1336" y="1488"/>
                  <a:pt x="992" y="1448"/>
                </a:cubicBezTo>
                <a:cubicBezTo>
                  <a:pt x="648" y="1408"/>
                  <a:pt x="576" y="1432"/>
                  <a:pt x="416" y="1304"/>
                </a:cubicBezTo>
                <a:close/>
              </a:path>
            </a:pathLst>
          </a:custGeom>
          <a:gradFill rotWithShape="0">
            <a:gsLst>
              <a:gs pos="0">
                <a:schemeClr val="bg1">
                  <a:alpha val="47000"/>
                </a:schemeClr>
              </a:gs>
              <a:gs pos="100000">
                <a:srgbClr val="66CCFF"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747" name="Freeform 3"/>
          <p:cNvSpPr>
            <a:spLocks/>
          </p:cNvSpPr>
          <p:nvPr/>
        </p:nvSpPr>
        <p:spPr bwMode="auto">
          <a:xfrm>
            <a:off x="1790700" y="1752600"/>
            <a:ext cx="1714500" cy="3619500"/>
          </a:xfrm>
          <a:custGeom>
            <a:avLst/>
            <a:gdLst/>
            <a:ahLst/>
            <a:cxnLst>
              <a:cxn ang="0">
                <a:pos x="0" y="2280"/>
              </a:cxn>
              <a:cxn ang="0">
                <a:pos x="1080" y="0"/>
              </a:cxn>
            </a:cxnLst>
            <a:rect l="0" t="0" r="r" b="b"/>
            <a:pathLst>
              <a:path w="1080" h="2280">
                <a:moveTo>
                  <a:pt x="0" y="2280"/>
                </a:moveTo>
                <a:lnTo>
                  <a:pt x="108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748" name="Freeform 4"/>
          <p:cNvSpPr>
            <a:spLocks/>
          </p:cNvSpPr>
          <p:nvPr/>
        </p:nvSpPr>
        <p:spPr bwMode="auto">
          <a:xfrm>
            <a:off x="3505200" y="1752600"/>
            <a:ext cx="914400" cy="2901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828"/>
              </a:cxn>
            </a:cxnLst>
            <a:rect l="0" t="0" r="r" b="b"/>
            <a:pathLst>
              <a:path w="576" h="1828">
                <a:moveTo>
                  <a:pt x="0" y="0"/>
                </a:moveTo>
                <a:lnTo>
                  <a:pt x="576" y="182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749" name="Freeform 5"/>
          <p:cNvSpPr>
            <a:spLocks/>
          </p:cNvSpPr>
          <p:nvPr/>
        </p:nvSpPr>
        <p:spPr bwMode="auto">
          <a:xfrm>
            <a:off x="1828800" y="2908300"/>
            <a:ext cx="2933700" cy="596900"/>
          </a:xfrm>
          <a:custGeom>
            <a:avLst/>
            <a:gdLst/>
            <a:ahLst/>
            <a:cxnLst>
              <a:cxn ang="0">
                <a:pos x="1848" y="0"/>
              </a:cxn>
              <a:cxn ang="0">
                <a:pos x="0" y="376"/>
              </a:cxn>
            </a:cxnLst>
            <a:rect l="0" t="0" r="r" b="b"/>
            <a:pathLst>
              <a:path w="1848" h="376">
                <a:moveTo>
                  <a:pt x="1848" y="0"/>
                </a:moveTo>
                <a:lnTo>
                  <a:pt x="0" y="37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750" name="Freeform 6"/>
          <p:cNvSpPr>
            <a:spLocks/>
          </p:cNvSpPr>
          <p:nvPr/>
        </p:nvSpPr>
        <p:spPr bwMode="auto">
          <a:xfrm>
            <a:off x="3276600" y="4876800"/>
            <a:ext cx="3314700" cy="800100"/>
          </a:xfrm>
          <a:custGeom>
            <a:avLst/>
            <a:gdLst/>
            <a:ahLst/>
            <a:cxnLst>
              <a:cxn ang="0">
                <a:pos x="2088" y="0"/>
              </a:cxn>
              <a:cxn ang="0">
                <a:pos x="0" y="504"/>
              </a:cxn>
            </a:cxnLst>
            <a:rect l="0" t="0" r="r" b="b"/>
            <a:pathLst>
              <a:path w="2088" h="504">
                <a:moveTo>
                  <a:pt x="2088" y="0"/>
                </a:moveTo>
                <a:lnTo>
                  <a:pt x="0" y="504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751" name="Freeform 7"/>
          <p:cNvSpPr>
            <a:spLocks/>
          </p:cNvSpPr>
          <p:nvPr/>
        </p:nvSpPr>
        <p:spPr bwMode="auto">
          <a:xfrm>
            <a:off x="1536700" y="5340350"/>
            <a:ext cx="266700" cy="539750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168" y="0"/>
              </a:cxn>
            </a:cxnLst>
            <a:rect l="0" t="0" r="r" b="b"/>
            <a:pathLst>
              <a:path w="168" h="340">
                <a:moveTo>
                  <a:pt x="0" y="340"/>
                </a:moveTo>
                <a:lnTo>
                  <a:pt x="168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752" name="Freeform 8"/>
          <p:cNvSpPr>
            <a:spLocks/>
          </p:cNvSpPr>
          <p:nvPr/>
        </p:nvSpPr>
        <p:spPr bwMode="auto">
          <a:xfrm>
            <a:off x="1257300" y="5911850"/>
            <a:ext cx="260350" cy="577850"/>
          </a:xfrm>
          <a:custGeom>
            <a:avLst/>
            <a:gdLst/>
            <a:ahLst/>
            <a:cxnLst>
              <a:cxn ang="0">
                <a:pos x="0" y="364"/>
              </a:cxn>
              <a:cxn ang="0">
                <a:pos x="164" y="0"/>
              </a:cxn>
            </a:cxnLst>
            <a:rect l="0" t="0" r="r" b="b"/>
            <a:pathLst>
              <a:path w="164" h="364">
                <a:moveTo>
                  <a:pt x="0" y="364"/>
                </a:moveTo>
                <a:lnTo>
                  <a:pt x="16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753" name="Freeform 9"/>
          <p:cNvSpPr>
            <a:spLocks/>
          </p:cNvSpPr>
          <p:nvPr/>
        </p:nvSpPr>
        <p:spPr bwMode="auto">
          <a:xfrm>
            <a:off x="4445000" y="4749800"/>
            <a:ext cx="381000" cy="1181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744"/>
              </a:cxn>
            </a:cxnLst>
            <a:rect l="0" t="0" r="r" b="b"/>
            <a:pathLst>
              <a:path w="240" h="744">
                <a:moveTo>
                  <a:pt x="0" y="0"/>
                </a:moveTo>
                <a:lnTo>
                  <a:pt x="240" y="74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754" name="Freeform 10"/>
          <p:cNvSpPr>
            <a:spLocks/>
          </p:cNvSpPr>
          <p:nvPr/>
        </p:nvSpPr>
        <p:spPr bwMode="auto">
          <a:xfrm>
            <a:off x="4813300" y="5905500"/>
            <a:ext cx="279400" cy="876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" y="552"/>
              </a:cxn>
            </a:cxnLst>
            <a:rect l="0" t="0" r="r" b="b"/>
            <a:pathLst>
              <a:path w="176" h="552">
                <a:moveTo>
                  <a:pt x="0" y="0"/>
                </a:moveTo>
                <a:lnTo>
                  <a:pt x="176" y="55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8775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800600"/>
            <a:ext cx="530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7756" name="Text Box 12"/>
          <p:cNvSpPr txBox="1">
            <a:spLocks noChangeArrowheads="1"/>
          </p:cNvSpPr>
          <p:nvPr/>
        </p:nvSpPr>
        <p:spPr bwMode="auto">
          <a:xfrm>
            <a:off x="2971800" y="1524000"/>
            <a:ext cx="4988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287757" name="Text Box 13"/>
          <p:cNvSpPr txBox="1">
            <a:spLocks noChangeArrowheads="1"/>
          </p:cNvSpPr>
          <p:nvPr/>
        </p:nvSpPr>
        <p:spPr bwMode="auto">
          <a:xfrm>
            <a:off x="2438400" y="2819400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87758" name="Text Box 14"/>
          <p:cNvSpPr txBox="1">
            <a:spLocks noChangeArrowheads="1"/>
          </p:cNvSpPr>
          <p:nvPr/>
        </p:nvSpPr>
        <p:spPr bwMode="auto">
          <a:xfrm>
            <a:off x="3825875" y="2605088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87759" name="Text Box 15"/>
          <p:cNvSpPr txBox="1">
            <a:spLocks noChangeArrowheads="1"/>
          </p:cNvSpPr>
          <p:nvPr/>
        </p:nvSpPr>
        <p:spPr bwMode="auto">
          <a:xfrm>
            <a:off x="6400800" y="4335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36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7760" name="Text Box 16"/>
          <p:cNvSpPr txBox="1">
            <a:spLocks noChangeArrowheads="1"/>
          </p:cNvSpPr>
          <p:nvPr/>
        </p:nvSpPr>
        <p:spPr bwMode="auto">
          <a:xfrm>
            <a:off x="4495800" y="23622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36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7761" name="Text Box 17"/>
          <p:cNvSpPr txBox="1">
            <a:spLocks noChangeArrowheads="1"/>
          </p:cNvSpPr>
          <p:nvPr/>
        </p:nvSpPr>
        <p:spPr bwMode="auto">
          <a:xfrm>
            <a:off x="1295400" y="6019800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ru-RU" sz="36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7762" name="Text Box 18"/>
          <p:cNvSpPr txBox="1">
            <a:spLocks noChangeArrowheads="1"/>
          </p:cNvSpPr>
          <p:nvPr/>
        </p:nvSpPr>
        <p:spPr bwMode="auto">
          <a:xfrm>
            <a:off x="5029200" y="60960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endParaRPr lang="ru-RU" sz="36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7763" name="Text Box 19"/>
          <p:cNvSpPr txBox="1">
            <a:spLocks noChangeArrowheads="1"/>
          </p:cNvSpPr>
          <p:nvPr/>
        </p:nvSpPr>
        <p:spPr bwMode="auto">
          <a:xfrm>
            <a:off x="152400" y="76200"/>
            <a:ext cx="8839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Прямые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пресекаются в точке М,    А    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m,   B      n,  </a:t>
            </a:r>
          </a:p>
          <a:p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        ,  a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||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7764" name="Object 20"/>
          <p:cNvGraphicFramePr>
            <a:graphicFrameLocks noChangeAspect="1"/>
          </p:cNvGraphicFramePr>
          <p:nvPr/>
        </p:nvGraphicFramePr>
        <p:xfrm>
          <a:off x="6088399" y="172158"/>
          <a:ext cx="283851" cy="340621"/>
        </p:xfrm>
        <a:graphic>
          <a:graphicData uri="http://schemas.openxmlformats.org/presentationml/2006/ole">
            <p:oleObj spid="_x0000_s636930" name="Формула" r:id="rId5" imgW="126720" imgH="152280" progId="Equation.3">
              <p:embed/>
            </p:oleObj>
          </a:graphicData>
        </a:graphic>
      </p:graphicFrame>
      <p:graphicFrame>
        <p:nvGraphicFramePr>
          <p:cNvPr id="287765" name="Object 21"/>
          <p:cNvGraphicFramePr>
            <a:graphicFrameLocks noChangeAspect="1"/>
          </p:cNvGraphicFramePr>
          <p:nvPr/>
        </p:nvGraphicFramePr>
        <p:xfrm>
          <a:off x="7271040" y="190070"/>
          <a:ext cx="288040" cy="288040"/>
        </p:xfrm>
        <a:graphic>
          <a:graphicData uri="http://schemas.openxmlformats.org/presentationml/2006/ole">
            <p:oleObj spid="_x0000_s636931" name="Формула" r:id="rId6" imgW="126720" imgH="126720" progId="Equation.3">
              <p:embed/>
            </p:oleObj>
          </a:graphicData>
        </a:graphic>
      </p:graphicFrame>
      <p:graphicFrame>
        <p:nvGraphicFramePr>
          <p:cNvPr id="287766" name="Object 22"/>
          <p:cNvGraphicFramePr>
            <a:graphicFrameLocks noChangeAspect="1"/>
          </p:cNvGraphicFramePr>
          <p:nvPr/>
        </p:nvGraphicFramePr>
        <p:xfrm>
          <a:off x="419100" y="620610"/>
          <a:ext cx="306828" cy="255690"/>
        </p:xfrm>
        <a:graphic>
          <a:graphicData uri="http://schemas.openxmlformats.org/presentationml/2006/ole">
            <p:oleObj spid="_x0000_s636932" name="Формула" r:id="rId7" imgW="152280" imgH="126720" progId="Equation.3">
              <p:embed/>
            </p:oleObj>
          </a:graphicData>
        </a:graphic>
      </p:graphicFrame>
      <p:pic>
        <p:nvPicPr>
          <p:cNvPr id="287767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33400"/>
            <a:ext cx="4572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7768" name="Oval 24"/>
          <p:cNvSpPr>
            <a:spLocks noChangeArrowheads="1"/>
          </p:cNvSpPr>
          <p:nvPr/>
        </p:nvSpPr>
        <p:spPr bwMode="auto">
          <a:xfrm flipV="1">
            <a:off x="27432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769" name="Oval 25"/>
          <p:cNvSpPr>
            <a:spLocks noChangeArrowheads="1"/>
          </p:cNvSpPr>
          <p:nvPr/>
        </p:nvSpPr>
        <p:spPr bwMode="auto">
          <a:xfrm flipV="1"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143000" y="3657600"/>
            <a:ext cx="3808413" cy="1938338"/>
            <a:chOff x="720" y="2304"/>
            <a:chExt cx="2399" cy="1221"/>
          </a:xfrm>
        </p:grpSpPr>
        <p:sp>
          <p:nvSpPr>
            <p:cNvPr id="287771" name="Freeform 27"/>
            <p:cNvSpPr>
              <a:spLocks/>
            </p:cNvSpPr>
            <p:nvPr/>
          </p:nvSpPr>
          <p:spPr bwMode="auto">
            <a:xfrm>
              <a:off x="1065" y="3366"/>
              <a:ext cx="72" cy="159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72" y="0"/>
                </a:cxn>
              </a:cxnLst>
              <a:rect l="0" t="0" r="r" b="b"/>
              <a:pathLst>
                <a:path w="72" h="159">
                  <a:moveTo>
                    <a:pt x="0" y="159"/>
                  </a:moveTo>
                  <a:lnTo>
                    <a:pt x="72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720" y="2304"/>
              <a:ext cx="2399" cy="1112"/>
              <a:chOff x="720" y="2304"/>
              <a:chExt cx="2399" cy="1112"/>
            </a:xfrm>
          </p:grpSpPr>
          <p:grpSp>
            <p:nvGrpSpPr>
              <p:cNvPr id="4" name="Group 29"/>
              <p:cNvGrpSpPr>
                <a:grpSpLocks/>
              </p:cNvGrpSpPr>
              <p:nvPr/>
            </p:nvGrpSpPr>
            <p:grpSpPr bwMode="auto">
              <a:xfrm rot="-817660">
                <a:off x="720" y="2928"/>
                <a:ext cx="2399" cy="488"/>
                <a:chOff x="936" y="2920"/>
                <a:chExt cx="2128" cy="488"/>
              </a:xfrm>
            </p:grpSpPr>
            <p:sp>
              <p:nvSpPr>
                <p:cNvPr id="287774" name="Freeform 30"/>
                <p:cNvSpPr>
                  <a:spLocks/>
                </p:cNvSpPr>
                <p:nvPr/>
              </p:nvSpPr>
              <p:spPr bwMode="auto">
                <a:xfrm>
                  <a:off x="936" y="2920"/>
                  <a:ext cx="2128" cy="480"/>
                </a:xfrm>
                <a:custGeom>
                  <a:avLst/>
                  <a:gdLst/>
                  <a:ahLst/>
                  <a:cxnLst>
                    <a:cxn ang="0">
                      <a:pos x="2128" y="0"/>
                    </a:cxn>
                    <a:cxn ang="0">
                      <a:pos x="0" y="480"/>
                    </a:cxn>
                  </a:cxnLst>
                  <a:rect l="0" t="0" r="r" b="b"/>
                  <a:pathLst>
                    <a:path w="2128" h="480">
                      <a:moveTo>
                        <a:pt x="2128" y="0"/>
                      </a:moveTo>
                      <a:lnTo>
                        <a:pt x="0" y="48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775" name="Oval 31"/>
                <p:cNvSpPr>
                  <a:spLocks noChangeArrowheads="1"/>
                </p:cNvSpPr>
                <p:nvPr/>
              </p:nvSpPr>
              <p:spPr bwMode="auto">
                <a:xfrm>
                  <a:off x="1104" y="3312"/>
                  <a:ext cx="96" cy="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7776" name="Oval 32"/>
                <p:cNvSpPr>
                  <a:spLocks noChangeArrowheads="1"/>
                </p:cNvSpPr>
                <p:nvPr/>
              </p:nvSpPr>
              <p:spPr bwMode="auto">
                <a:xfrm>
                  <a:off x="2736" y="2928"/>
                  <a:ext cx="96" cy="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87777" name="Text Box 33"/>
              <p:cNvSpPr txBox="1">
                <a:spLocks noChangeArrowheads="1"/>
              </p:cNvSpPr>
              <p:nvPr/>
            </p:nvSpPr>
            <p:spPr bwMode="auto">
              <a:xfrm>
                <a:off x="2832" y="2304"/>
                <a:ext cx="24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600" b="1" i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36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485900" y="4191000"/>
            <a:ext cx="3697288" cy="1219200"/>
            <a:chOff x="936" y="2640"/>
            <a:chExt cx="2329" cy="768"/>
          </a:xfrm>
        </p:grpSpPr>
        <p:sp>
          <p:nvSpPr>
            <p:cNvPr id="287779" name="Freeform 35"/>
            <p:cNvSpPr>
              <a:spLocks/>
            </p:cNvSpPr>
            <p:nvPr/>
          </p:nvSpPr>
          <p:spPr bwMode="auto">
            <a:xfrm>
              <a:off x="936" y="2920"/>
              <a:ext cx="2128" cy="480"/>
            </a:xfrm>
            <a:custGeom>
              <a:avLst/>
              <a:gdLst/>
              <a:ahLst/>
              <a:cxnLst>
                <a:cxn ang="0">
                  <a:pos x="2128" y="0"/>
                </a:cxn>
                <a:cxn ang="0">
                  <a:pos x="0" y="480"/>
                </a:cxn>
              </a:cxnLst>
              <a:rect l="0" t="0" r="r" b="b"/>
              <a:pathLst>
                <a:path w="2128" h="480">
                  <a:moveTo>
                    <a:pt x="2128" y="0"/>
                  </a:moveTo>
                  <a:lnTo>
                    <a:pt x="0" y="48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7780" name="Oval 36"/>
            <p:cNvSpPr>
              <a:spLocks noChangeArrowheads="1"/>
            </p:cNvSpPr>
            <p:nvPr/>
          </p:nvSpPr>
          <p:spPr bwMode="auto">
            <a:xfrm>
              <a:off x="1104" y="3312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81" name="Text Box 37"/>
            <p:cNvSpPr txBox="1">
              <a:spLocks noChangeArrowheads="1"/>
            </p:cNvSpPr>
            <p:nvPr/>
          </p:nvSpPr>
          <p:spPr bwMode="auto">
            <a:xfrm>
              <a:off x="3024" y="264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287782" name="Oval 38"/>
            <p:cNvSpPr>
              <a:spLocks noChangeArrowheads="1"/>
            </p:cNvSpPr>
            <p:nvPr/>
          </p:nvSpPr>
          <p:spPr bwMode="auto">
            <a:xfrm>
              <a:off x="2736" y="292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" name="Дата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1" name="Нижний колонтитул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1124680"/>
            <a:ext cx="8748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Каково взаимное расположение прямых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Freeform 2"/>
          <p:cNvSpPr>
            <a:spLocks/>
          </p:cNvSpPr>
          <p:nvPr/>
        </p:nvSpPr>
        <p:spPr bwMode="auto">
          <a:xfrm>
            <a:off x="762000" y="4038600"/>
            <a:ext cx="7788275" cy="2293938"/>
          </a:xfrm>
          <a:custGeom>
            <a:avLst/>
            <a:gdLst/>
            <a:ahLst/>
            <a:cxnLst>
              <a:cxn ang="0">
                <a:pos x="105" y="784"/>
              </a:cxn>
              <a:cxn ang="0">
                <a:pos x="684" y="411"/>
              </a:cxn>
              <a:cxn ang="0">
                <a:pos x="1947" y="38"/>
              </a:cxn>
              <a:cxn ang="0">
                <a:pos x="3314" y="179"/>
              </a:cxn>
              <a:cxn ang="0">
                <a:pos x="4752" y="736"/>
              </a:cxn>
              <a:cxn ang="0">
                <a:pos x="4240" y="1184"/>
              </a:cxn>
              <a:cxn ang="0">
                <a:pos x="2640" y="1408"/>
              </a:cxn>
              <a:cxn ang="0">
                <a:pos x="2016" y="1408"/>
              </a:cxn>
              <a:cxn ang="0">
                <a:pos x="1376" y="1328"/>
              </a:cxn>
              <a:cxn ang="0">
                <a:pos x="763" y="1230"/>
              </a:cxn>
              <a:cxn ang="0">
                <a:pos x="421" y="1203"/>
              </a:cxn>
              <a:cxn ang="0">
                <a:pos x="53" y="1063"/>
              </a:cxn>
              <a:cxn ang="0">
                <a:pos x="105" y="784"/>
              </a:cxn>
            </a:cxnLst>
            <a:rect l="0" t="0" r="r" b="b"/>
            <a:pathLst>
              <a:path w="4906" h="1445">
                <a:moveTo>
                  <a:pt x="105" y="784"/>
                </a:moveTo>
                <a:cubicBezTo>
                  <a:pt x="210" y="675"/>
                  <a:pt x="377" y="536"/>
                  <a:pt x="684" y="411"/>
                </a:cubicBezTo>
                <a:cubicBezTo>
                  <a:pt x="991" y="287"/>
                  <a:pt x="1508" y="77"/>
                  <a:pt x="1947" y="38"/>
                </a:cubicBezTo>
                <a:cubicBezTo>
                  <a:pt x="2385" y="0"/>
                  <a:pt x="2846" y="63"/>
                  <a:pt x="3314" y="179"/>
                </a:cubicBezTo>
                <a:cubicBezTo>
                  <a:pt x="3782" y="295"/>
                  <a:pt x="4598" y="568"/>
                  <a:pt x="4752" y="736"/>
                </a:cubicBezTo>
                <a:cubicBezTo>
                  <a:pt x="4906" y="904"/>
                  <a:pt x="4592" y="1072"/>
                  <a:pt x="4240" y="1184"/>
                </a:cubicBezTo>
                <a:cubicBezTo>
                  <a:pt x="3888" y="1296"/>
                  <a:pt x="3011" y="1371"/>
                  <a:pt x="2640" y="1408"/>
                </a:cubicBezTo>
                <a:cubicBezTo>
                  <a:pt x="2269" y="1445"/>
                  <a:pt x="2227" y="1421"/>
                  <a:pt x="2016" y="1408"/>
                </a:cubicBezTo>
                <a:cubicBezTo>
                  <a:pt x="1805" y="1395"/>
                  <a:pt x="1585" y="1358"/>
                  <a:pt x="1376" y="1328"/>
                </a:cubicBezTo>
                <a:cubicBezTo>
                  <a:pt x="1167" y="1298"/>
                  <a:pt x="922" y="1251"/>
                  <a:pt x="763" y="1230"/>
                </a:cubicBezTo>
                <a:cubicBezTo>
                  <a:pt x="604" y="1209"/>
                  <a:pt x="539" y="1231"/>
                  <a:pt x="421" y="1203"/>
                </a:cubicBezTo>
                <a:cubicBezTo>
                  <a:pt x="303" y="1174"/>
                  <a:pt x="105" y="1133"/>
                  <a:pt x="53" y="1063"/>
                </a:cubicBezTo>
                <a:cubicBezTo>
                  <a:pt x="0" y="994"/>
                  <a:pt x="0" y="892"/>
                  <a:pt x="105" y="78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CCCC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  <a:effectLst>
            <a:outerShdw dist="80322" dir="4293903" algn="ctr" rotWithShape="0">
              <a:srgbClr val="FF00FF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graphicFrame>
        <p:nvGraphicFramePr>
          <p:cNvPr id="292867" name="Object 3"/>
          <p:cNvGraphicFramePr>
            <a:graphicFrameLocks noChangeAspect="1"/>
          </p:cNvGraphicFramePr>
          <p:nvPr/>
        </p:nvGraphicFramePr>
        <p:xfrm>
          <a:off x="914400" y="5334000"/>
          <a:ext cx="508000" cy="604838"/>
        </p:xfrm>
        <a:graphic>
          <a:graphicData uri="http://schemas.openxmlformats.org/presentationml/2006/ole">
            <p:oleObj spid="_x0000_s637954" name="Формула" r:id="rId4" imgW="152280" imgH="139680" progId="Equation.3">
              <p:embed/>
            </p:oleObj>
          </a:graphicData>
        </a:graphic>
      </p:graphicFrame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1600200" y="4724400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152400" y="7620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Точки А, С,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лежат в плоскости  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точка В     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Постройте точку пересечения прямой МР с плоскостью АВС. Поясните.</a:t>
            </a:r>
          </a:p>
        </p:txBody>
      </p:sp>
      <p:graphicFrame>
        <p:nvGraphicFramePr>
          <p:cNvPr id="292870" name="Object 6"/>
          <p:cNvGraphicFramePr>
            <a:graphicFrameLocks noChangeAspect="1"/>
          </p:cNvGraphicFramePr>
          <p:nvPr/>
        </p:nvGraphicFramePr>
        <p:xfrm>
          <a:off x="5508130" y="188550"/>
          <a:ext cx="347942" cy="318520"/>
        </p:xfrm>
        <a:graphic>
          <a:graphicData uri="http://schemas.openxmlformats.org/presentationml/2006/ole">
            <p:oleObj spid="_x0000_s637955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292871" name="Object 7"/>
          <p:cNvGraphicFramePr>
            <a:graphicFrameLocks noChangeAspect="1"/>
          </p:cNvGraphicFramePr>
          <p:nvPr/>
        </p:nvGraphicFramePr>
        <p:xfrm>
          <a:off x="7376200" y="137160"/>
          <a:ext cx="317500" cy="381000"/>
        </p:xfrm>
        <a:graphic>
          <a:graphicData uri="http://schemas.openxmlformats.org/presentationml/2006/ole">
            <p:oleObj spid="_x0000_s637956" name="Формула" r:id="rId6" imgW="126720" imgH="152280" progId="Equation.3">
              <p:embed/>
            </p:oleObj>
          </a:graphicData>
        </a:graphic>
      </p:graphicFrame>
      <p:graphicFrame>
        <p:nvGraphicFramePr>
          <p:cNvPr id="292872" name="Object 8"/>
          <p:cNvGraphicFramePr>
            <a:graphicFrameLocks noChangeAspect="1"/>
          </p:cNvGraphicFramePr>
          <p:nvPr/>
        </p:nvGraphicFramePr>
        <p:xfrm>
          <a:off x="7668430" y="152545"/>
          <a:ext cx="360050" cy="396055"/>
        </p:xfrm>
        <a:graphic>
          <a:graphicData uri="http://schemas.openxmlformats.org/presentationml/2006/ole">
            <p:oleObj spid="_x0000_s637957" name="Формула" r:id="rId7" imgW="126720" imgH="139680" progId="Equation.3">
              <p:embed/>
            </p:oleObj>
          </a:graphicData>
        </a:graphic>
      </p:graphicFrame>
      <p:sp>
        <p:nvSpPr>
          <p:cNvPr id="292873" name="Freeform 9"/>
          <p:cNvSpPr>
            <a:spLocks/>
          </p:cNvSpPr>
          <p:nvPr/>
        </p:nvSpPr>
        <p:spPr bwMode="auto">
          <a:xfrm>
            <a:off x="2057400" y="1524000"/>
            <a:ext cx="2590800" cy="3733800"/>
          </a:xfrm>
          <a:custGeom>
            <a:avLst/>
            <a:gdLst/>
            <a:ahLst/>
            <a:cxnLst>
              <a:cxn ang="0">
                <a:pos x="0" y="2304"/>
              </a:cxn>
              <a:cxn ang="0">
                <a:pos x="912" y="0"/>
              </a:cxn>
              <a:cxn ang="0">
                <a:pos x="1632" y="2352"/>
              </a:cxn>
            </a:cxnLst>
            <a:rect l="0" t="0" r="r" b="b"/>
            <a:pathLst>
              <a:path w="1632" h="2352">
                <a:moveTo>
                  <a:pt x="0" y="2304"/>
                </a:moveTo>
                <a:lnTo>
                  <a:pt x="912" y="0"/>
                </a:lnTo>
                <a:lnTo>
                  <a:pt x="1632" y="235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2874" name="Text Box 10"/>
          <p:cNvSpPr txBox="1">
            <a:spLocks noChangeArrowheads="1"/>
          </p:cNvSpPr>
          <p:nvPr/>
        </p:nvSpPr>
        <p:spPr bwMode="auto">
          <a:xfrm>
            <a:off x="3581400" y="1295400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</a:t>
            </a:r>
          </a:p>
        </p:txBody>
      </p:sp>
      <p:sp>
        <p:nvSpPr>
          <p:cNvPr id="292875" name="Text Box 11"/>
          <p:cNvSpPr txBox="1">
            <a:spLocks noChangeArrowheads="1"/>
          </p:cNvSpPr>
          <p:nvPr/>
        </p:nvSpPr>
        <p:spPr bwMode="auto">
          <a:xfrm>
            <a:off x="4572000" y="4724400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</a:t>
            </a:r>
          </a:p>
        </p:txBody>
      </p:sp>
      <p:sp>
        <p:nvSpPr>
          <p:cNvPr id="292876" name="Text Box 12"/>
          <p:cNvSpPr txBox="1">
            <a:spLocks noChangeArrowheads="1"/>
          </p:cNvSpPr>
          <p:nvPr/>
        </p:nvSpPr>
        <p:spPr bwMode="auto">
          <a:xfrm>
            <a:off x="5410200" y="4038600"/>
            <a:ext cx="52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92877" name="Freeform 13"/>
          <p:cNvSpPr>
            <a:spLocks/>
          </p:cNvSpPr>
          <p:nvPr/>
        </p:nvSpPr>
        <p:spPr bwMode="auto">
          <a:xfrm>
            <a:off x="5029200" y="4241800"/>
            <a:ext cx="2057400" cy="170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1072"/>
              </a:cxn>
            </a:cxnLst>
            <a:rect l="0" t="0" r="r" b="b"/>
            <a:pathLst>
              <a:path w="1296" h="1072">
                <a:moveTo>
                  <a:pt x="0" y="0"/>
                </a:moveTo>
                <a:lnTo>
                  <a:pt x="1296" y="1072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2878" name="Text Box 14"/>
          <p:cNvSpPr txBox="1">
            <a:spLocks noChangeArrowheads="1"/>
          </p:cNvSpPr>
          <p:nvPr/>
        </p:nvSpPr>
        <p:spPr bwMode="auto">
          <a:xfrm>
            <a:off x="6781800" y="54102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Р</a:t>
            </a:r>
          </a:p>
        </p:txBody>
      </p:sp>
      <p:sp>
        <p:nvSpPr>
          <p:cNvPr id="292879" name="Oval 15"/>
          <p:cNvSpPr>
            <a:spLocks noChangeArrowheads="1"/>
          </p:cNvSpPr>
          <p:nvPr/>
        </p:nvSpPr>
        <p:spPr bwMode="auto">
          <a:xfrm flipH="1">
            <a:off x="5334000" y="44958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2880" name="Oval 16"/>
          <p:cNvSpPr>
            <a:spLocks noChangeArrowheads="1"/>
          </p:cNvSpPr>
          <p:nvPr/>
        </p:nvSpPr>
        <p:spPr bwMode="auto">
          <a:xfrm flipH="1">
            <a:off x="6629400" y="55626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2881" name="Line 17"/>
          <p:cNvSpPr>
            <a:spLocks noChangeShapeType="1"/>
          </p:cNvSpPr>
          <p:nvPr/>
        </p:nvSpPr>
        <p:spPr bwMode="auto">
          <a:xfrm>
            <a:off x="2057400" y="5181600"/>
            <a:ext cx="4572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2882" name="Oval 18"/>
          <p:cNvSpPr>
            <a:spLocks noChangeArrowheads="1"/>
          </p:cNvSpPr>
          <p:nvPr/>
        </p:nvSpPr>
        <p:spPr bwMode="auto">
          <a:xfrm flipH="1">
            <a:off x="4572000" y="51816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2883" name="Oval 19"/>
          <p:cNvSpPr>
            <a:spLocks noChangeArrowheads="1"/>
          </p:cNvSpPr>
          <p:nvPr/>
        </p:nvSpPr>
        <p:spPr bwMode="auto">
          <a:xfrm flipH="1">
            <a:off x="1981200" y="51054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248400" y="4800600"/>
            <a:ext cx="455613" cy="609600"/>
            <a:chOff x="3936" y="3024"/>
            <a:chExt cx="287" cy="384"/>
          </a:xfrm>
        </p:grpSpPr>
        <p:sp>
          <p:nvSpPr>
            <p:cNvPr id="292885" name="Oval 21"/>
            <p:cNvSpPr>
              <a:spLocks noChangeArrowheads="1"/>
            </p:cNvSpPr>
            <p:nvPr/>
          </p:nvSpPr>
          <p:spPr bwMode="auto">
            <a:xfrm flipH="1">
              <a:off x="3936" y="331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2886" name="Text Box 22"/>
            <p:cNvSpPr txBox="1">
              <a:spLocks noChangeArrowheads="1"/>
            </p:cNvSpPr>
            <p:nvPr/>
          </p:nvSpPr>
          <p:spPr bwMode="auto">
            <a:xfrm>
              <a:off x="3936" y="3024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CC"/>
                  </a:solidFill>
                  <a:latin typeface="Times New Roman" pitchFamily="18" charset="0"/>
                </a:rPr>
                <a:t>Х</a:t>
              </a:r>
            </a:p>
          </p:txBody>
        </p:sp>
      </p:grpSp>
      <p:graphicFrame>
        <p:nvGraphicFramePr>
          <p:cNvPr id="292887" name="Object 23"/>
          <p:cNvGraphicFramePr>
            <a:graphicFrameLocks noChangeAspect="1"/>
          </p:cNvGraphicFramePr>
          <p:nvPr/>
        </p:nvGraphicFramePr>
        <p:xfrm>
          <a:off x="4085753" y="2132820"/>
          <a:ext cx="5058247" cy="875675"/>
        </p:xfrm>
        <a:graphic>
          <a:graphicData uri="http://schemas.openxmlformats.org/presentationml/2006/ole">
            <p:oleObj spid="_x0000_s637958" name="Формула" r:id="rId8" imgW="1028520" imgH="177480" progId="Equation.3">
              <p:embed/>
            </p:oleObj>
          </a:graphicData>
        </a:graphic>
      </p:graphicFrame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92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9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7" grpId="0" animBg="1"/>
      <p:bldP spid="2928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Freeform 2"/>
          <p:cNvSpPr>
            <a:spLocks/>
          </p:cNvSpPr>
          <p:nvPr/>
        </p:nvSpPr>
        <p:spPr bwMode="auto">
          <a:xfrm>
            <a:off x="1879600" y="2298700"/>
            <a:ext cx="2768600" cy="38608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992" y="2432"/>
              </a:cxn>
              <a:cxn ang="0">
                <a:pos x="1744" y="0"/>
              </a:cxn>
            </a:cxnLst>
            <a:rect l="0" t="0" r="r" b="b"/>
            <a:pathLst>
              <a:path w="1744" h="2432">
                <a:moveTo>
                  <a:pt x="0" y="224"/>
                </a:moveTo>
                <a:lnTo>
                  <a:pt x="992" y="2432"/>
                </a:lnTo>
                <a:lnTo>
                  <a:pt x="174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4915" name="Freeform 3"/>
          <p:cNvSpPr>
            <a:spLocks/>
          </p:cNvSpPr>
          <p:nvPr/>
        </p:nvSpPr>
        <p:spPr bwMode="auto">
          <a:xfrm>
            <a:off x="609600" y="1524000"/>
            <a:ext cx="7788275" cy="2362200"/>
          </a:xfrm>
          <a:custGeom>
            <a:avLst/>
            <a:gdLst/>
            <a:ahLst/>
            <a:cxnLst>
              <a:cxn ang="0">
                <a:pos x="105" y="784"/>
              </a:cxn>
              <a:cxn ang="0">
                <a:pos x="684" y="411"/>
              </a:cxn>
              <a:cxn ang="0">
                <a:pos x="1947" y="38"/>
              </a:cxn>
              <a:cxn ang="0">
                <a:pos x="3314" y="179"/>
              </a:cxn>
              <a:cxn ang="0">
                <a:pos x="4752" y="736"/>
              </a:cxn>
              <a:cxn ang="0">
                <a:pos x="4240" y="1184"/>
              </a:cxn>
              <a:cxn ang="0">
                <a:pos x="2640" y="1408"/>
              </a:cxn>
              <a:cxn ang="0">
                <a:pos x="2016" y="1408"/>
              </a:cxn>
              <a:cxn ang="0">
                <a:pos x="1376" y="1328"/>
              </a:cxn>
              <a:cxn ang="0">
                <a:pos x="763" y="1230"/>
              </a:cxn>
              <a:cxn ang="0">
                <a:pos x="421" y="1203"/>
              </a:cxn>
              <a:cxn ang="0">
                <a:pos x="53" y="1063"/>
              </a:cxn>
              <a:cxn ang="0">
                <a:pos x="105" y="784"/>
              </a:cxn>
            </a:cxnLst>
            <a:rect l="0" t="0" r="r" b="b"/>
            <a:pathLst>
              <a:path w="4906" h="1445">
                <a:moveTo>
                  <a:pt x="105" y="784"/>
                </a:moveTo>
                <a:cubicBezTo>
                  <a:pt x="210" y="675"/>
                  <a:pt x="377" y="536"/>
                  <a:pt x="684" y="411"/>
                </a:cubicBezTo>
                <a:cubicBezTo>
                  <a:pt x="991" y="287"/>
                  <a:pt x="1508" y="77"/>
                  <a:pt x="1947" y="38"/>
                </a:cubicBezTo>
                <a:cubicBezTo>
                  <a:pt x="2385" y="0"/>
                  <a:pt x="2846" y="63"/>
                  <a:pt x="3314" y="179"/>
                </a:cubicBezTo>
                <a:cubicBezTo>
                  <a:pt x="3782" y="295"/>
                  <a:pt x="4598" y="568"/>
                  <a:pt x="4752" y="736"/>
                </a:cubicBezTo>
                <a:cubicBezTo>
                  <a:pt x="4906" y="904"/>
                  <a:pt x="4592" y="1072"/>
                  <a:pt x="4240" y="1184"/>
                </a:cubicBezTo>
                <a:cubicBezTo>
                  <a:pt x="3888" y="1296"/>
                  <a:pt x="3011" y="1371"/>
                  <a:pt x="2640" y="1408"/>
                </a:cubicBezTo>
                <a:cubicBezTo>
                  <a:pt x="2269" y="1445"/>
                  <a:pt x="2227" y="1421"/>
                  <a:pt x="2016" y="1408"/>
                </a:cubicBezTo>
                <a:cubicBezTo>
                  <a:pt x="1805" y="1395"/>
                  <a:pt x="1585" y="1358"/>
                  <a:pt x="1376" y="1328"/>
                </a:cubicBezTo>
                <a:cubicBezTo>
                  <a:pt x="1167" y="1298"/>
                  <a:pt x="922" y="1251"/>
                  <a:pt x="763" y="1230"/>
                </a:cubicBezTo>
                <a:cubicBezTo>
                  <a:pt x="604" y="1209"/>
                  <a:pt x="539" y="1231"/>
                  <a:pt x="421" y="1203"/>
                </a:cubicBezTo>
                <a:cubicBezTo>
                  <a:pt x="303" y="1174"/>
                  <a:pt x="105" y="1133"/>
                  <a:pt x="53" y="1063"/>
                </a:cubicBezTo>
                <a:cubicBezTo>
                  <a:pt x="0" y="994"/>
                  <a:pt x="0" y="892"/>
                  <a:pt x="105" y="78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6000"/>
            </a:schemeClr>
          </a:solidFill>
          <a:ln w="9525">
            <a:solidFill>
              <a:srgbClr val="FF00FF"/>
            </a:solidFill>
            <a:round/>
            <a:headEnd/>
            <a:tailEnd/>
          </a:ln>
          <a:effectLst>
            <a:outerShdw dist="35921" dir="2700000" algn="ctr" rotWithShape="0">
              <a:srgbClr val="FF00FF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graphicFrame>
        <p:nvGraphicFramePr>
          <p:cNvPr id="294916" name="Object 4"/>
          <p:cNvGraphicFramePr>
            <a:graphicFrameLocks noChangeAspect="1"/>
          </p:cNvGraphicFramePr>
          <p:nvPr/>
        </p:nvGraphicFramePr>
        <p:xfrm>
          <a:off x="762000" y="2819400"/>
          <a:ext cx="508000" cy="604838"/>
        </p:xfrm>
        <a:graphic>
          <a:graphicData uri="http://schemas.openxmlformats.org/presentationml/2006/ole">
            <p:oleObj spid="_x0000_s638978" name="Формула" r:id="rId4" imgW="152280" imgH="139680" progId="Equation.3">
              <p:embed/>
            </p:oleObj>
          </a:graphicData>
        </a:graphic>
      </p:graphicFrame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1447800" y="2209800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</a:rPr>
              <a:t>А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152400" y="76200"/>
            <a:ext cx="8915400" cy="1200329"/>
            <a:chOff x="152400" y="76200"/>
            <a:chExt cx="8915400" cy="1200329"/>
          </a:xfrm>
        </p:grpSpPr>
        <p:sp>
          <p:nvSpPr>
            <p:cNvPr id="294918" name="Text Box 6"/>
            <p:cNvSpPr txBox="1">
              <a:spLocks noChangeArrowheads="1"/>
            </p:cNvSpPr>
            <p:nvPr/>
          </p:nvSpPr>
          <p:spPr bwMode="auto">
            <a:xfrm>
              <a:off x="152400" y="76200"/>
              <a:ext cx="89154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Точки А, С,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 F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лежат в плоскости  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, а точка В    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Постройте точку пересечения прямой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EF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 с плоскостью АВС. Поясните.</a:t>
              </a:r>
            </a:p>
          </p:txBody>
        </p:sp>
        <p:graphicFrame>
          <p:nvGraphicFramePr>
            <p:cNvPr id="294919" name="Object 7"/>
            <p:cNvGraphicFramePr>
              <a:graphicFrameLocks noChangeAspect="1"/>
            </p:cNvGraphicFramePr>
            <p:nvPr/>
          </p:nvGraphicFramePr>
          <p:xfrm>
            <a:off x="5436380" y="138113"/>
            <a:ext cx="431800" cy="395287"/>
          </p:xfrm>
          <a:graphic>
            <a:graphicData uri="http://schemas.openxmlformats.org/presentationml/2006/ole">
              <p:oleObj spid="_x0000_s638979" name="Формула" r:id="rId5" imgW="152280" imgH="139680" progId="Equation.3">
                <p:embed/>
              </p:oleObj>
            </a:graphicData>
          </a:graphic>
        </p:graphicFrame>
        <p:graphicFrame>
          <p:nvGraphicFramePr>
            <p:cNvPr id="294920" name="Object 8"/>
            <p:cNvGraphicFramePr>
              <a:graphicFrameLocks noChangeAspect="1"/>
            </p:cNvGraphicFramePr>
            <p:nvPr/>
          </p:nvGraphicFramePr>
          <p:xfrm>
            <a:off x="7422940" y="95590"/>
            <a:ext cx="317500" cy="381000"/>
          </p:xfrm>
          <a:graphic>
            <a:graphicData uri="http://schemas.openxmlformats.org/presentationml/2006/ole">
              <p:oleObj spid="_x0000_s638980" name="Формула" r:id="rId6" imgW="126720" imgH="152280" progId="Equation.3">
                <p:embed/>
              </p:oleObj>
            </a:graphicData>
          </a:graphic>
        </p:graphicFrame>
        <p:graphicFrame>
          <p:nvGraphicFramePr>
            <p:cNvPr id="294921" name="Object 9"/>
            <p:cNvGraphicFramePr>
              <a:graphicFrameLocks noChangeAspect="1"/>
            </p:cNvGraphicFramePr>
            <p:nvPr/>
          </p:nvGraphicFramePr>
          <p:xfrm>
            <a:off x="7668430" y="103210"/>
            <a:ext cx="457200" cy="419100"/>
          </p:xfrm>
          <a:graphic>
            <a:graphicData uri="http://schemas.openxmlformats.org/presentationml/2006/ole">
              <p:oleObj spid="_x0000_s638981" name="Формула" r:id="rId7" imgW="152280" imgH="139680" progId="Equation.3">
                <p:embed/>
              </p:oleObj>
            </a:graphicData>
          </a:graphic>
        </p:graphicFrame>
      </p:grpSp>
      <p:sp>
        <p:nvSpPr>
          <p:cNvPr id="294922" name="Text Box 10"/>
          <p:cNvSpPr txBox="1">
            <a:spLocks noChangeArrowheads="1"/>
          </p:cNvSpPr>
          <p:nvPr/>
        </p:nvSpPr>
        <p:spPr bwMode="auto">
          <a:xfrm>
            <a:off x="3408363" y="5943600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94923" name="Text Box 11"/>
          <p:cNvSpPr txBox="1">
            <a:spLocks noChangeArrowheads="1"/>
          </p:cNvSpPr>
          <p:nvPr/>
        </p:nvSpPr>
        <p:spPr bwMode="auto">
          <a:xfrm>
            <a:off x="4572000" y="1782763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294924" name="Text Box 12"/>
          <p:cNvSpPr txBox="1">
            <a:spLocks noChangeArrowheads="1"/>
          </p:cNvSpPr>
          <p:nvPr/>
        </p:nvSpPr>
        <p:spPr bwMode="auto">
          <a:xfrm>
            <a:off x="5029200" y="30480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E</a:t>
            </a:r>
            <a:endParaRPr lang="ru-RU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94925" name="Freeform 13"/>
          <p:cNvSpPr>
            <a:spLocks/>
          </p:cNvSpPr>
          <p:nvPr/>
        </p:nvSpPr>
        <p:spPr bwMode="auto">
          <a:xfrm>
            <a:off x="2133600" y="2374900"/>
            <a:ext cx="4800600" cy="105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24" y="664"/>
              </a:cxn>
            </a:cxnLst>
            <a:rect l="0" t="0" r="r" b="b"/>
            <a:pathLst>
              <a:path w="3024" h="664">
                <a:moveTo>
                  <a:pt x="0" y="0"/>
                </a:moveTo>
                <a:lnTo>
                  <a:pt x="3024" y="66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4926" name="Text Box 14"/>
          <p:cNvSpPr txBox="1">
            <a:spLocks noChangeArrowheads="1"/>
          </p:cNvSpPr>
          <p:nvPr/>
        </p:nvSpPr>
        <p:spPr bwMode="auto">
          <a:xfrm>
            <a:off x="6629400" y="28956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F</a:t>
            </a:r>
            <a:endParaRPr lang="ru-RU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94927" name="Oval 15"/>
          <p:cNvSpPr>
            <a:spLocks noChangeArrowheads="1"/>
          </p:cNvSpPr>
          <p:nvPr/>
        </p:nvSpPr>
        <p:spPr bwMode="auto">
          <a:xfrm flipH="1">
            <a:off x="5257800" y="29718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4928" name="Oval 16"/>
          <p:cNvSpPr>
            <a:spLocks noChangeArrowheads="1"/>
          </p:cNvSpPr>
          <p:nvPr/>
        </p:nvSpPr>
        <p:spPr bwMode="auto">
          <a:xfrm flipH="1">
            <a:off x="6477000" y="32766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4929" name="Freeform 17"/>
          <p:cNvSpPr>
            <a:spLocks/>
          </p:cNvSpPr>
          <p:nvPr/>
        </p:nvSpPr>
        <p:spPr bwMode="auto">
          <a:xfrm>
            <a:off x="1905000" y="2070100"/>
            <a:ext cx="4622800" cy="596900"/>
          </a:xfrm>
          <a:custGeom>
            <a:avLst/>
            <a:gdLst/>
            <a:ahLst/>
            <a:cxnLst>
              <a:cxn ang="0">
                <a:pos x="0" y="376"/>
              </a:cxn>
              <a:cxn ang="0">
                <a:pos x="2912" y="0"/>
              </a:cxn>
            </a:cxnLst>
            <a:rect l="0" t="0" r="r" b="b"/>
            <a:pathLst>
              <a:path w="2912" h="376">
                <a:moveTo>
                  <a:pt x="0" y="376"/>
                </a:moveTo>
                <a:lnTo>
                  <a:pt x="2912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4930" name="Oval 18"/>
          <p:cNvSpPr>
            <a:spLocks noChangeArrowheads="1"/>
          </p:cNvSpPr>
          <p:nvPr/>
        </p:nvSpPr>
        <p:spPr bwMode="auto">
          <a:xfrm flipH="1">
            <a:off x="1828800" y="25908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19400" y="1981200"/>
            <a:ext cx="455613" cy="609600"/>
            <a:chOff x="3936" y="3024"/>
            <a:chExt cx="287" cy="384"/>
          </a:xfrm>
        </p:grpSpPr>
        <p:sp>
          <p:nvSpPr>
            <p:cNvPr id="294932" name="Oval 20"/>
            <p:cNvSpPr>
              <a:spLocks noChangeArrowheads="1"/>
            </p:cNvSpPr>
            <p:nvPr/>
          </p:nvSpPr>
          <p:spPr bwMode="auto">
            <a:xfrm flipH="1">
              <a:off x="3936" y="331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4933" name="Text Box 21"/>
            <p:cNvSpPr txBox="1">
              <a:spLocks noChangeArrowheads="1"/>
            </p:cNvSpPr>
            <p:nvPr/>
          </p:nvSpPr>
          <p:spPr bwMode="auto">
            <a:xfrm>
              <a:off x="3936" y="3024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CC"/>
                  </a:solidFill>
                  <a:latin typeface="Times New Roman" pitchFamily="18" charset="0"/>
                </a:rPr>
                <a:t>Х</a:t>
              </a:r>
            </a:p>
          </p:txBody>
        </p:sp>
      </p:grpSp>
      <p:graphicFrame>
        <p:nvGraphicFramePr>
          <p:cNvPr id="294934" name="Object 22"/>
          <p:cNvGraphicFramePr>
            <a:graphicFrameLocks noChangeAspect="1"/>
          </p:cNvGraphicFramePr>
          <p:nvPr/>
        </p:nvGraphicFramePr>
        <p:xfrm>
          <a:off x="3779890" y="4572221"/>
          <a:ext cx="5364110" cy="952174"/>
        </p:xfrm>
        <a:graphic>
          <a:graphicData uri="http://schemas.openxmlformats.org/presentationml/2006/ole">
            <p:oleObj spid="_x0000_s638982" name="Формула" r:id="rId8" imgW="1002960" imgH="177480" progId="Equation.3">
              <p:embed/>
            </p:oleObj>
          </a:graphicData>
        </a:graphic>
      </p:graphicFrame>
      <p:sp>
        <p:nvSpPr>
          <p:cNvPr id="294935" name="Freeform 23"/>
          <p:cNvSpPr>
            <a:spLocks/>
          </p:cNvSpPr>
          <p:nvPr/>
        </p:nvSpPr>
        <p:spPr bwMode="auto">
          <a:xfrm>
            <a:off x="4191000" y="2286000"/>
            <a:ext cx="457200" cy="1460500"/>
          </a:xfrm>
          <a:custGeom>
            <a:avLst/>
            <a:gdLst/>
            <a:ahLst/>
            <a:cxnLst>
              <a:cxn ang="0">
                <a:pos x="0" y="920"/>
              </a:cxn>
              <a:cxn ang="0">
                <a:pos x="288" y="0"/>
              </a:cxn>
            </a:cxnLst>
            <a:rect l="0" t="0" r="r" b="b"/>
            <a:pathLst>
              <a:path w="288" h="920">
                <a:moveTo>
                  <a:pt x="0" y="920"/>
                </a:moveTo>
                <a:lnTo>
                  <a:pt x="28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4936" name="Freeform 24"/>
          <p:cNvSpPr>
            <a:spLocks/>
          </p:cNvSpPr>
          <p:nvPr/>
        </p:nvSpPr>
        <p:spPr bwMode="auto">
          <a:xfrm>
            <a:off x="1905000" y="2740025"/>
            <a:ext cx="381000" cy="793750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0" y="0"/>
              </a:cxn>
              <a:cxn ang="0">
                <a:pos x="240" y="500"/>
              </a:cxn>
            </a:cxnLst>
            <a:rect l="0" t="0" r="r" b="b"/>
            <a:pathLst>
              <a:path w="240" h="500">
                <a:moveTo>
                  <a:pt x="0" y="10"/>
                </a:moveTo>
                <a:lnTo>
                  <a:pt x="20" y="0"/>
                </a:lnTo>
                <a:lnTo>
                  <a:pt x="240" y="50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4937" name="Oval 25"/>
          <p:cNvSpPr>
            <a:spLocks noChangeArrowheads="1"/>
          </p:cNvSpPr>
          <p:nvPr/>
        </p:nvSpPr>
        <p:spPr bwMode="auto">
          <a:xfrm flipH="1">
            <a:off x="4572000" y="22098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94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949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25" grpId="0" animBg="1"/>
      <p:bldP spid="2949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Freeform 2"/>
          <p:cNvSpPr>
            <a:spLocks/>
          </p:cNvSpPr>
          <p:nvPr/>
        </p:nvSpPr>
        <p:spPr bwMode="auto">
          <a:xfrm flipV="1">
            <a:off x="381000" y="3733800"/>
            <a:ext cx="5791200" cy="1701800"/>
          </a:xfrm>
          <a:custGeom>
            <a:avLst/>
            <a:gdLst/>
            <a:ahLst/>
            <a:cxnLst>
              <a:cxn ang="0">
                <a:pos x="0" y="1072"/>
              </a:cxn>
              <a:cxn ang="0">
                <a:pos x="2112" y="1072"/>
              </a:cxn>
              <a:cxn ang="0">
                <a:pos x="3256" y="0"/>
              </a:cxn>
              <a:cxn ang="0">
                <a:pos x="1160" y="16"/>
              </a:cxn>
              <a:cxn ang="0">
                <a:pos x="8" y="1056"/>
              </a:cxn>
            </a:cxnLst>
            <a:rect l="0" t="0" r="r" b="b"/>
            <a:pathLst>
              <a:path w="3256" h="1072">
                <a:moveTo>
                  <a:pt x="0" y="1072"/>
                </a:moveTo>
                <a:lnTo>
                  <a:pt x="2112" y="1072"/>
                </a:lnTo>
                <a:lnTo>
                  <a:pt x="3256" y="0"/>
                </a:lnTo>
                <a:lnTo>
                  <a:pt x="1160" y="16"/>
                </a:lnTo>
                <a:lnTo>
                  <a:pt x="8" y="1056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F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/>
            <a:tailEnd/>
          </a:ln>
          <a:effectLst>
            <a:outerShdw dist="68392" dir="4091915" algn="ctr" rotWithShape="0">
              <a:schemeClr val="hlink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96963" name="Freeform 3"/>
          <p:cNvSpPr>
            <a:spLocks/>
          </p:cNvSpPr>
          <p:nvPr/>
        </p:nvSpPr>
        <p:spPr bwMode="auto">
          <a:xfrm>
            <a:off x="457200" y="2032000"/>
            <a:ext cx="5486400" cy="1701800"/>
          </a:xfrm>
          <a:custGeom>
            <a:avLst/>
            <a:gdLst/>
            <a:ahLst/>
            <a:cxnLst>
              <a:cxn ang="0">
                <a:pos x="0" y="1072"/>
              </a:cxn>
              <a:cxn ang="0">
                <a:pos x="2112" y="1072"/>
              </a:cxn>
              <a:cxn ang="0">
                <a:pos x="3256" y="0"/>
              </a:cxn>
              <a:cxn ang="0">
                <a:pos x="1160" y="16"/>
              </a:cxn>
              <a:cxn ang="0">
                <a:pos x="8" y="1056"/>
              </a:cxn>
            </a:cxnLst>
            <a:rect l="0" t="0" r="r" b="b"/>
            <a:pathLst>
              <a:path w="3256" h="1072">
                <a:moveTo>
                  <a:pt x="0" y="1072"/>
                </a:moveTo>
                <a:lnTo>
                  <a:pt x="2112" y="1072"/>
                </a:lnTo>
                <a:lnTo>
                  <a:pt x="3256" y="0"/>
                </a:lnTo>
                <a:lnTo>
                  <a:pt x="1160" y="16"/>
                </a:lnTo>
                <a:lnTo>
                  <a:pt x="8" y="1056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CC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/>
            <a:tailEnd/>
          </a:ln>
          <a:effectLst>
            <a:outerShdw dist="45791" dir="14178596" algn="ctr" rotWithShape="0">
              <a:srgbClr val="FF0066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2019300"/>
            <a:ext cx="5473700" cy="3454400"/>
            <a:chOff x="432" y="1272"/>
            <a:chExt cx="3448" cy="2176"/>
          </a:xfrm>
        </p:grpSpPr>
        <p:sp>
          <p:nvSpPr>
            <p:cNvPr id="296965" name="Freeform 5" descr="Контурные ромбики"/>
            <p:cNvSpPr>
              <a:spLocks/>
            </p:cNvSpPr>
            <p:nvPr/>
          </p:nvSpPr>
          <p:spPr bwMode="auto">
            <a:xfrm>
              <a:off x="432" y="1392"/>
              <a:ext cx="3240" cy="2056"/>
            </a:xfrm>
            <a:custGeom>
              <a:avLst/>
              <a:gdLst/>
              <a:ahLst/>
              <a:cxnLst>
                <a:cxn ang="0">
                  <a:pos x="3216" y="0"/>
                </a:cxn>
                <a:cxn ang="0">
                  <a:pos x="0" y="960"/>
                </a:cxn>
                <a:cxn ang="0">
                  <a:pos x="3240" y="2056"/>
                </a:cxn>
                <a:cxn ang="0">
                  <a:pos x="3168" y="0"/>
                </a:cxn>
              </a:cxnLst>
              <a:rect l="0" t="0" r="r" b="b"/>
              <a:pathLst>
                <a:path w="3240" h="2056">
                  <a:moveTo>
                    <a:pt x="3216" y="0"/>
                  </a:moveTo>
                  <a:lnTo>
                    <a:pt x="0" y="960"/>
                  </a:lnTo>
                  <a:lnTo>
                    <a:pt x="3240" y="2056"/>
                  </a:lnTo>
                  <a:lnTo>
                    <a:pt x="3168" y="0"/>
                  </a:lnTo>
                </a:path>
              </a:pathLst>
            </a:custGeom>
            <a:pattFill prst="openDmnd">
              <a:fgClr>
                <a:srgbClr val="66FFFF"/>
              </a:fgClr>
              <a:bgClr>
                <a:schemeClr val="bg1"/>
              </a:bgClr>
            </a:patt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6966" name="Freeform 6"/>
            <p:cNvSpPr>
              <a:spLocks/>
            </p:cNvSpPr>
            <p:nvPr/>
          </p:nvSpPr>
          <p:spPr bwMode="auto">
            <a:xfrm>
              <a:off x="2688" y="1272"/>
              <a:ext cx="1064" cy="1080"/>
            </a:xfrm>
            <a:custGeom>
              <a:avLst/>
              <a:gdLst/>
              <a:ahLst/>
              <a:cxnLst>
                <a:cxn ang="0">
                  <a:pos x="1064" y="0"/>
                </a:cxn>
                <a:cxn ang="0">
                  <a:pos x="0" y="1080"/>
                </a:cxn>
              </a:cxnLst>
              <a:rect l="0" t="0" r="r" b="b"/>
              <a:pathLst>
                <a:path w="1064" h="1080">
                  <a:moveTo>
                    <a:pt x="1064" y="0"/>
                  </a:moveTo>
                  <a:lnTo>
                    <a:pt x="0" y="108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6967" name="Freeform 7"/>
            <p:cNvSpPr>
              <a:spLocks/>
            </p:cNvSpPr>
            <p:nvPr/>
          </p:nvSpPr>
          <p:spPr bwMode="auto">
            <a:xfrm>
              <a:off x="2688" y="2352"/>
              <a:ext cx="1192" cy="1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2" y="1064"/>
                </a:cxn>
              </a:cxnLst>
              <a:rect l="0" t="0" r="r" b="b"/>
              <a:pathLst>
                <a:path w="1192" h="1064">
                  <a:moveTo>
                    <a:pt x="0" y="0"/>
                  </a:moveTo>
                  <a:lnTo>
                    <a:pt x="1192" y="106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96968" name="Object 8"/>
          <p:cNvGraphicFramePr>
            <a:graphicFrameLocks noChangeAspect="1"/>
          </p:cNvGraphicFramePr>
          <p:nvPr/>
        </p:nvGraphicFramePr>
        <p:xfrm>
          <a:off x="5105400" y="1981200"/>
          <a:ext cx="384175" cy="457200"/>
        </p:xfrm>
        <a:graphic>
          <a:graphicData uri="http://schemas.openxmlformats.org/presentationml/2006/ole">
            <p:oleObj spid="_x0000_s640002" name="Формула" r:id="rId4" imgW="152280" imgH="139680" progId="Equation.3">
              <p:embed/>
            </p:oleObj>
          </a:graphicData>
        </a:graphic>
      </p:graphicFrame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1905000" y="2743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</a:p>
        </p:txBody>
      </p:sp>
      <p:sp>
        <p:nvSpPr>
          <p:cNvPr id="296973" name="Text Box 13"/>
          <p:cNvSpPr txBox="1">
            <a:spLocks noChangeArrowheads="1"/>
          </p:cNvSpPr>
          <p:nvPr/>
        </p:nvSpPr>
        <p:spPr bwMode="auto">
          <a:xfrm>
            <a:off x="3657600" y="2286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</a:t>
            </a:r>
          </a:p>
        </p:txBody>
      </p:sp>
      <p:sp>
        <p:nvSpPr>
          <p:cNvPr id="296974" name="Text Box 14"/>
          <p:cNvSpPr txBox="1">
            <a:spLocks noChangeArrowheads="1"/>
          </p:cNvSpPr>
          <p:nvPr/>
        </p:nvSpPr>
        <p:spPr bwMode="auto">
          <a:xfrm>
            <a:off x="2667000" y="4419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</a:t>
            </a:r>
          </a:p>
        </p:txBody>
      </p:sp>
      <p:sp>
        <p:nvSpPr>
          <p:cNvPr id="296975" name="Text Box 15"/>
          <p:cNvSpPr txBox="1">
            <a:spLocks noChangeArrowheads="1"/>
          </p:cNvSpPr>
          <p:nvPr/>
        </p:nvSpPr>
        <p:spPr bwMode="auto">
          <a:xfrm>
            <a:off x="3581400" y="3230563"/>
            <a:ext cx="522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</a:t>
            </a:r>
            <a:endParaRPr lang="ru-RU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96976" name="Freeform 16"/>
          <p:cNvSpPr>
            <a:spLocks/>
          </p:cNvSpPr>
          <p:nvPr/>
        </p:nvSpPr>
        <p:spPr bwMode="auto">
          <a:xfrm>
            <a:off x="723900" y="2463800"/>
            <a:ext cx="4216400" cy="1244600"/>
          </a:xfrm>
          <a:custGeom>
            <a:avLst/>
            <a:gdLst/>
            <a:ahLst/>
            <a:cxnLst>
              <a:cxn ang="0">
                <a:pos x="0" y="784"/>
              </a:cxn>
              <a:cxn ang="0">
                <a:pos x="2656" y="0"/>
              </a:cxn>
            </a:cxnLst>
            <a:rect l="0" t="0" r="r" b="b"/>
            <a:pathLst>
              <a:path w="2656" h="784">
                <a:moveTo>
                  <a:pt x="0" y="784"/>
                </a:moveTo>
                <a:lnTo>
                  <a:pt x="2656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6977" name="Freeform 17"/>
          <p:cNvSpPr>
            <a:spLocks/>
          </p:cNvSpPr>
          <p:nvPr/>
        </p:nvSpPr>
        <p:spPr bwMode="auto">
          <a:xfrm>
            <a:off x="762000" y="3733800"/>
            <a:ext cx="40005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20" y="864"/>
              </a:cxn>
            </a:cxnLst>
            <a:rect l="0" t="0" r="r" b="b"/>
            <a:pathLst>
              <a:path w="2520" h="864">
                <a:moveTo>
                  <a:pt x="0" y="0"/>
                </a:moveTo>
                <a:lnTo>
                  <a:pt x="2520" y="864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6978" name="Oval 18"/>
          <p:cNvSpPr>
            <a:spLocks noChangeArrowheads="1"/>
          </p:cNvSpPr>
          <p:nvPr/>
        </p:nvSpPr>
        <p:spPr bwMode="auto">
          <a:xfrm flipH="1">
            <a:off x="3657600" y="27432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96979" name="Object 19"/>
          <p:cNvGraphicFramePr>
            <a:graphicFrameLocks noChangeAspect="1"/>
          </p:cNvGraphicFramePr>
          <p:nvPr/>
        </p:nvGraphicFramePr>
        <p:xfrm>
          <a:off x="6096000" y="4343400"/>
          <a:ext cx="2843213" cy="584200"/>
        </p:xfrm>
        <a:graphic>
          <a:graphicData uri="http://schemas.openxmlformats.org/presentationml/2006/ole">
            <p:oleObj spid="_x0000_s640005" name="Формула" r:id="rId5" imgW="990360" imgH="203040" progId="Equation.3">
              <p:embed/>
            </p:oleObj>
          </a:graphicData>
        </a:graphic>
      </p:graphicFrame>
      <p:grpSp>
        <p:nvGrpSpPr>
          <p:cNvPr id="31" name="Группа 30"/>
          <p:cNvGrpSpPr/>
          <p:nvPr/>
        </p:nvGrpSpPr>
        <p:grpSpPr>
          <a:xfrm>
            <a:off x="152400" y="76200"/>
            <a:ext cx="8915400" cy="1219200"/>
            <a:chOff x="152400" y="76200"/>
            <a:chExt cx="8915400" cy="1219200"/>
          </a:xfrm>
        </p:grpSpPr>
        <p:sp>
          <p:nvSpPr>
            <p:cNvPr id="296970" name="Text Box 10"/>
            <p:cNvSpPr txBox="1">
              <a:spLocks noChangeArrowheads="1"/>
            </p:cNvSpPr>
            <p:nvPr/>
          </p:nvSpPr>
          <p:spPr bwMode="auto">
            <a:xfrm>
              <a:off x="152400" y="76200"/>
              <a:ext cx="89154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Точки А и В лежат в плоскости     , а С в плоскости    . Постройте линии пересечения плоскости АВС с плоскостями     </a:t>
              </a:r>
            </a:p>
            <a:p>
              <a:r>
                <a:rPr lang="ru-RU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и     .            Поясните.</a:t>
              </a:r>
            </a:p>
          </p:txBody>
        </p:sp>
        <p:graphicFrame>
          <p:nvGraphicFramePr>
            <p:cNvPr id="296971" name="Object 11"/>
            <p:cNvGraphicFramePr>
              <a:graphicFrameLocks noChangeAspect="1"/>
            </p:cNvGraphicFramePr>
            <p:nvPr/>
          </p:nvGraphicFramePr>
          <p:xfrm>
            <a:off x="4602740" y="138113"/>
            <a:ext cx="431800" cy="395287"/>
          </p:xfrm>
          <a:graphic>
            <a:graphicData uri="http://schemas.openxmlformats.org/presentationml/2006/ole">
              <p:oleObj spid="_x0000_s640003" name="Формула" r:id="rId6" imgW="152280" imgH="139680" progId="Equation.3">
                <p:embed/>
              </p:oleObj>
            </a:graphicData>
          </a:graphic>
        </p:graphicFrame>
        <p:graphicFrame>
          <p:nvGraphicFramePr>
            <p:cNvPr id="296972" name="Object 12"/>
            <p:cNvGraphicFramePr>
              <a:graphicFrameLocks noChangeAspect="1"/>
            </p:cNvGraphicFramePr>
            <p:nvPr/>
          </p:nvGraphicFramePr>
          <p:xfrm>
            <a:off x="228600" y="838200"/>
            <a:ext cx="457200" cy="419100"/>
          </p:xfrm>
          <a:graphic>
            <a:graphicData uri="http://schemas.openxmlformats.org/presentationml/2006/ole">
              <p:oleObj spid="_x0000_s640004" name="Формула" r:id="rId7" imgW="152280" imgH="139680" progId="Equation.3">
                <p:embed/>
              </p:oleObj>
            </a:graphicData>
          </a:graphic>
        </p:graphicFrame>
        <p:graphicFrame>
          <p:nvGraphicFramePr>
            <p:cNvPr id="296980" name="Object 20"/>
            <p:cNvGraphicFramePr>
              <a:graphicFrameLocks noChangeAspect="1"/>
            </p:cNvGraphicFramePr>
            <p:nvPr/>
          </p:nvGraphicFramePr>
          <p:xfrm>
            <a:off x="7268380" y="76200"/>
            <a:ext cx="400050" cy="533400"/>
          </p:xfrm>
          <a:graphic>
            <a:graphicData uri="http://schemas.openxmlformats.org/presentationml/2006/ole">
              <p:oleObj spid="_x0000_s640006" name="Формула" r:id="rId8" imgW="152280" imgH="203040" progId="Equation.3">
                <p:embed/>
              </p:oleObj>
            </a:graphicData>
          </a:graphic>
        </p:graphicFrame>
        <p:graphicFrame>
          <p:nvGraphicFramePr>
            <p:cNvPr id="296981" name="Object 21"/>
            <p:cNvGraphicFramePr>
              <a:graphicFrameLocks noChangeAspect="1"/>
            </p:cNvGraphicFramePr>
            <p:nvPr/>
          </p:nvGraphicFramePr>
          <p:xfrm>
            <a:off x="827480" y="762000"/>
            <a:ext cx="400050" cy="533400"/>
          </p:xfrm>
          <a:graphic>
            <a:graphicData uri="http://schemas.openxmlformats.org/presentationml/2006/ole">
              <p:oleObj spid="_x0000_s640007" name="Формула" r:id="rId9" imgW="152280" imgH="203040" progId="Equation.3">
                <p:embed/>
              </p:oleObj>
            </a:graphicData>
          </a:graphic>
        </p:graphicFrame>
      </p:grpSp>
      <p:sp>
        <p:nvSpPr>
          <p:cNvPr id="296982" name="Freeform 22"/>
          <p:cNvSpPr>
            <a:spLocks/>
          </p:cNvSpPr>
          <p:nvPr/>
        </p:nvSpPr>
        <p:spPr bwMode="auto">
          <a:xfrm>
            <a:off x="381000" y="3733800"/>
            <a:ext cx="38989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6" y="0"/>
              </a:cxn>
            </a:cxnLst>
            <a:rect l="0" t="0" r="r" b="b"/>
            <a:pathLst>
              <a:path w="2456" h="1">
                <a:moveTo>
                  <a:pt x="0" y="0"/>
                </a:moveTo>
                <a:lnTo>
                  <a:pt x="2456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6983" name="Oval 23"/>
          <p:cNvSpPr>
            <a:spLocks noChangeArrowheads="1"/>
          </p:cNvSpPr>
          <p:nvPr/>
        </p:nvSpPr>
        <p:spPr bwMode="auto">
          <a:xfrm flipH="1">
            <a:off x="2133600" y="32004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58788" y="3154363"/>
            <a:ext cx="455612" cy="655637"/>
            <a:chOff x="289" y="1987"/>
            <a:chExt cx="287" cy="413"/>
          </a:xfrm>
        </p:grpSpPr>
        <p:sp>
          <p:nvSpPr>
            <p:cNvPr id="296985" name="Text Box 25"/>
            <p:cNvSpPr txBox="1">
              <a:spLocks noChangeArrowheads="1"/>
            </p:cNvSpPr>
            <p:nvPr/>
          </p:nvSpPr>
          <p:spPr bwMode="auto">
            <a:xfrm>
              <a:off x="289" y="1987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296986" name="Oval 26"/>
            <p:cNvSpPr>
              <a:spLocks noChangeArrowheads="1"/>
            </p:cNvSpPr>
            <p:nvPr/>
          </p:nvSpPr>
          <p:spPr bwMode="auto">
            <a:xfrm flipH="1">
              <a:off x="432" y="230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6987" name="Oval 27"/>
          <p:cNvSpPr>
            <a:spLocks noChangeArrowheads="1"/>
          </p:cNvSpPr>
          <p:nvPr/>
        </p:nvSpPr>
        <p:spPr bwMode="auto">
          <a:xfrm flipH="1">
            <a:off x="3124200" y="4495800"/>
            <a:ext cx="152400" cy="152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96988" name="Object 28"/>
          <p:cNvGraphicFramePr>
            <a:graphicFrameLocks noChangeAspect="1"/>
          </p:cNvGraphicFramePr>
          <p:nvPr/>
        </p:nvGraphicFramePr>
        <p:xfrm>
          <a:off x="5334000" y="4953000"/>
          <a:ext cx="400050" cy="533400"/>
        </p:xfrm>
        <a:graphic>
          <a:graphicData uri="http://schemas.openxmlformats.org/presentationml/2006/ole">
            <p:oleObj spid="_x0000_s640008" name="Формула" r:id="rId10" imgW="152280" imgH="203040" progId="Equation.3">
              <p:embed/>
            </p:oleObj>
          </a:graphicData>
        </a:graphic>
      </p:graphicFrame>
      <p:graphicFrame>
        <p:nvGraphicFramePr>
          <p:cNvPr id="296989" name="Object 29"/>
          <p:cNvGraphicFramePr>
            <a:graphicFrameLocks noChangeAspect="1"/>
          </p:cNvGraphicFramePr>
          <p:nvPr/>
        </p:nvGraphicFramePr>
        <p:xfrm>
          <a:off x="6019800" y="2286000"/>
          <a:ext cx="2806700" cy="511175"/>
        </p:xfrm>
        <a:graphic>
          <a:graphicData uri="http://schemas.openxmlformats.org/presentationml/2006/ole">
            <p:oleObj spid="_x0000_s640009" name="Формула" r:id="rId11" imgW="977760" imgH="177480" progId="Equation.3">
              <p:embed/>
            </p:oleObj>
          </a:graphicData>
        </a:graphic>
      </p:graphicFrame>
      <p:graphicFrame>
        <p:nvGraphicFramePr>
          <p:cNvPr id="296990" name="Object 30"/>
          <p:cNvGraphicFramePr>
            <a:graphicFrameLocks noChangeAspect="1"/>
          </p:cNvGraphicFramePr>
          <p:nvPr/>
        </p:nvGraphicFramePr>
        <p:xfrm>
          <a:off x="6019800" y="3276600"/>
          <a:ext cx="2295525" cy="584200"/>
        </p:xfrm>
        <a:graphic>
          <a:graphicData uri="http://schemas.openxmlformats.org/presentationml/2006/ole">
            <p:oleObj spid="_x0000_s640010" name="Формула" r:id="rId12" imgW="799920" imgH="203040" progId="Equation.3">
              <p:embed/>
            </p:oleObj>
          </a:graphicData>
        </a:graphic>
      </p:graphicFrame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6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96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96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96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96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6" grpId="0" animBg="1"/>
      <p:bldP spid="2969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6569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4800" b="1" i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410" y="1335634"/>
            <a:ext cx="85868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Назвать:  </a:t>
            </a:r>
            <a:endParaRPr lang="en-US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какое взаимное расположение прямой и плоскости в пространстве вы знаете;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теорему параллельности прямой и плоскости;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свойства следующие из теоремы о параллельности прямой и плоскости;</a:t>
            </a: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Доказать  </a:t>
            </a:r>
          </a:p>
          <a:p>
            <a:pPr>
              <a:buFontTx/>
              <a:buChar char="-"/>
            </a:pPr>
            <a:r>
              <a:rPr lang="ru-R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признак параллельности прямой и плоскости.</a:t>
            </a:r>
          </a:p>
          <a:p>
            <a:pPr>
              <a:buFont typeface="Wingdings" pitchFamily="2" charset="2"/>
              <a:buChar char="v"/>
            </a:pPr>
            <a:endParaRPr lang="ru-RU" sz="3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6569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96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96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9600" b="1" i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345370"/>
            <a:ext cx="220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Цели:</a:t>
            </a:r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876320" y="404580"/>
            <a:ext cx="1584220" cy="1584220"/>
          </a:xfrm>
          <a:prstGeom prst="rect">
            <a:avLst/>
          </a:prstGeom>
          <a:noFill/>
        </p:spPr>
      </p:pic>
      <p:pic>
        <p:nvPicPr>
          <p:cNvPr id="1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460" y="0"/>
            <a:ext cx="2706624" cy="179222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55470" y="1844780"/>
            <a:ext cx="80651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Изучить :</a:t>
            </a:r>
          </a:p>
          <a:p>
            <a:pPr>
              <a:buFont typeface="Wingdings" pitchFamily="2" charset="2"/>
              <a:buChar char="§"/>
            </a:pPr>
            <a:r>
              <a:rPr lang="ru-RU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взаимное расположение прямой и  плоскости в пространстве;</a:t>
            </a:r>
          </a:p>
          <a:p>
            <a:pPr>
              <a:buFont typeface="Wingdings" pitchFamily="2" charset="2"/>
              <a:buChar char="§"/>
            </a:pPr>
            <a:r>
              <a:rPr lang="ru-RU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ввести понятие параллельности прямой  и плоскости в пространстве;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Доказать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признак параллельности прямой и плоскости в пространстве; </a:t>
            </a:r>
            <a:endParaRPr lang="ru-RU" sz="3600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32300" y="6675437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724400" y="1371600"/>
            <a:ext cx="4114800" cy="1371600"/>
            <a:chOff x="336" y="2024"/>
            <a:chExt cx="4280" cy="1152"/>
          </a:xfrm>
        </p:grpSpPr>
        <p:sp>
          <p:nvSpPr>
            <p:cNvPr id="291875" name="Freeform 35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76" name="Freeform 36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77" name="Freeform 37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04800" y="1447800"/>
            <a:ext cx="4114800" cy="1371600"/>
            <a:chOff x="336" y="2024"/>
            <a:chExt cx="4280" cy="1152"/>
          </a:xfrm>
        </p:grpSpPr>
        <p:sp>
          <p:nvSpPr>
            <p:cNvPr id="291871" name="Freeform 31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72" name="Freeform 32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73" name="Freeform 33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1892300" y="4419600"/>
            <a:ext cx="4813300" cy="1524000"/>
            <a:chOff x="240" y="2688"/>
            <a:chExt cx="3032" cy="96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40" y="2688"/>
              <a:ext cx="3032" cy="960"/>
              <a:chOff x="336" y="2024"/>
              <a:chExt cx="4280" cy="1152"/>
            </a:xfrm>
          </p:grpSpPr>
          <p:sp>
            <p:nvSpPr>
              <p:cNvPr id="291844" name="Freeform 4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45" name="Freeform 5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53B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46" name="Freeform 6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rgbClr val="0099FF"/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816" y="2688"/>
              <a:ext cx="1152" cy="864"/>
              <a:chOff x="816" y="2688"/>
              <a:chExt cx="1152" cy="864"/>
            </a:xfrm>
          </p:grpSpPr>
          <p:sp>
            <p:nvSpPr>
              <p:cNvPr id="291850" name="Freeform 10"/>
              <p:cNvSpPr>
                <a:spLocks/>
              </p:cNvSpPr>
              <p:nvPr/>
            </p:nvSpPr>
            <p:spPr bwMode="auto">
              <a:xfrm>
                <a:off x="816" y="3072"/>
                <a:ext cx="1152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44" y="768"/>
                  </a:cxn>
                </a:cxnLst>
                <a:rect l="0" t="0" r="r" b="b"/>
                <a:pathLst>
                  <a:path w="1744" h="768">
                    <a:moveTo>
                      <a:pt x="0" y="0"/>
                    </a:moveTo>
                    <a:lnTo>
                      <a:pt x="1744" y="768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1" name="Text Box 11"/>
              <p:cNvSpPr txBox="1">
                <a:spLocks noChangeArrowheads="1"/>
              </p:cNvSpPr>
              <p:nvPr/>
            </p:nvSpPr>
            <p:spPr bwMode="auto">
              <a:xfrm>
                <a:off x="912" y="2688"/>
                <a:ext cx="301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44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263900" y="6019800"/>
            <a:ext cx="1295400" cy="762000"/>
            <a:chOff x="4032" y="1056"/>
            <a:chExt cx="816" cy="480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4320" y="1296"/>
              <a:ext cx="136" cy="97"/>
              <a:chOff x="3744" y="1584"/>
              <a:chExt cx="136" cy="97"/>
            </a:xfrm>
          </p:grpSpPr>
          <p:sp>
            <p:nvSpPr>
              <p:cNvPr id="291860" name="Freeform 20"/>
              <p:cNvSpPr>
                <a:spLocks/>
              </p:cNvSpPr>
              <p:nvPr/>
            </p:nvSpPr>
            <p:spPr bwMode="auto">
              <a:xfrm>
                <a:off x="3744" y="1680"/>
                <a:ext cx="1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6" y="0"/>
                  </a:cxn>
                </a:cxnLst>
                <a:rect l="0" t="0" r="r" b="b"/>
                <a:pathLst>
                  <a:path w="136" h="1">
                    <a:moveTo>
                      <a:pt x="0" y="0"/>
                    </a:moveTo>
                    <a:lnTo>
                      <a:pt x="136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1" name="Oval 21"/>
              <p:cNvSpPr>
                <a:spLocks noChangeArrowheads="1"/>
              </p:cNvSpPr>
              <p:nvPr/>
            </p:nvSpPr>
            <p:spPr bwMode="auto">
              <a:xfrm>
                <a:off x="3792" y="15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91862" name="Text Box 22"/>
            <p:cNvSpPr txBox="1">
              <a:spLocks noChangeArrowheads="1"/>
            </p:cNvSpPr>
            <p:nvPr/>
          </p:nvSpPr>
          <p:spPr bwMode="auto">
            <a:xfrm>
              <a:off x="4032" y="1056"/>
              <a:ext cx="81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r>
                <a:rPr lang="ru-RU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</a:t>
              </a:r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91863" name="Text Box 23"/>
          <p:cNvSpPr txBox="1">
            <a:spLocks noChangeArrowheads="1"/>
          </p:cNvSpPr>
          <p:nvPr/>
        </p:nvSpPr>
        <p:spPr bwMode="auto">
          <a:xfrm>
            <a:off x="609600" y="152400"/>
            <a:ext cx="769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Три случая взаимного расположения прямых в пространстве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1447800" y="1752600"/>
            <a:ext cx="2133600" cy="990600"/>
            <a:chOff x="768" y="1104"/>
            <a:chExt cx="1344" cy="624"/>
          </a:xfrm>
        </p:grpSpPr>
        <p:sp>
          <p:nvSpPr>
            <p:cNvPr id="291864" name="Freeform 24"/>
            <p:cNvSpPr>
              <a:spLocks/>
            </p:cNvSpPr>
            <p:nvPr/>
          </p:nvSpPr>
          <p:spPr bwMode="auto">
            <a:xfrm>
              <a:off x="768" y="1104"/>
              <a:ext cx="1312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4" y="768"/>
                </a:cxn>
              </a:cxnLst>
              <a:rect l="0" t="0" r="r" b="b"/>
              <a:pathLst>
                <a:path w="1744" h="768">
                  <a:moveTo>
                    <a:pt x="0" y="0"/>
                  </a:moveTo>
                  <a:lnTo>
                    <a:pt x="1744" y="76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66" name="Text Box 26"/>
            <p:cNvSpPr txBox="1">
              <a:spLocks noChangeArrowheads="1"/>
            </p:cNvSpPr>
            <p:nvPr/>
          </p:nvSpPr>
          <p:spPr bwMode="auto">
            <a:xfrm>
              <a:off x="1776" y="1200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09600" y="1600200"/>
            <a:ext cx="2895600" cy="1066800"/>
            <a:chOff x="240" y="1008"/>
            <a:chExt cx="1824" cy="672"/>
          </a:xfrm>
        </p:grpSpPr>
        <p:sp>
          <p:nvSpPr>
            <p:cNvPr id="291865" name="Freeform 25"/>
            <p:cNvSpPr>
              <a:spLocks/>
            </p:cNvSpPr>
            <p:nvPr/>
          </p:nvSpPr>
          <p:spPr bwMode="auto">
            <a:xfrm flipV="1">
              <a:off x="240" y="1008"/>
              <a:ext cx="1824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4" y="768"/>
                </a:cxn>
              </a:cxnLst>
              <a:rect l="0" t="0" r="r" b="b"/>
              <a:pathLst>
                <a:path w="1744" h="768">
                  <a:moveTo>
                    <a:pt x="0" y="0"/>
                  </a:moveTo>
                  <a:lnTo>
                    <a:pt x="1744" y="76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67" name="Text Box 27"/>
            <p:cNvSpPr txBox="1">
              <a:spLocks noChangeArrowheads="1"/>
            </p:cNvSpPr>
            <p:nvPr/>
          </p:nvSpPr>
          <p:spPr bwMode="auto">
            <a:xfrm>
              <a:off x="240" y="1152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5029200" y="1447800"/>
            <a:ext cx="2667000" cy="838200"/>
            <a:chOff x="3024" y="912"/>
            <a:chExt cx="1680" cy="528"/>
          </a:xfrm>
        </p:grpSpPr>
        <p:sp>
          <p:nvSpPr>
            <p:cNvPr id="291868" name="Freeform 28"/>
            <p:cNvSpPr>
              <a:spLocks/>
            </p:cNvSpPr>
            <p:nvPr/>
          </p:nvSpPr>
          <p:spPr bwMode="auto">
            <a:xfrm flipV="1">
              <a:off x="3024" y="960"/>
              <a:ext cx="168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4" y="768"/>
                </a:cxn>
              </a:cxnLst>
              <a:rect l="0" t="0" r="r" b="b"/>
              <a:pathLst>
                <a:path w="1744" h="768">
                  <a:moveTo>
                    <a:pt x="0" y="0"/>
                  </a:moveTo>
                  <a:lnTo>
                    <a:pt x="1744" y="76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79" name="Text Box 39"/>
            <p:cNvSpPr txBox="1">
              <a:spLocks noChangeArrowheads="1"/>
            </p:cNvSpPr>
            <p:nvPr/>
          </p:nvSpPr>
          <p:spPr bwMode="auto">
            <a:xfrm>
              <a:off x="3264" y="912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l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5715000" y="1219200"/>
            <a:ext cx="2667000" cy="1371600"/>
            <a:chOff x="3456" y="768"/>
            <a:chExt cx="1680" cy="864"/>
          </a:xfrm>
        </p:grpSpPr>
        <p:sp>
          <p:nvSpPr>
            <p:cNvPr id="291878" name="Freeform 38"/>
            <p:cNvSpPr>
              <a:spLocks/>
            </p:cNvSpPr>
            <p:nvPr/>
          </p:nvSpPr>
          <p:spPr bwMode="auto">
            <a:xfrm flipV="1">
              <a:off x="3456" y="1152"/>
              <a:ext cx="168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4" y="768"/>
                </a:cxn>
              </a:cxnLst>
              <a:rect l="0" t="0" r="r" b="b"/>
              <a:pathLst>
                <a:path w="1744" h="768">
                  <a:moveTo>
                    <a:pt x="0" y="0"/>
                  </a:moveTo>
                  <a:lnTo>
                    <a:pt x="1744" y="76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80" name="Text Box 40"/>
            <p:cNvSpPr txBox="1">
              <a:spLocks noChangeArrowheads="1"/>
            </p:cNvSpPr>
            <p:nvPr/>
          </p:nvSpPr>
          <p:spPr bwMode="auto">
            <a:xfrm>
              <a:off x="4800" y="768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1219200" y="2819400"/>
            <a:ext cx="1219200" cy="762000"/>
            <a:chOff x="4080" y="2160"/>
            <a:chExt cx="768" cy="480"/>
          </a:xfrm>
        </p:grpSpPr>
        <p:sp>
          <p:nvSpPr>
            <p:cNvPr id="291849" name="Text Box 9"/>
            <p:cNvSpPr txBox="1">
              <a:spLocks noChangeArrowheads="1"/>
            </p:cNvSpPr>
            <p:nvPr/>
          </p:nvSpPr>
          <p:spPr bwMode="auto">
            <a:xfrm>
              <a:off x="4080" y="2160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91888" name="Freeform 48"/>
            <p:cNvSpPr>
              <a:spLocks/>
            </p:cNvSpPr>
            <p:nvPr/>
          </p:nvSpPr>
          <p:spPr bwMode="auto">
            <a:xfrm>
              <a:off x="4416" y="2352"/>
              <a:ext cx="96" cy="192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7" y="48"/>
                </a:cxn>
                <a:cxn ang="0">
                  <a:pos x="48" y="0"/>
                </a:cxn>
                <a:cxn ang="0">
                  <a:pos x="81" y="48"/>
                </a:cxn>
                <a:cxn ang="0">
                  <a:pos x="102" y="233"/>
                </a:cxn>
              </a:cxnLst>
              <a:rect l="0" t="0" r="r" b="b"/>
              <a:pathLst>
                <a:path w="102" h="240">
                  <a:moveTo>
                    <a:pt x="0" y="240"/>
                  </a:moveTo>
                  <a:cubicBezTo>
                    <a:pt x="3" y="208"/>
                    <a:pt x="9" y="88"/>
                    <a:pt x="17" y="48"/>
                  </a:cubicBezTo>
                  <a:cubicBezTo>
                    <a:pt x="25" y="8"/>
                    <a:pt x="37" y="0"/>
                    <a:pt x="48" y="0"/>
                  </a:cubicBezTo>
                  <a:cubicBezTo>
                    <a:pt x="59" y="0"/>
                    <a:pt x="72" y="9"/>
                    <a:pt x="81" y="48"/>
                  </a:cubicBezTo>
                  <a:cubicBezTo>
                    <a:pt x="90" y="87"/>
                    <a:pt x="98" y="195"/>
                    <a:pt x="102" y="23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1889" name="Text Box 49"/>
            <p:cNvSpPr txBox="1">
              <a:spLocks noChangeArrowheads="1"/>
            </p:cNvSpPr>
            <p:nvPr/>
          </p:nvSpPr>
          <p:spPr bwMode="auto">
            <a:xfrm>
              <a:off x="4547" y="2160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6096000" y="2590800"/>
            <a:ext cx="1193800" cy="800100"/>
            <a:chOff x="4096" y="2688"/>
            <a:chExt cx="752" cy="504"/>
          </a:xfrm>
        </p:grpSpPr>
        <p:sp>
          <p:nvSpPr>
            <p:cNvPr id="291892" name="Text Box 52"/>
            <p:cNvSpPr txBox="1">
              <a:spLocks noChangeArrowheads="1"/>
            </p:cNvSpPr>
            <p:nvPr/>
          </p:nvSpPr>
          <p:spPr bwMode="auto">
            <a:xfrm>
              <a:off x="4096" y="2712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l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91894" name="Text Box 54"/>
            <p:cNvSpPr txBox="1">
              <a:spLocks noChangeArrowheads="1"/>
            </p:cNvSpPr>
            <p:nvPr/>
          </p:nvSpPr>
          <p:spPr bwMode="auto">
            <a:xfrm>
              <a:off x="4547" y="2688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91896" name="Text Box 56"/>
            <p:cNvSpPr txBox="1">
              <a:spLocks noChangeArrowheads="1"/>
            </p:cNvSpPr>
            <p:nvPr/>
          </p:nvSpPr>
          <p:spPr bwMode="auto">
            <a:xfrm>
              <a:off x="4304" y="2736"/>
              <a:ext cx="2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</a:t>
              </a:r>
              <a:endPara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4413250" y="3505200"/>
            <a:ext cx="603250" cy="2940050"/>
            <a:chOff x="1828" y="2112"/>
            <a:chExt cx="380" cy="1852"/>
          </a:xfrm>
        </p:grpSpPr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1828" y="2248"/>
              <a:ext cx="270" cy="1716"/>
              <a:chOff x="1828" y="2248"/>
              <a:chExt cx="270" cy="1716"/>
            </a:xfrm>
          </p:grpSpPr>
          <p:sp>
            <p:nvSpPr>
              <p:cNvPr id="291852" name="Freeform 12"/>
              <p:cNvSpPr>
                <a:spLocks/>
              </p:cNvSpPr>
              <p:nvPr/>
            </p:nvSpPr>
            <p:spPr bwMode="auto">
              <a:xfrm>
                <a:off x="1994" y="3306"/>
                <a:ext cx="38" cy="2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244"/>
                  </a:cxn>
                </a:cxnLst>
                <a:rect l="0" t="0" r="r" b="b"/>
                <a:pathLst>
                  <a:path w="38" h="244">
                    <a:moveTo>
                      <a:pt x="0" y="0"/>
                    </a:moveTo>
                    <a:lnTo>
                      <a:pt x="38" y="244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4" name="Freeform 14"/>
              <p:cNvSpPr>
                <a:spLocks/>
              </p:cNvSpPr>
              <p:nvPr/>
            </p:nvSpPr>
            <p:spPr bwMode="auto">
              <a:xfrm>
                <a:off x="1828" y="2248"/>
                <a:ext cx="158" cy="10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8" y="1012"/>
                  </a:cxn>
                </a:cxnLst>
                <a:rect l="0" t="0" r="r" b="b"/>
                <a:pathLst>
                  <a:path w="158" h="1012">
                    <a:moveTo>
                      <a:pt x="0" y="0"/>
                    </a:moveTo>
                    <a:lnTo>
                      <a:pt x="158" y="1012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5" name="Oval 15"/>
              <p:cNvSpPr>
                <a:spLocks noChangeArrowheads="1"/>
              </p:cNvSpPr>
              <p:nvPr/>
            </p:nvSpPr>
            <p:spPr bwMode="auto">
              <a:xfrm>
                <a:off x="1934" y="3216"/>
                <a:ext cx="96" cy="96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1856" name="Freeform 16"/>
              <p:cNvSpPr>
                <a:spLocks/>
              </p:cNvSpPr>
              <p:nvPr/>
            </p:nvSpPr>
            <p:spPr bwMode="auto">
              <a:xfrm>
                <a:off x="2040" y="3588"/>
                <a:ext cx="58" cy="3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8" y="376"/>
                  </a:cxn>
                </a:cxnLst>
                <a:rect l="0" t="0" r="r" b="b"/>
                <a:pathLst>
                  <a:path w="58" h="376">
                    <a:moveTo>
                      <a:pt x="0" y="0"/>
                    </a:moveTo>
                    <a:lnTo>
                      <a:pt x="58" y="376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1902" name="Text Box 62"/>
            <p:cNvSpPr txBox="1">
              <a:spLocks noChangeArrowheads="1"/>
            </p:cNvSpPr>
            <p:nvPr/>
          </p:nvSpPr>
          <p:spPr bwMode="auto">
            <a:xfrm>
              <a:off x="1872" y="2112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51" name="Дата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52" name="Номер слайда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3" name="Нижний колонтитул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209800"/>
            <a:ext cx="5257800" cy="1905000"/>
            <a:chOff x="336" y="2024"/>
            <a:chExt cx="4280" cy="1152"/>
          </a:xfrm>
        </p:grpSpPr>
        <p:sp>
          <p:nvSpPr>
            <p:cNvPr id="238595" name="Freeform 3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596" name="Freeform 4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597" name="Freeform 5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8598" name="Freeform 6"/>
          <p:cNvSpPr>
            <a:spLocks/>
          </p:cNvSpPr>
          <p:nvPr/>
        </p:nvSpPr>
        <p:spPr bwMode="auto">
          <a:xfrm>
            <a:off x="1460500" y="1714500"/>
            <a:ext cx="622300" cy="17145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080"/>
              </a:cxn>
            </a:cxnLst>
            <a:rect l="0" t="0" r="r" b="b"/>
            <a:pathLst>
              <a:path w="392" h="1080">
                <a:moveTo>
                  <a:pt x="392" y="0"/>
                </a:moveTo>
                <a:lnTo>
                  <a:pt x="0" y="108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247900" y="1997075"/>
            <a:ext cx="2768600" cy="1698625"/>
            <a:chOff x="1416" y="1258"/>
            <a:chExt cx="1744" cy="1070"/>
          </a:xfrm>
        </p:grpSpPr>
        <p:sp>
          <p:nvSpPr>
            <p:cNvPr id="238599" name="Text Box 7"/>
            <p:cNvSpPr txBox="1">
              <a:spLocks noChangeArrowheads="1"/>
            </p:cNvSpPr>
            <p:nvPr/>
          </p:nvSpPr>
          <p:spPr bwMode="auto">
            <a:xfrm>
              <a:off x="2816" y="1258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8601" name="Freeform 9"/>
            <p:cNvSpPr>
              <a:spLocks/>
            </p:cNvSpPr>
            <p:nvPr/>
          </p:nvSpPr>
          <p:spPr bwMode="auto">
            <a:xfrm>
              <a:off x="1416" y="1672"/>
              <a:ext cx="1744" cy="656"/>
            </a:xfrm>
            <a:custGeom>
              <a:avLst/>
              <a:gdLst/>
              <a:ahLst/>
              <a:cxnLst>
                <a:cxn ang="0">
                  <a:pos x="1744" y="0"/>
                </a:cxn>
                <a:cxn ang="0">
                  <a:pos x="0" y="656"/>
                </a:cxn>
              </a:cxnLst>
              <a:rect l="0" t="0" r="r" b="b"/>
              <a:pathLst>
                <a:path w="1744" h="656">
                  <a:moveTo>
                    <a:pt x="1744" y="0"/>
                  </a:moveTo>
                  <a:lnTo>
                    <a:pt x="0" y="656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219200" y="990600"/>
            <a:ext cx="4419600" cy="701675"/>
            <a:chOff x="768" y="624"/>
            <a:chExt cx="2784" cy="442"/>
          </a:xfrm>
        </p:grpSpPr>
        <p:sp>
          <p:nvSpPr>
            <p:cNvPr id="238602" name="Freeform 10"/>
            <p:cNvSpPr>
              <a:spLocks/>
            </p:cNvSpPr>
            <p:nvPr/>
          </p:nvSpPr>
          <p:spPr bwMode="auto">
            <a:xfrm>
              <a:off x="768" y="778"/>
              <a:ext cx="2784" cy="24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0" y="896"/>
                </a:cxn>
              </a:cxnLst>
              <a:rect l="0" t="0" r="r" b="b"/>
              <a:pathLst>
                <a:path w="160" h="896">
                  <a:moveTo>
                    <a:pt x="160" y="0"/>
                  </a:moveTo>
                  <a:lnTo>
                    <a:pt x="0" y="896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3" name="Text Box 11"/>
            <p:cNvSpPr txBox="1">
              <a:spLocks noChangeArrowheads="1"/>
            </p:cNvSpPr>
            <p:nvPr/>
          </p:nvSpPr>
          <p:spPr bwMode="auto">
            <a:xfrm>
              <a:off x="1008" y="624"/>
              <a:ext cx="3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с</a:t>
              </a:r>
            </a:p>
          </p:txBody>
        </p:sp>
      </p:grp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0" y="1524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Три случая взаимного расположения прямой и плоскости</a:t>
            </a:r>
          </a:p>
        </p:txBody>
      </p:sp>
      <p:pic>
        <p:nvPicPr>
          <p:cNvPr id="238610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673475"/>
            <a:ext cx="530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38622" name="Rectangle 3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31810" name="Формула" r:id="rId5" imgW="0" imgH="0" progId="Equation.3">
              <p:embed/>
            </p:oleObj>
          </a:graphicData>
        </a:graphic>
      </p:graphicFrame>
      <p:graphicFrame>
        <p:nvGraphicFramePr>
          <p:cNvPr id="238623" name="Object 31"/>
          <p:cNvGraphicFramePr>
            <a:graphicFrameLocks noChangeAspect="1"/>
          </p:cNvGraphicFramePr>
          <p:nvPr/>
        </p:nvGraphicFramePr>
        <p:xfrm>
          <a:off x="6096000" y="1524000"/>
          <a:ext cx="1981200" cy="681038"/>
        </p:xfrm>
        <a:graphic>
          <a:graphicData uri="http://schemas.openxmlformats.org/presentationml/2006/ole">
            <p:oleObj spid="_x0000_s631811" name="Формула" r:id="rId6" imgW="406080" imgH="139680" progId="Equation.3">
              <p:embed/>
            </p:oleObj>
          </a:graphicData>
        </a:graphic>
      </p:graphicFrame>
      <p:graphicFrame>
        <p:nvGraphicFramePr>
          <p:cNvPr id="238624" name="Object 32"/>
          <p:cNvGraphicFramePr>
            <a:graphicFrameLocks noChangeAspect="1"/>
          </p:cNvGraphicFramePr>
          <p:nvPr/>
        </p:nvGraphicFramePr>
        <p:xfrm>
          <a:off x="5553075" y="2486025"/>
          <a:ext cx="3219450" cy="866775"/>
        </p:xfrm>
        <a:graphic>
          <a:graphicData uri="http://schemas.openxmlformats.org/presentationml/2006/ole">
            <p:oleObj spid="_x0000_s631812" name="Формула" r:id="rId7" imgW="660240" imgH="177480" progId="Equation.3">
              <p:embed/>
            </p:oleObj>
          </a:graphicData>
        </a:graphic>
      </p:graphicFrame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715000" y="3657600"/>
            <a:ext cx="2105025" cy="914400"/>
            <a:chOff x="3561" y="2064"/>
            <a:chExt cx="1326" cy="576"/>
          </a:xfrm>
        </p:grpSpPr>
        <p:graphicFrame>
          <p:nvGraphicFramePr>
            <p:cNvPr id="238625" name="Object 33"/>
            <p:cNvGraphicFramePr>
              <a:graphicFrameLocks noChangeAspect="1"/>
            </p:cNvGraphicFramePr>
            <p:nvPr/>
          </p:nvGraphicFramePr>
          <p:xfrm>
            <a:off x="3561" y="2121"/>
            <a:ext cx="1326" cy="507"/>
          </p:xfrm>
          <a:graphic>
            <a:graphicData uri="http://schemas.openxmlformats.org/presentationml/2006/ole">
              <p:oleObj spid="_x0000_s631813" name="Формула" r:id="rId8" imgW="431640" imgH="164880" progId="Equation.3">
                <p:embed/>
              </p:oleObj>
            </a:graphicData>
          </a:graphic>
        </p:graphicFrame>
        <p:sp>
          <p:nvSpPr>
            <p:cNvPr id="238626" name="Text Box 34"/>
            <p:cNvSpPr txBox="1">
              <a:spLocks noChangeArrowheads="1"/>
            </p:cNvSpPr>
            <p:nvPr/>
          </p:nvSpPr>
          <p:spPr bwMode="auto">
            <a:xfrm>
              <a:off x="3984" y="2064"/>
              <a:ext cx="35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/>
                <a:t>II</a:t>
              </a:r>
              <a:endParaRPr lang="ru-RU" sz="5400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28600" y="4127500"/>
            <a:ext cx="977900" cy="1816100"/>
            <a:chOff x="384" y="2600"/>
            <a:chExt cx="616" cy="1144"/>
          </a:xfrm>
        </p:grpSpPr>
        <p:sp>
          <p:nvSpPr>
            <p:cNvPr id="238600" name="Text Box 8"/>
            <p:cNvSpPr txBox="1">
              <a:spLocks noChangeArrowheads="1"/>
            </p:cNvSpPr>
            <p:nvPr/>
          </p:nvSpPr>
          <p:spPr bwMode="auto">
            <a:xfrm>
              <a:off x="384" y="3264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8630" name="Freeform 38"/>
            <p:cNvSpPr>
              <a:spLocks/>
            </p:cNvSpPr>
            <p:nvPr/>
          </p:nvSpPr>
          <p:spPr bwMode="auto">
            <a:xfrm>
              <a:off x="616" y="2600"/>
              <a:ext cx="384" cy="1088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088"/>
                </a:cxn>
              </a:cxnLst>
              <a:rect l="0" t="0" r="r" b="b"/>
              <a:pathLst>
                <a:path w="384" h="1088">
                  <a:moveTo>
                    <a:pt x="384" y="0"/>
                  </a:moveTo>
                  <a:lnTo>
                    <a:pt x="0" y="1088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8629" name="Freeform 37"/>
          <p:cNvSpPr>
            <a:spLocks/>
          </p:cNvSpPr>
          <p:nvPr/>
        </p:nvSpPr>
        <p:spPr bwMode="auto">
          <a:xfrm>
            <a:off x="1219200" y="3390900"/>
            <a:ext cx="254000" cy="7112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0" y="448"/>
              </a:cxn>
            </a:cxnLst>
            <a:rect l="0" t="0" r="r" b="b"/>
            <a:pathLst>
              <a:path w="160" h="448">
                <a:moveTo>
                  <a:pt x="160" y="0"/>
                </a:moveTo>
                <a:lnTo>
                  <a:pt x="0" y="448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838200" y="3200400"/>
            <a:ext cx="685800" cy="519113"/>
            <a:chOff x="768" y="2016"/>
            <a:chExt cx="432" cy="327"/>
          </a:xfrm>
        </p:grpSpPr>
        <p:sp>
          <p:nvSpPr>
            <p:cNvPr id="238609" name="Text Box 17"/>
            <p:cNvSpPr txBox="1">
              <a:spLocks noChangeArrowheads="1"/>
            </p:cNvSpPr>
            <p:nvPr/>
          </p:nvSpPr>
          <p:spPr bwMode="auto">
            <a:xfrm>
              <a:off x="768" y="201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</a:t>
              </a:r>
            </a:p>
          </p:txBody>
        </p:sp>
        <p:sp>
          <p:nvSpPr>
            <p:cNvPr id="238608" name="Oval 16"/>
            <p:cNvSpPr>
              <a:spLocks noChangeArrowheads="1"/>
            </p:cNvSpPr>
            <p:nvPr/>
          </p:nvSpPr>
          <p:spPr bwMode="auto">
            <a:xfrm>
              <a:off x="1104" y="21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8635" name="Text Box 43"/>
          <p:cNvSpPr txBox="1">
            <a:spLocks noChangeArrowheads="1"/>
          </p:cNvSpPr>
          <p:nvPr/>
        </p:nvSpPr>
        <p:spPr bwMode="auto">
          <a:xfrm>
            <a:off x="647700" y="54864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Прямая и плоскость называются параллельными, если они не имеют общих точек.</a:t>
            </a:r>
            <a:endParaRPr lang="ru-RU" b="1" i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Дата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8" grpId="0" animBg="1"/>
      <p:bldP spid="238629" grpId="0" animBg="1"/>
      <p:bldP spid="2386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72" name="Freeform 20" descr="Контурные ромбики"/>
          <p:cNvSpPr>
            <a:spLocks/>
          </p:cNvSpPr>
          <p:nvPr/>
        </p:nvSpPr>
        <p:spPr bwMode="auto">
          <a:xfrm>
            <a:off x="2584790" y="1844780"/>
            <a:ext cx="3327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96" y="0"/>
              </a:cxn>
              <a:cxn ang="0">
                <a:pos x="2080" y="1424"/>
              </a:cxn>
              <a:cxn ang="0">
                <a:pos x="16" y="1440"/>
              </a:cxn>
              <a:cxn ang="0">
                <a:pos x="0" y="0"/>
              </a:cxn>
            </a:cxnLst>
            <a:rect l="0" t="0" r="r" b="b"/>
            <a:pathLst>
              <a:path w="2096" h="1440">
                <a:moveTo>
                  <a:pt x="0" y="0"/>
                </a:moveTo>
                <a:lnTo>
                  <a:pt x="2096" y="0"/>
                </a:lnTo>
                <a:lnTo>
                  <a:pt x="2080" y="1424"/>
                </a:lnTo>
                <a:lnTo>
                  <a:pt x="16" y="1440"/>
                </a:lnTo>
                <a:lnTo>
                  <a:pt x="0" y="0"/>
                </a:lnTo>
                <a:close/>
              </a:path>
            </a:pathLst>
          </a:custGeom>
          <a:pattFill prst="openDmnd">
            <a:fgClr>
              <a:srgbClr val="0000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71" name="Freeform 19" descr="Контурные ромбики"/>
          <p:cNvSpPr>
            <a:spLocks/>
          </p:cNvSpPr>
          <p:nvPr/>
        </p:nvSpPr>
        <p:spPr bwMode="auto">
          <a:xfrm>
            <a:off x="4896190" y="1844780"/>
            <a:ext cx="990600" cy="3276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624" y="0"/>
              </a:cxn>
              <a:cxn ang="0">
                <a:pos x="608" y="1456"/>
              </a:cxn>
              <a:cxn ang="0">
                <a:pos x="0" y="2064"/>
              </a:cxn>
              <a:cxn ang="0">
                <a:pos x="0" y="624"/>
              </a:cxn>
            </a:cxnLst>
            <a:rect l="0" t="0" r="r" b="b"/>
            <a:pathLst>
              <a:path w="624" h="2064">
                <a:moveTo>
                  <a:pt x="0" y="624"/>
                </a:moveTo>
                <a:lnTo>
                  <a:pt x="624" y="0"/>
                </a:lnTo>
                <a:lnTo>
                  <a:pt x="608" y="1456"/>
                </a:lnTo>
                <a:lnTo>
                  <a:pt x="0" y="2064"/>
                </a:lnTo>
                <a:lnTo>
                  <a:pt x="0" y="624"/>
                </a:lnTo>
                <a:close/>
              </a:path>
            </a:pathLst>
          </a:custGeom>
          <a:pattFill prst="openDmnd">
            <a:fgClr>
              <a:srgbClr val="0000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0" name="Freeform 8" descr="Контурные ромбики"/>
          <p:cNvSpPr>
            <a:spLocks/>
          </p:cNvSpPr>
          <p:nvPr/>
        </p:nvSpPr>
        <p:spPr bwMode="auto">
          <a:xfrm>
            <a:off x="1619590" y="4130780"/>
            <a:ext cx="42672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624" y="0"/>
              </a:cxn>
              <a:cxn ang="0">
                <a:pos x="2688" y="0"/>
              </a:cxn>
              <a:cxn ang="0">
                <a:pos x="2064" y="624"/>
              </a:cxn>
              <a:cxn ang="0">
                <a:pos x="0" y="624"/>
              </a:cxn>
            </a:cxnLst>
            <a:rect l="0" t="0" r="r" b="b"/>
            <a:pathLst>
              <a:path w="2688" h="624">
                <a:moveTo>
                  <a:pt x="0" y="624"/>
                </a:moveTo>
                <a:lnTo>
                  <a:pt x="624" y="0"/>
                </a:lnTo>
                <a:lnTo>
                  <a:pt x="2688" y="0"/>
                </a:lnTo>
                <a:lnTo>
                  <a:pt x="2064" y="624"/>
                </a:lnTo>
                <a:lnTo>
                  <a:pt x="0" y="624"/>
                </a:lnTo>
                <a:close/>
              </a:path>
            </a:pathLst>
          </a:custGeom>
          <a:pattFill prst="openDmnd">
            <a:fgClr>
              <a:srgbClr val="FF0000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56" name="AutoShape 4"/>
          <p:cNvSpPr>
            <a:spLocks noChangeArrowheads="1"/>
          </p:cNvSpPr>
          <p:nvPr/>
        </p:nvSpPr>
        <p:spPr bwMode="auto">
          <a:xfrm>
            <a:off x="1619590" y="1844780"/>
            <a:ext cx="4267200" cy="3276600"/>
          </a:xfrm>
          <a:prstGeom prst="cube">
            <a:avLst>
              <a:gd name="adj" fmla="val 3013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3957" name="Freeform 5"/>
          <p:cNvSpPr>
            <a:spLocks/>
          </p:cNvSpPr>
          <p:nvPr/>
        </p:nvSpPr>
        <p:spPr bwMode="auto">
          <a:xfrm>
            <a:off x="2597490" y="4130780"/>
            <a:ext cx="3289300" cy="1588"/>
          </a:xfrm>
          <a:custGeom>
            <a:avLst/>
            <a:gdLst/>
            <a:ahLst/>
            <a:cxnLst>
              <a:cxn ang="0">
                <a:pos x="2072" y="0"/>
              </a:cxn>
              <a:cxn ang="0">
                <a:pos x="0" y="0"/>
              </a:cxn>
            </a:cxnLst>
            <a:rect l="0" t="0" r="r" b="b"/>
            <a:pathLst>
              <a:path w="2072" h="1">
                <a:moveTo>
                  <a:pt x="2072" y="0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58" name="Line 6"/>
          <p:cNvSpPr>
            <a:spLocks noChangeShapeType="1"/>
          </p:cNvSpPr>
          <p:nvPr/>
        </p:nvSpPr>
        <p:spPr bwMode="auto">
          <a:xfrm>
            <a:off x="2610190" y="184478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59" name="Freeform 7"/>
          <p:cNvSpPr>
            <a:spLocks/>
          </p:cNvSpPr>
          <p:nvPr/>
        </p:nvSpPr>
        <p:spPr bwMode="auto">
          <a:xfrm>
            <a:off x="1619590" y="4105380"/>
            <a:ext cx="1003300" cy="1016000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640"/>
              </a:cxn>
            </a:cxnLst>
            <a:rect l="0" t="0" r="r" b="b"/>
            <a:pathLst>
              <a:path w="632" h="640">
                <a:moveTo>
                  <a:pt x="632" y="0"/>
                </a:moveTo>
                <a:lnTo>
                  <a:pt x="0" y="64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1331550" y="515724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4644010" y="515724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253963" name="Text Box 11"/>
          <p:cNvSpPr txBox="1">
            <a:spLocks noChangeArrowheads="1"/>
          </p:cNvSpPr>
          <p:nvPr/>
        </p:nvSpPr>
        <p:spPr bwMode="auto">
          <a:xfrm>
            <a:off x="5886790" y="397838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2229190" y="3749780"/>
            <a:ext cx="44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53965" name="Text Box 13"/>
          <p:cNvSpPr txBox="1">
            <a:spLocks noChangeArrowheads="1"/>
          </p:cNvSpPr>
          <p:nvPr/>
        </p:nvSpPr>
        <p:spPr bwMode="auto">
          <a:xfrm>
            <a:off x="2076790" y="140186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D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53966" name="Text Box 14"/>
          <p:cNvSpPr txBox="1">
            <a:spLocks noChangeArrowheads="1"/>
          </p:cNvSpPr>
          <p:nvPr/>
        </p:nvSpPr>
        <p:spPr bwMode="auto">
          <a:xfrm>
            <a:off x="5810590" y="140186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4896190" y="260678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1162390" y="237818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53969" name="Text Box 17"/>
          <p:cNvSpPr txBox="1">
            <a:spLocks noChangeArrowheads="1"/>
          </p:cNvSpPr>
          <p:nvPr/>
        </p:nvSpPr>
        <p:spPr bwMode="auto">
          <a:xfrm>
            <a:off x="338277" y="228600"/>
            <a:ext cx="8467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прямые, параллельные данной плоскости</a:t>
            </a:r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53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53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72" grpId="0" animBg="1"/>
      <p:bldP spid="253972" grpId="1" animBg="1"/>
      <p:bldP spid="253971" grpId="0" animBg="1"/>
      <p:bldP spid="253971" grpId="1" animBg="1"/>
      <p:bldP spid="2539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46" name="Freeform 38"/>
          <p:cNvSpPr>
            <a:spLocks/>
          </p:cNvSpPr>
          <p:nvPr/>
        </p:nvSpPr>
        <p:spPr bwMode="auto">
          <a:xfrm>
            <a:off x="5194300" y="2514600"/>
            <a:ext cx="3276600" cy="229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4" y="8"/>
              </a:cxn>
              <a:cxn ang="0">
                <a:pos x="1975" y="125"/>
              </a:cxn>
              <a:cxn ang="0">
                <a:pos x="1968" y="152"/>
              </a:cxn>
              <a:cxn ang="0">
                <a:pos x="1975" y="170"/>
              </a:cxn>
              <a:cxn ang="0">
                <a:pos x="2046" y="251"/>
              </a:cxn>
              <a:cxn ang="0">
                <a:pos x="2056" y="272"/>
              </a:cxn>
              <a:cxn ang="0">
                <a:pos x="2053" y="302"/>
              </a:cxn>
              <a:cxn ang="0">
                <a:pos x="1989" y="431"/>
              </a:cxn>
              <a:cxn ang="0">
                <a:pos x="1984" y="464"/>
              </a:cxn>
              <a:cxn ang="0">
                <a:pos x="1992" y="497"/>
              </a:cxn>
              <a:cxn ang="0">
                <a:pos x="2047" y="614"/>
              </a:cxn>
              <a:cxn ang="0">
                <a:pos x="2056" y="648"/>
              </a:cxn>
              <a:cxn ang="0">
                <a:pos x="2046" y="681"/>
              </a:cxn>
              <a:cxn ang="0">
                <a:pos x="1975" y="780"/>
              </a:cxn>
              <a:cxn ang="0">
                <a:pos x="1968" y="808"/>
              </a:cxn>
              <a:cxn ang="0">
                <a:pos x="1975" y="839"/>
              </a:cxn>
              <a:cxn ang="0">
                <a:pos x="2031" y="930"/>
              </a:cxn>
              <a:cxn ang="0">
                <a:pos x="2040" y="960"/>
              </a:cxn>
              <a:cxn ang="0">
                <a:pos x="2031" y="987"/>
              </a:cxn>
              <a:cxn ang="0">
                <a:pos x="1960" y="1107"/>
              </a:cxn>
              <a:cxn ang="0">
                <a:pos x="1952" y="1136"/>
              </a:cxn>
              <a:cxn ang="0">
                <a:pos x="1966" y="1160"/>
              </a:cxn>
              <a:cxn ang="0">
                <a:pos x="2038" y="1238"/>
              </a:cxn>
              <a:cxn ang="0">
                <a:pos x="2056" y="1264"/>
              </a:cxn>
              <a:cxn ang="0">
                <a:pos x="2043" y="1295"/>
              </a:cxn>
              <a:cxn ang="0">
                <a:pos x="1975" y="1356"/>
              </a:cxn>
              <a:cxn ang="0">
                <a:pos x="1972" y="1374"/>
              </a:cxn>
              <a:cxn ang="0">
                <a:pos x="1981" y="1391"/>
              </a:cxn>
              <a:cxn ang="0">
                <a:pos x="2064" y="1448"/>
              </a:cxn>
              <a:cxn ang="0">
                <a:pos x="0" y="1440"/>
              </a:cxn>
              <a:cxn ang="0">
                <a:pos x="0" y="0"/>
              </a:cxn>
            </a:cxnLst>
            <a:rect l="0" t="0" r="r" b="b"/>
            <a:pathLst>
              <a:path w="2064" h="1448">
                <a:moveTo>
                  <a:pt x="0" y="0"/>
                </a:moveTo>
                <a:lnTo>
                  <a:pt x="2064" y="8"/>
                </a:lnTo>
                <a:lnTo>
                  <a:pt x="1975" y="125"/>
                </a:lnTo>
                <a:lnTo>
                  <a:pt x="1968" y="152"/>
                </a:lnTo>
                <a:lnTo>
                  <a:pt x="1975" y="170"/>
                </a:lnTo>
                <a:lnTo>
                  <a:pt x="2046" y="251"/>
                </a:lnTo>
                <a:lnTo>
                  <a:pt x="2056" y="272"/>
                </a:lnTo>
                <a:lnTo>
                  <a:pt x="2053" y="302"/>
                </a:lnTo>
                <a:lnTo>
                  <a:pt x="1989" y="431"/>
                </a:lnTo>
                <a:lnTo>
                  <a:pt x="1984" y="464"/>
                </a:lnTo>
                <a:lnTo>
                  <a:pt x="1992" y="497"/>
                </a:lnTo>
                <a:lnTo>
                  <a:pt x="2047" y="614"/>
                </a:lnTo>
                <a:lnTo>
                  <a:pt x="2056" y="648"/>
                </a:lnTo>
                <a:lnTo>
                  <a:pt x="2046" y="681"/>
                </a:lnTo>
                <a:lnTo>
                  <a:pt x="1975" y="780"/>
                </a:lnTo>
                <a:lnTo>
                  <a:pt x="1968" y="808"/>
                </a:lnTo>
                <a:lnTo>
                  <a:pt x="1975" y="839"/>
                </a:lnTo>
                <a:lnTo>
                  <a:pt x="2031" y="930"/>
                </a:lnTo>
                <a:lnTo>
                  <a:pt x="2040" y="960"/>
                </a:lnTo>
                <a:lnTo>
                  <a:pt x="2031" y="987"/>
                </a:lnTo>
                <a:lnTo>
                  <a:pt x="1960" y="1107"/>
                </a:lnTo>
                <a:lnTo>
                  <a:pt x="1952" y="1136"/>
                </a:lnTo>
                <a:lnTo>
                  <a:pt x="1966" y="1160"/>
                </a:lnTo>
                <a:lnTo>
                  <a:pt x="2038" y="1238"/>
                </a:lnTo>
                <a:lnTo>
                  <a:pt x="2056" y="1264"/>
                </a:lnTo>
                <a:lnTo>
                  <a:pt x="2043" y="1295"/>
                </a:lnTo>
                <a:lnTo>
                  <a:pt x="1975" y="1356"/>
                </a:lnTo>
                <a:lnTo>
                  <a:pt x="1972" y="1374"/>
                </a:lnTo>
                <a:lnTo>
                  <a:pt x="1981" y="1391"/>
                </a:lnTo>
                <a:lnTo>
                  <a:pt x="2064" y="1448"/>
                </a:lnTo>
                <a:lnTo>
                  <a:pt x="0" y="1440"/>
                </a:lnTo>
                <a:lnTo>
                  <a:pt x="0" y="0"/>
                </a:lnTo>
                <a:close/>
              </a:path>
            </a:pathLst>
          </a:custGeom>
          <a:solidFill>
            <a:srgbClr val="33CCFF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9011" name="Freeform 3"/>
          <p:cNvSpPr>
            <a:spLocks/>
          </p:cNvSpPr>
          <p:nvPr/>
        </p:nvSpPr>
        <p:spPr bwMode="auto">
          <a:xfrm>
            <a:off x="1905000" y="2501900"/>
            <a:ext cx="3276600" cy="229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4" y="8"/>
              </a:cxn>
              <a:cxn ang="0">
                <a:pos x="2064" y="1448"/>
              </a:cxn>
              <a:cxn ang="0">
                <a:pos x="0" y="1440"/>
              </a:cxn>
              <a:cxn ang="0">
                <a:pos x="0" y="0"/>
              </a:cxn>
            </a:cxnLst>
            <a:rect l="0" t="0" r="r" b="b"/>
            <a:pathLst>
              <a:path w="2064" h="1448">
                <a:moveTo>
                  <a:pt x="0" y="0"/>
                </a:moveTo>
                <a:lnTo>
                  <a:pt x="2064" y="8"/>
                </a:lnTo>
                <a:lnTo>
                  <a:pt x="2064" y="1448"/>
                </a:lnTo>
                <a:lnTo>
                  <a:pt x="0" y="1440"/>
                </a:lnTo>
                <a:lnTo>
                  <a:pt x="0" y="0"/>
                </a:lnTo>
                <a:close/>
              </a:path>
            </a:pathLst>
          </a:custGeom>
          <a:solidFill>
            <a:srgbClr val="33CCFF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9012" name="AutoShape 4"/>
          <p:cNvSpPr>
            <a:spLocks noChangeArrowheads="1"/>
          </p:cNvSpPr>
          <p:nvPr/>
        </p:nvSpPr>
        <p:spPr bwMode="auto">
          <a:xfrm>
            <a:off x="914400" y="2514600"/>
            <a:ext cx="4267200" cy="3276600"/>
          </a:xfrm>
          <a:prstGeom prst="cube">
            <a:avLst>
              <a:gd name="adj" fmla="val 3013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9013" name="Freeform 5"/>
          <p:cNvSpPr>
            <a:spLocks/>
          </p:cNvSpPr>
          <p:nvPr/>
        </p:nvSpPr>
        <p:spPr bwMode="auto">
          <a:xfrm>
            <a:off x="1892300" y="4800600"/>
            <a:ext cx="3289300" cy="1588"/>
          </a:xfrm>
          <a:custGeom>
            <a:avLst/>
            <a:gdLst/>
            <a:ahLst/>
            <a:cxnLst>
              <a:cxn ang="0">
                <a:pos x="2072" y="0"/>
              </a:cxn>
              <a:cxn ang="0">
                <a:pos x="0" y="0"/>
              </a:cxn>
            </a:cxnLst>
            <a:rect l="0" t="0" r="r" b="b"/>
            <a:pathLst>
              <a:path w="2072" h="1">
                <a:moveTo>
                  <a:pt x="2072" y="0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9014" name="Line 6"/>
          <p:cNvSpPr>
            <a:spLocks noChangeShapeType="1"/>
          </p:cNvSpPr>
          <p:nvPr/>
        </p:nvSpPr>
        <p:spPr bwMode="auto">
          <a:xfrm>
            <a:off x="1905000" y="25146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9015" name="Freeform 7"/>
          <p:cNvSpPr>
            <a:spLocks/>
          </p:cNvSpPr>
          <p:nvPr/>
        </p:nvSpPr>
        <p:spPr bwMode="auto">
          <a:xfrm>
            <a:off x="914400" y="4775200"/>
            <a:ext cx="1003300" cy="1016000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640"/>
              </a:cxn>
            </a:cxnLst>
            <a:rect l="0" t="0" r="r" b="b"/>
            <a:pathLst>
              <a:path w="632" h="640">
                <a:moveTo>
                  <a:pt x="632" y="0"/>
                </a:moveTo>
                <a:lnTo>
                  <a:pt x="0" y="64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685800" y="579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299017" name="Text Box 9"/>
          <p:cNvSpPr txBox="1">
            <a:spLocks noChangeArrowheads="1"/>
          </p:cNvSpPr>
          <p:nvPr/>
        </p:nvSpPr>
        <p:spPr bwMode="auto">
          <a:xfrm>
            <a:off x="4038600" y="5715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299018" name="Text Box 10"/>
          <p:cNvSpPr txBox="1">
            <a:spLocks noChangeArrowheads="1"/>
          </p:cNvSpPr>
          <p:nvPr/>
        </p:nvSpPr>
        <p:spPr bwMode="auto">
          <a:xfrm>
            <a:off x="5105400" y="47386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299019" name="Text Box 11"/>
          <p:cNvSpPr txBox="1">
            <a:spLocks noChangeArrowheads="1"/>
          </p:cNvSpPr>
          <p:nvPr/>
        </p:nvSpPr>
        <p:spPr bwMode="auto">
          <a:xfrm>
            <a:off x="1524000" y="4419600"/>
            <a:ext cx="44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299020" name="Text Box 12"/>
          <p:cNvSpPr txBox="1">
            <a:spLocks noChangeArrowheads="1"/>
          </p:cNvSpPr>
          <p:nvPr/>
        </p:nvSpPr>
        <p:spPr bwMode="auto">
          <a:xfrm>
            <a:off x="1371600" y="20716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B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99021" name="Text Box 13"/>
          <p:cNvSpPr txBox="1">
            <a:spLocks noChangeArrowheads="1"/>
          </p:cNvSpPr>
          <p:nvPr/>
        </p:nvSpPr>
        <p:spPr bwMode="auto">
          <a:xfrm>
            <a:off x="5105400" y="207168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99022" name="Text Box 14"/>
          <p:cNvSpPr txBox="1">
            <a:spLocks noChangeArrowheads="1"/>
          </p:cNvSpPr>
          <p:nvPr/>
        </p:nvSpPr>
        <p:spPr bwMode="auto">
          <a:xfrm>
            <a:off x="4114800" y="33528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99023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299024" name="Text Box 16"/>
          <p:cNvSpPr txBox="1">
            <a:spLocks noChangeArrowheads="1"/>
          </p:cNvSpPr>
          <p:nvPr/>
        </p:nvSpPr>
        <p:spPr bwMode="auto">
          <a:xfrm>
            <a:off x="333372" y="381000"/>
            <a:ext cx="79065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Каково взаимное положение прямых </a:t>
            </a:r>
          </a:p>
          <a:p>
            <a:pPr algn="ctr"/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DC</a:t>
            </a:r>
            <a:r>
              <a:rPr lang="en-US" sz="28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DC,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AB</a:t>
            </a:r>
            <a:r>
              <a:rPr lang="ru-RU" sz="28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М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MN 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 ВС?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rot="-48601">
            <a:off x="5181600" y="3200400"/>
            <a:ext cx="1319213" cy="1116013"/>
            <a:chOff x="519" y="587"/>
            <a:chExt cx="951" cy="1168"/>
          </a:xfrm>
        </p:grpSpPr>
        <p:sp>
          <p:nvSpPr>
            <p:cNvPr id="299033" name="Freeform 25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9034" name="Freeform 26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9035" name="Freeform 27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9036" name="Freeform 28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9037" name="Freeform 29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181600" y="4419600"/>
            <a:ext cx="2349500" cy="1098550"/>
            <a:chOff x="3264" y="2784"/>
            <a:chExt cx="1480" cy="692"/>
          </a:xfrm>
        </p:grpSpPr>
        <p:sp>
          <p:nvSpPr>
            <p:cNvPr id="299029" name="Freeform 21"/>
            <p:cNvSpPr>
              <a:spLocks/>
            </p:cNvSpPr>
            <p:nvPr/>
          </p:nvSpPr>
          <p:spPr bwMode="auto">
            <a:xfrm>
              <a:off x="3264" y="3024"/>
              <a:ext cx="148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0" y="0"/>
                </a:cxn>
              </a:cxnLst>
              <a:rect l="0" t="0" r="r" b="b"/>
              <a:pathLst>
                <a:path w="1480" h="1">
                  <a:moveTo>
                    <a:pt x="0" y="0"/>
                  </a:moveTo>
                  <a:lnTo>
                    <a:pt x="148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9030" name="Freeform 22"/>
            <p:cNvSpPr>
              <a:spLocks/>
            </p:cNvSpPr>
            <p:nvPr/>
          </p:nvSpPr>
          <p:spPr bwMode="auto">
            <a:xfrm>
              <a:off x="3280" y="2784"/>
              <a:ext cx="1176" cy="376"/>
            </a:xfrm>
            <a:custGeom>
              <a:avLst/>
              <a:gdLst/>
              <a:ahLst/>
              <a:cxnLst>
                <a:cxn ang="0">
                  <a:pos x="1176" y="376"/>
                </a:cxn>
                <a:cxn ang="0">
                  <a:pos x="0" y="0"/>
                </a:cxn>
              </a:cxnLst>
              <a:rect l="0" t="0" r="r" b="b"/>
              <a:pathLst>
                <a:path w="1176" h="376">
                  <a:moveTo>
                    <a:pt x="1176" y="376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3984" y="2880"/>
              <a:ext cx="528" cy="596"/>
              <a:chOff x="1584" y="1008"/>
              <a:chExt cx="528" cy="596"/>
            </a:xfrm>
          </p:grpSpPr>
          <p:sp>
            <p:nvSpPr>
              <p:cNvPr id="299039" name="Oval 31"/>
              <p:cNvSpPr>
                <a:spLocks noChangeArrowheads="1"/>
              </p:cNvSpPr>
              <p:nvPr/>
            </p:nvSpPr>
            <p:spPr bwMode="auto">
              <a:xfrm>
                <a:off x="1584" y="110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9040" name="Text Box 32"/>
              <p:cNvSpPr txBox="1">
                <a:spLocks noChangeArrowheads="1"/>
              </p:cNvSpPr>
              <p:nvPr/>
            </p:nvSpPr>
            <p:spPr bwMode="auto">
              <a:xfrm>
                <a:off x="1632" y="1008"/>
                <a:ext cx="48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ru-RU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</a:t>
                </a:r>
                <a:endParaRPr lang="ru-RU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299042" name="Freeform 34"/>
          <p:cNvSpPr>
            <a:spLocks/>
          </p:cNvSpPr>
          <p:nvPr/>
        </p:nvSpPr>
        <p:spPr bwMode="auto">
          <a:xfrm>
            <a:off x="927100" y="2527300"/>
            <a:ext cx="990600" cy="32512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0" y="2048"/>
              </a:cxn>
            </a:cxnLst>
            <a:rect l="0" t="0" r="r" b="b"/>
            <a:pathLst>
              <a:path w="624" h="2048">
                <a:moveTo>
                  <a:pt x="624" y="0"/>
                </a:moveTo>
                <a:lnTo>
                  <a:pt x="0" y="204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9043" name="Freeform 35"/>
          <p:cNvSpPr>
            <a:spLocks/>
          </p:cNvSpPr>
          <p:nvPr/>
        </p:nvSpPr>
        <p:spPr bwMode="auto">
          <a:xfrm>
            <a:off x="4191000" y="2527300"/>
            <a:ext cx="977900" cy="3251200"/>
          </a:xfrm>
          <a:custGeom>
            <a:avLst/>
            <a:gdLst/>
            <a:ahLst/>
            <a:cxnLst>
              <a:cxn ang="0">
                <a:pos x="616" y="0"/>
              </a:cxn>
              <a:cxn ang="0">
                <a:pos x="0" y="2048"/>
              </a:cxn>
            </a:cxnLst>
            <a:rect l="0" t="0" r="r" b="b"/>
            <a:pathLst>
              <a:path w="616" h="2048">
                <a:moveTo>
                  <a:pt x="616" y="0"/>
                </a:moveTo>
                <a:lnTo>
                  <a:pt x="0" y="2048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828800" y="2743200"/>
            <a:ext cx="3870325" cy="1738313"/>
            <a:chOff x="1152" y="1728"/>
            <a:chExt cx="2438" cy="1095"/>
          </a:xfrm>
        </p:grpSpPr>
        <p:sp>
          <p:nvSpPr>
            <p:cNvPr id="299027" name="Freeform 19"/>
            <p:cNvSpPr>
              <a:spLocks/>
            </p:cNvSpPr>
            <p:nvPr/>
          </p:nvSpPr>
          <p:spPr bwMode="auto">
            <a:xfrm>
              <a:off x="1216" y="2024"/>
              <a:ext cx="2064" cy="752"/>
            </a:xfrm>
            <a:custGeom>
              <a:avLst/>
              <a:gdLst/>
              <a:ahLst/>
              <a:cxnLst>
                <a:cxn ang="0">
                  <a:pos x="2064" y="752"/>
                </a:cxn>
                <a:cxn ang="0">
                  <a:pos x="0" y="0"/>
                </a:cxn>
              </a:cxnLst>
              <a:rect l="0" t="0" r="r" b="b"/>
              <a:pathLst>
                <a:path w="2064" h="752">
                  <a:moveTo>
                    <a:pt x="2064" y="752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9025" name="Text Box 17"/>
            <p:cNvSpPr txBox="1">
              <a:spLocks noChangeArrowheads="1"/>
            </p:cNvSpPr>
            <p:nvPr/>
          </p:nvSpPr>
          <p:spPr bwMode="auto">
            <a:xfrm>
              <a:off x="3312" y="2496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N</a:t>
              </a:r>
              <a:endParaRPr lang="ru-RU" sz="2800"/>
            </a:p>
          </p:txBody>
        </p:sp>
        <p:sp>
          <p:nvSpPr>
            <p:cNvPr id="299026" name="Text Box 18"/>
            <p:cNvSpPr txBox="1">
              <a:spLocks noChangeArrowheads="1"/>
            </p:cNvSpPr>
            <p:nvPr/>
          </p:nvSpPr>
          <p:spPr bwMode="auto">
            <a:xfrm>
              <a:off x="1152" y="1728"/>
              <a:ext cx="3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M</a:t>
              </a:r>
              <a:endParaRPr lang="ru-RU" sz="2800"/>
            </a:p>
          </p:txBody>
        </p:sp>
        <p:sp>
          <p:nvSpPr>
            <p:cNvPr id="299045" name="Oval 37"/>
            <p:cNvSpPr>
              <a:spLocks noChangeArrowheads="1"/>
            </p:cNvSpPr>
            <p:nvPr/>
          </p:nvSpPr>
          <p:spPr bwMode="auto">
            <a:xfrm>
              <a:off x="3240" y="27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44" name="Oval 36"/>
            <p:cNvSpPr>
              <a:spLocks noChangeArrowheads="1"/>
            </p:cNvSpPr>
            <p:nvPr/>
          </p:nvSpPr>
          <p:spPr bwMode="auto">
            <a:xfrm>
              <a:off x="1184" y="20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Дата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9" name="Нижний колонтитул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15295 0.0743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3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99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99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46" grpId="0" animBg="1"/>
      <p:bldP spid="299046" grpId="1" animBg="1"/>
      <p:bldP spid="299011" grpId="0" animBg="1"/>
      <p:bldP spid="299011" grpId="1" animBg="1"/>
      <p:bldP spid="2990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8" name="Rectangle 14"/>
          <p:cNvSpPr>
            <a:spLocks noChangeArrowheads="1"/>
          </p:cNvSpPr>
          <p:nvPr/>
        </p:nvSpPr>
        <p:spPr bwMode="auto">
          <a:xfrm>
            <a:off x="5562600" y="1728977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││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b   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Доказать: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││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2514600"/>
            <a:ext cx="5257800" cy="1905000"/>
            <a:chOff x="336" y="2024"/>
            <a:chExt cx="4280" cy="1152"/>
          </a:xfrm>
        </p:grpSpPr>
        <p:sp>
          <p:nvSpPr>
            <p:cNvPr id="236547" name="Freeform 3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48" name="Freeform 4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549" name="Freeform 5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6550" name="Freeform 6"/>
          <p:cNvSpPr>
            <a:spLocks/>
          </p:cNvSpPr>
          <p:nvPr/>
        </p:nvSpPr>
        <p:spPr bwMode="auto">
          <a:xfrm>
            <a:off x="914400" y="3505200"/>
            <a:ext cx="4038600" cy="307975"/>
          </a:xfrm>
          <a:custGeom>
            <a:avLst/>
            <a:gdLst/>
            <a:ahLst/>
            <a:cxnLst>
              <a:cxn ang="0">
                <a:pos x="2544" y="0"/>
              </a:cxn>
              <a:cxn ang="0">
                <a:pos x="0" y="194"/>
              </a:cxn>
            </a:cxnLst>
            <a:rect l="0" t="0" r="r" b="b"/>
            <a:pathLst>
              <a:path w="2544" h="194">
                <a:moveTo>
                  <a:pt x="2544" y="0"/>
                </a:moveTo>
                <a:lnTo>
                  <a:pt x="0" y="194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4267200" y="1447800"/>
            <a:ext cx="477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4343400" y="2895600"/>
            <a:ext cx="477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6553" name="Freeform 9"/>
          <p:cNvSpPr>
            <a:spLocks/>
          </p:cNvSpPr>
          <p:nvPr/>
        </p:nvSpPr>
        <p:spPr bwMode="auto">
          <a:xfrm>
            <a:off x="990600" y="2057400"/>
            <a:ext cx="3860800" cy="314325"/>
          </a:xfrm>
          <a:custGeom>
            <a:avLst/>
            <a:gdLst/>
            <a:ahLst/>
            <a:cxnLst>
              <a:cxn ang="0">
                <a:pos x="2432" y="0"/>
              </a:cxn>
              <a:cxn ang="0">
                <a:pos x="0" y="198"/>
              </a:cxn>
            </a:cxnLst>
            <a:rect l="0" t="0" r="r" b="b"/>
            <a:pathLst>
              <a:path w="2432" h="198">
                <a:moveTo>
                  <a:pt x="2432" y="0"/>
                </a:moveTo>
                <a:lnTo>
                  <a:pt x="0" y="198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3467100" y="76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Теорема</a:t>
            </a:r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152400" y="5334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прямая не лежащая в данной плоскости, параллельна какой-нибудь прямой, лежащей в этой плоскости, то она параллельна этой плоскости.</a:t>
            </a:r>
          </a:p>
        </p:txBody>
      </p:sp>
      <p:pic>
        <p:nvPicPr>
          <p:cNvPr id="236562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962400"/>
            <a:ext cx="530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6564" name="Text Box 20"/>
          <p:cNvSpPr txBox="1">
            <a:spLocks noChangeArrowheads="1"/>
          </p:cNvSpPr>
          <p:nvPr/>
        </p:nvSpPr>
        <p:spPr bwMode="auto">
          <a:xfrm>
            <a:off x="5715000" y="3429000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Применим способ от противного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52400" y="4514637"/>
            <a:ext cx="8839200" cy="2082803"/>
            <a:chOff x="48" y="2976"/>
            <a:chExt cx="5568" cy="1312"/>
          </a:xfrm>
        </p:grpSpPr>
        <p:sp>
          <p:nvSpPr>
            <p:cNvPr id="236563" name="Text Box 19"/>
            <p:cNvSpPr txBox="1">
              <a:spLocks noChangeArrowheads="1"/>
            </p:cNvSpPr>
            <p:nvPr/>
          </p:nvSpPr>
          <p:spPr bwMode="auto">
            <a:xfrm>
              <a:off x="48" y="2976"/>
              <a:ext cx="5568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  Предположим</a:t>
              </a:r>
              <a:r>
                <a:rPr lang="ru-RU" sz="24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, что </a:t>
              </a:r>
              <a:r>
                <a:rPr lang="ru-RU" sz="2400" b="1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прямая а пересекает плоскость</a:t>
              </a:r>
              <a:r>
                <a:rPr lang="ru-RU" sz="24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   .</a:t>
              </a:r>
            </a:p>
            <a:p>
              <a:r>
                <a:rPr lang="ru-RU" sz="24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 Тогда </a:t>
              </a:r>
              <a:r>
                <a:rPr lang="ru-RU" sz="24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по лемме о пересечении плоскости параллельными прямыми прямая </a:t>
              </a:r>
              <a:r>
                <a:rPr lang="en-US" sz="24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b </a:t>
              </a:r>
              <a:r>
                <a:rPr lang="ru-RU" sz="24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также пересекает       </a:t>
              </a:r>
              <a:r>
                <a:rPr lang="ru-RU" sz="24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.  </a:t>
              </a:r>
              <a:endPara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ru-RU" sz="24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Это </a:t>
              </a:r>
              <a:r>
                <a:rPr lang="ru-RU" sz="24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противоречит условию </a:t>
              </a:r>
              <a:r>
                <a:rPr lang="ru-RU" sz="24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теоремы:</a:t>
              </a:r>
            </a:p>
            <a:p>
              <a:r>
                <a:rPr lang="ru-RU" sz="24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Значит</a:t>
              </a:r>
              <a:r>
                <a:rPr lang="ru-RU" sz="24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, наше предположение не верно,                 </a:t>
              </a:r>
            </a:p>
          </p:txBody>
        </p:sp>
        <p:pic>
          <p:nvPicPr>
            <p:cNvPr id="236579" name="Picture 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1" y="2981"/>
              <a:ext cx="334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6580" name="Picture 3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3" y="3434"/>
              <a:ext cx="334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236581" name="Object 37"/>
            <p:cNvGraphicFramePr>
              <a:graphicFrameLocks noChangeAspect="1"/>
            </p:cNvGraphicFramePr>
            <p:nvPr/>
          </p:nvGraphicFramePr>
          <p:xfrm>
            <a:off x="3921" y="3616"/>
            <a:ext cx="816" cy="368"/>
          </p:xfrm>
          <a:graphic>
            <a:graphicData uri="http://schemas.openxmlformats.org/presentationml/2006/ole">
              <p:oleObj spid="_x0000_s630789" name="Формула" r:id="rId5" imgW="393480" imgH="177480" progId="Equation.3">
                <p:embed/>
              </p:oleObj>
            </a:graphicData>
          </a:graphic>
        </p:graphicFrame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3468" y="3903"/>
              <a:ext cx="719" cy="385"/>
              <a:chOff x="1246" y="3073"/>
              <a:chExt cx="615" cy="373"/>
            </a:xfrm>
          </p:grpSpPr>
          <p:graphicFrame>
            <p:nvGraphicFramePr>
              <p:cNvPr id="236583" name="Object 39"/>
              <p:cNvGraphicFramePr>
                <a:graphicFrameLocks noChangeAspect="1"/>
              </p:cNvGraphicFramePr>
              <p:nvPr/>
            </p:nvGraphicFramePr>
            <p:xfrm>
              <a:off x="1246" y="3073"/>
              <a:ext cx="615" cy="373"/>
            </p:xfrm>
            <a:graphic>
              <a:graphicData uri="http://schemas.openxmlformats.org/presentationml/2006/ole">
                <p:oleObj spid="_x0000_s630790" name="Формула" r:id="rId6" imgW="368280" imgH="164880" progId="Equation.3">
                  <p:embed/>
                </p:oleObj>
              </a:graphicData>
            </a:graphic>
          </p:graphicFrame>
          <p:sp>
            <p:nvSpPr>
              <p:cNvPr id="236584" name="Text Box 40"/>
              <p:cNvSpPr txBox="1">
                <a:spLocks noChangeArrowheads="1"/>
              </p:cNvSpPr>
              <p:nvPr/>
            </p:nvSpPr>
            <p:spPr bwMode="auto">
              <a:xfrm flipV="1">
                <a:off x="1346" y="3084"/>
                <a:ext cx="310" cy="2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Arial" pitchFamily="34" charset="0"/>
                    <a:cs typeface="Arial" pitchFamily="34" charset="0"/>
                  </a:rPr>
                  <a:t>II</a:t>
                </a:r>
                <a:endParaRPr lang="ru-RU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236589" name="Object 45"/>
          <p:cNvGraphicFramePr>
            <a:graphicFrameLocks noChangeAspect="1"/>
          </p:cNvGraphicFramePr>
          <p:nvPr/>
        </p:nvGraphicFramePr>
        <p:xfrm>
          <a:off x="8374215" y="1873490"/>
          <a:ext cx="739305" cy="505840"/>
        </p:xfrm>
        <a:graphic>
          <a:graphicData uri="http://schemas.openxmlformats.org/presentationml/2006/ole">
            <p:oleObj spid="_x0000_s630787" name="Формула" r:id="rId7" imgW="241200" imgH="164880" progId="Equation.3">
              <p:embed/>
            </p:oleObj>
          </a:graphicData>
        </a:graphic>
      </p:graphicFrame>
      <p:graphicFrame>
        <p:nvGraphicFramePr>
          <p:cNvPr id="236591" name="Object 47"/>
          <p:cNvGraphicFramePr>
            <a:graphicFrameLocks noChangeAspect="1"/>
          </p:cNvGraphicFramePr>
          <p:nvPr/>
        </p:nvGraphicFramePr>
        <p:xfrm>
          <a:off x="8395390" y="2780910"/>
          <a:ext cx="457625" cy="419490"/>
        </p:xfrm>
        <a:graphic>
          <a:graphicData uri="http://schemas.openxmlformats.org/presentationml/2006/ole">
            <p:oleObj spid="_x0000_s630788" name="Формула" r:id="rId8" imgW="152280" imgH="139680" progId="Equation.3">
              <p:embed/>
            </p:oleObj>
          </a:graphicData>
        </a:graphic>
      </p:graphicFrame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24" name="Freeform 40"/>
          <p:cNvSpPr>
            <a:spLocks/>
          </p:cNvSpPr>
          <p:nvPr/>
        </p:nvSpPr>
        <p:spPr bwMode="auto">
          <a:xfrm rot="15491503" flipV="1">
            <a:off x="4448176" y="4214812"/>
            <a:ext cx="328612" cy="2132013"/>
          </a:xfrm>
          <a:custGeom>
            <a:avLst/>
            <a:gdLst/>
            <a:ahLst/>
            <a:cxnLst>
              <a:cxn ang="0">
                <a:pos x="848" y="0"/>
              </a:cxn>
              <a:cxn ang="0">
                <a:pos x="848" y="64"/>
              </a:cxn>
              <a:cxn ang="0">
                <a:pos x="12" y="1138"/>
              </a:cxn>
              <a:cxn ang="0">
                <a:pos x="0" y="1090"/>
              </a:cxn>
              <a:cxn ang="0">
                <a:pos x="848" y="0"/>
              </a:cxn>
            </a:cxnLst>
            <a:rect l="0" t="0" r="r" b="b"/>
            <a:pathLst>
              <a:path w="848" h="1138">
                <a:moveTo>
                  <a:pt x="848" y="0"/>
                </a:moveTo>
                <a:lnTo>
                  <a:pt x="848" y="64"/>
                </a:lnTo>
                <a:lnTo>
                  <a:pt x="12" y="1138"/>
                </a:lnTo>
                <a:lnTo>
                  <a:pt x="0" y="1090"/>
                </a:lnTo>
                <a:lnTo>
                  <a:pt x="848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576638" y="4445000"/>
            <a:ext cx="2036762" cy="2525713"/>
            <a:chOff x="2253" y="2800"/>
            <a:chExt cx="1283" cy="1591"/>
          </a:xfrm>
        </p:grpSpPr>
        <p:sp>
          <p:nvSpPr>
            <p:cNvPr id="246823" name="Freeform 39"/>
            <p:cNvSpPr>
              <a:spLocks/>
            </p:cNvSpPr>
            <p:nvPr/>
          </p:nvSpPr>
          <p:spPr bwMode="auto">
            <a:xfrm>
              <a:off x="2253" y="2800"/>
              <a:ext cx="1283" cy="1586"/>
            </a:xfrm>
            <a:custGeom>
              <a:avLst/>
              <a:gdLst/>
              <a:ahLst/>
              <a:cxnLst>
                <a:cxn ang="0">
                  <a:pos x="229" y="1579"/>
                </a:cxn>
                <a:cxn ang="0">
                  <a:pos x="1283" y="976"/>
                </a:cxn>
                <a:cxn ang="0">
                  <a:pos x="1123" y="0"/>
                </a:cxn>
                <a:cxn ang="0">
                  <a:pos x="51" y="752"/>
                </a:cxn>
                <a:cxn ang="0">
                  <a:pos x="51" y="752"/>
                </a:cxn>
                <a:cxn ang="0">
                  <a:pos x="225" y="1579"/>
                </a:cxn>
                <a:cxn ang="0">
                  <a:pos x="187" y="1586"/>
                </a:cxn>
                <a:cxn ang="0">
                  <a:pos x="19" y="761"/>
                </a:cxn>
                <a:cxn ang="0">
                  <a:pos x="0" y="765"/>
                </a:cxn>
                <a:cxn ang="0">
                  <a:pos x="37" y="754"/>
                </a:cxn>
                <a:cxn ang="0">
                  <a:pos x="38" y="758"/>
                </a:cxn>
                <a:cxn ang="0">
                  <a:pos x="1216" y="307"/>
                </a:cxn>
                <a:cxn ang="0">
                  <a:pos x="1216" y="307"/>
                </a:cxn>
                <a:cxn ang="0">
                  <a:pos x="56" y="754"/>
                </a:cxn>
                <a:cxn ang="0">
                  <a:pos x="225" y="1579"/>
                </a:cxn>
              </a:cxnLst>
              <a:rect l="0" t="0" r="r" b="b"/>
              <a:pathLst>
                <a:path w="1283" h="1586">
                  <a:moveTo>
                    <a:pt x="229" y="1579"/>
                  </a:moveTo>
                  <a:lnTo>
                    <a:pt x="1283" y="976"/>
                  </a:lnTo>
                  <a:lnTo>
                    <a:pt x="1123" y="0"/>
                  </a:lnTo>
                  <a:lnTo>
                    <a:pt x="51" y="752"/>
                  </a:lnTo>
                  <a:lnTo>
                    <a:pt x="51" y="752"/>
                  </a:lnTo>
                  <a:lnTo>
                    <a:pt x="225" y="1579"/>
                  </a:lnTo>
                  <a:lnTo>
                    <a:pt x="187" y="1586"/>
                  </a:lnTo>
                  <a:lnTo>
                    <a:pt x="19" y="761"/>
                  </a:lnTo>
                  <a:lnTo>
                    <a:pt x="0" y="765"/>
                  </a:lnTo>
                  <a:lnTo>
                    <a:pt x="37" y="754"/>
                  </a:lnTo>
                  <a:lnTo>
                    <a:pt x="38" y="758"/>
                  </a:lnTo>
                  <a:lnTo>
                    <a:pt x="1216" y="307"/>
                  </a:lnTo>
                  <a:lnTo>
                    <a:pt x="1216" y="307"/>
                  </a:lnTo>
                  <a:lnTo>
                    <a:pt x="56" y="754"/>
                  </a:lnTo>
                  <a:lnTo>
                    <a:pt x="225" y="1579"/>
                  </a:lnTo>
                </a:path>
              </a:pathLst>
            </a:custGeom>
            <a:gradFill rotWithShape="1">
              <a:gsLst>
                <a:gs pos="0">
                  <a:srgbClr val="FFFFCC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25" name="Freeform 41"/>
            <p:cNvSpPr>
              <a:spLocks/>
            </p:cNvSpPr>
            <p:nvPr/>
          </p:nvSpPr>
          <p:spPr bwMode="auto">
            <a:xfrm rot="15491503" flipV="1">
              <a:off x="1961" y="3935"/>
              <a:ext cx="842" cy="70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981200" y="4343400"/>
            <a:ext cx="5257800" cy="1371600"/>
            <a:chOff x="336" y="2024"/>
            <a:chExt cx="4280" cy="1152"/>
          </a:xfrm>
        </p:grpSpPr>
        <p:sp>
          <p:nvSpPr>
            <p:cNvPr id="246788" name="Freeform 4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904" y="80"/>
                </a:cxn>
                <a:cxn ang="0">
                  <a:pos x="4280" y="0"/>
                </a:cxn>
                <a:cxn ang="0">
                  <a:pos x="3432" y="1088"/>
                </a:cxn>
                <a:cxn ang="0">
                  <a:pos x="6" y="1091"/>
                </a:cxn>
                <a:cxn ang="0">
                  <a:pos x="6" y="1123"/>
                </a:cxn>
                <a:cxn ang="0">
                  <a:pos x="3448" y="1120"/>
                </a:cxn>
                <a:cxn ang="0">
                  <a:pos x="3448" y="1136"/>
                </a:cxn>
                <a:cxn ang="0">
                  <a:pos x="3464" y="1104"/>
                </a:cxn>
                <a:cxn ang="0">
                  <a:pos x="3448" y="1104"/>
                </a:cxn>
                <a:cxn ang="0">
                  <a:pos x="4264" y="48"/>
                </a:cxn>
                <a:cxn ang="0">
                  <a:pos x="4264" y="48"/>
                </a:cxn>
                <a:cxn ang="0">
                  <a:pos x="3448" y="1088"/>
                </a:cxn>
                <a:cxn ang="0">
                  <a:pos x="6" y="1091"/>
                </a:cxn>
              </a:cxnLst>
              <a:rect l="0" t="0" r="r" b="b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CC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89" name="Freeform 5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848" y="64"/>
                </a:cxn>
                <a:cxn ang="0">
                  <a:pos x="12" y="1138"/>
                </a:cxn>
                <a:cxn ang="0">
                  <a:pos x="0" y="1090"/>
                </a:cxn>
                <a:cxn ang="0">
                  <a:pos x="848" y="0"/>
                </a:cxn>
              </a:cxnLst>
              <a:rect l="0" t="0" r="r" b="b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gradFill rotWithShape="1">
              <a:gsLst>
                <a:gs pos="0">
                  <a:srgbClr val="CCCC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790" name="Freeform 6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3432" y="5"/>
                </a:cxn>
                <a:cxn ang="0">
                  <a:pos x="3444" y="53"/>
                </a:cxn>
                <a:cxn ang="0">
                  <a:pos x="0" y="59"/>
                </a:cxn>
                <a:cxn ang="0">
                  <a:pos x="6" y="22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rgbClr val="CCCC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200400" y="1676400"/>
            <a:ext cx="2130425" cy="3810000"/>
            <a:chOff x="2016" y="1056"/>
            <a:chExt cx="1342" cy="2400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 rot="15506541" flipV="1">
              <a:off x="1487" y="1585"/>
              <a:ext cx="2400" cy="1342"/>
              <a:chOff x="336" y="2024"/>
              <a:chExt cx="4280" cy="1152"/>
            </a:xfrm>
          </p:grpSpPr>
          <p:sp>
            <p:nvSpPr>
              <p:cNvPr id="246811" name="Freeform 27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rgbClr val="FFFFCC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12" name="Freeform 28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13" name="Freeform 29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46816" name="Object 32"/>
            <p:cNvGraphicFramePr>
              <a:graphicFrameLocks noChangeAspect="1"/>
            </p:cNvGraphicFramePr>
            <p:nvPr/>
          </p:nvGraphicFramePr>
          <p:xfrm>
            <a:off x="2016" y="1536"/>
            <a:ext cx="408" cy="544"/>
          </p:xfrm>
          <a:graphic>
            <a:graphicData uri="http://schemas.openxmlformats.org/presentationml/2006/ole">
              <p:oleObj spid="_x0000_s633860" name="Формула" r:id="rId4" imgW="152280" imgH="203040" progId="Equation.3">
                <p:embed/>
              </p:oleObj>
            </a:graphicData>
          </a:graphic>
        </p:graphicFrame>
      </p:grp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228600" y="1905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Следствие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96" name="Text Box 12"/>
          <p:cNvSpPr txBox="1">
            <a:spLocks noChangeArrowheads="1"/>
          </p:cNvSpPr>
          <p:nvPr/>
        </p:nvSpPr>
        <p:spPr bwMode="auto">
          <a:xfrm>
            <a:off x="533400" y="76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плоскость проходит через данную прямую, параллельную другой плоскости, и пересекает эту плоскость, то линия пересечения плоскостей параллельна данной прямой.</a:t>
            </a:r>
          </a:p>
        </p:txBody>
      </p:sp>
      <p:pic>
        <p:nvPicPr>
          <p:cNvPr id="24679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343400"/>
            <a:ext cx="530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6794" name="Freeform 10"/>
          <p:cNvSpPr>
            <a:spLocks/>
          </p:cNvSpPr>
          <p:nvPr/>
        </p:nvSpPr>
        <p:spPr bwMode="auto">
          <a:xfrm>
            <a:off x="3441700" y="2895600"/>
            <a:ext cx="1663700" cy="1155700"/>
          </a:xfrm>
          <a:custGeom>
            <a:avLst/>
            <a:gdLst/>
            <a:ahLst/>
            <a:cxnLst>
              <a:cxn ang="0">
                <a:pos x="1048" y="0"/>
              </a:cxn>
              <a:cxn ang="0">
                <a:pos x="0" y="728"/>
              </a:cxn>
            </a:cxnLst>
            <a:rect l="0" t="0" r="r" b="b"/>
            <a:pathLst>
              <a:path w="1048" h="728">
                <a:moveTo>
                  <a:pt x="1048" y="0"/>
                </a:moveTo>
                <a:lnTo>
                  <a:pt x="0" y="728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3352800" y="4318000"/>
            <a:ext cx="2230438" cy="1549400"/>
            <a:chOff x="2112" y="2720"/>
            <a:chExt cx="1405" cy="976"/>
          </a:xfrm>
        </p:grpSpPr>
        <p:sp>
          <p:nvSpPr>
            <p:cNvPr id="246793" name="Text Box 9"/>
            <p:cNvSpPr txBox="1">
              <a:spLocks noChangeArrowheads="1"/>
            </p:cNvSpPr>
            <p:nvPr/>
          </p:nvSpPr>
          <p:spPr bwMode="auto">
            <a:xfrm>
              <a:off x="3216" y="2784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46791" name="Freeform 7"/>
            <p:cNvSpPr>
              <a:spLocks/>
            </p:cNvSpPr>
            <p:nvPr/>
          </p:nvSpPr>
          <p:spPr bwMode="auto">
            <a:xfrm>
              <a:off x="2112" y="2720"/>
              <a:ext cx="1376" cy="976"/>
            </a:xfrm>
            <a:custGeom>
              <a:avLst/>
              <a:gdLst/>
              <a:ahLst/>
              <a:cxnLst>
                <a:cxn ang="0">
                  <a:pos x="1376" y="0"/>
                </a:cxn>
                <a:cxn ang="0">
                  <a:pos x="0" y="976"/>
                </a:cxn>
              </a:cxnLst>
              <a:rect l="0" t="0" r="r" b="b"/>
              <a:pathLst>
                <a:path w="1376" h="976">
                  <a:moveTo>
                    <a:pt x="1376" y="0"/>
                  </a:moveTo>
                  <a:lnTo>
                    <a:pt x="0" y="97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4572000" y="2362200"/>
            <a:ext cx="477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629400" y="1752600"/>
            <a:ext cx="1828800" cy="914400"/>
            <a:chOff x="3216" y="1152"/>
            <a:chExt cx="1152" cy="576"/>
          </a:xfrm>
        </p:grpSpPr>
        <p:sp>
          <p:nvSpPr>
            <p:cNvPr id="246818" name="Text Box 34"/>
            <p:cNvSpPr txBox="1">
              <a:spLocks noChangeArrowheads="1"/>
            </p:cNvSpPr>
            <p:nvPr/>
          </p:nvSpPr>
          <p:spPr bwMode="auto">
            <a:xfrm>
              <a:off x="3216" y="1152"/>
              <a:ext cx="71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 i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</a:t>
              </a:r>
              <a:r>
                <a:rPr lang="en-US" sz="54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</a:t>
              </a:r>
              <a:endPara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246819" name="Object 35"/>
            <p:cNvGraphicFramePr>
              <a:graphicFrameLocks noChangeAspect="1"/>
            </p:cNvGraphicFramePr>
            <p:nvPr/>
          </p:nvGraphicFramePr>
          <p:xfrm>
            <a:off x="3888" y="1288"/>
            <a:ext cx="480" cy="440"/>
          </p:xfrm>
          <a:graphic>
            <a:graphicData uri="http://schemas.openxmlformats.org/presentationml/2006/ole">
              <p:oleObj spid="_x0000_s633859" name="Формула" r:id="rId6" imgW="152280" imgH="139680" progId="Equation.3">
                <p:embed/>
              </p:oleObj>
            </a:graphicData>
          </a:graphic>
        </p:graphicFrame>
      </p:grpSp>
      <p:sp>
        <p:nvSpPr>
          <p:cNvPr id="246830" name="Text Box 46"/>
          <p:cNvSpPr txBox="1">
            <a:spLocks noChangeArrowheads="1"/>
          </p:cNvSpPr>
          <p:nvPr/>
        </p:nvSpPr>
        <p:spPr bwMode="auto">
          <a:xfrm>
            <a:off x="6934200" y="5181600"/>
            <a:ext cx="1708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 </a:t>
            </a:r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</a:t>
            </a:r>
            <a:r>
              <a:rPr lang="en-US" sz="5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5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629400" y="1752600"/>
            <a:ext cx="1828800" cy="914400"/>
            <a:chOff x="3216" y="1152"/>
            <a:chExt cx="1152" cy="576"/>
          </a:xfrm>
        </p:grpSpPr>
        <p:sp>
          <p:nvSpPr>
            <p:cNvPr id="246833" name="Text Box 49"/>
            <p:cNvSpPr txBox="1">
              <a:spLocks noChangeArrowheads="1"/>
            </p:cNvSpPr>
            <p:nvPr/>
          </p:nvSpPr>
          <p:spPr bwMode="auto">
            <a:xfrm>
              <a:off x="3216" y="1152"/>
              <a:ext cx="71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 i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</a:t>
              </a:r>
              <a:r>
                <a:rPr lang="en-US" sz="54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</a:t>
              </a:r>
              <a:endPara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246834" name="Object 50"/>
            <p:cNvGraphicFramePr>
              <a:graphicFrameLocks noChangeAspect="1"/>
            </p:cNvGraphicFramePr>
            <p:nvPr/>
          </p:nvGraphicFramePr>
          <p:xfrm>
            <a:off x="3888" y="1288"/>
            <a:ext cx="480" cy="440"/>
          </p:xfrm>
          <a:graphic>
            <a:graphicData uri="http://schemas.openxmlformats.org/presentationml/2006/ole">
              <p:oleObj spid="_x0000_s633858" name="Формула" r:id="rId7" imgW="152280" imgH="139680" progId="Equation.3">
                <p:embed/>
              </p:oleObj>
            </a:graphicData>
          </a:graphic>
        </p:graphicFrame>
      </p:grp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3" name="Нижний колонтитул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228600" y="1905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Следствие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152400" y="762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одна из двух параллельных прямых параллельна данной плоскости, то другая прямая либо также параллельна данной плоскости, либо лежит в этой плоскости.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6200" y="4191000"/>
            <a:ext cx="5257800" cy="1371600"/>
            <a:chOff x="48" y="2640"/>
            <a:chExt cx="3312" cy="86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" y="2640"/>
              <a:ext cx="3312" cy="864"/>
              <a:chOff x="336" y="2024"/>
              <a:chExt cx="4280" cy="1152"/>
            </a:xfrm>
          </p:grpSpPr>
          <p:sp>
            <p:nvSpPr>
              <p:cNvPr id="248839" name="Freeform 7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CC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40" name="Freeform 8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CCFF"/>
                  </a:gs>
                  <a:gs pos="100000">
                    <a:srgbClr val="99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41" name="Freeform 9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CCFF"/>
                  </a:gs>
                  <a:gs pos="100000">
                    <a:srgbClr val="9966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48850" name="Picture 1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2" y="2640"/>
              <a:ext cx="334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676400" y="2286000"/>
            <a:ext cx="2230438" cy="1549400"/>
            <a:chOff x="2112" y="2720"/>
            <a:chExt cx="1405" cy="976"/>
          </a:xfrm>
        </p:grpSpPr>
        <p:sp>
          <p:nvSpPr>
            <p:cNvPr id="248853" name="Text Box 21"/>
            <p:cNvSpPr txBox="1">
              <a:spLocks noChangeArrowheads="1"/>
            </p:cNvSpPr>
            <p:nvPr/>
          </p:nvSpPr>
          <p:spPr bwMode="auto">
            <a:xfrm>
              <a:off x="3216" y="2784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248854" name="Freeform 22"/>
            <p:cNvSpPr>
              <a:spLocks/>
            </p:cNvSpPr>
            <p:nvPr/>
          </p:nvSpPr>
          <p:spPr bwMode="auto">
            <a:xfrm>
              <a:off x="2112" y="2720"/>
              <a:ext cx="1376" cy="976"/>
            </a:xfrm>
            <a:custGeom>
              <a:avLst/>
              <a:gdLst/>
              <a:ahLst/>
              <a:cxnLst>
                <a:cxn ang="0">
                  <a:pos x="1376" y="0"/>
                </a:cxn>
                <a:cxn ang="0">
                  <a:pos x="0" y="976"/>
                </a:cxn>
              </a:cxnLst>
              <a:rect l="0" t="0" r="r" b="b"/>
              <a:pathLst>
                <a:path w="1376" h="976">
                  <a:moveTo>
                    <a:pt x="1376" y="0"/>
                  </a:moveTo>
                  <a:lnTo>
                    <a:pt x="0" y="97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3581400" y="2362200"/>
            <a:ext cx="2057400" cy="1524000"/>
            <a:chOff x="2208" y="1536"/>
            <a:chExt cx="1296" cy="960"/>
          </a:xfrm>
        </p:grpSpPr>
        <p:sp>
          <p:nvSpPr>
            <p:cNvPr id="248851" name="Freeform 19"/>
            <p:cNvSpPr>
              <a:spLocks/>
            </p:cNvSpPr>
            <p:nvPr/>
          </p:nvSpPr>
          <p:spPr bwMode="auto">
            <a:xfrm>
              <a:off x="2208" y="1680"/>
              <a:ext cx="1064" cy="816"/>
            </a:xfrm>
            <a:custGeom>
              <a:avLst/>
              <a:gdLst/>
              <a:ahLst/>
              <a:cxnLst>
                <a:cxn ang="0">
                  <a:pos x="1064" y="0"/>
                </a:cxn>
                <a:cxn ang="0">
                  <a:pos x="0" y="816"/>
                </a:cxn>
              </a:cxnLst>
              <a:rect l="0" t="0" r="r" b="b"/>
              <a:pathLst>
                <a:path w="1064" h="816">
                  <a:moveTo>
                    <a:pt x="1064" y="0"/>
                  </a:moveTo>
                  <a:lnTo>
                    <a:pt x="0" y="816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8855" name="Text Box 23"/>
            <p:cNvSpPr txBox="1">
              <a:spLocks noChangeArrowheads="1"/>
            </p:cNvSpPr>
            <p:nvPr/>
          </p:nvSpPr>
          <p:spPr bwMode="auto">
            <a:xfrm>
              <a:off x="3203" y="1536"/>
              <a:ext cx="3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 i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48861" name="Text Box 29"/>
          <p:cNvSpPr txBox="1">
            <a:spLocks noChangeArrowheads="1"/>
          </p:cNvSpPr>
          <p:nvPr/>
        </p:nvSpPr>
        <p:spPr bwMode="auto">
          <a:xfrm>
            <a:off x="6096000" y="1752600"/>
            <a:ext cx="1708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</a:t>
            </a:r>
            <a:r>
              <a:rPr lang="en-US" sz="5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5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096000" y="2819400"/>
            <a:ext cx="1828800" cy="914400"/>
            <a:chOff x="3216" y="1152"/>
            <a:chExt cx="1152" cy="576"/>
          </a:xfrm>
        </p:grpSpPr>
        <p:sp>
          <p:nvSpPr>
            <p:cNvPr id="248863" name="Text Box 31"/>
            <p:cNvSpPr txBox="1">
              <a:spLocks noChangeArrowheads="1"/>
            </p:cNvSpPr>
            <p:nvPr/>
          </p:nvSpPr>
          <p:spPr bwMode="auto">
            <a:xfrm>
              <a:off x="3216" y="1152"/>
              <a:ext cx="71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 i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</a:t>
              </a:r>
              <a:r>
                <a:rPr lang="en-US" sz="54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</a:t>
              </a:r>
              <a:endPara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248864" name="Object 32"/>
            <p:cNvGraphicFramePr>
              <a:graphicFrameLocks noChangeAspect="1"/>
            </p:cNvGraphicFramePr>
            <p:nvPr/>
          </p:nvGraphicFramePr>
          <p:xfrm>
            <a:off x="3888" y="1288"/>
            <a:ext cx="480" cy="440"/>
          </p:xfrm>
          <a:graphic>
            <a:graphicData uri="http://schemas.openxmlformats.org/presentationml/2006/ole">
              <p:oleObj spid="_x0000_s634884" name="Формула" r:id="rId5" imgW="152280" imgH="139680" progId="Equation.3">
                <p:embed/>
              </p:oleObj>
            </a:graphicData>
          </a:graphic>
        </p:graphicFrame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187530" y="5517290"/>
            <a:ext cx="1828800" cy="914400"/>
            <a:chOff x="3216" y="1152"/>
            <a:chExt cx="1152" cy="576"/>
          </a:xfrm>
        </p:grpSpPr>
        <p:sp>
          <p:nvSpPr>
            <p:cNvPr id="248867" name="Text Box 35"/>
            <p:cNvSpPr txBox="1">
              <a:spLocks noChangeArrowheads="1"/>
            </p:cNvSpPr>
            <p:nvPr/>
          </p:nvSpPr>
          <p:spPr bwMode="auto">
            <a:xfrm>
              <a:off x="3216" y="1152"/>
              <a:ext cx="71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 i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 </a:t>
              </a:r>
              <a:r>
                <a:rPr lang="en-US" sz="54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</a:t>
              </a:r>
              <a:endPara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248868" name="Object 36"/>
            <p:cNvGraphicFramePr>
              <a:graphicFrameLocks noChangeAspect="1"/>
            </p:cNvGraphicFramePr>
            <p:nvPr/>
          </p:nvGraphicFramePr>
          <p:xfrm>
            <a:off x="3888" y="1288"/>
            <a:ext cx="480" cy="440"/>
          </p:xfrm>
          <a:graphic>
            <a:graphicData uri="http://schemas.openxmlformats.org/presentationml/2006/ole">
              <p:oleObj spid="_x0000_s634883" name="Формула" r:id="rId6" imgW="152280" imgH="139680" progId="Equation.3">
                <p:embed/>
              </p:oleObj>
            </a:graphicData>
          </a:graphic>
        </p:graphicFrame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5364110" y="5229250"/>
            <a:ext cx="1797050" cy="914400"/>
            <a:chOff x="2592" y="3648"/>
            <a:chExt cx="1132" cy="576"/>
          </a:xfrm>
        </p:grpSpPr>
        <p:sp>
          <p:nvSpPr>
            <p:cNvPr id="248870" name="Text Box 38"/>
            <p:cNvSpPr txBox="1">
              <a:spLocks noChangeArrowheads="1"/>
            </p:cNvSpPr>
            <p:nvPr/>
          </p:nvSpPr>
          <p:spPr bwMode="auto">
            <a:xfrm>
              <a:off x="2592" y="3648"/>
              <a:ext cx="35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5400" i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248871" name="Object 39"/>
            <p:cNvGraphicFramePr>
              <a:graphicFrameLocks noChangeAspect="1"/>
            </p:cNvGraphicFramePr>
            <p:nvPr/>
          </p:nvGraphicFramePr>
          <p:xfrm>
            <a:off x="2880" y="3744"/>
            <a:ext cx="844" cy="471"/>
          </p:xfrm>
          <a:graphic>
            <a:graphicData uri="http://schemas.openxmlformats.org/presentationml/2006/ole">
              <p:oleObj spid="_x0000_s634882" name="Формула" r:id="rId7" imgW="291960" imgH="139680" progId="Equation.3">
                <p:embed/>
              </p:oleObj>
            </a:graphicData>
          </a:graphic>
        </p:graphicFrame>
      </p:grp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19.10.2011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14167 0.24444 " pathEditMode="relative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9470</TotalTime>
  <Words>648</Words>
  <Application>Microsoft Office PowerPoint</Application>
  <PresentationFormat>Экран (4:3)</PresentationFormat>
  <Paragraphs>194</Paragraphs>
  <Slides>17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Татьяна Похващева</cp:lastModifiedBy>
  <cp:revision>1034</cp:revision>
  <dcterms:created xsi:type="dcterms:W3CDTF">2011-06-18T13:01:16Z</dcterms:created>
  <dcterms:modified xsi:type="dcterms:W3CDTF">2020-09-19T09:59:35Z</dcterms:modified>
</cp:coreProperties>
</file>