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2">
  <p:sldMasterIdLst>
    <p:sldMasterId id="2147483650" r:id="rId1"/>
    <p:sldMasterId id="2147483651" r:id="rId2"/>
    <p:sldMasterId id="2147483652" r:id="rId3"/>
  </p:sldMasterIdLst>
  <p:notesMasterIdLst>
    <p:notesMasterId r:id="rId30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2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embeddedFontLst>
    <p:embeddedFont>
      <p:font typeface="Arial Black" panose="020B0A04020102020204" pitchFamily="34" charset="0"/>
      <p:regular r:id="rId31"/>
      <p:bold r:id="rId32"/>
    </p:embeddedFont>
    <p:embeddedFont>
      <p:font typeface="Verdana" panose="020B0604030504040204" pitchFamily="34" charset="0"/>
      <p:regular r:id="rId33"/>
      <p:bold r:id="rId34"/>
      <p:italic r:id="rId35"/>
      <p:boldItalic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21" Type="http://schemas.openxmlformats.org/officeDocument/2006/relationships/slide" Target="slides/slide18.xml"/><Relationship Id="rId34" Type="http://schemas.openxmlformats.org/officeDocument/2006/relationships/font" Target="fonts/font4.fntdata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3.fntdata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font" Target="fonts/font2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font" Target="fonts/font6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font" Target="fonts/font1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4030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36163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4271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66688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44440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01983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22834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03035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48855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1299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685800"/>
            <a:ext cx="5372100" cy="4030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685800" y="99060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□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□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4pPr>
            <a:lvl5pPr lvl="4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Char char="▪"/>
              <a:defRPr/>
            </a:lvl5pPr>
            <a:lvl6pPr lvl="5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Char char="▪"/>
              <a:defRPr/>
            </a:lvl6pPr>
            <a:lvl7pPr lvl="6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Char char="▪"/>
              <a:defRPr/>
            </a:lvl7pPr>
            <a:lvl8pPr lvl="7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Char char="▪"/>
              <a:defRPr/>
            </a:lvl8pPr>
            <a:lvl9pPr lvl="8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685800" y="2393950"/>
            <a:ext cx="7772400" cy="109537"/>
          </a:xfrm>
          <a:custGeom>
            <a:avLst/>
            <a:gdLst/>
            <a:ahLst/>
            <a:cxnLst/>
            <a:rect l="l" t="t" r="r" b="b"/>
            <a:pathLst>
              <a:path w="1000" h="1000" extrusionOk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 extrusionOk="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539750" y="1628775"/>
            <a:ext cx="800735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dt" idx="10"/>
          </p:nvPr>
        </p:nvSpPr>
        <p:spPr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sldNum" idx="12"/>
          </p:nvPr>
        </p:nvSpPr>
        <p:spPr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566737" y="1752600"/>
            <a:ext cx="8001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oto Sans Symbols"/>
              <a:buChar char="□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Noto Sans Symbols"/>
              <a:buChar char="■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74650" algn="l" rtl="0">
              <a:lnSpc>
                <a:spcPct val="100000"/>
              </a:lnSpc>
              <a:spcBef>
                <a:spcPts val="460"/>
              </a:spcBef>
              <a:spcAft>
                <a:spcPts val="0"/>
              </a:spcAft>
              <a:buClr>
                <a:schemeClr val="accent2"/>
              </a:buClr>
              <a:buSzPts val="2300"/>
              <a:buFont typeface="Noto Sans Symbols"/>
              <a:buChar char="□"/>
              <a:defRPr sz="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609600" y="1566862"/>
            <a:ext cx="7958137" cy="109537"/>
          </a:xfrm>
          <a:custGeom>
            <a:avLst/>
            <a:gdLst/>
            <a:ahLst/>
            <a:cxnLst/>
            <a:rect l="l" t="t" r="r" b="b"/>
            <a:pathLst>
              <a:path w="1000" h="1000" extrusionOk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 extrusionOk="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" name="Google Shape;13;p1"/>
          <p:cNvCxnSpPr/>
          <p:nvPr/>
        </p:nvCxnSpPr>
        <p:spPr>
          <a:xfrm>
            <a:off x="609600" y="6172200"/>
            <a:ext cx="7924800" cy="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4" name="Google Shape;14;p1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28" name="Google Shape;28;p3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1"/>
          </p:nvPr>
        </p:nvSpPr>
        <p:spPr>
          <a:xfrm>
            <a:off x="539750" y="1628775"/>
            <a:ext cx="800735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539750" y="1628775"/>
            <a:ext cx="800735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48B691"/>
            </a:gs>
            <a:gs pos="100000">
              <a:srgbClr val="66FFCC"/>
            </a:gs>
          </a:gsLst>
          <a:lin ang="13500000" scaled="0"/>
        </a:gra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>
            <a:spLocks noGrp="1"/>
          </p:cNvSpPr>
          <p:nvPr>
            <p:ph type="ctrTitle"/>
          </p:nvPr>
        </p:nvSpPr>
        <p:spPr>
          <a:xfrm>
            <a:off x="611187" y="404812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Организация ЭВМ и систем</a:t>
            </a:r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ubTitle" idx="1"/>
          </p:nvPr>
        </p:nvSpPr>
        <p:spPr>
          <a:xfrm>
            <a:off x="611187" y="2492375"/>
            <a:ext cx="8281987" cy="4105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buSzPts val="2800"/>
              <a:buNone/>
            </a:pP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Конвейерная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обработка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данных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процессорах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IA-32</a:t>
            </a: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 b="1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1778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Char char="•"/>
            </a:pP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Организация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и </a:t>
            </a: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режимы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работы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процессоров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семейства</a:t>
            </a:r>
            <a:r>
              <a:rPr lang="en-US" sz="2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P6 и Pentium 4  IA-32</a:t>
            </a:r>
            <a:endParaRPr dirty="0"/>
          </a:p>
          <a:p>
            <a:pPr marL="469900" lvl="0" indent="-292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sz="2800" b="1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5"/>
          <p:cNvSpPr txBox="1">
            <a:spLocks noGrp="1"/>
          </p:cNvSpPr>
          <p:nvPr>
            <p:ph type="title"/>
          </p:nvPr>
        </p:nvSpPr>
        <p:spPr>
          <a:xfrm>
            <a:off x="468312" y="0"/>
            <a:ext cx="8385175" cy="1260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Структура микропроцессора Pentium Pro</a:t>
            </a:r>
            <a:endParaRPr/>
          </a:p>
        </p:txBody>
      </p:sp>
      <p:sp>
        <p:nvSpPr>
          <p:cNvPr id="230" name="Google Shape;230;p15"/>
          <p:cNvSpPr txBox="1"/>
          <p:nvPr/>
        </p:nvSpPr>
        <p:spPr>
          <a:xfrm>
            <a:off x="1619250" y="1412875"/>
            <a:ext cx="252095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 2-го уровня, 256 Кбайт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(монтируется в один корпус с ЦП)</a:t>
            </a:r>
            <a:endParaRPr/>
          </a:p>
        </p:txBody>
      </p:sp>
      <p:sp>
        <p:nvSpPr>
          <p:cNvPr id="231" name="Google Shape;231;p15"/>
          <p:cNvSpPr txBox="1"/>
          <p:nvPr/>
        </p:nvSpPr>
        <p:spPr>
          <a:xfrm>
            <a:off x="2679700" y="1360487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5"/>
          <p:cNvSpPr txBox="1"/>
          <p:nvPr/>
        </p:nvSpPr>
        <p:spPr>
          <a:xfrm>
            <a:off x="395287" y="2565400"/>
            <a:ext cx="3384550" cy="2873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Интерфейс памяти</a:t>
            </a:r>
            <a:endParaRPr/>
          </a:p>
        </p:txBody>
      </p:sp>
      <p:cxnSp>
        <p:nvCxnSpPr>
          <p:cNvPr id="233" name="Google Shape;233;p15"/>
          <p:cNvCxnSpPr/>
          <p:nvPr/>
        </p:nvCxnSpPr>
        <p:spPr>
          <a:xfrm rot="10800000">
            <a:off x="900112" y="1700212"/>
            <a:ext cx="0" cy="8651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34" name="Google Shape;234;p15"/>
          <p:cNvCxnSpPr/>
          <p:nvPr/>
        </p:nvCxnSpPr>
        <p:spPr>
          <a:xfrm>
            <a:off x="468312" y="1700212"/>
            <a:ext cx="1150937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sp>
        <p:nvSpPr>
          <p:cNvPr id="235" name="Google Shape;235;p15"/>
          <p:cNvSpPr txBox="1"/>
          <p:nvPr/>
        </p:nvSpPr>
        <p:spPr>
          <a:xfrm>
            <a:off x="0" y="1773237"/>
            <a:ext cx="18415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15"/>
          <p:cNvSpPr txBox="1"/>
          <p:nvPr/>
        </p:nvSpPr>
        <p:spPr>
          <a:xfrm>
            <a:off x="-92075" y="1746250"/>
            <a:ext cx="1020762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Внешняя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64-разрядная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синхронная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шина</a:t>
            </a:r>
            <a:endParaRPr/>
          </a:p>
        </p:txBody>
      </p:sp>
      <p:cxnSp>
        <p:nvCxnSpPr>
          <p:cNvPr id="237" name="Google Shape;237;p15"/>
          <p:cNvCxnSpPr/>
          <p:nvPr/>
        </p:nvCxnSpPr>
        <p:spPr>
          <a:xfrm>
            <a:off x="2555875" y="1844675"/>
            <a:ext cx="0" cy="720725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238" name="Google Shape;238;p15"/>
          <p:cNvSpPr txBox="1"/>
          <p:nvPr/>
        </p:nvSpPr>
        <p:spPr>
          <a:xfrm>
            <a:off x="2535237" y="1890712"/>
            <a:ext cx="985837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Синхронная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64-разрядная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шина</a:t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395287" y="3284537"/>
            <a:ext cx="3455987" cy="5762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0" name="Google Shape;240;p15"/>
          <p:cNvCxnSpPr/>
          <p:nvPr/>
        </p:nvCxnSpPr>
        <p:spPr>
          <a:xfrm>
            <a:off x="2268537" y="3284537"/>
            <a:ext cx="0" cy="5762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241" name="Google Shape;241;p15"/>
          <p:cNvSpPr txBox="1"/>
          <p:nvPr/>
        </p:nvSpPr>
        <p:spPr>
          <a:xfrm>
            <a:off x="376237" y="3305175"/>
            <a:ext cx="116522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выборки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инструкций</a:t>
            </a:r>
            <a:endParaRPr/>
          </a:p>
        </p:txBody>
      </p:sp>
      <p:sp>
        <p:nvSpPr>
          <p:cNvPr id="242" name="Google Shape;242;p15"/>
          <p:cNvSpPr txBox="1"/>
          <p:nvPr/>
        </p:nvSpPr>
        <p:spPr>
          <a:xfrm>
            <a:off x="2484437" y="3284537"/>
            <a:ext cx="12525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Буфер команд,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Кбайт</a:t>
            </a:r>
            <a:endParaRPr/>
          </a:p>
        </p:txBody>
      </p:sp>
      <p:cxnSp>
        <p:nvCxnSpPr>
          <p:cNvPr id="243" name="Google Shape;243;p15"/>
          <p:cNvCxnSpPr/>
          <p:nvPr/>
        </p:nvCxnSpPr>
        <p:spPr>
          <a:xfrm>
            <a:off x="684212" y="285273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44" name="Google Shape;244;p15"/>
          <p:cNvCxnSpPr/>
          <p:nvPr/>
        </p:nvCxnSpPr>
        <p:spPr>
          <a:xfrm>
            <a:off x="3203575" y="285273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45" name="Google Shape;245;p15"/>
          <p:cNvSpPr txBox="1"/>
          <p:nvPr/>
        </p:nvSpPr>
        <p:spPr>
          <a:xfrm>
            <a:off x="735012" y="2827337"/>
            <a:ext cx="2333625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 1 такт выбираются 2 строки кэша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(строка – 32 байта)</a:t>
            </a:r>
            <a:endParaRPr/>
          </a:p>
        </p:txBody>
      </p:sp>
      <p:sp>
        <p:nvSpPr>
          <p:cNvPr id="246" name="Google Shape;246;p15"/>
          <p:cNvSpPr txBox="1"/>
          <p:nvPr/>
        </p:nvSpPr>
        <p:spPr>
          <a:xfrm>
            <a:off x="395287" y="4292600"/>
            <a:ext cx="3455987" cy="15128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5"/>
          <p:cNvSpPr txBox="1"/>
          <p:nvPr/>
        </p:nvSpPr>
        <p:spPr>
          <a:xfrm>
            <a:off x="1455737" y="4338637"/>
            <a:ext cx="1417637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Дешифратор команд</a:t>
            </a:r>
            <a:endParaRPr/>
          </a:p>
        </p:txBody>
      </p:sp>
      <p:sp>
        <p:nvSpPr>
          <p:cNvPr id="248" name="Google Shape;248;p15"/>
          <p:cNvSpPr txBox="1"/>
          <p:nvPr/>
        </p:nvSpPr>
        <p:spPr>
          <a:xfrm>
            <a:off x="468312" y="4868862"/>
            <a:ext cx="935037" cy="7921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Дешифратор,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микро-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операция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 такт</a:t>
            </a:r>
            <a:endParaRPr/>
          </a:p>
        </p:txBody>
      </p:sp>
      <p:sp>
        <p:nvSpPr>
          <p:cNvPr id="249" name="Google Shape;249;p15"/>
          <p:cNvSpPr txBox="1"/>
          <p:nvPr/>
        </p:nvSpPr>
        <p:spPr>
          <a:xfrm>
            <a:off x="1547812" y="4868862"/>
            <a:ext cx="935037" cy="7921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Дешифратор,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микро-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операция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 такт</a:t>
            </a:r>
            <a:endParaRPr/>
          </a:p>
        </p:txBody>
      </p:sp>
      <p:sp>
        <p:nvSpPr>
          <p:cNvPr id="250" name="Google Shape;250;p15"/>
          <p:cNvSpPr txBox="1"/>
          <p:nvPr/>
        </p:nvSpPr>
        <p:spPr>
          <a:xfrm>
            <a:off x="2700337" y="4868862"/>
            <a:ext cx="935037" cy="7921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Дешифратор,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микро-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операции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 такт </a:t>
            </a:r>
            <a:endParaRPr/>
          </a:p>
        </p:txBody>
      </p:sp>
      <p:sp>
        <p:nvSpPr>
          <p:cNvPr id="251" name="Google Shape;251;p15"/>
          <p:cNvSpPr txBox="1"/>
          <p:nvPr/>
        </p:nvSpPr>
        <p:spPr>
          <a:xfrm>
            <a:off x="323850" y="6237287"/>
            <a:ext cx="3887787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Таблица переименования регистров</a:t>
            </a:r>
            <a:endParaRPr/>
          </a:p>
        </p:txBody>
      </p:sp>
      <p:cxnSp>
        <p:nvCxnSpPr>
          <p:cNvPr id="252" name="Google Shape;252;p15"/>
          <p:cNvCxnSpPr/>
          <p:nvPr/>
        </p:nvCxnSpPr>
        <p:spPr>
          <a:xfrm>
            <a:off x="900112" y="580548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3" name="Google Shape;253;p15"/>
          <p:cNvCxnSpPr/>
          <p:nvPr/>
        </p:nvCxnSpPr>
        <p:spPr>
          <a:xfrm>
            <a:off x="1979612" y="580548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4" name="Google Shape;254;p15"/>
          <p:cNvCxnSpPr/>
          <p:nvPr/>
        </p:nvCxnSpPr>
        <p:spPr>
          <a:xfrm>
            <a:off x="3132137" y="580548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5" name="Google Shape;255;p15"/>
          <p:cNvCxnSpPr/>
          <p:nvPr/>
        </p:nvCxnSpPr>
        <p:spPr>
          <a:xfrm>
            <a:off x="3348037" y="580548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6" name="Google Shape;256;p15"/>
          <p:cNvCxnSpPr/>
          <p:nvPr/>
        </p:nvCxnSpPr>
        <p:spPr>
          <a:xfrm>
            <a:off x="3563937" y="580548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7" name="Google Shape;257;p15"/>
          <p:cNvCxnSpPr/>
          <p:nvPr/>
        </p:nvCxnSpPr>
        <p:spPr>
          <a:xfrm>
            <a:off x="3779837" y="580548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58" name="Google Shape;258;p15"/>
          <p:cNvCxnSpPr/>
          <p:nvPr/>
        </p:nvCxnSpPr>
        <p:spPr>
          <a:xfrm>
            <a:off x="2051050" y="3860800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59" name="Google Shape;259;p15"/>
          <p:cNvSpPr txBox="1"/>
          <p:nvPr/>
        </p:nvSpPr>
        <p:spPr>
          <a:xfrm>
            <a:off x="6156325" y="2636837"/>
            <a:ext cx="2447925" cy="215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интерфейса с памятью</a:t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6156325" y="3141662"/>
            <a:ext cx="2447925" cy="215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формирования адреса</a:t>
            </a:r>
            <a:endParaRPr/>
          </a:p>
        </p:txBody>
      </p:sp>
      <p:sp>
        <p:nvSpPr>
          <p:cNvPr id="261" name="Google Shape;261;p15"/>
          <p:cNvSpPr txBox="1"/>
          <p:nvPr/>
        </p:nvSpPr>
        <p:spPr>
          <a:xfrm>
            <a:off x="6156325" y="3933825"/>
            <a:ext cx="2447925" cy="3587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Арифметическое устройство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 фиксированной точкой</a:t>
            </a:r>
            <a:endParaRPr/>
          </a:p>
        </p:txBody>
      </p:sp>
      <p:sp>
        <p:nvSpPr>
          <p:cNvPr id="262" name="Google Shape;262;p15"/>
          <p:cNvSpPr txBox="1"/>
          <p:nvPr/>
        </p:nvSpPr>
        <p:spPr>
          <a:xfrm>
            <a:off x="6156325" y="4581525"/>
            <a:ext cx="2447925" cy="3603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Арифметическое устройство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 фиксированной точкой</a:t>
            </a:r>
            <a:endParaRPr/>
          </a:p>
        </p:txBody>
      </p:sp>
      <p:sp>
        <p:nvSpPr>
          <p:cNvPr id="263" name="Google Shape;263;p15"/>
          <p:cNvSpPr txBox="1"/>
          <p:nvPr/>
        </p:nvSpPr>
        <p:spPr>
          <a:xfrm>
            <a:off x="6156325" y="5157787"/>
            <a:ext cx="2447925" cy="35877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Арифметическое устройство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 плавающей точкой</a:t>
            </a:r>
            <a:endParaRPr/>
          </a:p>
        </p:txBody>
      </p:sp>
      <p:sp>
        <p:nvSpPr>
          <p:cNvPr id="264" name="Google Shape;264;p15"/>
          <p:cNvSpPr txBox="1"/>
          <p:nvPr/>
        </p:nvSpPr>
        <p:spPr>
          <a:xfrm>
            <a:off x="6156325" y="3573462"/>
            <a:ext cx="2447925" cy="215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формирования адреса</a:t>
            </a:r>
            <a:endParaRPr/>
          </a:p>
        </p:txBody>
      </p:sp>
      <p:sp>
        <p:nvSpPr>
          <p:cNvPr id="265" name="Google Shape;265;p15"/>
          <p:cNvSpPr txBox="1"/>
          <p:nvPr/>
        </p:nvSpPr>
        <p:spPr>
          <a:xfrm>
            <a:off x="6732587" y="6021387"/>
            <a:ext cx="1511300" cy="62071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6" name="Google Shape;266;p15"/>
          <p:cNvCxnSpPr/>
          <p:nvPr/>
        </p:nvCxnSpPr>
        <p:spPr>
          <a:xfrm>
            <a:off x="6732587" y="6308725"/>
            <a:ext cx="15113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267" name="Google Shape;267;p15"/>
          <p:cNvSpPr txBox="1"/>
          <p:nvPr/>
        </p:nvSpPr>
        <p:spPr>
          <a:xfrm>
            <a:off x="7002462" y="5969000"/>
            <a:ext cx="1809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15"/>
          <p:cNvSpPr txBox="1"/>
          <p:nvPr/>
        </p:nvSpPr>
        <p:spPr>
          <a:xfrm>
            <a:off x="6877050" y="6021387"/>
            <a:ext cx="1149350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Пул инструкций</a:t>
            </a:r>
            <a:endParaRPr/>
          </a:p>
        </p:txBody>
      </p:sp>
      <p:sp>
        <p:nvSpPr>
          <p:cNvPr id="269" name="Google Shape;269;p15"/>
          <p:cNvSpPr txBox="1"/>
          <p:nvPr/>
        </p:nvSpPr>
        <p:spPr>
          <a:xfrm>
            <a:off x="6877050" y="6381750"/>
            <a:ext cx="1062037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удаления</a:t>
            </a:r>
            <a:endParaRPr/>
          </a:p>
        </p:txBody>
      </p:sp>
      <p:sp>
        <p:nvSpPr>
          <p:cNvPr id="270" name="Google Shape;270;p15"/>
          <p:cNvSpPr txBox="1"/>
          <p:nvPr/>
        </p:nvSpPr>
        <p:spPr>
          <a:xfrm rot="-5400000">
            <a:off x="4031456" y="3969543"/>
            <a:ext cx="3384550" cy="2873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резервирования</a:t>
            </a:r>
            <a:endParaRPr/>
          </a:p>
        </p:txBody>
      </p:sp>
      <p:sp>
        <p:nvSpPr>
          <p:cNvPr id="271" name="Google Shape;271;p15"/>
          <p:cNvSpPr txBox="1"/>
          <p:nvPr/>
        </p:nvSpPr>
        <p:spPr>
          <a:xfrm>
            <a:off x="4643437" y="1412875"/>
            <a:ext cx="1152525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Буфер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запросов</a:t>
            </a:r>
            <a:endParaRPr/>
          </a:p>
        </p:txBody>
      </p:sp>
      <p:sp>
        <p:nvSpPr>
          <p:cNvPr id="272" name="Google Shape;272;p15"/>
          <p:cNvSpPr txBox="1"/>
          <p:nvPr/>
        </p:nvSpPr>
        <p:spPr>
          <a:xfrm>
            <a:off x="4500562" y="2492375"/>
            <a:ext cx="935037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Буфер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данных</a:t>
            </a:r>
            <a:endParaRPr/>
          </a:p>
        </p:txBody>
      </p:sp>
      <p:sp>
        <p:nvSpPr>
          <p:cNvPr id="273" name="Google Shape;273;p15"/>
          <p:cNvSpPr txBox="1"/>
          <p:nvPr/>
        </p:nvSpPr>
        <p:spPr>
          <a:xfrm>
            <a:off x="4356100" y="3573462"/>
            <a:ext cx="1079500" cy="10080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предсказания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переходов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(512 входов)</a:t>
            </a:r>
            <a:endParaRPr/>
          </a:p>
        </p:txBody>
      </p:sp>
      <p:sp>
        <p:nvSpPr>
          <p:cNvPr id="274" name="Google Shape;274;p15"/>
          <p:cNvSpPr txBox="1"/>
          <p:nvPr/>
        </p:nvSpPr>
        <p:spPr>
          <a:xfrm>
            <a:off x="4356100" y="4868862"/>
            <a:ext cx="1008062" cy="9366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микропрог-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раммного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управления</a:t>
            </a:r>
            <a:endParaRPr/>
          </a:p>
        </p:txBody>
      </p:sp>
      <p:cxnSp>
        <p:nvCxnSpPr>
          <p:cNvPr id="275" name="Google Shape;275;p15"/>
          <p:cNvCxnSpPr/>
          <p:nvPr/>
        </p:nvCxnSpPr>
        <p:spPr>
          <a:xfrm rot="10800000">
            <a:off x="3563937" y="2133600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76" name="Google Shape;276;p15"/>
          <p:cNvCxnSpPr/>
          <p:nvPr/>
        </p:nvCxnSpPr>
        <p:spPr>
          <a:xfrm>
            <a:off x="3563937" y="2133600"/>
            <a:ext cx="6477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77" name="Google Shape;277;p15"/>
          <p:cNvCxnSpPr/>
          <p:nvPr/>
        </p:nvCxnSpPr>
        <p:spPr>
          <a:xfrm rot="10800000">
            <a:off x="4211637" y="1628775"/>
            <a:ext cx="0" cy="504825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78" name="Google Shape;278;p15"/>
          <p:cNvCxnSpPr/>
          <p:nvPr/>
        </p:nvCxnSpPr>
        <p:spPr>
          <a:xfrm>
            <a:off x="4211637" y="1628775"/>
            <a:ext cx="4318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79" name="Google Shape;279;p15"/>
          <p:cNvCxnSpPr/>
          <p:nvPr/>
        </p:nvCxnSpPr>
        <p:spPr>
          <a:xfrm>
            <a:off x="5795962" y="1484312"/>
            <a:ext cx="273685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0" name="Google Shape;280;p15"/>
          <p:cNvCxnSpPr/>
          <p:nvPr/>
        </p:nvCxnSpPr>
        <p:spPr>
          <a:xfrm>
            <a:off x="5795962" y="1700212"/>
            <a:ext cx="24479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1" name="Google Shape;281;p15"/>
          <p:cNvCxnSpPr/>
          <p:nvPr/>
        </p:nvCxnSpPr>
        <p:spPr>
          <a:xfrm>
            <a:off x="3779837" y="2708275"/>
            <a:ext cx="7207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2" name="Google Shape;282;p15"/>
          <p:cNvCxnSpPr/>
          <p:nvPr/>
        </p:nvCxnSpPr>
        <p:spPr>
          <a:xfrm>
            <a:off x="3851275" y="3716337"/>
            <a:ext cx="5048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3" name="Google Shape;283;p15"/>
          <p:cNvCxnSpPr/>
          <p:nvPr/>
        </p:nvCxnSpPr>
        <p:spPr>
          <a:xfrm>
            <a:off x="3851275" y="4437062"/>
            <a:ext cx="5048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4" name="Google Shape;284;p15"/>
          <p:cNvCxnSpPr/>
          <p:nvPr/>
        </p:nvCxnSpPr>
        <p:spPr>
          <a:xfrm>
            <a:off x="3851275" y="5300662"/>
            <a:ext cx="5048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5" name="Google Shape;285;p15"/>
          <p:cNvCxnSpPr/>
          <p:nvPr/>
        </p:nvCxnSpPr>
        <p:spPr>
          <a:xfrm>
            <a:off x="4932362" y="2133600"/>
            <a:ext cx="338455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6" name="Google Shape;286;p15"/>
          <p:cNvCxnSpPr/>
          <p:nvPr/>
        </p:nvCxnSpPr>
        <p:spPr>
          <a:xfrm>
            <a:off x="4932362" y="2133600"/>
            <a:ext cx="0" cy="358775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7" name="Google Shape;287;p15"/>
          <p:cNvCxnSpPr/>
          <p:nvPr/>
        </p:nvCxnSpPr>
        <p:spPr>
          <a:xfrm>
            <a:off x="7308850" y="2133600"/>
            <a:ext cx="0" cy="50323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8" name="Google Shape;288;p15"/>
          <p:cNvCxnSpPr/>
          <p:nvPr/>
        </p:nvCxnSpPr>
        <p:spPr>
          <a:xfrm>
            <a:off x="4211637" y="6308725"/>
            <a:ext cx="252095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89" name="Google Shape;289;p15"/>
          <p:cNvCxnSpPr/>
          <p:nvPr/>
        </p:nvCxnSpPr>
        <p:spPr>
          <a:xfrm rot="10800000">
            <a:off x="5651500" y="5805487"/>
            <a:ext cx="0" cy="50323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0" name="Google Shape;290;p15"/>
          <p:cNvCxnSpPr/>
          <p:nvPr/>
        </p:nvCxnSpPr>
        <p:spPr>
          <a:xfrm rot="10800000">
            <a:off x="5867400" y="6092825"/>
            <a:ext cx="865187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91" name="Google Shape;291;p15"/>
          <p:cNvCxnSpPr/>
          <p:nvPr/>
        </p:nvCxnSpPr>
        <p:spPr>
          <a:xfrm rot="10800000">
            <a:off x="5867400" y="5805487"/>
            <a:ext cx="0" cy="28733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2" name="Google Shape;292;p15"/>
          <p:cNvCxnSpPr/>
          <p:nvPr/>
        </p:nvCxnSpPr>
        <p:spPr>
          <a:xfrm rot="10800000">
            <a:off x="8243887" y="6308725"/>
            <a:ext cx="7207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3" name="Google Shape;293;p15"/>
          <p:cNvCxnSpPr/>
          <p:nvPr/>
        </p:nvCxnSpPr>
        <p:spPr>
          <a:xfrm>
            <a:off x="5867400" y="2708275"/>
            <a:ext cx="2889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4" name="Google Shape;294;p15"/>
          <p:cNvCxnSpPr/>
          <p:nvPr/>
        </p:nvCxnSpPr>
        <p:spPr>
          <a:xfrm>
            <a:off x="5867400" y="3213100"/>
            <a:ext cx="2889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5" name="Google Shape;295;p15"/>
          <p:cNvCxnSpPr/>
          <p:nvPr/>
        </p:nvCxnSpPr>
        <p:spPr>
          <a:xfrm>
            <a:off x="5867400" y="3644900"/>
            <a:ext cx="2889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6" name="Google Shape;296;p15"/>
          <p:cNvCxnSpPr/>
          <p:nvPr/>
        </p:nvCxnSpPr>
        <p:spPr>
          <a:xfrm>
            <a:off x="5867400" y="4076700"/>
            <a:ext cx="2889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7" name="Google Shape;297;p15"/>
          <p:cNvCxnSpPr/>
          <p:nvPr/>
        </p:nvCxnSpPr>
        <p:spPr>
          <a:xfrm>
            <a:off x="5867400" y="4724400"/>
            <a:ext cx="2889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8" name="Google Shape;298;p15"/>
          <p:cNvCxnSpPr/>
          <p:nvPr/>
        </p:nvCxnSpPr>
        <p:spPr>
          <a:xfrm>
            <a:off x="5867400" y="5300662"/>
            <a:ext cx="288925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299" name="Google Shape;299;p15"/>
          <p:cNvCxnSpPr/>
          <p:nvPr/>
        </p:nvCxnSpPr>
        <p:spPr>
          <a:xfrm>
            <a:off x="8604250" y="2708275"/>
            <a:ext cx="53975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300" name="Google Shape;300;p15"/>
          <p:cNvCxnSpPr/>
          <p:nvPr/>
        </p:nvCxnSpPr>
        <p:spPr>
          <a:xfrm>
            <a:off x="8604250" y="3213100"/>
            <a:ext cx="215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01" name="Google Shape;301;p15"/>
          <p:cNvCxnSpPr/>
          <p:nvPr/>
        </p:nvCxnSpPr>
        <p:spPr>
          <a:xfrm>
            <a:off x="8604250" y="3644900"/>
            <a:ext cx="215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302" name="Google Shape;302;p15"/>
          <p:cNvCxnSpPr/>
          <p:nvPr/>
        </p:nvCxnSpPr>
        <p:spPr>
          <a:xfrm>
            <a:off x="8604250" y="3789362"/>
            <a:ext cx="53975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303" name="Google Shape;303;p15"/>
          <p:cNvCxnSpPr/>
          <p:nvPr/>
        </p:nvCxnSpPr>
        <p:spPr>
          <a:xfrm>
            <a:off x="8604250" y="4149725"/>
            <a:ext cx="53975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304" name="Google Shape;304;p15"/>
          <p:cNvCxnSpPr/>
          <p:nvPr/>
        </p:nvCxnSpPr>
        <p:spPr>
          <a:xfrm>
            <a:off x="8604250" y="5373687"/>
            <a:ext cx="53975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305" name="Google Shape;305;p15"/>
          <p:cNvCxnSpPr/>
          <p:nvPr/>
        </p:nvCxnSpPr>
        <p:spPr>
          <a:xfrm>
            <a:off x="8604250" y="4724400"/>
            <a:ext cx="53975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6"/>
          <p:cNvSpPr txBox="1">
            <a:spLocks noGrp="1"/>
          </p:cNvSpPr>
          <p:nvPr>
            <p:ph type="title"/>
          </p:nvPr>
        </p:nvSpPr>
        <p:spPr>
          <a:xfrm>
            <a:off x="755650" y="244475"/>
            <a:ext cx="8086725" cy="102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Новое в процессоре Pentium Pro</a:t>
            </a:r>
            <a:endParaRPr/>
          </a:p>
        </p:txBody>
      </p:sp>
      <p:sp>
        <p:nvSpPr>
          <p:cNvPr id="311" name="Google Shape;311;p16"/>
          <p:cNvSpPr txBox="1">
            <a:spLocks noGrp="1"/>
          </p:cNvSpPr>
          <p:nvPr>
            <p:ph type="body" idx="1"/>
          </p:nvPr>
        </p:nvSpPr>
        <p:spPr>
          <a:xfrm>
            <a:off x="549275" y="1484312"/>
            <a:ext cx="8199437" cy="4611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Кэш-память 2-го уровня размером в 256 Кбайт сопряжена с ЦП в виде второго кристалла.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Динамическое исполнение.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Суперскалярная архитектура (метод построения процессора с двумя или более конвейерами, позволяющий запускать и параллельно выполнять более одной команды за такт).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Внутренняя RISC архитектура.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Число исполнительных устройств – 5.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7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0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Как работает обычный Pentium?</a:t>
            </a:r>
            <a:endParaRPr/>
          </a:p>
        </p:txBody>
      </p:sp>
      <p:sp>
        <p:nvSpPr>
          <p:cNvPr id="317" name="Google Shape;317;p17"/>
          <p:cNvSpPr/>
          <p:nvPr/>
        </p:nvSpPr>
        <p:spPr>
          <a:xfrm>
            <a:off x="971550" y="1916112"/>
            <a:ext cx="4392612" cy="4537075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8" name="Google Shape;318;p17"/>
          <p:cNvCxnSpPr/>
          <p:nvPr/>
        </p:nvCxnSpPr>
        <p:spPr>
          <a:xfrm>
            <a:off x="971550" y="1916112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19" name="Google Shape;319;p17"/>
          <p:cNvCxnSpPr/>
          <p:nvPr/>
        </p:nvCxnSpPr>
        <p:spPr>
          <a:xfrm>
            <a:off x="971550" y="21336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0" name="Google Shape;320;p17"/>
          <p:cNvCxnSpPr/>
          <p:nvPr/>
        </p:nvCxnSpPr>
        <p:spPr>
          <a:xfrm>
            <a:off x="971550" y="23495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1" name="Google Shape;321;p17"/>
          <p:cNvCxnSpPr/>
          <p:nvPr/>
        </p:nvCxnSpPr>
        <p:spPr>
          <a:xfrm>
            <a:off x="971550" y="25654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2" name="Google Shape;322;p17"/>
          <p:cNvCxnSpPr/>
          <p:nvPr/>
        </p:nvCxnSpPr>
        <p:spPr>
          <a:xfrm>
            <a:off x="971550" y="27813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3" name="Google Shape;323;p17"/>
          <p:cNvCxnSpPr/>
          <p:nvPr/>
        </p:nvCxnSpPr>
        <p:spPr>
          <a:xfrm>
            <a:off x="971550" y="306863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4" name="Google Shape;324;p17"/>
          <p:cNvCxnSpPr/>
          <p:nvPr/>
        </p:nvCxnSpPr>
        <p:spPr>
          <a:xfrm>
            <a:off x="971550" y="328453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5" name="Google Shape;325;p17"/>
          <p:cNvCxnSpPr/>
          <p:nvPr/>
        </p:nvCxnSpPr>
        <p:spPr>
          <a:xfrm>
            <a:off x="971550" y="3573462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6" name="Google Shape;326;p17"/>
          <p:cNvCxnSpPr/>
          <p:nvPr/>
        </p:nvCxnSpPr>
        <p:spPr>
          <a:xfrm>
            <a:off x="971550" y="3789362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7" name="Google Shape;327;p17"/>
          <p:cNvCxnSpPr/>
          <p:nvPr/>
        </p:nvCxnSpPr>
        <p:spPr>
          <a:xfrm>
            <a:off x="971550" y="4005262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8" name="Google Shape;328;p17"/>
          <p:cNvCxnSpPr/>
          <p:nvPr/>
        </p:nvCxnSpPr>
        <p:spPr>
          <a:xfrm>
            <a:off x="971550" y="4221162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29" name="Google Shape;329;p17"/>
          <p:cNvCxnSpPr/>
          <p:nvPr/>
        </p:nvCxnSpPr>
        <p:spPr>
          <a:xfrm>
            <a:off x="971550" y="4437062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0" name="Google Shape;330;p17"/>
          <p:cNvCxnSpPr/>
          <p:nvPr/>
        </p:nvCxnSpPr>
        <p:spPr>
          <a:xfrm>
            <a:off x="971550" y="4652962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1" name="Google Shape;331;p17"/>
          <p:cNvCxnSpPr/>
          <p:nvPr/>
        </p:nvCxnSpPr>
        <p:spPr>
          <a:xfrm>
            <a:off x="971550" y="4868862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2" name="Google Shape;332;p17"/>
          <p:cNvCxnSpPr/>
          <p:nvPr/>
        </p:nvCxnSpPr>
        <p:spPr>
          <a:xfrm>
            <a:off x="971550" y="51577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3" name="Google Shape;333;p17"/>
          <p:cNvCxnSpPr/>
          <p:nvPr/>
        </p:nvCxnSpPr>
        <p:spPr>
          <a:xfrm>
            <a:off x="971550" y="53736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4" name="Google Shape;334;p17"/>
          <p:cNvCxnSpPr/>
          <p:nvPr/>
        </p:nvCxnSpPr>
        <p:spPr>
          <a:xfrm>
            <a:off x="971550" y="55895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5" name="Google Shape;335;p17"/>
          <p:cNvCxnSpPr/>
          <p:nvPr/>
        </p:nvCxnSpPr>
        <p:spPr>
          <a:xfrm>
            <a:off x="971550" y="58054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6" name="Google Shape;336;p17"/>
          <p:cNvCxnSpPr/>
          <p:nvPr/>
        </p:nvCxnSpPr>
        <p:spPr>
          <a:xfrm>
            <a:off x="971550" y="60213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7" name="Google Shape;337;p17"/>
          <p:cNvCxnSpPr/>
          <p:nvPr/>
        </p:nvCxnSpPr>
        <p:spPr>
          <a:xfrm>
            <a:off x="971550" y="62372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8" name="Google Shape;338;p17"/>
          <p:cNvCxnSpPr/>
          <p:nvPr/>
        </p:nvCxnSpPr>
        <p:spPr>
          <a:xfrm>
            <a:off x="1258887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39" name="Google Shape;339;p17"/>
          <p:cNvCxnSpPr/>
          <p:nvPr/>
        </p:nvCxnSpPr>
        <p:spPr>
          <a:xfrm>
            <a:off x="14763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0" name="Google Shape;340;p17"/>
          <p:cNvCxnSpPr/>
          <p:nvPr/>
        </p:nvCxnSpPr>
        <p:spPr>
          <a:xfrm>
            <a:off x="16922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1" name="Google Shape;341;p17"/>
          <p:cNvCxnSpPr/>
          <p:nvPr/>
        </p:nvCxnSpPr>
        <p:spPr>
          <a:xfrm>
            <a:off x="19081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2" name="Google Shape;342;p17"/>
          <p:cNvCxnSpPr/>
          <p:nvPr/>
        </p:nvCxnSpPr>
        <p:spPr>
          <a:xfrm>
            <a:off x="21240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3" name="Google Shape;343;p17"/>
          <p:cNvCxnSpPr/>
          <p:nvPr/>
        </p:nvCxnSpPr>
        <p:spPr>
          <a:xfrm>
            <a:off x="23399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4" name="Google Shape;344;p17"/>
          <p:cNvCxnSpPr/>
          <p:nvPr/>
        </p:nvCxnSpPr>
        <p:spPr>
          <a:xfrm>
            <a:off x="25558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5" name="Google Shape;345;p17"/>
          <p:cNvCxnSpPr/>
          <p:nvPr/>
        </p:nvCxnSpPr>
        <p:spPr>
          <a:xfrm>
            <a:off x="27717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6" name="Google Shape;346;p17"/>
          <p:cNvCxnSpPr/>
          <p:nvPr/>
        </p:nvCxnSpPr>
        <p:spPr>
          <a:xfrm>
            <a:off x="29876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7" name="Google Shape;347;p17"/>
          <p:cNvCxnSpPr/>
          <p:nvPr/>
        </p:nvCxnSpPr>
        <p:spPr>
          <a:xfrm>
            <a:off x="32035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8" name="Google Shape;348;p17"/>
          <p:cNvCxnSpPr/>
          <p:nvPr/>
        </p:nvCxnSpPr>
        <p:spPr>
          <a:xfrm>
            <a:off x="34194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49" name="Google Shape;349;p17"/>
          <p:cNvCxnSpPr/>
          <p:nvPr/>
        </p:nvCxnSpPr>
        <p:spPr>
          <a:xfrm>
            <a:off x="36353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0" name="Google Shape;350;p17"/>
          <p:cNvCxnSpPr/>
          <p:nvPr/>
        </p:nvCxnSpPr>
        <p:spPr>
          <a:xfrm>
            <a:off x="38512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1" name="Google Shape;351;p17"/>
          <p:cNvCxnSpPr/>
          <p:nvPr/>
        </p:nvCxnSpPr>
        <p:spPr>
          <a:xfrm>
            <a:off x="4067175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2" name="Google Shape;352;p17"/>
          <p:cNvCxnSpPr/>
          <p:nvPr/>
        </p:nvCxnSpPr>
        <p:spPr>
          <a:xfrm>
            <a:off x="4284662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3" name="Google Shape;353;p17"/>
          <p:cNvCxnSpPr/>
          <p:nvPr/>
        </p:nvCxnSpPr>
        <p:spPr>
          <a:xfrm>
            <a:off x="4500562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4" name="Google Shape;354;p17"/>
          <p:cNvCxnSpPr/>
          <p:nvPr/>
        </p:nvCxnSpPr>
        <p:spPr>
          <a:xfrm>
            <a:off x="4716462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5" name="Google Shape;355;p17"/>
          <p:cNvCxnSpPr/>
          <p:nvPr/>
        </p:nvCxnSpPr>
        <p:spPr>
          <a:xfrm>
            <a:off x="4932362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6" name="Google Shape;356;p17"/>
          <p:cNvCxnSpPr/>
          <p:nvPr/>
        </p:nvCxnSpPr>
        <p:spPr>
          <a:xfrm>
            <a:off x="5148262" y="1916112"/>
            <a:ext cx="0" cy="13684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7" name="Google Shape;357;p17"/>
          <p:cNvCxnSpPr/>
          <p:nvPr/>
        </p:nvCxnSpPr>
        <p:spPr>
          <a:xfrm>
            <a:off x="971550" y="2060575"/>
            <a:ext cx="287337" cy="0"/>
          </a:xfrm>
          <a:prstGeom prst="straightConnector1">
            <a:avLst/>
          </a:prstGeom>
          <a:noFill/>
          <a:ln w="27305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8" name="Google Shape;358;p17"/>
          <p:cNvCxnSpPr/>
          <p:nvPr/>
        </p:nvCxnSpPr>
        <p:spPr>
          <a:xfrm>
            <a:off x="971550" y="2276475"/>
            <a:ext cx="287337" cy="0"/>
          </a:xfrm>
          <a:prstGeom prst="straightConnector1">
            <a:avLst/>
          </a:prstGeom>
          <a:noFill/>
          <a:ln w="1905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59" name="Google Shape;359;p17"/>
          <p:cNvCxnSpPr/>
          <p:nvPr/>
        </p:nvCxnSpPr>
        <p:spPr>
          <a:xfrm>
            <a:off x="1258887" y="2492375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0" name="Google Shape;360;p17"/>
          <p:cNvCxnSpPr/>
          <p:nvPr/>
        </p:nvCxnSpPr>
        <p:spPr>
          <a:xfrm>
            <a:off x="1258887" y="2708275"/>
            <a:ext cx="215900" cy="0"/>
          </a:xfrm>
          <a:prstGeom prst="straightConnector1">
            <a:avLst/>
          </a:prstGeom>
          <a:noFill/>
          <a:ln w="180975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1" name="Google Shape;361;p17"/>
          <p:cNvCxnSpPr/>
          <p:nvPr/>
        </p:nvCxnSpPr>
        <p:spPr>
          <a:xfrm>
            <a:off x="1476375" y="2492375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2" name="Google Shape;362;p17"/>
          <p:cNvCxnSpPr/>
          <p:nvPr/>
        </p:nvCxnSpPr>
        <p:spPr>
          <a:xfrm>
            <a:off x="1692275" y="2492375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3" name="Google Shape;363;p17"/>
          <p:cNvCxnSpPr/>
          <p:nvPr/>
        </p:nvCxnSpPr>
        <p:spPr>
          <a:xfrm>
            <a:off x="1908175" y="2492375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4" name="Google Shape;364;p17"/>
          <p:cNvCxnSpPr/>
          <p:nvPr/>
        </p:nvCxnSpPr>
        <p:spPr>
          <a:xfrm>
            <a:off x="2124075" y="3140075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5" name="Google Shape;365;p17"/>
          <p:cNvCxnSpPr/>
          <p:nvPr/>
        </p:nvCxnSpPr>
        <p:spPr>
          <a:xfrm>
            <a:off x="2124075" y="2924175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6" name="Google Shape;366;p17"/>
          <p:cNvCxnSpPr/>
          <p:nvPr/>
        </p:nvCxnSpPr>
        <p:spPr>
          <a:xfrm>
            <a:off x="971550" y="3429000"/>
            <a:ext cx="4392612" cy="0"/>
          </a:xfrm>
          <a:prstGeom prst="straightConnector1">
            <a:avLst/>
          </a:prstGeom>
          <a:noFill/>
          <a:ln w="266700" cap="flat" cmpd="sng">
            <a:solidFill>
              <a:srgbClr val="CCFFFF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7" name="Google Shape;367;p17"/>
          <p:cNvCxnSpPr/>
          <p:nvPr/>
        </p:nvCxnSpPr>
        <p:spPr>
          <a:xfrm>
            <a:off x="2339975" y="3860800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8" name="Google Shape;368;p17"/>
          <p:cNvCxnSpPr/>
          <p:nvPr/>
        </p:nvCxnSpPr>
        <p:spPr>
          <a:xfrm>
            <a:off x="2339975" y="3644900"/>
            <a:ext cx="217487" cy="0"/>
          </a:xfrm>
          <a:prstGeom prst="straightConnector1">
            <a:avLst/>
          </a:prstGeom>
          <a:noFill/>
          <a:ln w="1651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69" name="Google Shape;369;p17"/>
          <p:cNvCxnSpPr/>
          <p:nvPr/>
        </p:nvCxnSpPr>
        <p:spPr>
          <a:xfrm>
            <a:off x="1258887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0" name="Google Shape;370;p17"/>
          <p:cNvCxnSpPr/>
          <p:nvPr/>
        </p:nvCxnSpPr>
        <p:spPr>
          <a:xfrm>
            <a:off x="14763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1" name="Google Shape;371;p17"/>
          <p:cNvCxnSpPr/>
          <p:nvPr/>
        </p:nvCxnSpPr>
        <p:spPr>
          <a:xfrm>
            <a:off x="16922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2" name="Google Shape;372;p17"/>
          <p:cNvCxnSpPr/>
          <p:nvPr/>
        </p:nvCxnSpPr>
        <p:spPr>
          <a:xfrm>
            <a:off x="19081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3" name="Google Shape;373;p17"/>
          <p:cNvCxnSpPr/>
          <p:nvPr/>
        </p:nvCxnSpPr>
        <p:spPr>
          <a:xfrm>
            <a:off x="21240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4" name="Google Shape;374;p17"/>
          <p:cNvCxnSpPr/>
          <p:nvPr/>
        </p:nvCxnSpPr>
        <p:spPr>
          <a:xfrm>
            <a:off x="23399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5" name="Google Shape;375;p17"/>
          <p:cNvCxnSpPr/>
          <p:nvPr/>
        </p:nvCxnSpPr>
        <p:spPr>
          <a:xfrm>
            <a:off x="25558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6" name="Google Shape;376;p17"/>
          <p:cNvCxnSpPr/>
          <p:nvPr/>
        </p:nvCxnSpPr>
        <p:spPr>
          <a:xfrm>
            <a:off x="27717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7" name="Google Shape;377;p17"/>
          <p:cNvCxnSpPr/>
          <p:nvPr/>
        </p:nvCxnSpPr>
        <p:spPr>
          <a:xfrm>
            <a:off x="29876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8" name="Google Shape;378;p17"/>
          <p:cNvCxnSpPr/>
          <p:nvPr/>
        </p:nvCxnSpPr>
        <p:spPr>
          <a:xfrm>
            <a:off x="32035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79" name="Google Shape;379;p17"/>
          <p:cNvCxnSpPr/>
          <p:nvPr/>
        </p:nvCxnSpPr>
        <p:spPr>
          <a:xfrm>
            <a:off x="34194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0" name="Google Shape;380;p17"/>
          <p:cNvCxnSpPr/>
          <p:nvPr/>
        </p:nvCxnSpPr>
        <p:spPr>
          <a:xfrm>
            <a:off x="3635375" y="3573462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1" name="Google Shape;381;p17"/>
          <p:cNvCxnSpPr/>
          <p:nvPr/>
        </p:nvCxnSpPr>
        <p:spPr>
          <a:xfrm>
            <a:off x="38512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2" name="Google Shape;382;p17"/>
          <p:cNvCxnSpPr/>
          <p:nvPr/>
        </p:nvCxnSpPr>
        <p:spPr>
          <a:xfrm>
            <a:off x="4067175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3" name="Google Shape;383;p17"/>
          <p:cNvCxnSpPr/>
          <p:nvPr/>
        </p:nvCxnSpPr>
        <p:spPr>
          <a:xfrm>
            <a:off x="4284662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4" name="Google Shape;384;p17"/>
          <p:cNvCxnSpPr/>
          <p:nvPr/>
        </p:nvCxnSpPr>
        <p:spPr>
          <a:xfrm>
            <a:off x="4500562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5" name="Google Shape;385;p17"/>
          <p:cNvCxnSpPr/>
          <p:nvPr/>
        </p:nvCxnSpPr>
        <p:spPr>
          <a:xfrm>
            <a:off x="4716462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6" name="Google Shape;386;p17"/>
          <p:cNvCxnSpPr/>
          <p:nvPr/>
        </p:nvCxnSpPr>
        <p:spPr>
          <a:xfrm>
            <a:off x="4932362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7" name="Google Shape;387;p17"/>
          <p:cNvCxnSpPr/>
          <p:nvPr/>
        </p:nvCxnSpPr>
        <p:spPr>
          <a:xfrm>
            <a:off x="5148262" y="3573462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8" name="Google Shape;388;p17"/>
          <p:cNvCxnSpPr/>
          <p:nvPr/>
        </p:nvCxnSpPr>
        <p:spPr>
          <a:xfrm>
            <a:off x="2555875" y="4292600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89" name="Google Shape;389;p17"/>
          <p:cNvCxnSpPr/>
          <p:nvPr/>
        </p:nvCxnSpPr>
        <p:spPr>
          <a:xfrm>
            <a:off x="2555875" y="4076700"/>
            <a:ext cx="217487" cy="0"/>
          </a:xfrm>
          <a:prstGeom prst="straightConnector1">
            <a:avLst/>
          </a:prstGeom>
          <a:noFill/>
          <a:ln w="1651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0" name="Google Shape;390;p17"/>
          <p:cNvCxnSpPr/>
          <p:nvPr/>
        </p:nvCxnSpPr>
        <p:spPr>
          <a:xfrm>
            <a:off x="2771775" y="4292600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1" name="Google Shape;391;p17"/>
          <p:cNvCxnSpPr/>
          <p:nvPr/>
        </p:nvCxnSpPr>
        <p:spPr>
          <a:xfrm>
            <a:off x="3203575" y="4292600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2" name="Google Shape;392;p17"/>
          <p:cNvCxnSpPr/>
          <p:nvPr/>
        </p:nvCxnSpPr>
        <p:spPr>
          <a:xfrm>
            <a:off x="2987675" y="4292600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3" name="Google Shape;393;p17"/>
          <p:cNvCxnSpPr/>
          <p:nvPr/>
        </p:nvCxnSpPr>
        <p:spPr>
          <a:xfrm>
            <a:off x="3419475" y="4724400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4" name="Google Shape;394;p17"/>
          <p:cNvCxnSpPr/>
          <p:nvPr/>
        </p:nvCxnSpPr>
        <p:spPr>
          <a:xfrm>
            <a:off x="3419475" y="4508500"/>
            <a:ext cx="217487" cy="0"/>
          </a:xfrm>
          <a:prstGeom prst="straightConnector1">
            <a:avLst/>
          </a:prstGeom>
          <a:noFill/>
          <a:ln w="1651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5" name="Google Shape;395;p17"/>
          <p:cNvCxnSpPr/>
          <p:nvPr/>
        </p:nvCxnSpPr>
        <p:spPr>
          <a:xfrm>
            <a:off x="971550" y="5013325"/>
            <a:ext cx="4392612" cy="0"/>
          </a:xfrm>
          <a:prstGeom prst="straightConnector1">
            <a:avLst/>
          </a:prstGeom>
          <a:noFill/>
          <a:ln w="292100" cap="flat" cmpd="sng">
            <a:solidFill>
              <a:srgbClr val="CCFFFF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6" name="Google Shape;396;p17"/>
          <p:cNvCxnSpPr/>
          <p:nvPr/>
        </p:nvCxnSpPr>
        <p:spPr>
          <a:xfrm>
            <a:off x="1258887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7" name="Google Shape;397;p17"/>
          <p:cNvCxnSpPr/>
          <p:nvPr/>
        </p:nvCxnSpPr>
        <p:spPr>
          <a:xfrm>
            <a:off x="14763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8" name="Google Shape;398;p17"/>
          <p:cNvCxnSpPr/>
          <p:nvPr/>
        </p:nvCxnSpPr>
        <p:spPr>
          <a:xfrm>
            <a:off x="16922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399" name="Google Shape;399;p17"/>
          <p:cNvCxnSpPr/>
          <p:nvPr/>
        </p:nvCxnSpPr>
        <p:spPr>
          <a:xfrm>
            <a:off x="19081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0" name="Google Shape;400;p17"/>
          <p:cNvCxnSpPr/>
          <p:nvPr/>
        </p:nvCxnSpPr>
        <p:spPr>
          <a:xfrm>
            <a:off x="21240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1" name="Google Shape;401;p17"/>
          <p:cNvCxnSpPr/>
          <p:nvPr/>
        </p:nvCxnSpPr>
        <p:spPr>
          <a:xfrm>
            <a:off x="23399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2" name="Google Shape;402;p17"/>
          <p:cNvCxnSpPr/>
          <p:nvPr/>
        </p:nvCxnSpPr>
        <p:spPr>
          <a:xfrm>
            <a:off x="25558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3" name="Google Shape;403;p17"/>
          <p:cNvCxnSpPr/>
          <p:nvPr/>
        </p:nvCxnSpPr>
        <p:spPr>
          <a:xfrm>
            <a:off x="27717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4" name="Google Shape;404;p17"/>
          <p:cNvCxnSpPr/>
          <p:nvPr/>
        </p:nvCxnSpPr>
        <p:spPr>
          <a:xfrm>
            <a:off x="29876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5" name="Google Shape;405;p17"/>
          <p:cNvCxnSpPr/>
          <p:nvPr/>
        </p:nvCxnSpPr>
        <p:spPr>
          <a:xfrm>
            <a:off x="32035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6" name="Google Shape;406;p17"/>
          <p:cNvCxnSpPr/>
          <p:nvPr/>
        </p:nvCxnSpPr>
        <p:spPr>
          <a:xfrm>
            <a:off x="34194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7" name="Google Shape;407;p17"/>
          <p:cNvCxnSpPr/>
          <p:nvPr/>
        </p:nvCxnSpPr>
        <p:spPr>
          <a:xfrm>
            <a:off x="36353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8" name="Google Shape;408;p17"/>
          <p:cNvCxnSpPr/>
          <p:nvPr/>
        </p:nvCxnSpPr>
        <p:spPr>
          <a:xfrm>
            <a:off x="38512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09" name="Google Shape;409;p17"/>
          <p:cNvCxnSpPr/>
          <p:nvPr/>
        </p:nvCxnSpPr>
        <p:spPr>
          <a:xfrm>
            <a:off x="4067175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0" name="Google Shape;410;p17"/>
          <p:cNvCxnSpPr/>
          <p:nvPr/>
        </p:nvCxnSpPr>
        <p:spPr>
          <a:xfrm>
            <a:off x="4284662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1" name="Google Shape;411;p17"/>
          <p:cNvCxnSpPr/>
          <p:nvPr/>
        </p:nvCxnSpPr>
        <p:spPr>
          <a:xfrm>
            <a:off x="4500562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2" name="Google Shape;412;p17"/>
          <p:cNvCxnSpPr/>
          <p:nvPr/>
        </p:nvCxnSpPr>
        <p:spPr>
          <a:xfrm>
            <a:off x="4716462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3" name="Google Shape;413;p17"/>
          <p:cNvCxnSpPr/>
          <p:nvPr/>
        </p:nvCxnSpPr>
        <p:spPr>
          <a:xfrm>
            <a:off x="4932362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4" name="Google Shape;414;p17"/>
          <p:cNvCxnSpPr/>
          <p:nvPr/>
        </p:nvCxnSpPr>
        <p:spPr>
          <a:xfrm>
            <a:off x="5148262" y="5157787"/>
            <a:ext cx="0" cy="129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5" name="Google Shape;415;p17"/>
          <p:cNvCxnSpPr/>
          <p:nvPr/>
        </p:nvCxnSpPr>
        <p:spPr>
          <a:xfrm>
            <a:off x="3635375" y="5300662"/>
            <a:ext cx="217487" cy="0"/>
          </a:xfrm>
          <a:prstGeom prst="straightConnector1">
            <a:avLst/>
          </a:prstGeom>
          <a:noFill/>
          <a:ln w="2413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6" name="Google Shape;416;p17"/>
          <p:cNvCxnSpPr/>
          <p:nvPr/>
        </p:nvCxnSpPr>
        <p:spPr>
          <a:xfrm>
            <a:off x="3851275" y="5300662"/>
            <a:ext cx="217487" cy="0"/>
          </a:xfrm>
          <a:prstGeom prst="straightConnector1">
            <a:avLst/>
          </a:prstGeom>
          <a:noFill/>
          <a:ln w="2413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7" name="Google Shape;417;p17"/>
          <p:cNvCxnSpPr/>
          <p:nvPr/>
        </p:nvCxnSpPr>
        <p:spPr>
          <a:xfrm>
            <a:off x="4067175" y="5661025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8" name="Google Shape;418;p17"/>
          <p:cNvCxnSpPr/>
          <p:nvPr/>
        </p:nvCxnSpPr>
        <p:spPr>
          <a:xfrm>
            <a:off x="4067175" y="5445125"/>
            <a:ext cx="217487" cy="0"/>
          </a:xfrm>
          <a:prstGeom prst="straightConnector1">
            <a:avLst/>
          </a:prstGeom>
          <a:noFill/>
          <a:ln w="1651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19" name="Google Shape;419;p17"/>
          <p:cNvCxnSpPr/>
          <p:nvPr/>
        </p:nvCxnSpPr>
        <p:spPr>
          <a:xfrm>
            <a:off x="4284662" y="5661025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0" name="Google Shape;420;p17"/>
          <p:cNvCxnSpPr/>
          <p:nvPr/>
        </p:nvCxnSpPr>
        <p:spPr>
          <a:xfrm>
            <a:off x="4716462" y="5661025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1" name="Google Shape;421;p17"/>
          <p:cNvCxnSpPr/>
          <p:nvPr/>
        </p:nvCxnSpPr>
        <p:spPr>
          <a:xfrm>
            <a:off x="4500562" y="5661025"/>
            <a:ext cx="215900" cy="0"/>
          </a:xfrm>
          <a:prstGeom prst="straightConnector1">
            <a:avLst/>
          </a:prstGeom>
          <a:noFill/>
          <a:ln w="2667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2" name="Google Shape;422;p17"/>
          <p:cNvCxnSpPr/>
          <p:nvPr/>
        </p:nvCxnSpPr>
        <p:spPr>
          <a:xfrm>
            <a:off x="4932362" y="6092825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23" name="Google Shape;423;p17"/>
          <p:cNvCxnSpPr/>
          <p:nvPr/>
        </p:nvCxnSpPr>
        <p:spPr>
          <a:xfrm>
            <a:off x="4932362" y="5876925"/>
            <a:ext cx="217487" cy="0"/>
          </a:xfrm>
          <a:prstGeom prst="straightConnector1">
            <a:avLst/>
          </a:prstGeom>
          <a:noFill/>
          <a:ln w="1651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424" name="Google Shape;424;p17"/>
          <p:cNvSpPr txBox="1"/>
          <p:nvPr/>
        </p:nvSpPr>
        <p:spPr>
          <a:xfrm>
            <a:off x="900112" y="1700212"/>
            <a:ext cx="4546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1    2    3   4   5   6   7    8  9  10  11 12 13 14 15 16  17 18 19 20</a:t>
            </a:r>
            <a:endParaRPr/>
          </a:p>
        </p:txBody>
      </p:sp>
      <p:sp>
        <p:nvSpPr>
          <p:cNvPr id="425" name="Google Shape;425;p17"/>
          <p:cNvSpPr txBox="1"/>
          <p:nvPr/>
        </p:nvSpPr>
        <p:spPr>
          <a:xfrm>
            <a:off x="0" y="1773237"/>
            <a:ext cx="871537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№ команды</a:t>
            </a:r>
            <a:endParaRPr/>
          </a:p>
        </p:txBody>
      </p:sp>
      <p:sp>
        <p:nvSpPr>
          <p:cNvPr id="426" name="Google Shape;426;p17"/>
          <p:cNvSpPr txBox="1"/>
          <p:nvPr/>
        </p:nvSpPr>
        <p:spPr>
          <a:xfrm>
            <a:off x="611187" y="1916112"/>
            <a:ext cx="534987" cy="5099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4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6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endParaRPr sz="15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44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46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47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endParaRPr sz="13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-US" sz="1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8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9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17"/>
          <p:cNvSpPr/>
          <p:nvPr/>
        </p:nvSpPr>
        <p:spPr>
          <a:xfrm>
            <a:off x="468312" y="3213100"/>
            <a:ext cx="142875" cy="576262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17"/>
          <p:cNvSpPr/>
          <p:nvPr/>
        </p:nvSpPr>
        <p:spPr>
          <a:xfrm>
            <a:off x="468312" y="4724400"/>
            <a:ext cx="142875" cy="720725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17"/>
          <p:cNvSpPr txBox="1"/>
          <p:nvPr/>
        </p:nvSpPr>
        <p:spPr>
          <a:xfrm>
            <a:off x="5508625" y="1628775"/>
            <a:ext cx="3635375" cy="517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Рассмотрим сильно упрощенную схему одного из типичных участков кода программы.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Процессор Pentium оснащен лишь двумя независимыми исполнительными блоками и способен одновременно обрабатывать не более двух машинных команд.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Когда идет обращение к памяти оба вычислительных блока простаивают.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Pentium выполнил 17 команд за 19 тактов, то есть в среднем он выполнял почти 1 команду за такт.</a:t>
            </a:r>
            <a:endParaRPr/>
          </a:p>
        </p:txBody>
      </p:sp>
      <p:cxnSp>
        <p:nvCxnSpPr>
          <p:cNvPr id="430" name="Google Shape;430;p17"/>
          <p:cNvCxnSpPr/>
          <p:nvPr/>
        </p:nvCxnSpPr>
        <p:spPr>
          <a:xfrm>
            <a:off x="2627312" y="1268412"/>
            <a:ext cx="217487" cy="0"/>
          </a:xfrm>
          <a:prstGeom prst="straightConnector1">
            <a:avLst/>
          </a:prstGeom>
          <a:noFill/>
          <a:ln w="1651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431" name="Google Shape;431;p17"/>
          <p:cNvSpPr txBox="1"/>
          <p:nvPr/>
        </p:nvSpPr>
        <p:spPr>
          <a:xfrm>
            <a:off x="2771775" y="1125537"/>
            <a:ext cx="2592387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Выполнение команды;</a:t>
            </a: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2" name="Google Shape;432;p17"/>
          <p:cNvCxnSpPr/>
          <p:nvPr/>
        </p:nvCxnSpPr>
        <p:spPr>
          <a:xfrm>
            <a:off x="5364162" y="1268412"/>
            <a:ext cx="215900" cy="0"/>
          </a:xfrm>
          <a:prstGeom prst="straightConnector1">
            <a:avLst/>
          </a:prstGeom>
          <a:noFill/>
          <a:ln w="1651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433" name="Google Shape;433;p17"/>
          <p:cNvSpPr txBox="1"/>
          <p:nvPr/>
        </p:nvSpPr>
        <p:spPr>
          <a:xfrm>
            <a:off x="5580062" y="1052512"/>
            <a:ext cx="2386012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</a:t>
            </a: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Обращение к памяти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18"/>
          <p:cNvSpPr txBox="1">
            <a:spLocks noGrp="1"/>
          </p:cNvSpPr>
          <p:nvPr>
            <p:ph type="title"/>
          </p:nvPr>
        </p:nvSpPr>
        <p:spPr>
          <a:xfrm>
            <a:off x="468312" y="-171450"/>
            <a:ext cx="8385175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Как работает Pentium Pro?</a:t>
            </a:r>
            <a:endParaRPr/>
          </a:p>
        </p:txBody>
      </p:sp>
      <p:sp>
        <p:nvSpPr>
          <p:cNvPr id="439" name="Google Shape;439;p18"/>
          <p:cNvSpPr/>
          <p:nvPr/>
        </p:nvSpPr>
        <p:spPr>
          <a:xfrm>
            <a:off x="1114425" y="1196975"/>
            <a:ext cx="4392612" cy="5661025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18"/>
          <p:cNvSpPr txBox="1"/>
          <p:nvPr/>
        </p:nvSpPr>
        <p:spPr>
          <a:xfrm>
            <a:off x="971550" y="981075"/>
            <a:ext cx="45466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1    2    3   4   5   6   7    8  9  10  11 12 13 14 15 16  17 18 19 20</a:t>
            </a:r>
            <a:endParaRPr/>
          </a:p>
        </p:txBody>
      </p:sp>
      <p:sp>
        <p:nvSpPr>
          <p:cNvPr id="441" name="Google Shape;441;p18"/>
          <p:cNvSpPr txBox="1"/>
          <p:nvPr/>
        </p:nvSpPr>
        <p:spPr>
          <a:xfrm>
            <a:off x="0" y="981075"/>
            <a:ext cx="871537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n-US" sz="1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№ команды</a:t>
            </a:r>
            <a:endParaRPr/>
          </a:p>
        </p:txBody>
      </p:sp>
      <p:sp>
        <p:nvSpPr>
          <p:cNvPr id="442" name="Google Shape;442;p18"/>
          <p:cNvSpPr txBox="1"/>
          <p:nvPr/>
        </p:nvSpPr>
        <p:spPr>
          <a:xfrm>
            <a:off x="395287" y="1196975"/>
            <a:ext cx="534987" cy="6161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4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44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46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</a:pPr>
            <a:r>
              <a:rPr lang="en-US" sz="15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47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endParaRPr sz="13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-US" sz="1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8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9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14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15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16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17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18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19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3" name="Google Shape;443;p18"/>
          <p:cNvCxnSpPr/>
          <p:nvPr/>
        </p:nvCxnSpPr>
        <p:spPr>
          <a:xfrm>
            <a:off x="1116012" y="1628775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44" name="Google Shape;444;p18"/>
          <p:cNvCxnSpPr/>
          <p:nvPr/>
        </p:nvCxnSpPr>
        <p:spPr>
          <a:xfrm>
            <a:off x="1116012" y="1844675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45" name="Google Shape;445;p18"/>
          <p:cNvCxnSpPr/>
          <p:nvPr/>
        </p:nvCxnSpPr>
        <p:spPr>
          <a:xfrm>
            <a:off x="1116012" y="2060575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46" name="Google Shape;446;p18"/>
          <p:cNvCxnSpPr/>
          <p:nvPr/>
        </p:nvCxnSpPr>
        <p:spPr>
          <a:xfrm>
            <a:off x="1116012" y="2276475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47" name="Google Shape;447;p18"/>
          <p:cNvCxnSpPr/>
          <p:nvPr/>
        </p:nvCxnSpPr>
        <p:spPr>
          <a:xfrm>
            <a:off x="1116012" y="23495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48" name="Google Shape;448;p18"/>
          <p:cNvCxnSpPr/>
          <p:nvPr/>
        </p:nvCxnSpPr>
        <p:spPr>
          <a:xfrm>
            <a:off x="1116012" y="285273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49" name="Google Shape;449;p18"/>
          <p:cNvCxnSpPr/>
          <p:nvPr/>
        </p:nvCxnSpPr>
        <p:spPr>
          <a:xfrm>
            <a:off x="1116012" y="263683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0" name="Google Shape;450;p18"/>
          <p:cNvCxnSpPr/>
          <p:nvPr/>
        </p:nvCxnSpPr>
        <p:spPr>
          <a:xfrm>
            <a:off x="1116012" y="306863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1" name="Google Shape;451;p18"/>
          <p:cNvCxnSpPr/>
          <p:nvPr/>
        </p:nvCxnSpPr>
        <p:spPr>
          <a:xfrm>
            <a:off x="1116012" y="328453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2" name="Google Shape;452;p18"/>
          <p:cNvCxnSpPr/>
          <p:nvPr/>
        </p:nvCxnSpPr>
        <p:spPr>
          <a:xfrm>
            <a:off x="1116012" y="371633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3" name="Google Shape;453;p18"/>
          <p:cNvCxnSpPr/>
          <p:nvPr/>
        </p:nvCxnSpPr>
        <p:spPr>
          <a:xfrm>
            <a:off x="1116012" y="38608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4" name="Google Shape;454;p18"/>
          <p:cNvCxnSpPr/>
          <p:nvPr/>
        </p:nvCxnSpPr>
        <p:spPr>
          <a:xfrm>
            <a:off x="1116012" y="40767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5" name="Google Shape;455;p18"/>
          <p:cNvCxnSpPr/>
          <p:nvPr/>
        </p:nvCxnSpPr>
        <p:spPr>
          <a:xfrm>
            <a:off x="1116012" y="42926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6" name="Google Shape;456;p18"/>
          <p:cNvCxnSpPr/>
          <p:nvPr/>
        </p:nvCxnSpPr>
        <p:spPr>
          <a:xfrm>
            <a:off x="1116012" y="45085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7" name="Google Shape;457;p18"/>
          <p:cNvCxnSpPr/>
          <p:nvPr/>
        </p:nvCxnSpPr>
        <p:spPr>
          <a:xfrm>
            <a:off x="1116012" y="4724400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8" name="Google Shape;458;p18"/>
          <p:cNvCxnSpPr/>
          <p:nvPr/>
        </p:nvCxnSpPr>
        <p:spPr>
          <a:xfrm>
            <a:off x="1116012" y="49418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59" name="Google Shape;459;p18"/>
          <p:cNvCxnSpPr/>
          <p:nvPr/>
        </p:nvCxnSpPr>
        <p:spPr>
          <a:xfrm>
            <a:off x="1116012" y="51577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0" name="Google Shape;460;p18"/>
          <p:cNvCxnSpPr/>
          <p:nvPr/>
        </p:nvCxnSpPr>
        <p:spPr>
          <a:xfrm>
            <a:off x="1116012" y="53736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1" name="Google Shape;461;p18"/>
          <p:cNvCxnSpPr/>
          <p:nvPr/>
        </p:nvCxnSpPr>
        <p:spPr>
          <a:xfrm>
            <a:off x="1116012" y="55895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2" name="Google Shape;462;p18"/>
          <p:cNvCxnSpPr/>
          <p:nvPr/>
        </p:nvCxnSpPr>
        <p:spPr>
          <a:xfrm>
            <a:off x="1116012" y="58054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3" name="Google Shape;463;p18"/>
          <p:cNvCxnSpPr/>
          <p:nvPr/>
        </p:nvCxnSpPr>
        <p:spPr>
          <a:xfrm>
            <a:off x="1116012" y="60213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4" name="Google Shape;464;p18"/>
          <p:cNvCxnSpPr/>
          <p:nvPr/>
        </p:nvCxnSpPr>
        <p:spPr>
          <a:xfrm>
            <a:off x="1116012" y="62372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5" name="Google Shape;465;p18"/>
          <p:cNvCxnSpPr/>
          <p:nvPr/>
        </p:nvCxnSpPr>
        <p:spPr>
          <a:xfrm>
            <a:off x="1116012" y="64531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6" name="Google Shape;466;p18"/>
          <p:cNvCxnSpPr/>
          <p:nvPr/>
        </p:nvCxnSpPr>
        <p:spPr>
          <a:xfrm>
            <a:off x="1116012" y="666908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7" name="Google Shape;467;p18"/>
          <p:cNvCxnSpPr/>
          <p:nvPr/>
        </p:nvCxnSpPr>
        <p:spPr>
          <a:xfrm>
            <a:off x="1116012" y="2492375"/>
            <a:ext cx="4392612" cy="0"/>
          </a:xfrm>
          <a:prstGeom prst="straightConnector1">
            <a:avLst/>
          </a:prstGeom>
          <a:noFill/>
          <a:ln w="317500" cap="flat" cmpd="sng">
            <a:solidFill>
              <a:srgbClr val="CCFFFF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8" name="Google Shape;468;p18"/>
          <p:cNvCxnSpPr/>
          <p:nvPr/>
        </p:nvCxnSpPr>
        <p:spPr>
          <a:xfrm>
            <a:off x="1116012" y="4005262"/>
            <a:ext cx="4392612" cy="0"/>
          </a:xfrm>
          <a:prstGeom prst="straightConnector1">
            <a:avLst/>
          </a:prstGeom>
          <a:noFill/>
          <a:ln w="187325" cap="flat" cmpd="sng">
            <a:solidFill>
              <a:srgbClr val="CCFFFF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69" name="Google Shape;469;p18"/>
          <p:cNvCxnSpPr/>
          <p:nvPr/>
        </p:nvCxnSpPr>
        <p:spPr>
          <a:xfrm>
            <a:off x="1116012" y="1412875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0" name="Google Shape;470;p18"/>
          <p:cNvCxnSpPr/>
          <p:nvPr/>
        </p:nvCxnSpPr>
        <p:spPr>
          <a:xfrm>
            <a:off x="13319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1" name="Google Shape;471;p18"/>
          <p:cNvCxnSpPr/>
          <p:nvPr/>
        </p:nvCxnSpPr>
        <p:spPr>
          <a:xfrm>
            <a:off x="15478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2" name="Google Shape;472;p18"/>
          <p:cNvCxnSpPr/>
          <p:nvPr/>
        </p:nvCxnSpPr>
        <p:spPr>
          <a:xfrm>
            <a:off x="17637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3" name="Google Shape;473;p18"/>
          <p:cNvCxnSpPr/>
          <p:nvPr/>
        </p:nvCxnSpPr>
        <p:spPr>
          <a:xfrm>
            <a:off x="19796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4" name="Google Shape;474;p18"/>
          <p:cNvCxnSpPr/>
          <p:nvPr/>
        </p:nvCxnSpPr>
        <p:spPr>
          <a:xfrm>
            <a:off x="21955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5" name="Google Shape;475;p18"/>
          <p:cNvCxnSpPr/>
          <p:nvPr/>
        </p:nvCxnSpPr>
        <p:spPr>
          <a:xfrm>
            <a:off x="24114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6" name="Google Shape;476;p18"/>
          <p:cNvCxnSpPr/>
          <p:nvPr/>
        </p:nvCxnSpPr>
        <p:spPr>
          <a:xfrm>
            <a:off x="26273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7" name="Google Shape;477;p18"/>
          <p:cNvCxnSpPr/>
          <p:nvPr/>
        </p:nvCxnSpPr>
        <p:spPr>
          <a:xfrm>
            <a:off x="28432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8" name="Google Shape;478;p18"/>
          <p:cNvCxnSpPr/>
          <p:nvPr/>
        </p:nvCxnSpPr>
        <p:spPr>
          <a:xfrm>
            <a:off x="3059112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79" name="Google Shape;479;p18"/>
          <p:cNvCxnSpPr/>
          <p:nvPr/>
        </p:nvCxnSpPr>
        <p:spPr>
          <a:xfrm>
            <a:off x="32766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0" name="Google Shape;480;p18"/>
          <p:cNvCxnSpPr/>
          <p:nvPr/>
        </p:nvCxnSpPr>
        <p:spPr>
          <a:xfrm>
            <a:off x="34925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1" name="Google Shape;481;p18"/>
          <p:cNvCxnSpPr/>
          <p:nvPr/>
        </p:nvCxnSpPr>
        <p:spPr>
          <a:xfrm>
            <a:off x="37084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2" name="Google Shape;482;p18"/>
          <p:cNvCxnSpPr/>
          <p:nvPr/>
        </p:nvCxnSpPr>
        <p:spPr>
          <a:xfrm>
            <a:off x="39243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3" name="Google Shape;483;p18"/>
          <p:cNvCxnSpPr/>
          <p:nvPr/>
        </p:nvCxnSpPr>
        <p:spPr>
          <a:xfrm>
            <a:off x="41402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4" name="Google Shape;484;p18"/>
          <p:cNvCxnSpPr/>
          <p:nvPr/>
        </p:nvCxnSpPr>
        <p:spPr>
          <a:xfrm>
            <a:off x="43561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5" name="Google Shape;485;p18"/>
          <p:cNvCxnSpPr/>
          <p:nvPr/>
        </p:nvCxnSpPr>
        <p:spPr>
          <a:xfrm>
            <a:off x="45720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6" name="Google Shape;486;p18"/>
          <p:cNvCxnSpPr/>
          <p:nvPr/>
        </p:nvCxnSpPr>
        <p:spPr>
          <a:xfrm>
            <a:off x="47879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7" name="Google Shape;487;p18"/>
          <p:cNvCxnSpPr/>
          <p:nvPr/>
        </p:nvCxnSpPr>
        <p:spPr>
          <a:xfrm>
            <a:off x="50038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8" name="Google Shape;488;p18"/>
          <p:cNvCxnSpPr/>
          <p:nvPr/>
        </p:nvCxnSpPr>
        <p:spPr>
          <a:xfrm>
            <a:off x="5219700" y="1196975"/>
            <a:ext cx="0" cy="10795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89" name="Google Shape;489;p18"/>
          <p:cNvCxnSpPr/>
          <p:nvPr/>
        </p:nvCxnSpPr>
        <p:spPr>
          <a:xfrm>
            <a:off x="13319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0" name="Google Shape;490;p18"/>
          <p:cNvCxnSpPr/>
          <p:nvPr/>
        </p:nvCxnSpPr>
        <p:spPr>
          <a:xfrm>
            <a:off x="15478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1" name="Google Shape;491;p18"/>
          <p:cNvCxnSpPr/>
          <p:nvPr/>
        </p:nvCxnSpPr>
        <p:spPr>
          <a:xfrm>
            <a:off x="17637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2" name="Google Shape;492;p18"/>
          <p:cNvCxnSpPr/>
          <p:nvPr/>
        </p:nvCxnSpPr>
        <p:spPr>
          <a:xfrm>
            <a:off x="19796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3" name="Google Shape;493;p18"/>
          <p:cNvCxnSpPr/>
          <p:nvPr/>
        </p:nvCxnSpPr>
        <p:spPr>
          <a:xfrm>
            <a:off x="21955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4" name="Google Shape;494;p18"/>
          <p:cNvCxnSpPr/>
          <p:nvPr/>
        </p:nvCxnSpPr>
        <p:spPr>
          <a:xfrm>
            <a:off x="24114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5" name="Google Shape;495;p18"/>
          <p:cNvCxnSpPr/>
          <p:nvPr/>
        </p:nvCxnSpPr>
        <p:spPr>
          <a:xfrm>
            <a:off x="26273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6" name="Google Shape;496;p18"/>
          <p:cNvCxnSpPr/>
          <p:nvPr/>
        </p:nvCxnSpPr>
        <p:spPr>
          <a:xfrm>
            <a:off x="28432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7" name="Google Shape;497;p18"/>
          <p:cNvCxnSpPr/>
          <p:nvPr/>
        </p:nvCxnSpPr>
        <p:spPr>
          <a:xfrm>
            <a:off x="3059112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8" name="Google Shape;498;p18"/>
          <p:cNvCxnSpPr/>
          <p:nvPr/>
        </p:nvCxnSpPr>
        <p:spPr>
          <a:xfrm>
            <a:off x="32766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499" name="Google Shape;499;p18"/>
          <p:cNvCxnSpPr/>
          <p:nvPr/>
        </p:nvCxnSpPr>
        <p:spPr>
          <a:xfrm>
            <a:off x="34925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0" name="Google Shape;500;p18"/>
          <p:cNvCxnSpPr/>
          <p:nvPr/>
        </p:nvCxnSpPr>
        <p:spPr>
          <a:xfrm>
            <a:off x="37084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1" name="Google Shape;501;p18"/>
          <p:cNvCxnSpPr/>
          <p:nvPr/>
        </p:nvCxnSpPr>
        <p:spPr>
          <a:xfrm>
            <a:off x="39243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2" name="Google Shape;502;p18"/>
          <p:cNvCxnSpPr/>
          <p:nvPr/>
        </p:nvCxnSpPr>
        <p:spPr>
          <a:xfrm>
            <a:off x="41402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3" name="Google Shape;503;p18"/>
          <p:cNvCxnSpPr/>
          <p:nvPr/>
        </p:nvCxnSpPr>
        <p:spPr>
          <a:xfrm>
            <a:off x="43561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4" name="Google Shape;504;p18"/>
          <p:cNvCxnSpPr/>
          <p:nvPr/>
        </p:nvCxnSpPr>
        <p:spPr>
          <a:xfrm>
            <a:off x="45720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5" name="Google Shape;505;p18"/>
          <p:cNvCxnSpPr/>
          <p:nvPr/>
        </p:nvCxnSpPr>
        <p:spPr>
          <a:xfrm>
            <a:off x="47879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6" name="Google Shape;506;p18"/>
          <p:cNvCxnSpPr/>
          <p:nvPr/>
        </p:nvCxnSpPr>
        <p:spPr>
          <a:xfrm>
            <a:off x="50038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7" name="Google Shape;507;p18"/>
          <p:cNvCxnSpPr/>
          <p:nvPr/>
        </p:nvCxnSpPr>
        <p:spPr>
          <a:xfrm>
            <a:off x="5219700" y="2636837"/>
            <a:ext cx="0" cy="12239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8" name="Google Shape;508;p18"/>
          <p:cNvCxnSpPr/>
          <p:nvPr/>
        </p:nvCxnSpPr>
        <p:spPr>
          <a:xfrm>
            <a:off x="13319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09" name="Google Shape;509;p18"/>
          <p:cNvCxnSpPr/>
          <p:nvPr/>
        </p:nvCxnSpPr>
        <p:spPr>
          <a:xfrm>
            <a:off x="15478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0" name="Google Shape;510;p18"/>
          <p:cNvCxnSpPr/>
          <p:nvPr/>
        </p:nvCxnSpPr>
        <p:spPr>
          <a:xfrm>
            <a:off x="17637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1" name="Google Shape;511;p18"/>
          <p:cNvCxnSpPr/>
          <p:nvPr/>
        </p:nvCxnSpPr>
        <p:spPr>
          <a:xfrm>
            <a:off x="19796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2" name="Google Shape;512;p18"/>
          <p:cNvCxnSpPr/>
          <p:nvPr/>
        </p:nvCxnSpPr>
        <p:spPr>
          <a:xfrm>
            <a:off x="21955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3" name="Google Shape;513;p18"/>
          <p:cNvCxnSpPr/>
          <p:nvPr/>
        </p:nvCxnSpPr>
        <p:spPr>
          <a:xfrm>
            <a:off x="24114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4" name="Google Shape;514;p18"/>
          <p:cNvCxnSpPr/>
          <p:nvPr/>
        </p:nvCxnSpPr>
        <p:spPr>
          <a:xfrm>
            <a:off x="26273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5" name="Google Shape;515;p18"/>
          <p:cNvCxnSpPr/>
          <p:nvPr/>
        </p:nvCxnSpPr>
        <p:spPr>
          <a:xfrm>
            <a:off x="28432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6" name="Google Shape;516;p18"/>
          <p:cNvCxnSpPr/>
          <p:nvPr/>
        </p:nvCxnSpPr>
        <p:spPr>
          <a:xfrm>
            <a:off x="3059112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7" name="Google Shape;517;p18"/>
          <p:cNvCxnSpPr/>
          <p:nvPr/>
        </p:nvCxnSpPr>
        <p:spPr>
          <a:xfrm>
            <a:off x="32766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8" name="Google Shape;518;p18"/>
          <p:cNvCxnSpPr/>
          <p:nvPr/>
        </p:nvCxnSpPr>
        <p:spPr>
          <a:xfrm>
            <a:off x="34925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19" name="Google Shape;519;p18"/>
          <p:cNvCxnSpPr/>
          <p:nvPr/>
        </p:nvCxnSpPr>
        <p:spPr>
          <a:xfrm>
            <a:off x="37084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0" name="Google Shape;520;p18"/>
          <p:cNvCxnSpPr/>
          <p:nvPr/>
        </p:nvCxnSpPr>
        <p:spPr>
          <a:xfrm>
            <a:off x="39243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1" name="Google Shape;521;p18"/>
          <p:cNvCxnSpPr/>
          <p:nvPr/>
        </p:nvCxnSpPr>
        <p:spPr>
          <a:xfrm>
            <a:off x="41402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2" name="Google Shape;522;p18"/>
          <p:cNvCxnSpPr/>
          <p:nvPr/>
        </p:nvCxnSpPr>
        <p:spPr>
          <a:xfrm>
            <a:off x="43561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3" name="Google Shape;523;p18"/>
          <p:cNvCxnSpPr/>
          <p:nvPr/>
        </p:nvCxnSpPr>
        <p:spPr>
          <a:xfrm>
            <a:off x="45720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4" name="Google Shape;524;p18"/>
          <p:cNvCxnSpPr/>
          <p:nvPr/>
        </p:nvCxnSpPr>
        <p:spPr>
          <a:xfrm>
            <a:off x="47879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5" name="Google Shape;525;p18"/>
          <p:cNvCxnSpPr/>
          <p:nvPr/>
        </p:nvCxnSpPr>
        <p:spPr>
          <a:xfrm>
            <a:off x="50038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6" name="Google Shape;526;p18"/>
          <p:cNvCxnSpPr/>
          <p:nvPr/>
        </p:nvCxnSpPr>
        <p:spPr>
          <a:xfrm>
            <a:off x="5219700" y="4076700"/>
            <a:ext cx="0" cy="2781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7" name="Google Shape;527;p18"/>
          <p:cNvCxnSpPr/>
          <p:nvPr/>
        </p:nvCxnSpPr>
        <p:spPr>
          <a:xfrm>
            <a:off x="1116012" y="1557337"/>
            <a:ext cx="217487" cy="0"/>
          </a:xfrm>
          <a:prstGeom prst="straightConnector1">
            <a:avLst/>
          </a:prstGeom>
          <a:noFill/>
          <a:ln w="180975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8" name="Google Shape;528;p18"/>
          <p:cNvCxnSpPr/>
          <p:nvPr/>
        </p:nvCxnSpPr>
        <p:spPr>
          <a:xfrm>
            <a:off x="1116012" y="1341437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29" name="Google Shape;529;p18"/>
          <p:cNvCxnSpPr/>
          <p:nvPr/>
        </p:nvCxnSpPr>
        <p:spPr>
          <a:xfrm>
            <a:off x="1116012" y="1989137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0" name="Google Shape;530;p18"/>
          <p:cNvCxnSpPr/>
          <p:nvPr/>
        </p:nvCxnSpPr>
        <p:spPr>
          <a:xfrm>
            <a:off x="1330325" y="1773237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1" name="Google Shape;531;p18"/>
          <p:cNvCxnSpPr/>
          <p:nvPr/>
        </p:nvCxnSpPr>
        <p:spPr>
          <a:xfrm>
            <a:off x="1547812" y="1773237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2" name="Google Shape;532;p18"/>
          <p:cNvCxnSpPr/>
          <p:nvPr/>
        </p:nvCxnSpPr>
        <p:spPr>
          <a:xfrm>
            <a:off x="1763712" y="1773237"/>
            <a:ext cx="217487" cy="0"/>
          </a:xfrm>
          <a:prstGeom prst="straightConnector1">
            <a:avLst/>
          </a:prstGeom>
          <a:noFill/>
          <a:ln w="27305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3" name="Google Shape;533;p18"/>
          <p:cNvCxnSpPr/>
          <p:nvPr/>
        </p:nvCxnSpPr>
        <p:spPr>
          <a:xfrm>
            <a:off x="1979612" y="1773237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4" name="Google Shape;534;p18"/>
          <p:cNvCxnSpPr/>
          <p:nvPr/>
        </p:nvCxnSpPr>
        <p:spPr>
          <a:xfrm>
            <a:off x="1547812" y="2205037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5" name="Google Shape;535;p18"/>
          <p:cNvCxnSpPr/>
          <p:nvPr/>
        </p:nvCxnSpPr>
        <p:spPr>
          <a:xfrm>
            <a:off x="1331912" y="2708275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6" name="Google Shape;536;p18"/>
          <p:cNvCxnSpPr/>
          <p:nvPr/>
        </p:nvCxnSpPr>
        <p:spPr>
          <a:xfrm>
            <a:off x="1547812" y="2924175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7" name="Google Shape;537;p18"/>
          <p:cNvCxnSpPr/>
          <p:nvPr/>
        </p:nvCxnSpPr>
        <p:spPr>
          <a:xfrm>
            <a:off x="1763712" y="3141662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8" name="Google Shape;538;p18"/>
          <p:cNvCxnSpPr/>
          <p:nvPr/>
        </p:nvCxnSpPr>
        <p:spPr>
          <a:xfrm>
            <a:off x="2411412" y="3429000"/>
            <a:ext cx="1587" cy="0"/>
          </a:xfrm>
          <a:prstGeom prst="straightConnector1">
            <a:avLst/>
          </a:prstGeom>
          <a:noFill/>
          <a:ln w="2540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39" name="Google Shape;539;p18"/>
          <p:cNvCxnSpPr/>
          <p:nvPr/>
        </p:nvCxnSpPr>
        <p:spPr>
          <a:xfrm>
            <a:off x="1763712" y="3789362"/>
            <a:ext cx="217487" cy="0"/>
          </a:xfrm>
          <a:prstGeom prst="straightConnector1">
            <a:avLst/>
          </a:prstGeom>
          <a:noFill/>
          <a:ln w="206375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0" name="Google Shape;540;p18"/>
          <p:cNvCxnSpPr/>
          <p:nvPr/>
        </p:nvCxnSpPr>
        <p:spPr>
          <a:xfrm>
            <a:off x="1116012" y="3500437"/>
            <a:ext cx="4392612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1" name="Google Shape;541;p18"/>
          <p:cNvCxnSpPr/>
          <p:nvPr/>
        </p:nvCxnSpPr>
        <p:spPr>
          <a:xfrm>
            <a:off x="1546225" y="3357562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2" name="Google Shape;542;p18"/>
          <p:cNvCxnSpPr/>
          <p:nvPr/>
        </p:nvCxnSpPr>
        <p:spPr>
          <a:xfrm>
            <a:off x="1763712" y="3357562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3" name="Google Shape;543;p18"/>
          <p:cNvCxnSpPr/>
          <p:nvPr/>
        </p:nvCxnSpPr>
        <p:spPr>
          <a:xfrm>
            <a:off x="1979612" y="3357562"/>
            <a:ext cx="217487" cy="0"/>
          </a:xfrm>
          <a:prstGeom prst="straightConnector1">
            <a:avLst/>
          </a:prstGeom>
          <a:noFill/>
          <a:ln w="27305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4" name="Google Shape;544;p18"/>
          <p:cNvCxnSpPr/>
          <p:nvPr/>
        </p:nvCxnSpPr>
        <p:spPr>
          <a:xfrm>
            <a:off x="2195512" y="3357562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5" name="Google Shape;545;p18"/>
          <p:cNvCxnSpPr/>
          <p:nvPr/>
        </p:nvCxnSpPr>
        <p:spPr>
          <a:xfrm>
            <a:off x="2411412" y="3573462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6" name="Google Shape;546;p18"/>
          <p:cNvCxnSpPr/>
          <p:nvPr/>
        </p:nvCxnSpPr>
        <p:spPr>
          <a:xfrm>
            <a:off x="1763712" y="4221162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7" name="Google Shape;547;p18"/>
          <p:cNvCxnSpPr/>
          <p:nvPr/>
        </p:nvCxnSpPr>
        <p:spPr>
          <a:xfrm>
            <a:off x="1979612" y="4221162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8" name="Google Shape;548;p18"/>
          <p:cNvCxnSpPr/>
          <p:nvPr/>
        </p:nvCxnSpPr>
        <p:spPr>
          <a:xfrm>
            <a:off x="2195512" y="4365625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49" name="Google Shape;549;p18"/>
          <p:cNvCxnSpPr/>
          <p:nvPr/>
        </p:nvCxnSpPr>
        <p:spPr>
          <a:xfrm>
            <a:off x="1978025" y="4581525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0" name="Google Shape;550;p18"/>
          <p:cNvCxnSpPr/>
          <p:nvPr/>
        </p:nvCxnSpPr>
        <p:spPr>
          <a:xfrm>
            <a:off x="2195512" y="4581525"/>
            <a:ext cx="215900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1" name="Google Shape;551;p18"/>
          <p:cNvCxnSpPr/>
          <p:nvPr/>
        </p:nvCxnSpPr>
        <p:spPr>
          <a:xfrm>
            <a:off x="2411412" y="4581525"/>
            <a:ext cx="217487" cy="0"/>
          </a:xfrm>
          <a:prstGeom prst="straightConnector1">
            <a:avLst/>
          </a:prstGeom>
          <a:noFill/>
          <a:ln w="27305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2" name="Google Shape;552;p18"/>
          <p:cNvCxnSpPr/>
          <p:nvPr/>
        </p:nvCxnSpPr>
        <p:spPr>
          <a:xfrm>
            <a:off x="2627312" y="4581525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3" name="Google Shape;553;p18"/>
          <p:cNvCxnSpPr/>
          <p:nvPr/>
        </p:nvCxnSpPr>
        <p:spPr>
          <a:xfrm>
            <a:off x="1979612" y="4868862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4" name="Google Shape;554;p18"/>
          <p:cNvCxnSpPr/>
          <p:nvPr/>
        </p:nvCxnSpPr>
        <p:spPr>
          <a:xfrm>
            <a:off x="2843212" y="5013325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5" name="Google Shape;555;p18"/>
          <p:cNvCxnSpPr/>
          <p:nvPr/>
        </p:nvCxnSpPr>
        <p:spPr>
          <a:xfrm>
            <a:off x="2195512" y="5516562"/>
            <a:ext cx="217487" cy="0"/>
          </a:xfrm>
          <a:prstGeom prst="straightConnector1">
            <a:avLst/>
          </a:prstGeom>
          <a:noFill/>
          <a:ln w="180975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6" name="Google Shape;556;p18"/>
          <p:cNvCxnSpPr/>
          <p:nvPr/>
        </p:nvCxnSpPr>
        <p:spPr>
          <a:xfrm>
            <a:off x="2195512" y="5300662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7" name="Google Shape;557;p18"/>
          <p:cNvCxnSpPr/>
          <p:nvPr/>
        </p:nvCxnSpPr>
        <p:spPr>
          <a:xfrm>
            <a:off x="2411412" y="5949950"/>
            <a:ext cx="217487" cy="0"/>
          </a:xfrm>
          <a:prstGeom prst="straightConnector1">
            <a:avLst/>
          </a:prstGeom>
          <a:noFill/>
          <a:ln w="180975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8" name="Google Shape;558;p18"/>
          <p:cNvCxnSpPr/>
          <p:nvPr/>
        </p:nvCxnSpPr>
        <p:spPr>
          <a:xfrm>
            <a:off x="2411412" y="5734050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59" name="Google Shape;559;p18"/>
          <p:cNvCxnSpPr/>
          <p:nvPr/>
        </p:nvCxnSpPr>
        <p:spPr>
          <a:xfrm>
            <a:off x="2627312" y="6381750"/>
            <a:ext cx="217487" cy="0"/>
          </a:xfrm>
          <a:prstGeom prst="straightConnector1">
            <a:avLst/>
          </a:prstGeom>
          <a:noFill/>
          <a:ln w="180975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0" name="Google Shape;560;p18"/>
          <p:cNvCxnSpPr/>
          <p:nvPr/>
        </p:nvCxnSpPr>
        <p:spPr>
          <a:xfrm>
            <a:off x="2627312" y="6165850"/>
            <a:ext cx="217487" cy="0"/>
          </a:xfrm>
          <a:prstGeom prst="straightConnector1">
            <a:avLst/>
          </a:prstGeom>
          <a:noFill/>
          <a:ln w="2794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1" name="Google Shape;561;p18"/>
          <p:cNvCxnSpPr/>
          <p:nvPr/>
        </p:nvCxnSpPr>
        <p:spPr>
          <a:xfrm>
            <a:off x="2627312" y="6524625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2" name="Google Shape;562;p18"/>
          <p:cNvCxnSpPr/>
          <p:nvPr/>
        </p:nvCxnSpPr>
        <p:spPr>
          <a:xfrm>
            <a:off x="2843212" y="6742112"/>
            <a:ext cx="217487" cy="0"/>
          </a:xfrm>
          <a:prstGeom prst="straightConnector1">
            <a:avLst/>
          </a:prstGeom>
          <a:noFill/>
          <a:ln w="2540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3" name="Google Shape;563;p18"/>
          <p:cNvCxnSpPr/>
          <p:nvPr/>
        </p:nvCxnSpPr>
        <p:spPr>
          <a:xfrm>
            <a:off x="1331912" y="1196975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4" name="Google Shape;564;p18"/>
          <p:cNvCxnSpPr/>
          <p:nvPr/>
        </p:nvCxnSpPr>
        <p:spPr>
          <a:xfrm>
            <a:off x="2195512" y="1628775"/>
            <a:ext cx="0" cy="6477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5" name="Google Shape;565;p18"/>
          <p:cNvCxnSpPr/>
          <p:nvPr/>
        </p:nvCxnSpPr>
        <p:spPr>
          <a:xfrm>
            <a:off x="1331912" y="1628775"/>
            <a:ext cx="8636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6" name="Google Shape;566;p18"/>
          <p:cNvCxnSpPr/>
          <p:nvPr/>
        </p:nvCxnSpPr>
        <p:spPr>
          <a:xfrm>
            <a:off x="2195512" y="1916112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7" name="Google Shape;567;p18"/>
          <p:cNvCxnSpPr/>
          <p:nvPr/>
        </p:nvCxnSpPr>
        <p:spPr>
          <a:xfrm>
            <a:off x="2411412" y="2636837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8" name="Google Shape;568;p18"/>
          <p:cNvCxnSpPr/>
          <p:nvPr/>
        </p:nvCxnSpPr>
        <p:spPr>
          <a:xfrm>
            <a:off x="2411412" y="3068637"/>
            <a:ext cx="215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69" name="Google Shape;569;p18"/>
          <p:cNvCxnSpPr/>
          <p:nvPr/>
        </p:nvCxnSpPr>
        <p:spPr>
          <a:xfrm>
            <a:off x="2627312" y="3068637"/>
            <a:ext cx="0" cy="6477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70" name="Google Shape;570;p18"/>
          <p:cNvCxnSpPr/>
          <p:nvPr/>
        </p:nvCxnSpPr>
        <p:spPr>
          <a:xfrm>
            <a:off x="2627312" y="3716337"/>
            <a:ext cx="215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71" name="Google Shape;571;p18"/>
          <p:cNvCxnSpPr/>
          <p:nvPr/>
        </p:nvCxnSpPr>
        <p:spPr>
          <a:xfrm>
            <a:off x="2843212" y="3716337"/>
            <a:ext cx="0" cy="14446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72" name="Google Shape;572;p18"/>
          <p:cNvCxnSpPr/>
          <p:nvPr/>
        </p:nvCxnSpPr>
        <p:spPr>
          <a:xfrm>
            <a:off x="2843212" y="4076700"/>
            <a:ext cx="0" cy="431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73" name="Google Shape;573;p18"/>
          <p:cNvCxnSpPr/>
          <p:nvPr/>
        </p:nvCxnSpPr>
        <p:spPr>
          <a:xfrm>
            <a:off x="2843212" y="4508500"/>
            <a:ext cx="215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74" name="Google Shape;574;p18"/>
          <p:cNvCxnSpPr/>
          <p:nvPr/>
        </p:nvCxnSpPr>
        <p:spPr>
          <a:xfrm>
            <a:off x="3059112" y="4508500"/>
            <a:ext cx="0" cy="6492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575" name="Google Shape;575;p18"/>
          <p:cNvCxnSpPr/>
          <p:nvPr/>
        </p:nvCxnSpPr>
        <p:spPr>
          <a:xfrm>
            <a:off x="5940425" y="1125537"/>
            <a:ext cx="217487" cy="0"/>
          </a:xfrm>
          <a:prstGeom prst="straightConnector1">
            <a:avLst/>
          </a:prstGeom>
          <a:noFill/>
          <a:ln w="165100" cap="flat" cmpd="sng">
            <a:solidFill>
              <a:srgbClr val="0099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576" name="Google Shape;576;p18"/>
          <p:cNvSpPr txBox="1"/>
          <p:nvPr/>
        </p:nvSpPr>
        <p:spPr>
          <a:xfrm>
            <a:off x="6084887" y="908050"/>
            <a:ext cx="2592387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Выполнение команды</a:t>
            </a: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77" name="Google Shape;577;p18"/>
          <p:cNvCxnSpPr/>
          <p:nvPr/>
        </p:nvCxnSpPr>
        <p:spPr>
          <a:xfrm>
            <a:off x="5940425" y="1557337"/>
            <a:ext cx="215900" cy="0"/>
          </a:xfrm>
          <a:prstGeom prst="straightConnector1">
            <a:avLst/>
          </a:prstGeom>
          <a:noFill/>
          <a:ln w="165100" cap="flat" cmpd="sng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578" name="Google Shape;578;p18"/>
          <p:cNvSpPr txBox="1"/>
          <p:nvPr/>
        </p:nvSpPr>
        <p:spPr>
          <a:xfrm>
            <a:off x="6156325" y="1341437"/>
            <a:ext cx="2386012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</a:t>
            </a: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Обращение к памяти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cxnSp>
        <p:nvCxnSpPr>
          <p:cNvPr id="579" name="Google Shape;579;p18"/>
          <p:cNvCxnSpPr/>
          <p:nvPr/>
        </p:nvCxnSpPr>
        <p:spPr>
          <a:xfrm>
            <a:off x="5940425" y="1844675"/>
            <a:ext cx="287337" cy="0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580" name="Google Shape;580;p18"/>
          <p:cNvSpPr txBox="1"/>
          <p:nvPr/>
        </p:nvSpPr>
        <p:spPr>
          <a:xfrm>
            <a:off x="6210300" y="1647825"/>
            <a:ext cx="2481262" cy="611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Команды, прошедшие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подтверждение</a:t>
            </a:r>
            <a:endParaRPr/>
          </a:p>
        </p:txBody>
      </p:sp>
      <p:sp>
        <p:nvSpPr>
          <p:cNvPr id="581" name="Google Shape;581;p18"/>
          <p:cNvSpPr txBox="1"/>
          <p:nvPr/>
        </p:nvSpPr>
        <p:spPr>
          <a:xfrm>
            <a:off x="5651500" y="4076700"/>
            <a:ext cx="3240087" cy="270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Pentium Pro применено </a:t>
            </a:r>
            <a:r>
              <a:rPr lang="en-US" sz="18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динамическое исполнение программы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  <a:p>
            <a:pPr marL="0" marR="0" lvl="0" indent="-1143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C3300"/>
              </a:buClr>
              <a:buSzPts val="1800"/>
              <a:buFont typeface="Arial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Глубокое предсказание ветвления.</a:t>
            </a:r>
            <a:endParaRPr/>
          </a:p>
          <a:p>
            <a:pPr marL="0" marR="0" lvl="0" indent="-1143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C3300"/>
              </a:buClr>
              <a:buSzPts val="1800"/>
              <a:buFont typeface="Arial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Анализ потока данных.</a:t>
            </a:r>
            <a:endParaRPr/>
          </a:p>
          <a:p>
            <a:pPr marL="0" marR="0" lvl="0" indent="-1143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C3300"/>
              </a:buClr>
              <a:buSzPts val="1800"/>
              <a:buFont typeface="Arial"/>
              <a:buChar char="•"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Опережающее исполнение.</a:t>
            </a:r>
            <a:endParaRPr/>
          </a:p>
        </p:txBody>
      </p:sp>
      <p:sp>
        <p:nvSpPr>
          <p:cNvPr id="582" name="Google Shape;582;p18"/>
          <p:cNvSpPr/>
          <p:nvPr/>
        </p:nvSpPr>
        <p:spPr>
          <a:xfrm>
            <a:off x="179387" y="2133600"/>
            <a:ext cx="287337" cy="6477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18"/>
          <p:cNvSpPr/>
          <p:nvPr/>
        </p:nvSpPr>
        <p:spPr>
          <a:xfrm>
            <a:off x="179387" y="3716337"/>
            <a:ext cx="287337" cy="6477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18"/>
          <p:cNvSpPr/>
          <p:nvPr/>
        </p:nvSpPr>
        <p:spPr>
          <a:xfrm rot="10800000" flipH="1">
            <a:off x="900112" y="4797425"/>
            <a:ext cx="215900" cy="287337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18"/>
          <p:cNvSpPr/>
          <p:nvPr/>
        </p:nvSpPr>
        <p:spPr>
          <a:xfrm rot="10800000" flipH="1">
            <a:off x="900112" y="3357562"/>
            <a:ext cx="215900" cy="287337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18"/>
          <p:cNvSpPr/>
          <p:nvPr/>
        </p:nvSpPr>
        <p:spPr>
          <a:xfrm rot="10800000" flipH="1">
            <a:off x="900112" y="4149725"/>
            <a:ext cx="215900" cy="503237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18"/>
          <p:cNvSpPr/>
          <p:nvPr/>
        </p:nvSpPr>
        <p:spPr>
          <a:xfrm rot="10800000" flipH="1">
            <a:off x="900112" y="2924175"/>
            <a:ext cx="215900" cy="287337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18"/>
          <p:cNvSpPr/>
          <p:nvPr/>
        </p:nvSpPr>
        <p:spPr>
          <a:xfrm rot="10800000" flipH="1">
            <a:off x="900112" y="1916112"/>
            <a:ext cx="215900" cy="287337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18"/>
          <p:cNvSpPr/>
          <p:nvPr/>
        </p:nvSpPr>
        <p:spPr>
          <a:xfrm rot="10800000" flipH="1">
            <a:off x="900112" y="1268412"/>
            <a:ext cx="215900" cy="503237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18"/>
          <p:cNvSpPr/>
          <p:nvPr/>
        </p:nvSpPr>
        <p:spPr>
          <a:xfrm rot="10800000" flipH="1">
            <a:off x="5867400" y="2420937"/>
            <a:ext cx="215900" cy="287337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18"/>
          <p:cNvSpPr txBox="1"/>
          <p:nvPr/>
        </p:nvSpPr>
        <p:spPr>
          <a:xfrm>
            <a:off x="6156325" y="2349500"/>
            <a:ext cx="2763837" cy="85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Зависимость команды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 результата предыдущих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команд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19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4000"/>
              <a:buFont typeface="Arial"/>
              <a:buNone/>
            </a:pPr>
            <a:r>
              <a:rPr lang="en-US" sz="40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ЦП Pentium MMX</a:t>
            </a:r>
            <a:endParaRPr/>
          </a:p>
        </p:txBody>
      </p:sp>
      <p:sp>
        <p:nvSpPr>
          <p:cNvPr id="597" name="Google Shape;597;p19"/>
          <p:cNvSpPr txBox="1">
            <a:spLocks noGrp="1"/>
          </p:cNvSpPr>
          <p:nvPr>
            <p:ph type="body" idx="1"/>
          </p:nvPr>
        </p:nvSpPr>
        <p:spPr>
          <a:xfrm>
            <a:off x="323850" y="1412875"/>
            <a:ext cx="8496300" cy="544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None/>
            </a:pPr>
            <a:r>
              <a:rPr lang="en-US" sz="3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Основные черты MMX (MultiMediaeXtention) технологии: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SIMD архитектура (одна команда над многими данными);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57 новых инструкций;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64-разрядных регистра MMX (ММ0-ММ7 – это мантиссы 8 регистров блока арифметики с плавающей точкой);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 новых типа данных: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упакованный байт 64=8х8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упакованное слово 64=4х16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упакованное двойное слово 64=2х32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учетверенное слово 64=1х64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20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102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ЦП Pentium II</a:t>
            </a:r>
            <a:endParaRPr/>
          </a:p>
        </p:txBody>
      </p:sp>
      <p:sp>
        <p:nvSpPr>
          <p:cNvPr id="603" name="Google Shape;603;p20"/>
          <p:cNvSpPr txBox="1">
            <a:spLocks noGrp="1"/>
          </p:cNvSpPr>
          <p:nvPr>
            <p:ph type="body" idx="1"/>
          </p:nvPr>
        </p:nvSpPr>
        <p:spPr>
          <a:xfrm>
            <a:off x="395287" y="1916112"/>
            <a:ext cx="800735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КЭШа I уровня (16 Кб).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 II уровня (512 Кб).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Двойная независимая шина (300-разрядная) -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2 независимых канала передачи данных: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 связи ЦП с КЭШ II уровня;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для связи ЦП с оперативной памятью.</a:t>
            </a:r>
            <a:endParaRPr/>
          </a:p>
          <a:p>
            <a:pPr marL="342900" marR="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21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002587" cy="1096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ЦП Pentium III</a:t>
            </a:r>
            <a:endParaRPr/>
          </a:p>
        </p:txBody>
      </p:sp>
      <p:sp>
        <p:nvSpPr>
          <p:cNvPr id="609" name="Google Shape;609;p21"/>
          <p:cNvSpPr txBox="1">
            <a:spLocks noGrp="1"/>
          </p:cNvSpPr>
          <p:nvPr>
            <p:ph type="body" idx="1"/>
          </p:nvPr>
        </p:nvSpPr>
        <p:spPr>
          <a:xfrm>
            <a:off x="323850" y="1700212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Используется расширение SSE (Streaming SIMD Extensions) – потоковые SIMD расширения. SSE инструкции доступны во всех режимах работы. 70 новых инструкций.</a:t>
            </a:r>
            <a:endParaRPr/>
          </a:p>
          <a:p>
            <a:pPr marL="342900" marR="0" lvl="0" indent="-34290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новых 128-разрядных регистров данных: XMM0, XMM1,…, XMM7. 32-битный регистр управления/состояния MXCSR используется для маскирования исключений, выбора режимов и определения состояния флагов.</a:t>
            </a:r>
            <a:endParaRPr/>
          </a:p>
          <a:p>
            <a:pPr marL="342900" marR="0" lvl="0" indent="-34290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Новый тип данных - упакованные числа с плавающей запятой одинарной точности). В одном 128-разрядном регистре 4 новых типа данных.</a:t>
            </a:r>
            <a:endParaRPr/>
          </a:p>
          <a:p>
            <a:pPr marL="342900" marR="0" lvl="0" indent="-34290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Все команды SSE доступны из любых режимов работы ЦП: реального, защищенного и виртуального.</a:t>
            </a:r>
            <a:endParaRPr/>
          </a:p>
          <a:p>
            <a:pPr marL="342900" marR="0" lvl="0" indent="-19050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4212" y="333375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8080"/>
              </a:buClr>
              <a:buSzPts val="3600"/>
            </a:pPr>
            <a:r>
              <a:rPr lang="ru-RU" sz="3600" dirty="0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Оценка производительности идеального конвейера</a:t>
            </a:r>
            <a:endParaRPr dirty="0"/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0" y="1341437"/>
            <a:ext cx="8820150" cy="55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</a:t>
            </a:r>
            <a:r>
              <a:rPr lang="ru-RU" sz="2000" dirty="0"/>
              <a:t>В различных процессорах количество и суть этапов различаются. Рассмотрим принципы конвейерной обработки информации на примере пятиступенчатого </a:t>
            </a:r>
            <a:r>
              <a:rPr lang="ru-RU" sz="2000" i="1" dirty="0"/>
              <a:t>конвейера</a:t>
            </a:r>
            <a:r>
              <a:rPr lang="ru-RU" sz="2000" dirty="0"/>
              <a:t>, в котором выполнение команды складывается из следующих этапов:</a:t>
            </a:r>
          </a:p>
          <a:p>
            <a:endParaRPr lang="ru-RU" sz="2000" dirty="0"/>
          </a:p>
          <a:p>
            <a:r>
              <a:rPr lang="ru-RU" sz="2000" dirty="0"/>
              <a:t>IF (</a:t>
            </a:r>
            <a:r>
              <a:rPr lang="ru-RU" sz="2000" b="1" dirty="0" err="1"/>
              <a:t>Instruction</a:t>
            </a:r>
            <a:r>
              <a:rPr lang="ru-RU" sz="2000" b="1" dirty="0"/>
              <a:t> </a:t>
            </a:r>
            <a:r>
              <a:rPr lang="ru-RU" sz="2000" b="1" dirty="0" err="1"/>
              <a:t>Fetch</a:t>
            </a:r>
            <a:r>
              <a:rPr lang="ru-RU" sz="2000" dirty="0"/>
              <a:t>) - считывание команды в процессор;</a:t>
            </a:r>
          </a:p>
          <a:p>
            <a:r>
              <a:rPr lang="ru-RU" sz="2000" dirty="0"/>
              <a:t>ID (</a:t>
            </a:r>
            <a:r>
              <a:rPr lang="ru-RU" sz="2000" b="1" dirty="0" err="1"/>
              <a:t>Instruction</a:t>
            </a:r>
            <a:r>
              <a:rPr lang="ru-RU" sz="2000" b="1" dirty="0"/>
              <a:t> </a:t>
            </a:r>
            <a:r>
              <a:rPr lang="ru-RU" sz="2000" b="1" dirty="0" err="1"/>
              <a:t>Decoding</a:t>
            </a:r>
            <a:r>
              <a:rPr lang="ru-RU" sz="2000" dirty="0"/>
              <a:t>) - декодирование команды;</a:t>
            </a:r>
            <a:r>
              <a:rPr lang="ru-RU" dirty="0"/>
              <a:t> В различных процессорах количество и суть этапов различаются. Рассмотрим принципы конвейерной обработки информации на примере пятиступенчатого </a:t>
            </a:r>
            <a:r>
              <a:rPr lang="ru-RU" i="1" dirty="0"/>
              <a:t>конвейера</a:t>
            </a:r>
            <a:r>
              <a:rPr lang="ru-RU" dirty="0"/>
              <a:t>, в котором выполнение команды складывается из следующих этапов:</a:t>
            </a:r>
          </a:p>
          <a:p>
            <a:r>
              <a:rPr lang="ru-RU" dirty="0"/>
              <a:t>IF (</a:t>
            </a:r>
            <a:r>
              <a:rPr lang="ru-RU" b="1" dirty="0" err="1"/>
              <a:t>Instruction</a:t>
            </a:r>
            <a:r>
              <a:rPr lang="ru-RU" b="1" dirty="0"/>
              <a:t> </a:t>
            </a:r>
            <a:r>
              <a:rPr lang="ru-RU" b="1" dirty="0" err="1"/>
              <a:t>Fetch</a:t>
            </a:r>
            <a:r>
              <a:rPr lang="ru-RU" dirty="0"/>
              <a:t>) - считывание команды в процессор;</a:t>
            </a:r>
          </a:p>
          <a:p>
            <a:r>
              <a:rPr lang="ru-RU" dirty="0"/>
              <a:t>ID (</a:t>
            </a:r>
            <a:r>
              <a:rPr lang="ru-RU" b="1" dirty="0" err="1"/>
              <a:t>Instruction</a:t>
            </a:r>
            <a:r>
              <a:rPr lang="ru-RU" b="1" dirty="0"/>
              <a:t> </a:t>
            </a:r>
            <a:r>
              <a:rPr lang="ru-RU" b="1" dirty="0" err="1"/>
              <a:t>Decoding</a:t>
            </a:r>
            <a:r>
              <a:rPr lang="ru-RU" dirty="0"/>
              <a:t>) - декодирование команды;</a:t>
            </a:r>
          </a:p>
          <a:p>
            <a:r>
              <a:rPr lang="ru-RU" dirty="0"/>
              <a:t>OR (</a:t>
            </a:r>
            <a:r>
              <a:rPr lang="ru-RU" b="1" dirty="0" err="1"/>
              <a:t>Operand</a:t>
            </a:r>
            <a:r>
              <a:rPr lang="ru-RU" b="1" dirty="0"/>
              <a:t> </a:t>
            </a:r>
            <a:r>
              <a:rPr lang="ru-RU" b="1" dirty="0" err="1"/>
              <a:t>Reading</a:t>
            </a:r>
            <a:r>
              <a:rPr lang="ru-RU" dirty="0"/>
              <a:t>) - считывание операндов;</a:t>
            </a:r>
          </a:p>
          <a:p>
            <a:r>
              <a:rPr lang="ru-RU" dirty="0"/>
              <a:t>EX (</a:t>
            </a:r>
            <a:r>
              <a:rPr lang="ru-RU" b="1" dirty="0" err="1"/>
              <a:t>Executing</a:t>
            </a:r>
            <a:r>
              <a:rPr lang="ru-RU" dirty="0"/>
              <a:t>) - выполнение команды;</a:t>
            </a:r>
          </a:p>
          <a:p>
            <a:r>
              <a:rPr lang="ru-RU" dirty="0"/>
              <a:t>WB (</a:t>
            </a:r>
            <a:r>
              <a:rPr lang="ru-RU" b="1" dirty="0" err="1"/>
              <a:t>Write</a:t>
            </a:r>
            <a:r>
              <a:rPr lang="ru-RU" b="1" dirty="0"/>
              <a:t> </a:t>
            </a:r>
            <a:r>
              <a:rPr lang="ru-RU" b="1" dirty="0" err="1"/>
              <a:t>Back</a:t>
            </a:r>
            <a:r>
              <a:rPr lang="ru-RU" dirty="0"/>
              <a:t>) - запись результата.</a:t>
            </a:r>
          </a:p>
          <a:p>
            <a:endParaRPr lang="ru-RU" sz="2000" dirty="0"/>
          </a:p>
          <a:p>
            <a:r>
              <a:rPr lang="ru-RU" sz="2000" dirty="0"/>
              <a:t>OR (</a:t>
            </a:r>
            <a:r>
              <a:rPr lang="ru-RU" sz="2000" b="1" dirty="0" err="1"/>
              <a:t>Operand</a:t>
            </a:r>
            <a:r>
              <a:rPr lang="ru-RU" sz="2000" b="1" dirty="0"/>
              <a:t> </a:t>
            </a:r>
            <a:r>
              <a:rPr lang="ru-RU" sz="2000" b="1" dirty="0" err="1"/>
              <a:t>Reading</a:t>
            </a:r>
            <a:r>
              <a:rPr lang="ru-RU" sz="2000" dirty="0"/>
              <a:t>) - считывание операндов;</a:t>
            </a:r>
          </a:p>
          <a:p>
            <a:r>
              <a:rPr lang="ru-RU" sz="2000" dirty="0"/>
              <a:t>EX (</a:t>
            </a:r>
            <a:r>
              <a:rPr lang="ru-RU" sz="2000" b="1" dirty="0" err="1"/>
              <a:t>Executing</a:t>
            </a:r>
            <a:r>
              <a:rPr lang="ru-RU" sz="2000" dirty="0"/>
              <a:t>) - выполнение команды;</a:t>
            </a:r>
          </a:p>
          <a:p>
            <a:r>
              <a:rPr lang="ru-RU" sz="2000" dirty="0"/>
              <a:t>WB (</a:t>
            </a:r>
            <a:r>
              <a:rPr lang="ru-RU" sz="2000" b="1" dirty="0" err="1"/>
              <a:t>Write</a:t>
            </a:r>
            <a:r>
              <a:rPr lang="ru-RU" sz="2000" b="1" dirty="0"/>
              <a:t> </a:t>
            </a:r>
            <a:r>
              <a:rPr lang="ru-RU" sz="2000" b="1" dirty="0" err="1"/>
              <a:t>Back</a:t>
            </a:r>
            <a:r>
              <a:rPr lang="ru-RU" sz="2000" dirty="0"/>
              <a:t>) - запись результата.</a:t>
            </a:r>
          </a:p>
          <a:p>
            <a:pPr marL="742950" marR="0" lvl="1" indent="-152400" algn="just" rtl="0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09550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hlink"/>
              </a:buClr>
              <a:buSzPts val="2100"/>
              <a:buFont typeface="Noto Sans Symbols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7893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5006" y="559074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Выполнение команд в таком 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конвейере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представлено в </a:t>
            </a:r>
            <a:r>
              <a:rPr lang="ru-RU" sz="1400" u="sng" dirty="0">
                <a:latin typeface="Arial" panose="020B0604020202020204" pitchFamily="34" charset="0"/>
                <a:cs typeface="Arial" panose="020B0604020202020204" pitchFamily="34" charset="0"/>
              </a:rPr>
              <a:t>таблице 1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Так как в каждом 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такте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могут выполняться различные стадии обработки команд, то длительность 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такта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выбирается исходя из максимального времени выполнения всех стадий. Кроме того, следует учитывать, что для передачи команды с одной стадии на другую требуется определенное дополнительное время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Δt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), связанное с записью промежуточных результатов обработки в буферные регистры.</a:t>
            </a:r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550416" y="1642369"/>
            <a:ext cx="8269734" cy="5215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ru-RU" sz="20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09550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hlink"/>
              </a:buClr>
              <a:buSzPts val="2100"/>
              <a:buFont typeface="Noto Sans Symbols"/>
              <a:buNone/>
            </a:pPr>
            <a:endParaRPr sz="2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F63C3E-E8CE-4DE7-AB04-FFE05D2FFE2E}"/>
              </a:ext>
            </a:extLst>
          </p:cNvPr>
          <p:cNvSpPr/>
          <p:nvPr/>
        </p:nvSpPr>
        <p:spPr>
          <a:xfrm>
            <a:off x="781867" y="2006932"/>
            <a:ext cx="12057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Verdana" panose="020B0604030504040204" pitchFamily="34" charset="0"/>
              </a:rPr>
              <a:t>Таблица 1.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F064FD4-CAE5-420F-A113-577A01342D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816"/>
          <a:stretch/>
        </p:blipFill>
        <p:spPr>
          <a:xfrm>
            <a:off x="1045250" y="2465175"/>
            <a:ext cx="6696077" cy="4059450"/>
          </a:xfrm>
          <a:prstGeom prst="rect">
            <a:avLst/>
          </a:prstGeom>
        </p:spPr>
      </p:pic>
      <p:sp>
        <p:nvSpPr>
          <p:cNvPr id="6" name="Google Shape;615;p22">
            <a:extLst>
              <a:ext uri="{FF2B5EF4-FFF2-40B4-BE49-F238E27FC236}">
                <a16:creationId xmlns:a16="http://schemas.microsoft.com/office/drawing/2014/main" id="{9E485042-92CB-41D8-B47C-1E6FC93C2C81}"/>
              </a:ext>
            </a:extLst>
          </p:cNvPr>
          <p:cNvSpPr txBox="1">
            <a:spLocks/>
          </p:cNvSpPr>
          <p:nvPr/>
        </p:nvSpPr>
        <p:spPr>
          <a:xfrm>
            <a:off x="702816" y="1794769"/>
            <a:ext cx="8269734" cy="5215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algn="just">
              <a:lnSpc>
                <a:spcPct val="90000"/>
              </a:lnSpc>
              <a:spcBef>
                <a:spcPts val="0"/>
              </a:spcBef>
              <a:buSzPts val="2000"/>
              <a:buFont typeface="Noto Sans Symbols"/>
              <a:buNone/>
            </a:pPr>
            <a:r>
              <a:rPr lang="en-US" sz="2000" dirty="0"/>
              <a:t> </a:t>
            </a:r>
          </a:p>
          <a:p>
            <a:pPr marL="342900" algn="just">
              <a:lnSpc>
                <a:spcPct val="90000"/>
              </a:lnSpc>
              <a:spcBef>
                <a:spcPts val="0"/>
              </a:spcBef>
              <a:buSzPts val="2000"/>
              <a:buFont typeface="Noto Sans Symbols"/>
              <a:buNone/>
            </a:pPr>
            <a:r>
              <a:rPr lang="en-US" sz="2000" dirty="0"/>
              <a:t>           </a:t>
            </a:r>
            <a:endParaRPr lang="en-US" sz="2100" dirty="0"/>
          </a:p>
          <a:p>
            <a:pPr marL="342900" indent="-209550">
              <a:spcBef>
                <a:spcPts val="420"/>
              </a:spcBef>
              <a:buSzPts val="2100"/>
              <a:buFont typeface="Noto Sans Symbols"/>
              <a:buNone/>
            </a:pP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5006" y="559074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Примеры длительности выполнения некоторого количества команд при последовательной и конвейерной обработке</a:t>
            </a:r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455786" y="3568823"/>
            <a:ext cx="8251079" cy="2965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ru-RU" sz="14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000"/>
              <a:buFont typeface="Noto Sans Symbols"/>
              <a:buNone/>
            </a:pP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209550">
              <a:spcBef>
                <a:spcPts val="420"/>
              </a:spcBef>
              <a:buSzPts val="2100"/>
              <a:buNone/>
            </a:pPr>
            <a:r>
              <a:rPr lang="ru-RU" sz="1400" dirty="0"/>
              <a:t>Очевидно, что при достаточно длительной работе </a:t>
            </a:r>
            <a:r>
              <a:rPr lang="ru-RU" sz="1400" i="1" dirty="0"/>
              <a:t>конвейера</a:t>
            </a:r>
            <a:r>
              <a:rPr lang="ru-RU" sz="1400" dirty="0"/>
              <a:t> его быстродействие будет существенно превышать быстродействие, достигаемое при последовательной обработке команд. Это увеличение будет тем больше, чем меньше длительность </a:t>
            </a:r>
            <a:r>
              <a:rPr lang="ru-RU" sz="1400" i="1" dirty="0"/>
              <a:t>такта</a:t>
            </a:r>
            <a:r>
              <a:rPr lang="ru-RU" sz="1400" dirty="0"/>
              <a:t> </a:t>
            </a:r>
            <a:r>
              <a:rPr lang="ru-RU" sz="1400" i="1" dirty="0"/>
              <a:t>конвейера</a:t>
            </a:r>
            <a:r>
              <a:rPr lang="ru-RU" sz="1400" dirty="0"/>
              <a:t> и чем больше количество выполненных команд. Сокращение длительности </a:t>
            </a:r>
            <a:r>
              <a:rPr lang="ru-RU" sz="1400" i="1" dirty="0"/>
              <a:t>такта</a:t>
            </a:r>
            <a:r>
              <a:rPr lang="ru-RU" sz="1400" dirty="0"/>
              <a:t> достигается, в частности, разбиением выполнения команды на большое число этапов, каждый из которых включает в себя относительно простые операции и поэтому может выполняться за короткий промежуток времени. Так, если в микропроцессоре </a:t>
            </a:r>
            <a:r>
              <a:rPr lang="ru-RU" sz="1400" b="1" dirty="0" err="1"/>
              <a:t>Pentium</a:t>
            </a:r>
            <a:r>
              <a:rPr lang="ru-RU" sz="1400" dirty="0"/>
              <a:t> длина </a:t>
            </a:r>
            <a:r>
              <a:rPr lang="ru-RU" sz="1400" i="1" dirty="0"/>
              <a:t>конвейера</a:t>
            </a:r>
            <a:r>
              <a:rPr lang="ru-RU" sz="1400" dirty="0"/>
              <a:t> составляла 5 ступеней (при максимальной тактовой частоте 200 МГц), то в </a:t>
            </a:r>
            <a:r>
              <a:rPr lang="ru-RU" sz="1400" b="1" dirty="0"/>
              <a:t>Pentium-4</a:t>
            </a:r>
            <a:r>
              <a:rPr lang="ru-RU" sz="1400" dirty="0"/>
              <a:t> - уже 20 ступеней (при максимальной тактовой частоте на сегодняшний день 3,4 ГГц).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EC8147-F2AD-49FD-96BE-094CE395F5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010"/>
          <a:stretch/>
        </p:blipFill>
        <p:spPr>
          <a:xfrm>
            <a:off x="455786" y="1777397"/>
            <a:ext cx="8458993" cy="1651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39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395287" y="0"/>
            <a:ext cx="8280400" cy="1268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Конвейерная обработка данных</a:t>
            </a:r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323850" y="1412875"/>
            <a:ext cx="800735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ЦП 80286 конвейер состоит из: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 – шинный блок (считывание из памяти и портов ввода/вывода).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IU – командный блок (дешифрация команд).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 – исполнительный блок (выполнение команд).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▪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 – адресный блок (вычисляет все адреса, формирует физический адрес).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5006" y="559074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Конфликты в конвейере и способы минимизации их влияния на производительность процессора</a:t>
            </a:r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372862" y="2370337"/>
            <a:ext cx="8334003" cy="4163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 b="1" dirty="0"/>
              <a:t>Конфликты</a:t>
            </a:r>
            <a:r>
              <a:rPr lang="ru-RU" sz="2400" dirty="0"/>
              <a:t> - это такие ситуации в конвейерной обработке, которые препятствуют выполнению очередной команды в предназначенном для нее </a:t>
            </a:r>
            <a:r>
              <a:rPr lang="ru-RU" sz="2400" i="1" dirty="0"/>
              <a:t>такте</a:t>
            </a:r>
            <a:r>
              <a:rPr lang="ru-RU" sz="2400" dirty="0"/>
              <a:t>.</a:t>
            </a:r>
          </a:p>
          <a:p>
            <a:r>
              <a:rPr lang="ru-RU" sz="2400" dirty="0"/>
              <a:t>Конфликты делятся на три группы:</a:t>
            </a:r>
          </a:p>
          <a:p>
            <a:r>
              <a:rPr lang="ru-RU" sz="2400" dirty="0"/>
              <a:t>структурные,</a:t>
            </a:r>
          </a:p>
          <a:p>
            <a:r>
              <a:rPr lang="ru-RU" sz="2400" dirty="0"/>
              <a:t>по управлению,</a:t>
            </a:r>
          </a:p>
          <a:p>
            <a:r>
              <a:rPr lang="ru-RU" sz="2400" dirty="0"/>
              <a:t>по данным.</a:t>
            </a:r>
          </a:p>
        </p:txBody>
      </p:sp>
    </p:spTree>
    <p:extLst>
      <p:ext uri="{BB962C8B-B14F-4D97-AF65-F5344CB8AC3E}">
        <p14:creationId xmlns:p14="http://schemas.microsoft.com/office/powerpoint/2010/main" val="13325485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5006" y="559074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Структурные конфликты возникают в том случае, когда аппаратные средства процессора не могут поддерживать все возможные комбинации команд в режиме одновременного выполнения с совмещением.</a:t>
            </a:r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213064" y="1757779"/>
            <a:ext cx="8493801" cy="477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 </a:t>
            </a:r>
            <a:r>
              <a:rPr lang="ru-RU" altLang="ru-RU" sz="1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структурных конфликтов</a:t>
            </a: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полностью конвейерная структура процессора, при которой некоторые ступени отдельных команд выполняются более одного </a:t>
            </a:r>
            <a:r>
              <a:rPr lang="ru-RU" altLang="ru-RU" sz="1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такта</a:t>
            </a: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этом в работе </a:t>
            </a:r>
            <a:r>
              <a:rPr lang="ru-RU" altLang="ru-RU" sz="1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конвейера</a:t>
            </a: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возникают так называемые "пузыри" (обработка команд </a:t>
            </a:r>
            <a:r>
              <a:rPr lang="ru-RU" altLang="ru-RU" sz="1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i+2</a:t>
            </a: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и следующих за ней, начиная с </a:t>
            </a:r>
            <a:r>
              <a:rPr lang="ru-RU" altLang="ru-RU" sz="1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такта</a:t>
            </a: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6), которые снижают производительность процессора.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5A88ED0-6D22-418F-92A3-97868BBA2E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98"/>
          <a:stretch/>
        </p:blipFill>
        <p:spPr>
          <a:xfrm>
            <a:off x="2465536" y="2752078"/>
            <a:ext cx="4212928" cy="245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272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5006" y="559074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Структурные конфликты возникают в том случае, когда аппаратные средства процессора не могут поддерживать все возможные комбинации команд в режиме одновременного выполнения с совмещением.</a:t>
            </a:r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213064" y="1757779"/>
            <a:ext cx="8493801" cy="477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000" dirty="0"/>
              <a:t>2. Недостаточное дублирование некоторых ресурсов.</a:t>
            </a:r>
          </a:p>
          <a:p>
            <a:r>
              <a:rPr lang="ru-RU" sz="2000" dirty="0"/>
              <a:t>Одним из типичных примеров служит конфликт из-за доступа к запоминающим устройствам. </a:t>
            </a:r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pPr marL="114300" indent="0">
              <a:buNone/>
            </a:pPr>
            <a:endParaRPr lang="ru-RU" sz="20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0BD3BAE-3242-49B5-9C23-0A13D0C5E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4614" y="2892078"/>
            <a:ext cx="4875598" cy="2927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777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5006" y="559074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400" b="0" i="1" dirty="0"/>
              <a:t>Конфликты по данным</a:t>
            </a:r>
            <a:r>
              <a:rPr lang="ru-RU" sz="2400" b="0" dirty="0"/>
              <a:t> возникают в случаях, когда выполнение одной команды зависит от результата выполнения предыдущей команды.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213064" y="1757779"/>
            <a:ext cx="8493801" cy="477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Существует несколько типов конфликтов по данным.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Конфликты типа RAW (</a:t>
            </a:r>
            <a:r>
              <a:rPr lang="ru-RU" altLang="ru-RU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команда j пытается прочитать операнд прежде, чем команда i запишет на это место свой результат. При этом команда j может получить некорректное старое значение операнда.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Проиллюстрируем этот тип конфликта на примере выполнения команд, представленных в таблица 11.1. Пусть выполняемые команды имеют следующий вид: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i)      ADD R1,R2;   R1 = R1+R2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i+1=j)  SUB R3,R1;   R3 = R3-R1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Команда i изменит состояние регистра R1 в такте 5. Но команда i+1 должна прочитать значение операнда R1 в такте 4. Если не приняты специальные меры, то из регистра R1 будет прочитано значение, которое было в нем до выполнения команды i.</a:t>
            </a:r>
          </a:p>
        </p:txBody>
      </p:sp>
    </p:spTree>
    <p:extLst>
      <p:ext uri="{BB962C8B-B14F-4D97-AF65-F5344CB8AC3E}">
        <p14:creationId xmlns:p14="http://schemas.microsoft.com/office/powerpoint/2010/main" val="3254397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5006" y="559074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400" b="0" i="1" dirty="0"/>
              <a:t>Конфликты по данным</a:t>
            </a:r>
            <a:r>
              <a:rPr lang="ru-RU" sz="2400" b="0" dirty="0"/>
              <a:t> возникают в случаях, когда выполнение одной команды зависит от результата выполнения предыдущей команды.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213064" y="1757779"/>
            <a:ext cx="8493801" cy="477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Существует несколько типов конфликтов по данным.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Конфликты типа </a:t>
            </a:r>
            <a:r>
              <a:rPr lang="ru-RU" altLang="ru-RU" sz="18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(</a:t>
            </a:r>
            <a:r>
              <a:rPr lang="ru-RU" altLang="ru-RU" sz="1800" b="1" dirty="0" err="1">
                <a:solidFill>
                  <a:srgbClr val="000000"/>
                </a:solidFill>
                <a:latin typeface="Verdana" panose="020B0604030504040204" pitchFamily="34" charset="0"/>
              </a:rPr>
              <a:t>Write</a:t>
            </a:r>
            <a:r>
              <a:rPr lang="ru-RU" altLang="ru-RU" sz="18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ru-RU" sz="1800" b="1" dirty="0" err="1">
                <a:solidFill>
                  <a:srgbClr val="000000"/>
                </a:solidFill>
                <a:latin typeface="Verdana" panose="020B0604030504040204" pitchFamily="34" charset="0"/>
              </a:rPr>
              <a:t>After</a:t>
            </a:r>
            <a:r>
              <a:rPr lang="ru-RU" altLang="ru-RU" sz="18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ru-RU" sz="1800" b="1" dirty="0" err="1">
                <a:solidFill>
                  <a:srgbClr val="000000"/>
                </a:solidFill>
                <a:latin typeface="Verdana" panose="020B0604030504040204" pitchFamily="34" charset="0"/>
              </a:rPr>
              <a:t>Read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): команда </a:t>
            </a:r>
            <a:r>
              <a:rPr lang="ru-RU" altLang="ru-RU" sz="18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пытается записать результат в приемник, прежде чем он считается оттуда командой </a:t>
            </a:r>
            <a:r>
              <a:rPr lang="ru-RU" altLang="ru-RU" sz="18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, При этом команда </a:t>
            </a:r>
            <a:r>
              <a:rPr lang="ru-RU" altLang="ru-RU" sz="18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может получить некорректное новое значение операнда: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400050" lvl="0" indent="-4000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romanLcParenR"/>
            </a:pPr>
            <a:r>
              <a:rPr lang="ru-RU" altLang="ru-RU" sz="1800" dirty="0">
                <a:solidFill>
                  <a:srgbClr val="222222"/>
                </a:solidFill>
                <a:latin typeface="Arial Unicode MS"/>
                <a:cs typeface="Courier New" panose="02070309020205020404" pitchFamily="49" charset="0"/>
              </a:rPr>
              <a:t>ADD R1,R2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222222"/>
                </a:solidFill>
                <a:latin typeface="Arial Unicode MS"/>
                <a:cs typeface="Courier New" panose="02070309020205020404" pitchFamily="49" charset="0"/>
              </a:rPr>
              <a:t>i+1 =j) SUB R2,R3</a:t>
            </a:r>
            <a:endParaRPr lang="ru-RU" altLang="ru-RU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Этот конфликт возникнет в случае, если команда </a:t>
            </a:r>
            <a:r>
              <a:rPr lang="ru-RU" altLang="ru-RU" sz="18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вследствие неупорядоченного выполнения завершится раньше, чем команда </a:t>
            </a:r>
            <a:r>
              <a:rPr lang="ru-RU" altLang="ru-RU" sz="18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прочитает старое содержимое регистра </a:t>
            </a:r>
            <a:r>
              <a:rPr lang="ru-RU" altLang="ru-RU" sz="18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.</a:t>
            </a:r>
            <a:endParaRPr lang="ru-RU" altLang="ru-RU" sz="16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A1049B-E775-4E13-AC71-DF4253137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4894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2"/>
          <p:cNvSpPr txBox="1">
            <a:spLocks noGrp="1"/>
          </p:cNvSpPr>
          <p:nvPr>
            <p:ph type="title"/>
          </p:nvPr>
        </p:nvSpPr>
        <p:spPr>
          <a:xfrm>
            <a:off x="685006" y="559074"/>
            <a:ext cx="7773987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400" b="0" i="1" dirty="0"/>
              <a:t>Конфликты по данным</a:t>
            </a:r>
            <a:r>
              <a:rPr lang="ru-RU" sz="2400" b="0" dirty="0"/>
              <a:t> возникают в случаях, когда выполнение одной команды зависит от результата выполнения предыдущей команды.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213064" y="1757779"/>
            <a:ext cx="8493801" cy="477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Существует несколько типов конфликтов по данным.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Конфликты типа </a:t>
            </a:r>
            <a:r>
              <a:rPr lang="ru-RU" altLang="ru-RU" sz="20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WAW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(</a:t>
            </a:r>
            <a:r>
              <a:rPr lang="ru-RU" altLang="ru-RU" sz="1800" b="1" dirty="0" err="1">
                <a:solidFill>
                  <a:srgbClr val="000000"/>
                </a:solidFill>
                <a:latin typeface="Verdana" panose="020B0604030504040204" pitchFamily="34" charset="0"/>
              </a:rPr>
              <a:t>Write</a:t>
            </a:r>
            <a:r>
              <a:rPr lang="ru-RU" altLang="ru-RU" sz="18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ru-RU" sz="1800" b="1" dirty="0" err="1">
                <a:solidFill>
                  <a:srgbClr val="000000"/>
                </a:solidFill>
                <a:latin typeface="Verdana" panose="020B0604030504040204" pitchFamily="34" charset="0"/>
              </a:rPr>
              <a:t>After</a:t>
            </a:r>
            <a:r>
              <a:rPr lang="ru-RU" altLang="ru-RU" sz="1800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ru-RU" altLang="ru-RU" sz="1800" b="1" dirty="0" err="1">
                <a:solidFill>
                  <a:srgbClr val="000000"/>
                </a:solidFill>
                <a:latin typeface="Verdana" panose="020B0604030504040204" pitchFamily="34" charset="0"/>
              </a:rPr>
              <a:t>Write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): команда </a:t>
            </a:r>
            <a:r>
              <a:rPr lang="ru-RU" altLang="ru-RU" sz="20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пытается записать результат в приемник, прежде чем в этот же приемник будет записан результат выполнения команды </a:t>
            </a:r>
            <a:r>
              <a:rPr lang="ru-RU" altLang="ru-RU" sz="20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, то есть запись заканчивается в неверном порядке, оставляя в приемнике результата значение, записанное командой </a:t>
            </a:r>
            <a:r>
              <a:rPr lang="ru-RU" altLang="ru-RU" sz="20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800" dirty="0">
              <a:solidFill>
                <a:schemeClr val="tx1"/>
              </a:solidFill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romanLcParenR"/>
            </a:pPr>
            <a:r>
              <a:rPr lang="ru-RU" altLang="ru-RU" sz="2000" dirty="0">
                <a:solidFill>
                  <a:srgbClr val="222222"/>
                </a:solidFill>
                <a:latin typeface="Arial Unicode MS"/>
                <a:cs typeface="Courier New" panose="02070309020205020404" pitchFamily="49" charset="0"/>
              </a:rPr>
              <a:t>ADD R1,R2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000" dirty="0">
                <a:solidFill>
                  <a:srgbClr val="222222"/>
                </a:solidFill>
                <a:latin typeface="Arial Unicode MS"/>
                <a:cs typeface="Courier New" panose="02070309020205020404" pitchFamily="49" charset="0"/>
              </a:rPr>
              <a:t>. . .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000" dirty="0">
                <a:solidFill>
                  <a:srgbClr val="222222"/>
                </a:solidFill>
                <a:latin typeface="Arial Unicode MS"/>
                <a:cs typeface="Courier New" panose="02070309020205020404" pitchFamily="49" charset="0"/>
              </a:rPr>
              <a:t>j) SUB R1,R3</a:t>
            </a:r>
            <a:endParaRPr lang="ru-RU" altLang="ru-RU" sz="800" dirty="0">
              <a:solidFill>
                <a:schemeClr val="tx1"/>
              </a:solidFill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Устранение </a:t>
            </a:r>
            <a:r>
              <a:rPr lang="ru-RU" altLang="ru-RU" sz="1800" i="1" dirty="0">
                <a:solidFill>
                  <a:srgbClr val="000000"/>
                </a:solidFill>
                <a:latin typeface="Verdana" panose="020B0604030504040204" pitchFamily="34" charset="0"/>
              </a:rPr>
              <a:t>конфликтов по данным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типов </a:t>
            </a:r>
            <a:r>
              <a:rPr lang="ru-RU" altLang="ru-RU" sz="20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и </a:t>
            </a:r>
            <a:r>
              <a:rPr lang="ru-RU" altLang="ru-RU" sz="2000" dirty="0">
                <a:solidFill>
                  <a:srgbClr val="2222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WAW</a:t>
            </a:r>
            <a:r>
              <a:rPr lang="ru-RU" altLang="ru-RU" sz="1800" dirty="0">
                <a:solidFill>
                  <a:srgbClr val="000000"/>
                </a:solidFill>
                <a:latin typeface="Verdana" panose="020B0604030504040204" pitchFamily="34" charset="0"/>
              </a:rPr>
              <a:t> достигается путем отказа от неупорядоченного исполнения команд, но чаще всего путем введения буфера восстановления последовательности команд.</a:t>
            </a:r>
            <a:endParaRPr lang="ru-RU" altLang="ru-RU" sz="4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A1049B-E775-4E13-AC71-DF4253137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481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22"/>
          <p:cNvSpPr txBox="1">
            <a:spLocks noGrp="1"/>
          </p:cNvSpPr>
          <p:nvPr>
            <p:ph type="body" idx="1"/>
          </p:nvPr>
        </p:nvSpPr>
        <p:spPr>
          <a:xfrm>
            <a:off x="325099" y="834502"/>
            <a:ext cx="8493801" cy="477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5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5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5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A1049B-E775-4E13-AC71-DF4253137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041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900112" y="476250"/>
            <a:ext cx="7559675" cy="12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Конвейерная обработка данных</a:t>
            </a:r>
            <a:b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 в ЦП 80286</a:t>
            </a:r>
            <a:b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grpSp>
        <p:nvGrpSpPr>
          <p:cNvPr id="59" name="Google Shape;59;p8"/>
          <p:cNvGrpSpPr/>
          <p:nvPr/>
        </p:nvGrpSpPr>
        <p:grpSpPr>
          <a:xfrm>
            <a:off x="395287" y="1905000"/>
            <a:ext cx="8450262" cy="4208462"/>
            <a:chOff x="249" y="1200"/>
            <a:chExt cx="5323" cy="2651"/>
          </a:xfrm>
        </p:grpSpPr>
        <p:sp>
          <p:nvSpPr>
            <p:cNvPr id="60" name="Google Shape;60;p8"/>
            <p:cNvSpPr txBox="1"/>
            <p:nvPr/>
          </p:nvSpPr>
          <p:spPr>
            <a:xfrm>
              <a:off x="4451" y="3191"/>
              <a:ext cx="1121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Адрес 4 команды</a:t>
              </a:r>
              <a:endParaRPr/>
            </a:p>
          </p:txBody>
        </p:sp>
        <p:sp>
          <p:nvSpPr>
            <p:cNvPr id="61" name="Google Shape;61;p8"/>
            <p:cNvSpPr txBox="1"/>
            <p:nvPr/>
          </p:nvSpPr>
          <p:spPr>
            <a:xfrm>
              <a:off x="3257" y="3191"/>
              <a:ext cx="1194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Адрес 3 команды</a:t>
              </a:r>
              <a:endParaRPr/>
            </a:p>
          </p:txBody>
        </p:sp>
        <p:sp>
          <p:nvSpPr>
            <p:cNvPr id="62" name="Google Shape;62;p8"/>
            <p:cNvSpPr txBox="1"/>
            <p:nvPr/>
          </p:nvSpPr>
          <p:spPr>
            <a:xfrm>
              <a:off x="1927" y="3191"/>
              <a:ext cx="1330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Адрес 2 команды</a:t>
              </a:r>
              <a:endParaRPr/>
            </a:p>
          </p:txBody>
        </p:sp>
        <p:sp>
          <p:nvSpPr>
            <p:cNvPr id="63" name="Google Shape;63;p8"/>
            <p:cNvSpPr txBox="1"/>
            <p:nvPr/>
          </p:nvSpPr>
          <p:spPr>
            <a:xfrm>
              <a:off x="779" y="3191"/>
              <a:ext cx="1148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Адрес 1 команды</a:t>
              </a:r>
              <a:endParaRPr/>
            </a:p>
          </p:txBody>
        </p:sp>
        <p:sp>
          <p:nvSpPr>
            <p:cNvPr id="64" name="Google Shape;64;p8"/>
            <p:cNvSpPr txBox="1"/>
            <p:nvPr/>
          </p:nvSpPr>
          <p:spPr>
            <a:xfrm>
              <a:off x="249" y="3191"/>
              <a:ext cx="530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AU</a:t>
              </a:r>
              <a:endParaRPr/>
            </a:p>
          </p:txBody>
        </p:sp>
        <p:sp>
          <p:nvSpPr>
            <p:cNvPr id="65" name="Google Shape;65;p8"/>
            <p:cNvSpPr txBox="1"/>
            <p:nvPr/>
          </p:nvSpPr>
          <p:spPr>
            <a:xfrm>
              <a:off x="4451" y="2531"/>
              <a:ext cx="1121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Исполнение 1 команды</a:t>
              </a:r>
              <a:endParaRPr/>
            </a:p>
          </p:txBody>
        </p:sp>
        <p:sp>
          <p:nvSpPr>
            <p:cNvPr id="66" name="Google Shape;66;p8"/>
            <p:cNvSpPr txBox="1"/>
            <p:nvPr/>
          </p:nvSpPr>
          <p:spPr>
            <a:xfrm>
              <a:off x="3257" y="2531"/>
              <a:ext cx="1194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Исполнение 0 команды</a:t>
              </a:r>
              <a:endParaRPr/>
            </a:p>
          </p:txBody>
        </p:sp>
        <p:sp>
          <p:nvSpPr>
            <p:cNvPr id="67" name="Google Shape;67;p8"/>
            <p:cNvSpPr txBox="1"/>
            <p:nvPr/>
          </p:nvSpPr>
          <p:spPr>
            <a:xfrm>
              <a:off x="1927" y="2531"/>
              <a:ext cx="1330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Исполнение -1 команды</a:t>
              </a:r>
              <a:endParaRPr/>
            </a:p>
          </p:txBody>
        </p:sp>
        <p:sp>
          <p:nvSpPr>
            <p:cNvPr id="68" name="Google Shape;68;p8"/>
            <p:cNvSpPr txBox="1"/>
            <p:nvPr/>
          </p:nvSpPr>
          <p:spPr>
            <a:xfrm>
              <a:off x="779" y="2531"/>
              <a:ext cx="1148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Исполнение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-2 команды</a:t>
              </a:r>
              <a:endParaRPr/>
            </a:p>
          </p:txBody>
        </p:sp>
        <p:sp>
          <p:nvSpPr>
            <p:cNvPr id="69" name="Google Shape;69;p8"/>
            <p:cNvSpPr txBox="1"/>
            <p:nvPr/>
          </p:nvSpPr>
          <p:spPr>
            <a:xfrm>
              <a:off x="249" y="2531"/>
              <a:ext cx="530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EU</a:t>
              </a:r>
              <a:endParaRPr/>
            </a:p>
          </p:txBody>
        </p:sp>
        <p:sp>
          <p:nvSpPr>
            <p:cNvPr id="70" name="Google Shape;70;p8"/>
            <p:cNvSpPr txBox="1"/>
            <p:nvPr/>
          </p:nvSpPr>
          <p:spPr>
            <a:xfrm>
              <a:off x="4451" y="1860"/>
              <a:ext cx="1121" cy="6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Дешифрация 2 команды</a:t>
              </a:r>
              <a:endParaRPr/>
            </a:p>
          </p:txBody>
        </p:sp>
        <p:sp>
          <p:nvSpPr>
            <p:cNvPr id="71" name="Google Shape;71;p8"/>
            <p:cNvSpPr txBox="1"/>
            <p:nvPr/>
          </p:nvSpPr>
          <p:spPr>
            <a:xfrm>
              <a:off x="3257" y="1860"/>
              <a:ext cx="1194" cy="6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Дешифрация 1 команды</a:t>
              </a:r>
              <a:endParaRPr/>
            </a:p>
          </p:txBody>
        </p:sp>
        <p:sp>
          <p:nvSpPr>
            <p:cNvPr id="72" name="Google Shape;72;p8"/>
            <p:cNvSpPr txBox="1"/>
            <p:nvPr/>
          </p:nvSpPr>
          <p:spPr>
            <a:xfrm>
              <a:off x="1927" y="1860"/>
              <a:ext cx="1330" cy="6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Дешифрация 0 команды</a:t>
              </a:r>
              <a:endParaRPr/>
            </a:p>
          </p:txBody>
        </p:sp>
        <p:sp>
          <p:nvSpPr>
            <p:cNvPr id="73" name="Google Shape;73;p8"/>
            <p:cNvSpPr txBox="1"/>
            <p:nvPr/>
          </p:nvSpPr>
          <p:spPr>
            <a:xfrm>
              <a:off x="779" y="1860"/>
              <a:ext cx="1148" cy="6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Дешифрация -1 команды</a:t>
              </a:r>
              <a:endParaRPr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8"/>
            <p:cNvSpPr txBox="1"/>
            <p:nvPr/>
          </p:nvSpPr>
          <p:spPr>
            <a:xfrm>
              <a:off x="249" y="1860"/>
              <a:ext cx="530" cy="6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IU</a:t>
              </a:r>
              <a:endParaRPr/>
            </a:p>
          </p:txBody>
        </p:sp>
        <p:sp>
          <p:nvSpPr>
            <p:cNvPr id="75" name="Google Shape;75;p8"/>
            <p:cNvSpPr txBox="1"/>
            <p:nvPr/>
          </p:nvSpPr>
          <p:spPr>
            <a:xfrm>
              <a:off x="4451" y="1200"/>
              <a:ext cx="1121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Считывание 3 команды</a:t>
              </a:r>
              <a:endParaRPr/>
            </a:p>
          </p:txBody>
        </p:sp>
        <p:sp>
          <p:nvSpPr>
            <p:cNvPr id="76" name="Google Shape;76;p8"/>
            <p:cNvSpPr txBox="1"/>
            <p:nvPr/>
          </p:nvSpPr>
          <p:spPr>
            <a:xfrm>
              <a:off x="3257" y="1200"/>
              <a:ext cx="1194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Считывание 2 команды</a:t>
              </a:r>
              <a:endParaRPr/>
            </a:p>
          </p:txBody>
        </p:sp>
        <p:sp>
          <p:nvSpPr>
            <p:cNvPr id="77" name="Google Shape;77;p8"/>
            <p:cNvSpPr txBox="1"/>
            <p:nvPr/>
          </p:nvSpPr>
          <p:spPr>
            <a:xfrm>
              <a:off x="1927" y="1200"/>
              <a:ext cx="1330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Считывание 1 команды</a:t>
              </a:r>
              <a:endParaRPr/>
            </a:p>
          </p:txBody>
        </p:sp>
        <p:sp>
          <p:nvSpPr>
            <p:cNvPr id="78" name="Google Shape;78;p8"/>
            <p:cNvSpPr txBox="1"/>
            <p:nvPr/>
          </p:nvSpPr>
          <p:spPr>
            <a:xfrm>
              <a:off x="779" y="1200"/>
              <a:ext cx="1148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Считывание 0 команды</a:t>
              </a:r>
              <a:endParaRPr/>
            </a:p>
          </p:txBody>
        </p:sp>
        <p:sp>
          <p:nvSpPr>
            <p:cNvPr id="79" name="Google Shape;79;p8"/>
            <p:cNvSpPr txBox="1"/>
            <p:nvPr/>
          </p:nvSpPr>
          <p:spPr>
            <a:xfrm>
              <a:off x="249" y="1200"/>
              <a:ext cx="530" cy="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en-US" sz="2000" b="0" i="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BU</a:t>
              </a:r>
              <a:endParaRPr/>
            </a:p>
          </p:txBody>
        </p:sp>
        <p:cxnSp>
          <p:nvCxnSpPr>
            <p:cNvPr id="80" name="Google Shape;80;p8"/>
            <p:cNvCxnSpPr/>
            <p:nvPr/>
          </p:nvCxnSpPr>
          <p:spPr>
            <a:xfrm>
              <a:off x="249" y="1200"/>
              <a:ext cx="5323" cy="0"/>
            </a:xfrm>
            <a:prstGeom prst="straightConnector1">
              <a:avLst/>
            </a:prstGeom>
            <a:noFill/>
            <a:ln w="28575" cap="sq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1" name="Google Shape;81;p8"/>
            <p:cNvCxnSpPr/>
            <p:nvPr/>
          </p:nvCxnSpPr>
          <p:spPr>
            <a:xfrm>
              <a:off x="249" y="1860"/>
              <a:ext cx="5323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2" name="Google Shape;82;p8"/>
            <p:cNvCxnSpPr/>
            <p:nvPr/>
          </p:nvCxnSpPr>
          <p:spPr>
            <a:xfrm>
              <a:off x="249" y="2531"/>
              <a:ext cx="5323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3" name="Google Shape;83;p8"/>
            <p:cNvCxnSpPr/>
            <p:nvPr/>
          </p:nvCxnSpPr>
          <p:spPr>
            <a:xfrm>
              <a:off x="249" y="3191"/>
              <a:ext cx="5323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4" name="Google Shape;84;p8"/>
            <p:cNvCxnSpPr/>
            <p:nvPr/>
          </p:nvCxnSpPr>
          <p:spPr>
            <a:xfrm>
              <a:off x="249" y="3851"/>
              <a:ext cx="5323" cy="0"/>
            </a:xfrm>
            <a:prstGeom prst="straightConnector1">
              <a:avLst/>
            </a:prstGeom>
            <a:noFill/>
            <a:ln w="28575" cap="sq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5" name="Google Shape;85;p8"/>
            <p:cNvCxnSpPr/>
            <p:nvPr/>
          </p:nvCxnSpPr>
          <p:spPr>
            <a:xfrm>
              <a:off x="249" y="1200"/>
              <a:ext cx="0" cy="2651"/>
            </a:xfrm>
            <a:prstGeom prst="straightConnector1">
              <a:avLst/>
            </a:prstGeom>
            <a:noFill/>
            <a:ln w="28575" cap="sq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6" name="Google Shape;86;p8"/>
            <p:cNvCxnSpPr/>
            <p:nvPr/>
          </p:nvCxnSpPr>
          <p:spPr>
            <a:xfrm>
              <a:off x="779" y="1200"/>
              <a:ext cx="0" cy="2651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7" name="Google Shape;87;p8"/>
            <p:cNvCxnSpPr/>
            <p:nvPr/>
          </p:nvCxnSpPr>
          <p:spPr>
            <a:xfrm>
              <a:off x="1927" y="1200"/>
              <a:ext cx="0" cy="2651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8" name="Google Shape;88;p8"/>
            <p:cNvCxnSpPr/>
            <p:nvPr/>
          </p:nvCxnSpPr>
          <p:spPr>
            <a:xfrm>
              <a:off x="3257" y="1200"/>
              <a:ext cx="0" cy="2651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89" name="Google Shape;89;p8"/>
            <p:cNvCxnSpPr/>
            <p:nvPr/>
          </p:nvCxnSpPr>
          <p:spPr>
            <a:xfrm>
              <a:off x="4451" y="1200"/>
              <a:ext cx="0" cy="2651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90" name="Google Shape;90;p8"/>
            <p:cNvCxnSpPr/>
            <p:nvPr/>
          </p:nvCxnSpPr>
          <p:spPr>
            <a:xfrm>
              <a:off x="5572" y="1200"/>
              <a:ext cx="0" cy="2651"/>
            </a:xfrm>
            <a:prstGeom prst="straightConnector1">
              <a:avLst/>
            </a:prstGeom>
            <a:noFill/>
            <a:ln w="28575" cap="sq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395287" y="476250"/>
            <a:ext cx="8385175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Конвейерная обработка данных</a:t>
            </a:r>
            <a:b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 в ЦП 80486</a:t>
            </a:r>
            <a:b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body" idx="1"/>
          </p:nvPr>
        </p:nvSpPr>
        <p:spPr>
          <a:xfrm>
            <a:off x="250825" y="1989137"/>
            <a:ext cx="8007350" cy="3887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В ЦП 80486 – пятиступенчатый конвейер для обработки данных: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предвыборка команд (PF –Perfect);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декодирование команды (D1 – Instruction  Decode);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формирование адреса (D2 – Address Generate);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выполнение команды в АЛУ и доступ к кэш-памяти (EX – Execute);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обратная запись (WB – Write Back</a:t>
            </a: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Noto Sans Symbols"/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"/>
          <p:cNvSpPr txBox="1">
            <a:spLocks noGrp="1"/>
          </p:cNvSpPr>
          <p:nvPr>
            <p:ph type="title"/>
          </p:nvPr>
        </p:nvSpPr>
        <p:spPr>
          <a:xfrm>
            <a:off x="468312" y="0"/>
            <a:ext cx="8385175" cy="1189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ЦП Pentium</a:t>
            </a:r>
            <a:endParaRPr/>
          </a:p>
        </p:txBody>
      </p:sp>
      <p:sp>
        <p:nvSpPr>
          <p:cNvPr id="102" name="Google Shape;102;p10"/>
          <p:cNvSpPr txBox="1"/>
          <p:nvPr/>
        </p:nvSpPr>
        <p:spPr>
          <a:xfrm>
            <a:off x="1547812" y="1268412"/>
            <a:ext cx="3168650" cy="57626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 команд, 8К</a:t>
            </a:r>
            <a:endParaRPr/>
          </a:p>
        </p:txBody>
      </p:sp>
      <p:sp>
        <p:nvSpPr>
          <p:cNvPr id="103" name="Google Shape;103;p10"/>
          <p:cNvSpPr txBox="1"/>
          <p:nvPr/>
        </p:nvSpPr>
        <p:spPr>
          <a:xfrm>
            <a:off x="1547812" y="2347912"/>
            <a:ext cx="3240087" cy="6492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Буфер предвыборки, 32 бита</a:t>
            </a:r>
            <a:endParaRPr/>
          </a:p>
        </p:txBody>
      </p:sp>
      <p:sp>
        <p:nvSpPr>
          <p:cNvPr id="104" name="Google Shape;104;p10"/>
          <p:cNvSpPr txBox="1"/>
          <p:nvPr/>
        </p:nvSpPr>
        <p:spPr>
          <a:xfrm>
            <a:off x="1547812" y="3357562"/>
            <a:ext cx="1008062" cy="10810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АЛУ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(целочисл.)</a:t>
            </a:r>
            <a:endParaRPr/>
          </a:p>
        </p:txBody>
      </p:sp>
      <p:sp>
        <p:nvSpPr>
          <p:cNvPr id="105" name="Google Shape;105;p10"/>
          <p:cNvSpPr txBox="1"/>
          <p:nvPr/>
        </p:nvSpPr>
        <p:spPr>
          <a:xfrm>
            <a:off x="3419475" y="3357562"/>
            <a:ext cx="1008062" cy="10810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АЛУ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(целочисл.)</a:t>
            </a:r>
            <a:endParaRPr/>
          </a:p>
        </p:txBody>
      </p:sp>
      <p:sp>
        <p:nvSpPr>
          <p:cNvPr id="106" name="Google Shape;106;p10"/>
          <p:cNvSpPr txBox="1"/>
          <p:nvPr/>
        </p:nvSpPr>
        <p:spPr>
          <a:xfrm>
            <a:off x="1547812" y="4725987"/>
            <a:ext cx="2879725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регистров</a:t>
            </a:r>
            <a:endParaRPr/>
          </a:p>
        </p:txBody>
      </p:sp>
      <p:sp>
        <p:nvSpPr>
          <p:cNvPr id="107" name="Google Shape;107;p10"/>
          <p:cNvSpPr txBox="1"/>
          <p:nvPr/>
        </p:nvSpPr>
        <p:spPr>
          <a:xfrm>
            <a:off x="1474787" y="5661025"/>
            <a:ext cx="2952750" cy="6492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КЭШ данных, 8К</a:t>
            </a:r>
            <a:endParaRPr/>
          </a:p>
        </p:txBody>
      </p:sp>
      <p:sp>
        <p:nvSpPr>
          <p:cNvPr id="108" name="Google Shape;108;p10"/>
          <p:cNvSpPr txBox="1"/>
          <p:nvPr/>
        </p:nvSpPr>
        <p:spPr>
          <a:xfrm rot="-5400000">
            <a:off x="-827881" y="3572668"/>
            <a:ext cx="2951162" cy="6477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64 – разрядная шина</a:t>
            </a:r>
            <a:endParaRPr/>
          </a:p>
        </p:txBody>
      </p:sp>
      <p:sp>
        <p:nvSpPr>
          <p:cNvPr id="109" name="Google Shape;109;p10"/>
          <p:cNvSpPr txBox="1"/>
          <p:nvPr/>
        </p:nvSpPr>
        <p:spPr>
          <a:xfrm>
            <a:off x="5867400" y="1123950"/>
            <a:ext cx="2305050" cy="936625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Схема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предсказания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перехода</a:t>
            </a:r>
            <a:endParaRPr/>
          </a:p>
        </p:txBody>
      </p:sp>
      <p:sp>
        <p:nvSpPr>
          <p:cNvPr id="110" name="Google Shape;110;p10"/>
          <p:cNvSpPr txBox="1"/>
          <p:nvPr/>
        </p:nvSpPr>
        <p:spPr>
          <a:xfrm>
            <a:off x="7091362" y="2276475"/>
            <a:ext cx="1728787" cy="338455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Конвейерный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FPU</a:t>
            </a:r>
            <a:endParaRPr/>
          </a:p>
        </p:txBody>
      </p:sp>
      <p:cxnSp>
        <p:nvCxnSpPr>
          <p:cNvPr id="111" name="Google Shape;111;p10"/>
          <p:cNvCxnSpPr/>
          <p:nvPr/>
        </p:nvCxnSpPr>
        <p:spPr>
          <a:xfrm>
            <a:off x="7091362" y="5372100"/>
            <a:ext cx="172878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12" name="Google Shape;112;p10"/>
          <p:cNvCxnSpPr/>
          <p:nvPr/>
        </p:nvCxnSpPr>
        <p:spPr>
          <a:xfrm>
            <a:off x="7091362" y="5011737"/>
            <a:ext cx="172878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13" name="Google Shape;113;p10"/>
          <p:cNvCxnSpPr/>
          <p:nvPr/>
        </p:nvCxnSpPr>
        <p:spPr>
          <a:xfrm>
            <a:off x="7091362" y="4579937"/>
            <a:ext cx="172878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14" name="Google Shape;114;p10"/>
          <p:cNvSpPr txBox="1"/>
          <p:nvPr/>
        </p:nvSpPr>
        <p:spPr>
          <a:xfrm>
            <a:off x="7235825" y="5300662"/>
            <a:ext cx="1211262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Делитель</a:t>
            </a:r>
            <a:endParaRPr/>
          </a:p>
        </p:txBody>
      </p:sp>
      <p:sp>
        <p:nvSpPr>
          <p:cNvPr id="115" name="Google Shape;115;p10"/>
          <p:cNvSpPr txBox="1"/>
          <p:nvPr/>
        </p:nvSpPr>
        <p:spPr>
          <a:xfrm>
            <a:off x="7235825" y="5011737"/>
            <a:ext cx="1373187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Сложитель</a:t>
            </a:r>
            <a:endParaRPr/>
          </a:p>
        </p:txBody>
      </p:sp>
      <p:sp>
        <p:nvSpPr>
          <p:cNvPr id="116" name="Google Shape;116;p10"/>
          <p:cNvSpPr txBox="1"/>
          <p:nvPr/>
        </p:nvSpPr>
        <p:spPr>
          <a:xfrm>
            <a:off x="7235825" y="4652962"/>
            <a:ext cx="1503362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Умножитель</a:t>
            </a:r>
            <a:endParaRPr/>
          </a:p>
        </p:txBody>
      </p:sp>
      <p:cxnSp>
        <p:nvCxnSpPr>
          <p:cNvPr id="117" name="Google Shape;117;p10"/>
          <p:cNvCxnSpPr/>
          <p:nvPr/>
        </p:nvCxnSpPr>
        <p:spPr>
          <a:xfrm>
            <a:off x="0" y="3644900"/>
            <a:ext cx="32385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18" name="Google Shape;118;p10"/>
          <p:cNvCxnSpPr/>
          <p:nvPr/>
        </p:nvCxnSpPr>
        <p:spPr>
          <a:xfrm rot="10800000">
            <a:off x="1331912" y="1555750"/>
            <a:ext cx="215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19" name="Google Shape;119;p10"/>
          <p:cNvCxnSpPr/>
          <p:nvPr/>
        </p:nvCxnSpPr>
        <p:spPr>
          <a:xfrm>
            <a:off x="1331912" y="1555750"/>
            <a:ext cx="0" cy="446563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0" name="Google Shape;120;p10"/>
          <p:cNvCxnSpPr/>
          <p:nvPr/>
        </p:nvCxnSpPr>
        <p:spPr>
          <a:xfrm>
            <a:off x="1331912" y="6021387"/>
            <a:ext cx="14287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1" name="Google Shape;121;p10"/>
          <p:cNvCxnSpPr/>
          <p:nvPr/>
        </p:nvCxnSpPr>
        <p:spPr>
          <a:xfrm>
            <a:off x="971550" y="3932237"/>
            <a:ext cx="36036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2" name="Google Shape;122;p10"/>
          <p:cNvCxnSpPr/>
          <p:nvPr/>
        </p:nvCxnSpPr>
        <p:spPr>
          <a:xfrm>
            <a:off x="3059112" y="1844675"/>
            <a:ext cx="0" cy="50323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3" name="Google Shape;123;p10"/>
          <p:cNvCxnSpPr/>
          <p:nvPr/>
        </p:nvCxnSpPr>
        <p:spPr>
          <a:xfrm>
            <a:off x="2051050" y="2995612"/>
            <a:ext cx="0" cy="3603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4" name="Google Shape;124;p10"/>
          <p:cNvCxnSpPr/>
          <p:nvPr/>
        </p:nvCxnSpPr>
        <p:spPr>
          <a:xfrm>
            <a:off x="3922712" y="2995612"/>
            <a:ext cx="0" cy="3603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5" name="Google Shape;125;p10"/>
          <p:cNvCxnSpPr/>
          <p:nvPr/>
        </p:nvCxnSpPr>
        <p:spPr>
          <a:xfrm>
            <a:off x="2051050" y="4437062"/>
            <a:ext cx="0" cy="28733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6" name="Google Shape;126;p10"/>
          <p:cNvCxnSpPr/>
          <p:nvPr/>
        </p:nvCxnSpPr>
        <p:spPr>
          <a:xfrm>
            <a:off x="3922712" y="4437062"/>
            <a:ext cx="0" cy="28733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7" name="Google Shape;127;p10"/>
          <p:cNvCxnSpPr/>
          <p:nvPr/>
        </p:nvCxnSpPr>
        <p:spPr>
          <a:xfrm>
            <a:off x="2051050" y="5156200"/>
            <a:ext cx="0" cy="5048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8" name="Google Shape;128;p10"/>
          <p:cNvCxnSpPr/>
          <p:nvPr/>
        </p:nvCxnSpPr>
        <p:spPr>
          <a:xfrm>
            <a:off x="3779837" y="5156200"/>
            <a:ext cx="0" cy="5048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9" name="Google Shape;129;p10"/>
          <p:cNvCxnSpPr/>
          <p:nvPr/>
        </p:nvCxnSpPr>
        <p:spPr>
          <a:xfrm>
            <a:off x="2051050" y="5445125"/>
            <a:ext cx="39608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30" name="Google Shape;130;p10"/>
          <p:cNvCxnSpPr/>
          <p:nvPr/>
        </p:nvCxnSpPr>
        <p:spPr>
          <a:xfrm rot="10800000">
            <a:off x="6011862" y="4292600"/>
            <a:ext cx="0" cy="11525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31" name="Google Shape;131;p10"/>
          <p:cNvCxnSpPr/>
          <p:nvPr/>
        </p:nvCxnSpPr>
        <p:spPr>
          <a:xfrm>
            <a:off x="6011862" y="4292600"/>
            <a:ext cx="1079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32" name="Google Shape;132;p10"/>
          <p:cNvCxnSpPr/>
          <p:nvPr/>
        </p:nvCxnSpPr>
        <p:spPr>
          <a:xfrm>
            <a:off x="4787900" y="2636837"/>
            <a:ext cx="230346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33" name="Google Shape;133;p10"/>
          <p:cNvCxnSpPr/>
          <p:nvPr/>
        </p:nvCxnSpPr>
        <p:spPr>
          <a:xfrm>
            <a:off x="6227762" y="2060575"/>
            <a:ext cx="0" cy="5762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34" name="Google Shape;134;p10"/>
          <p:cNvSpPr txBox="1"/>
          <p:nvPr/>
        </p:nvSpPr>
        <p:spPr>
          <a:xfrm>
            <a:off x="2051050" y="3140075"/>
            <a:ext cx="1042987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 (5+3ступ.)</a:t>
            </a:r>
            <a:endParaRPr/>
          </a:p>
        </p:txBody>
      </p:sp>
      <p:sp>
        <p:nvSpPr>
          <p:cNvPr id="135" name="Google Shape;135;p10"/>
          <p:cNvSpPr txBox="1"/>
          <p:nvPr/>
        </p:nvSpPr>
        <p:spPr>
          <a:xfrm>
            <a:off x="3922712" y="3140075"/>
            <a:ext cx="904875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 (5 ступ.)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Конвейерная обработка данных</a:t>
            </a:r>
            <a:b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 в ЦП Pentium</a:t>
            </a:r>
            <a:endParaRPr/>
          </a:p>
        </p:txBody>
      </p:sp>
      <p:sp>
        <p:nvSpPr>
          <p:cNvPr id="141" name="Google Shape;141;p11"/>
          <p:cNvSpPr txBox="1">
            <a:spLocks noGrp="1"/>
          </p:cNvSpPr>
          <p:nvPr>
            <p:ph type="body" idx="1"/>
          </p:nvPr>
        </p:nvSpPr>
        <p:spPr>
          <a:xfrm>
            <a:off x="539750" y="1628775"/>
            <a:ext cx="8007350" cy="41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PF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D2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WB</a:t>
            </a:r>
            <a:endParaRPr/>
          </a:p>
        </p:txBody>
      </p:sp>
      <p:sp>
        <p:nvSpPr>
          <p:cNvPr id="142" name="Google Shape;142;p11"/>
          <p:cNvSpPr txBox="1"/>
          <p:nvPr/>
        </p:nvSpPr>
        <p:spPr>
          <a:xfrm>
            <a:off x="1692275" y="1916112"/>
            <a:ext cx="3600450" cy="8651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3" name="Google Shape;143;p11"/>
          <p:cNvCxnSpPr/>
          <p:nvPr/>
        </p:nvCxnSpPr>
        <p:spPr>
          <a:xfrm>
            <a:off x="3492500" y="1916112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44" name="Google Shape;144;p11"/>
          <p:cNvCxnSpPr/>
          <p:nvPr/>
        </p:nvCxnSpPr>
        <p:spPr>
          <a:xfrm>
            <a:off x="2555875" y="1916112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45" name="Google Shape;145;p11"/>
          <p:cNvCxnSpPr/>
          <p:nvPr/>
        </p:nvCxnSpPr>
        <p:spPr>
          <a:xfrm>
            <a:off x="4427537" y="1916112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46" name="Google Shape;146;p11"/>
          <p:cNvCxnSpPr/>
          <p:nvPr/>
        </p:nvCxnSpPr>
        <p:spPr>
          <a:xfrm>
            <a:off x="1692275" y="2349500"/>
            <a:ext cx="360045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47" name="Google Shape;147;p11"/>
          <p:cNvSpPr txBox="1"/>
          <p:nvPr/>
        </p:nvSpPr>
        <p:spPr>
          <a:xfrm>
            <a:off x="1835150" y="1916112"/>
            <a:ext cx="630237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К1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11"/>
          <p:cNvSpPr txBox="1"/>
          <p:nvPr/>
        </p:nvSpPr>
        <p:spPr>
          <a:xfrm>
            <a:off x="1835150" y="23495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К2</a:t>
            </a:r>
            <a:endParaRPr/>
          </a:p>
        </p:txBody>
      </p:sp>
      <p:sp>
        <p:nvSpPr>
          <p:cNvPr id="149" name="Google Shape;149;p11"/>
          <p:cNvSpPr txBox="1"/>
          <p:nvPr/>
        </p:nvSpPr>
        <p:spPr>
          <a:xfrm>
            <a:off x="2700337" y="1916112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К3</a:t>
            </a:r>
            <a:endParaRPr/>
          </a:p>
        </p:txBody>
      </p:sp>
      <p:sp>
        <p:nvSpPr>
          <p:cNvPr id="150" name="Google Shape;150;p11"/>
          <p:cNvSpPr txBox="1"/>
          <p:nvPr/>
        </p:nvSpPr>
        <p:spPr>
          <a:xfrm>
            <a:off x="2700337" y="23495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К4</a:t>
            </a:r>
            <a:endParaRPr/>
          </a:p>
        </p:txBody>
      </p:sp>
      <p:sp>
        <p:nvSpPr>
          <p:cNvPr id="151" name="Google Shape;151;p11"/>
          <p:cNvSpPr txBox="1"/>
          <p:nvPr/>
        </p:nvSpPr>
        <p:spPr>
          <a:xfrm>
            <a:off x="3708400" y="1916112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К5</a:t>
            </a:r>
            <a:endParaRPr/>
          </a:p>
        </p:txBody>
      </p:sp>
      <p:sp>
        <p:nvSpPr>
          <p:cNvPr id="152" name="Google Shape;152;p11"/>
          <p:cNvSpPr txBox="1"/>
          <p:nvPr/>
        </p:nvSpPr>
        <p:spPr>
          <a:xfrm>
            <a:off x="3708400" y="23495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К6</a:t>
            </a:r>
            <a:endParaRPr/>
          </a:p>
        </p:txBody>
      </p:sp>
      <p:sp>
        <p:nvSpPr>
          <p:cNvPr id="153" name="Google Shape;153;p11"/>
          <p:cNvSpPr txBox="1"/>
          <p:nvPr/>
        </p:nvSpPr>
        <p:spPr>
          <a:xfrm>
            <a:off x="4572000" y="1916112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К7</a:t>
            </a:r>
            <a:endParaRPr/>
          </a:p>
        </p:txBody>
      </p:sp>
      <p:sp>
        <p:nvSpPr>
          <p:cNvPr id="154" name="Google Shape;154;p11"/>
          <p:cNvSpPr txBox="1"/>
          <p:nvPr/>
        </p:nvSpPr>
        <p:spPr>
          <a:xfrm>
            <a:off x="4572000" y="23495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К8</a:t>
            </a:r>
            <a:endParaRPr/>
          </a:p>
        </p:txBody>
      </p:sp>
      <p:sp>
        <p:nvSpPr>
          <p:cNvPr id="155" name="Google Shape;155;p11"/>
          <p:cNvSpPr txBox="1"/>
          <p:nvPr/>
        </p:nvSpPr>
        <p:spPr>
          <a:xfrm>
            <a:off x="2555875" y="2781300"/>
            <a:ext cx="3600450" cy="8651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6" name="Google Shape;156;p11"/>
          <p:cNvCxnSpPr/>
          <p:nvPr/>
        </p:nvCxnSpPr>
        <p:spPr>
          <a:xfrm>
            <a:off x="4427537" y="27813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57" name="Google Shape;157;p11"/>
          <p:cNvCxnSpPr/>
          <p:nvPr/>
        </p:nvCxnSpPr>
        <p:spPr>
          <a:xfrm>
            <a:off x="3492500" y="27813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58" name="Google Shape;158;p11"/>
          <p:cNvCxnSpPr/>
          <p:nvPr/>
        </p:nvCxnSpPr>
        <p:spPr>
          <a:xfrm>
            <a:off x="5292725" y="27813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59" name="Google Shape;159;p11"/>
          <p:cNvCxnSpPr/>
          <p:nvPr/>
        </p:nvCxnSpPr>
        <p:spPr>
          <a:xfrm>
            <a:off x="2555875" y="3213100"/>
            <a:ext cx="360045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60" name="Google Shape;160;p11"/>
          <p:cNvSpPr txBox="1"/>
          <p:nvPr/>
        </p:nvSpPr>
        <p:spPr>
          <a:xfrm>
            <a:off x="2627312" y="2779712"/>
            <a:ext cx="630237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К1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" name="Google Shape;161;p11"/>
          <p:cNvSpPr txBox="1"/>
          <p:nvPr/>
        </p:nvSpPr>
        <p:spPr>
          <a:xfrm>
            <a:off x="2627312" y="32131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К2</a:t>
            </a:r>
            <a:endParaRPr/>
          </a:p>
        </p:txBody>
      </p:sp>
      <p:sp>
        <p:nvSpPr>
          <p:cNvPr id="162" name="Google Shape;162;p11"/>
          <p:cNvSpPr txBox="1"/>
          <p:nvPr/>
        </p:nvSpPr>
        <p:spPr>
          <a:xfrm>
            <a:off x="3635375" y="27813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К3</a:t>
            </a:r>
            <a:endParaRPr/>
          </a:p>
        </p:txBody>
      </p:sp>
      <p:sp>
        <p:nvSpPr>
          <p:cNvPr id="163" name="Google Shape;163;p11"/>
          <p:cNvSpPr txBox="1"/>
          <p:nvPr/>
        </p:nvSpPr>
        <p:spPr>
          <a:xfrm>
            <a:off x="3635375" y="32131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К4</a:t>
            </a:r>
            <a:endParaRPr/>
          </a:p>
        </p:txBody>
      </p:sp>
      <p:sp>
        <p:nvSpPr>
          <p:cNvPr id="164" name="Google Shape;164;p11"/>
          <p:cNvSpPr txBox="1"/>
          <p:nvPr/>
        </p:nvSpPr>
        <p:spPr>
          <a:xfrm>
            <a:off x="4500562" y="2779712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К5</a:t>
            </a:r>
            <a:endParaRPr/>
          </a:p>
        </p:txBody>
      </p:sp>
      <p:sp>
        <p:nvSpPr>
          <p:cNvPr id="165" name="Google Shape;165;p11"/>
          <p:cNvSpPr txBox="1"/>
          <p:nvPr/>
        </p:nvSpPr>
        <p:spPr>
          <a:xfrm>
            <a:off x="4500562" y="32131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К6</a:t>
            </a:r>
            <a:endParaRPr/>
          </a:p>
        </p:txBody>
      </p:sp>
      <p:sp>
        <p:nvSpPr>
          <p:cNvPr id="166" name="Google Shape;166;p11"/>
          <p:cNvSpPr txBox="1"/>
          <p:nvPr/>
        </p:nvSpPr>
        <p:spPr>
          <a:xfrm>
            <a:off x="5364162" y="2779712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К7</a:t>
            </a:r>
            <a:endParaRPr/>
          </a:p>
        </p:txBody>
      </p:sp>
      <p:sp>
        <p:nvSpPr>
          <p:cNvPr id="167" name="Google Shape;167;p11"/>
          <p:cNvSpPr txBox="1"/>
          <p:nvPr/>
        </p:nvSpPr>
        <p:spPr>
          <a:xfrm>
            <a:off x="5364162" y="32131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К8</a:t>
            </a:r>
            <a:endParaRPr/>
          </a:p>
        </p:txBody>
      </p:sp>
      <p:sp>
        <p:nvSpPr>
          <p:cNvPr id="168" name="Google Shape;168;p11"/>
          <p:cNvSpPr txBox="1"/>
          <p:nvPr/>
        </p:nvSpPr>
        <p:spPr>
          <a:xfrm>
            <a:off x="3492500" y="3644900"/>
            <a:ext cx="3600450" cy="8651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9" name="Google Shape;169;p11"/>
          <p:cNvCxnSpPr/>
          <p:nvPr/>
        </p:nvCxnSpPr>
        <p:spPr>
          <a:xfrm>
            <a:off x="5292725" y="36449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70" name="Google Shape;170;p11"/>
          <p:cNvCxnSpPr/>
          <p:nvPr/>
        </p:nvCxnSpPr>
        <p:spPr>
          <a:xfrm>
            <a:off x="4427537" y="36449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71" name="Google Shape;171;p11"/>
          <p:cNvCxnSpPr/>
          <p:nvPr/>
        </p:nvCxnSpPr>
        <p:spPr>
          <a:xfrm>
            <a:off x="6156325" y="36449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72" name="Google Shape;172;p11"/>
          <p:cNvCxnSpPr/>
          <p:nvPr/>
        </p:nvCxnSpPr>
        <p:spPr>
          <a:xfrm>
            <a:off x="3492500" y="4076700"/>
            <a:ext cx="360045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73" name="Google Shape;173;p11"/>
          <p:cNvSpPr txBox="1"/>
          <p:nvPr/>
        </p:nvSpPr>
        <p:spPr>
          <a:xfrm>
            <a:off x="3492500" y="3644900"/>
            <a:ext cx="630237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К1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" name="Google Shape;174;p11"/>
          <p:cNvSpPr txBox="1"/>
          <p:nvPr/>
        </p:nvSpPr>
        <p:spPr>
          <a:xfrm>
            <a:off x="3492500" y="40782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К2</a:t>
            </a:r>
            <a:endParaRPr/>
          </a:p>
        </p:txBody>
      </p:sp>
      <p:sp>
        <p:nvSpPr>
          <p:cNvPr id="175" name="Google Shape;175;p11"/>
          <p:cNvSpPr txBox="1"/>
          <p:nvPr/>
        </p:nvSpPr>
        <p:spPr>
          <a:xfrm>
            <a:off x="4572000" y="36449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К3</a:t>
            </a:r>
            <a:endParaRPr/>
          </a:p>
        </p:txBody>
      </p:sp>
      <p:sp>
        <p:nvSpPr>
          <p:cNvPr id="176" name="Google Shape;176;p11"/>
          <p:cNvSpPr txBox="1"/>
          <p:nvPr/>
        </p:nvSpPr>
        <p:spPr>
          <a:xfrm>
            <a:off x="4572000" y="40767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К4</a:t>
            </a:r>
            <a:endParaRPr/>
          </a:p>
        </p:txBody>
      </p:sp>
      <p:sp>
        <p:nvSpPr>
          <p:cNvPr id="177" name="Google Shape;177;p11"/>
          <p:cNvSpPr txBox="1"/>
          <p:nvPr/>
        </p:nvSpPr>
        <p:spPr>
          <a:xfrm>
            <a:off x="5365750" y="36449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К5</a:t>
            </a:r>
            <a:endParaRPr/>
          </a:p>
        </p:txBody>
      </p:sp>
      <p:sp>
        <p:nvSpPr>
          <p:cNvPr id="178" name="Google Shape;178;p11"/>
          <p:cNvSpPr txBox="1"/>
          <p:nvPr/>
        </p:nvSpPr>
        <p:spPr>
          <a:xfrm>
            <a:off x="5365750" y="40782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К6</a:t>
            </a:r>
            <a:endParaRPr/>
          </a:p>
        </p:txBody>
      </p:sp>
      <p:sp>
        <p:nvSpPr>
          <p:cNvPr id="179" name="Google Shape;179;p11"/>
          <p:cNvSpPr txBox="1"/>
          <p:nvPr/>
        </p:nvSpPr>
        <p:spPr>
          <a:xfrm>
            <a:off x="6229350" y="36449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К7</a:t>
            </a:r>
            <a:endParaRPr/>
          </a:p>
        </p:txBody>
      </p:sp>
      <p:sp>
        <p:nvSpPr>
          <p:cNvPr id="180" name="Google Shape;180;p11"/>
          <p:cNvSpPr txBox="1"/>
          <p:nvPr/>
        </p:nvSpPr>
        <p:spPr>
          <a:xfrm>
            <a:off x="6229350" y="40782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К8</a:t>
            </a:r>
            <a:endParaRPr/>
          </a:p>
        </p:txBody>
      </p:sp>
      <p:sp>
        <p:nvSpPr>
          <p:cNvPr id="181" name="Google Shape;181;p11"/>
          <p:cNvSpPr txBox="1"/>
          <p:nvPr/>
        </p:nvSpPr>
        <p:spPr>
          <a:xfrm>
            <a:off x="4429125" y="4508500"/>
            <a:ext cx="3600450" cy="8651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11"/>
          <p:cNvCxnSpPr/>
          <p:nvPr/>
        </p:nvCxnSpPr>
        <p:spPr>
          <a:xfrm>
            <a:off x="6156325" y="45085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83" name="Google Shape;183;p11"/>
          <p:cNvCxnSpPr/>
          <p:nvPr/>
        </p:nvCxnSpPr>
        <p:spPr>
          <a:xfrm>
            <a:off x="5292725" y="45085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84" name="Google Shape;184;p11"/>
          <p:cNvCxnSpPr/>
          <p:nvPr/>
        </p:nvCxnSpPr>
        <p:spPr>
          <a:xfrm>
            <a:off x="7092950" y="45085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85" name="Google Shape;185;p11"/>
          <p:cNvCxnSpPr/>
          <p:nvPr/>
        </p:nvCxnSpPr>
        <p:spPr>
          <a:xfrm>
            <a:off x="4429125" y="4941887"/>
            <a:ext cx="360045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86" name="Google Shape;186;p11"/>
          <p:cNvSpPr txBox="1"/>
          <p:nvPr/>
        </p:nvSpPr>
        <p:spPr>
          <a:xfrm>
            <a:off x="4572000" y="4508500"/>
            <a:ext cx="630237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К1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" name="Google Shape;187;p11"/>
          <p:cNvSpPr txBox="1"/>
          <p:nvPr/>
        </p:nvSpPr>
        <p:spPr>
          <a:xfrm>
            <a:off x="4572000" y="49418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К2</a:t>
            </a:r>
            <a:endParaRPr/>
          </a:p>
        </p:txBody>
      </p:sp>
      <p:sp>
        <p:nvSpPr>
          <p:cNvPr id="188" name="Google Shape;188;p11"/>
          <p:cNvSpPr txBox="1"/>
          <p:nvPr/>
        </p:nvSpPr>
        <p:spPr>
          <a:xfrm>
            <a:off x="5437187" y="45085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К3</a:t>
            </a:r>
            <a:endParaRPr/>
          </a:p>
        </p:txBody>
      </p:sp>
      <p:sp>
        <p:nvSpPr>
          <p:cNvPr id="189" name="Google Shape;189;p11"/>
          <p:cNvSpPr txBox="1"/>
          <p:nvPr/>
        </p:nvSpPr>
        <p:spPr>
          <a:xfrm>
            <a:off x="5437187" y="49418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К4</a:t>
            </a:r>
            <a:endParaRPr/>
          </a:p>
        </p:txBody>
      </p:sp>
      <p:sp>
        <p:nvSpPr>
          <p:cNvPr id="190" name="Google Shape;190;p11"/>
          <p:cNvSpPr txBox="1"/>
          <p:nvPr/>
        </p:nvSpPr>
        <p:spPr>
          <a:xfrm>
            <a:off x="6445250" y="45085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К5</a:t>
            </a:r>
            <a:endParaRPr/>
          </a:p>
        </p:txBody>
      </p:sp>
      <p:sp>
        <p:nvSpPr>
          <p:cNvPr id="191" name="Google Shape;191;p11"/>
          <p:cNvSpPr txBox="1"/>
          <p:nvPr/>
        </p:nvSpPr>
        <p:spPr>
          <a:xfrm>
            <a:off x="6445250" y="49418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К6</a:t>
            </a:r>
            <a:endParaRPr/>
          </a:p>
        </p:txBody>
      </p:sp>
      <p:sp>
        <p:nvSpPr>
          <p:cNvPr id="192" name="Google Shape;192;p11"/>
          <p:cNvSpPr txBox="1"/>
          <p:nvPr/>
        </p:nvSpPr>
        <p:spPr>
          <a:xfrm>
            <a:off x="7308850" y="45085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К7</a:t>
            </a:r>
            <a:endParaRPr/>
          </a:p>
        </p:txBody>
      </p:sp>
      <p:sp>
        <p:nvSpPr>
          <p:cNvPr id="193" name="Google Shape;193;p11"/>
          <p:cNvSpPr txBox="1"/>
          <p:nvPr/>
        </p:nvSpPr>
        <p:spPr>
          <a:xfrm>
            <a:off x="7308850" y="49418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К8</a:t>
            </a:r>
            <a:endParaRPr/>
          </a:p>
        </p:txBody>
      </p:sp>
      <p:sp>
        <p:nvSpPr>
          <p:cNvPr id="194" name="Google Shape;194;p11"/>
          <p:cNvSpPr txBox="1"/>
          <p:nvPr/>
        </p:nvSpPr>
        <p:spPr>
          <a:xfrm>
            <a:off x="5292725" y="5372100"/>
            <a:ext cx="3600450" cy="8651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5" name="Google Shape;195;p11"/>
          <p:cNvCxnSpPr/>
          <p:nvPr/>
        </p:nvCxnSpPr>
        <p:spPr>
          <a:xfrm>
            <a:off x="7092950" y="53721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96" name="Google Shape;196;p11"/>
          <p:cNvCxnSpPr/>
          <p:nvPr/>
        </p:nvCxnSpPr>
        <p:spPr>
          <a:xfrm>
            <a:off x="6156325" y="53721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97" name="Google Shape;197;p11"/>
          <p:cNvCxnSpPr/>
          <p:nvPr/>
        </p:nvCxnSpPr>
        <p:spPr>
          <a:xfrm>
            <a:off x="8027987" y="5372100"/>
            <a:ext cx="0" cy="86518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98" name="Google Shape;198;p11"/>
          <p:cNvCxnSpPr/>
          <p:nvPr/>
        </p:nvCxnSpPr>
        <p:spPr>
          <a:xfrm>
            <a:off x="5292725" y="5805487"/>
            <a:ext cx="360045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99" name="Google Shape;199;p11"/>
          <p:cNvSpPr txBox="1"/>
          <p:nvPr/>
        </p:nvSpPr>
        <p:spPr>
          <a:xfrm>
            <a:off x="5435600" y="5372100"/>
            <a:ext cx="630237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К1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11"/>
          <p:cNvSpPr txBox="1"/>
          <p:nvPr/>
        </p:nvSpPr>
        <p:spPr>
          <a:xfrm>
            <a:off x="5435600" y="58054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К2</a:t>
            </a:r>
            <a:endParaRPr/>
          </a:p>
        </p:txBody>
      </p:sp>
      <p:sp>
        <p:nvSpPr>
          <p:cNvPr id="201" name="Google Shape;201;p11"/>
          <p:cNvSpPr txBox="1"/>
          <p:nvPr/>
        </p:nvSpPr>
        <p:spPr>
          <a:xfrm>
            <a:off x="6300787" y="53721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К3</a:t>
            </a:r>
            <a:endParaRPr/>
          </a:p>
        </p:txBody>
      </p:sp>
      <p:sp>
        <p:nvSpPr>
          <p:cNvPr id="202" name="Google Shape;202;p11"/>
          <p:cNvSpPr txBox="1"/>
          <p:nvPr/>
        </p:nvSpPr>
        <p:spPr>
          <a:xfrm>
            <a:off x="6300787" y="58054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К4</a:t>
            </a:r>
            <a:endParaRPr/>
          </a:p>
        </p:txBody>
      </p:sp>
      <p:sp>
        <p:nvSpPr>
          <p:cNvPr id="203" name="Google Shape;203;p11"/>
          <p:cNvSpPr txBox="1"/>
          <p:nvPr/>
        </p:nvSpPr>
        <p:spPr>
          <a:xfrm>
            <a:off x="7308850" y="53721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К5</a:t>
            </a:r>
            <a:endParaRPr/>
          </a:p>
        </p:txBody>
      </p:sp>
      <p:sp>
        <p:nvSpPr>
          <p:cNvPr id="204" name="Google Shape;204;p11"/>
          <p:cNvSpPr txBox="1"/>
          <p:nvPr/>
        </p:nvSpPr>
        <p:spPr>
          <a:xfrm>
            <a:off x="7308850" y="58054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К6</a:t>
            </a:r>
            <a:endParaRPr/>
          </a:p>
        </p:txBody>
      </p:sp>
      <p:sp>
        <p:nvSpPr>
          <p:cNvPr id="205" name="Google Shape;205;p11"/>
          <p:cNvSpPr txBox="1"/>
          <p:nvPr/>
        </p:nvSpPr>
        <p:spPr>
          <a:xfrm>
            <a:off x="8172450" y="5372100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К7</a:t>
            </a:r>
            <a:endParaRPr/>
          </a:p>
        </p:txBody>
      </p:sp>
      <p:sp>
        <p:nvSpPr>
          <p:cNvPr id="206" name="Google Shape;206;p11"/>
          <p:cNvSpPr txBox="1"/>
          <p:nvPr/>
        </p:nvSpPr>
        <p:spPr>
          <a:xfrm>
            <a:off x="8172450" y="5805487"/>
            <a:ext cx="554037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К8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ЦП Pentium</a:t>
            </a:r>
            <a:endParaRPr/>
          </a:p>
        </p:txBody>
      </p:sp>
      <p:sp>
        <p:nvSpPr>
          <p:cNvPr id="212" name="Google Shape;212;p12"/>
          <p:cNvSpPr txBox="1">
            <a:spLocks noGrp="1"/>
          </p:cNvSpPr>
          <p:nvPr>
            <p:ph type="body" idx="1"/>
          </p:nvPr>
        </p:nvSpPr>
        <p:spPr>
          <a:xfrm>
            <a:off x="0" y="1628775"/>
            <a:ext cx="8748712" cy="439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100"/>
              <a:buFont typeface="Noto Sans Symbols"/>
              <a:buNone/>
            </a:pPr>
            <a:r>
              <a:rPr lang="en-US" sz="31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lang="en-US" sz="24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Суперскалярная архитектура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это способ построения процессора с двумя или более конвейерами, позволяющий выполнять параллельно 2 или более выбранные команды.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U – конвейер основной (команды целочисленные и с плавающей точкой).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V – конвейер (команды, которые выполняются за один такт).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  </a:t>
            </a:r>
            <a:r>
              <a:rPr lang="en-US" sz="2400" b="0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Спаривание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это процесс параллельного выполнения 2-х команд, независящих по данным или ресурсам.</a:t>
            </a:r>
            <a:endParaRPr/>
          </a:p>
          <a:p>
            <a:pPr marL="342900" marR="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"/>
          <p:cNvSpPr txBox="1">
            <a:spLocks noGrp="1"/>
          </p:cNvSpPr>
          <p:nvPr>
            <p:ph type="title"/>
          </p:nvPr>
        </p:nvSpPr>
        <p:spPr>
          <a:xfrm>
            <a:off x="468312" y="0"/>
            <a:ext cx="8385175" cy="143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Основные отличия ЦП Pentium</a:t>
            </a:r>
            <a:endParaRPr/>
          </a:p>
        </p:txBody>
      </p:sp>
      <p:sp>
        <p:nvSpPr>
          <p:cNvPr id="218" name="Google Shape;218;p13"/>
          <p:cNvSpPr txBox="1">
            <a:spLocks noGrp="1"/>
          </p:cNvSpPr>
          <p:nvPr>
            <p:ph type="body" idx="1"/>
          </p:nvPr>
        </p:nvSpPr>
        <p:spPr>
          <a:xfrm>
            <a:off x="323850" y="1484312"/>
            <a:ext cx="8820150" cy="496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Увеличен размер страничной памяти.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Механизм страничной организации памяти позволяет работать одновременно со страницей 4 Мбайт.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64-разрядная ШД.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Конвейеризация машинного цикла.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Суперскалярная архитектура.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Контроль четности адреса и данных.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Раздельные блоки кэш-памяти для данных и кода.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Блок прогнозирования ветвлений.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Средства управления питанием (снижение мощности потребления).</a:t>
            </a:r>
            <a:endParaRPr/>
          </a:p>
          <a:p>
            <a:pPr marL="342900" marR="0" lvl="0" indent="-190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0E4B9"/>
            </a:gs>
            <a:gs pos="100000">
              <a:srgbClr val="CCFFCC"/>
            </a:gs>
          </a:gsLst>
          <a:lin ang="13500000" scaled="0"/>
        </a:gra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4"/>
          <p:cNvSpPr txBox="1">
            <a:spLocks noGrp="1"/>
          </p:cNvSpPr>
          <p:nvPr>
            <p:ph type="title"/>
          </p:nvPr>
        </p:nvSpPr>
        <p:spPr>
          <a:xfrm>
            <a:off x="457200" y="244475"/>
            <a:ext cx="8385175" cy="1023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8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8080"/>
                </a:solidFill>
                <a:latin typeface="Arial"/>
                <a:ea typeface="Arial"/>
                <a:cs typeface="Arial"/>
                <a:sym typeface="Arial"/>
              </a:rPr>
              <a:t>ЦП Pentium Pro (P6)</a:t>
            </a:r>
            <a:endParaRPr/>
          </a:p>
        </p:txBody>
      </p:sp>
      <p:sp>
        <p:nvSpPr>
          <p:cNvPr id="224" name="Google Shape;224;p14"/>
          <p:cNvSpPr txBox="1">
            <a:spLocks noGrp="1"/>
          </p:cNvSpPr>
          <p:nvPr>
            <p:ph type="body" idx="1"/>
          </p:nvPr>
        </p:nvSpPr>
        <p:spPr>
          <a:xfrm>
            <a:off x="250825" y="1557337"/>
            <a:ext cx="8461375" cy="489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 Р6 </a:t>
            </a:r>
            <a:r>
              <a:rPr lang="en-US" sz="2400" b="0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динамическое исполнение программы</a:t>
            </a: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Этот термин определил 3 способа обработки данных: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Глубокое предсказание ветвлений (с вероятностью &gt; 90% можно предсказать 10=15 ближайших переходов).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Анализ потока данных (на 20-30 шагов вперед посмотреть программу и определить зависимость команд по данным или ресурсам).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Char char="●"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Опережающее исполнение команд (ЦП P6 может выполнять команды в порядке отличном от их следования в программе. )</a:t>
            </a:r>
            <a:endParaRPr/>
          </a:p>
          <a:p>
            <a:pPr marL="342900" marR="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400"/>
              <a:buFont typeface="Noto Sans Symbols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default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A3B2C1"/>
      </a:accent4>
      <a:accent5>
        <a:srgbClr val="CC0000"/>
      </a:accent5>
      <a:accent6>
        <a:srgbClr val="FFFFFF"/>
      </a:accent6>
      <a:hlink>
        <a:srgbClr val="336699"/>
      </a:hlink>
      <a:folHlink>
        <a:srgbClr val="0033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ава">
  <a:themeElements>
    <a:clrScheme name="Трава">
      <a:dk1>
        <a:srgbClr val="000000"/>
      </a:dk1>
      <a:lt1>
        <a:srgbClr val="CCECFF"/>
      </a:lt1>
      <a:dk2>
        <a:srgbClr val="000000"/>
      </a:dk2>
      <a:lt2>
        <a:srgbClr val="D6EDEE"/>
      </a:lt2>
      <a:accent1>
        <a:srgbClr val="E8F0F4"/>
      </a:accent1>
      <a:accent2>
        <a:srgbClr val="8EAAFA"/>
      </a:accent2>
      <a:accent3>
        <a:srgbClr val="CCECFF"/>
      </a:accent3>
      <a:accent4>
        <a:srgbClr val="E8F0F4"/>
      </a:accent4>
      <a:accent5>
        <a:srgbClr val="8EAAFA"/>
      </a:accent5>
      <a:accent6>
        <a:srgbClr val="CCECFF"/>
      </a:accent6>
      <a:hlink>
        <a:srgbClr val="0066FF"/>
      </a:hlink>
      <a:folHlink>
        <a:srgbClr val="9947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рава">
  <a:themeElements>
    <a:clrScheme name="1_Трава">
      <a:dk1>
        <a:srgbClr val="000000"/>
      </a:dk1>
      <a:lt1>
        <a:srgbClr val="CCECFF"/>
      </a:lt1>
      <a:dk2>
        <a:srgbClr val="000000"/>
      </a:dk2>
      <a:lt2>
        <a:srgbClr val="D6EDEE"/>
      </a:lt2>
      <a:accent1>
        <a:srgbClr val="E8F0F4"/>
      </a:accent1>
      <a:accent2>
        <a:srgbClr val="8EAAFA"/>
      </a:accent2>
      <a:accent3>
        <a:srgbClr val="CCECFF"/>
      </a:accent3>
      <a:accent4>
        <a:srgbClr val="E8F0F4"/>
      </a:accent4>
      <a:accent5>
        <a:srgbClr val="8EAAFA"/>
      </a:accent5>
      <a:accent6>
        <a:srgbClr val="CCECFF"/>
      </a:accent6>
      <a:hlink>
        <a:srgbClr val="0066FF"/>
      </a:hlink>
      <a:folHlink>
        <a:srgbClr val="9947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2101</Words>
  <Application>Microsoft Office PowerPoint</Application>
  <PresentationFormat>Экран (4:3)</PresentationFormat>
  <Paragraphs>379</Paragraphs>
  <Slides>26</Slides>
  <Notes>26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26</vt:i4>
      </vt:variant>
    </vt:vector>
  </HeadingPairs>
  <TitlesOfParts>
    <vt:vector size="36" baseType="lpstr">
      <vt:lpstr>Arial Black</vt:lpstr>
      <vt:lpstr>Arial Unicode MS</vt:lpstr>
      <vt:lpstr>Verdana</vt:lpstr>
      <vt:lpstr>Arial</vt:lpstr>
      <vt:lpstr>Courier New</vt:lpstr>
      <vt:lpstr>Times New Roman</vt:lpstr>
      <vt:lpstr>Noto Sans Symbols</vt:lpstr>
      <vt:lpstr>Profile</vt:lpstr>
      <vt:lpstr>Трава</vt:lpstr>
      <vt:lpstr>1_Трава</vt:lpstr>
      <vt:lpstr>Организация ЭВМ и систем</vt:lpstr>
      <vt:lpstr>Конвейерная обработка данных</vt:lpstr>
      <vt:lpstr>Конвейерная обработка данных  в ЦП 80286 </vt:lpstr>
      <vt:lpstr>Конвейерная обработка данных  в ЦП 80486 </vt:lpstr>
      <vt:lpstr>ЦП Pentium</vt:lpstr>
      <vt:lpstr>Конвейерная обработка данных  в ЦП Pentium</vt:lpstr>
      <vt:lpstr>ЦП Pentium</vt:lpstr>
      <vt:lpstr>Основные отличия ЦП Pentium</vt:lpstr>
      <vt:lpstr>ЦП Pentium Pro (P6)</vt:lpstr>
      <vt:lpstr>Структура микропроцессора Pentium Pro</vt:lpstr>
      <vt:lpstr>Новое в процессоре Pentium Pro</vt:lpstr>
      <vt:lpstr>Как работает обычный Pentium?</vt:lpstr>
      <vt:lpstr>Как работает Pentium Pro?</vt:lpstr>
      <vt:lpstr>ЦП Pentium MMX</vt:lpstr>
      <vt:lpstr>ЦП Pentium II</vt:lpstr>
      <vt:lpstr>ЦП Pentium III</vt:lpstr>
      <vt:lpstr>Оценка производительности идеального конвейера</vt:lpstr>
      <vt:lpstr>Выполнение команд в таком конвейере представлено в таблице 1.  Так как в каждом такте могут выполняться различные стадии обработки команд, то длительность такта выбирается исходя из максимального времени выполнения всех стадий. Кроме того, следует учитывать, что для передачи команды с одной стадии на другую требуется определенное дополнительное время (Δt), связанное с записью промежуточных результатов обработки в буферные регистры.</vt:lpstr>
      <vt:lpstr>Примеры длительности выполнения некоторого количества команд при последовательной и конвейерной обработке</vt:lpstr>
      <vt:lpstr>Конфликты в конвейере и способы минимизации их влияния на производительность процессора</vt:lpstr>
      <vt:lpstr>Структурные конфликты возникают в том случае, когда аппаратные средства процессора не могут поддерживать все возможные комбинации команд в режиме одновременного выполнения с совмещением.</vt:lpstr>
      <vt:lpstr>Структурные конфликты возникают в том случае, когда аппаратные средства процессора не могут поддерживать все возможные комбинации команд в режиме одновременного выполнения с совмещением.</vt:lpstr>
      <vt:lpstr>Конфликты по данным возникают в случаях, когда выполнение одной команды зависит от результата выполнения предыдущей команды.</vt:lpstr>
      <vt:lpstr>Конфликты по данным возникают в случаях, когда выполнение одной команды зависит от результата выполнения предыдущей команды.</vt:lpstr>
      <vt:lpstr>Конфликты по данным возникают в случаях, когда выполнение одной команды зависит от результата выполнения предыдущей команды.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ЭВМ и систем</dc:title>
  <cp:lastModifiedBy>Marvin</cp:lastModifiedBy>
  <cp:revision>4</cp:revision>
  <dcterms:modified xsi:type="dcterms:W3CDTF">2021-10-26T18:02:05Z</dcterms:modified>
</cp:coreProperties>
</file>