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6" r:id="rId3"/>
    <p:sldId id="259" r:id="rId4"/>
    <p:sldId id="257" r:id="rId5"/>
    <p:sldId id="260" r:id="rId6"/>
    <p:sldId id="261" r:id="rId7"/>
    <p:sldId id="278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69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7345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8"/>
      </p:cViewPr>
      <p:guideLst>
        <p:guide orient="horz" pos="30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6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09563E-12AD-4B26-95E5-25F01601B629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0059-9DE3-43F2-A667-4934EA51C7C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BAFA-F6F8-4540-B755-B3683350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7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67CC-0F4F-42E3-A458-58399FCD91B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5C29-5311-41BA-88EF-759BBDE3E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6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A264-59F2-4150-A289-6785705E720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708C-96CE-4079-A482-4305B7C8F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5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8045-B258-4D72-9B55-9CFC44F564E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0099-FB5F-4693-9895-9C9B3B04D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3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A962-9876-4AAE-85B8-54A0C5B87E2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9C4C-5466-423E-9938-6E4CE97D3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3C05-14D7-4B9E-93A9-D3548B95DE1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7770-0577-49CC-850C-A4EDC6336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4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9DBD-F684-47B6-8410-DC66DEC42A4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F3AB-442F-4F9E-A23C-279971AA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9125-DB31-4489-8752-B0A2FD7A41A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00FE-1B63-4BAC-9E3A-7980E3FC5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8C1A-616D-4CB3-8CB1-F254E12A4C7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C601-B921-440A-B2DE-21E86C7C6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0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3F9E-B664-4CC1-B681-89FAEA0A27E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81F8-3EA6-40F3-9FDE-D11CDBA41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4071-91A9-4499-9D25-2BAC092520C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07BD-3F3E-4753-8EA8-32BA296B4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3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4C4CA-454C-4E4C-AC7F-BFDF19B5D5A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4FA2E-2446-4182-B683-91E2019AF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kinrbatman.iv-edu.ru/olimpiada2.files/Risunok19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kinrbatman.iv-edu.ru/olimpiada2.files/Risunok19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g-fotki.yandex.ru/get/19/v3834400.20/0_e6ee_2dee335e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Группа 10"/>
          <p:cNvGrpSpPr>
            <a:grpSpLocks/>
          </p:cNvGrpSpPr>
          <p:nvPr/>
        </p:nvGrpSpPr>
        <p:grpSpPr bwMode="auto">
          <a:xfrm>
            <a:off x="468313" y="314325"/>
            <a:ext cx="7405687" cy="3998913"/>
            <a:chOff x="1381420" y="293294"/>
            <a:chExt cx="4260634" cy="1289704"/>
          </a:xfrm>
        </p:grpSpPr>
        <p:pic>
          <p:nvPicPr>
            <p:cNvPr id="4" name="Picture 2" descr="C:\Documents and Settings\1\Мои документы\Работа 1\Клипарт\vin28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78374">
              <a:off x="1458571" y="293294"/>
              <a:ext cx="4183483" cy="1289704"/>
            </a:xfrm>
            <a:prstGeom prst="rect">
              <a:avLst/>
            </a:prstGeom>
            <a:noFill/>
          </p:spPr>
        </p:pic>
        <p:sp>
          <p:nvSpPr>
            <p:cNvPr id="3083" name="TextBox 7"/>
            <p:cNvSpPr txBox="1">
              <a:spLocks noChangeArrowheads="1"/>
            </p:cNvSpPr>
            <p:nvPr/>
          </p:nvSpPr>
          <p:spPr bwMode="auto">
            <a:xfrm>
              <a:off x="1381420" y="658815"/>
              <a:ext cx="3693640" cy="47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 i="1">
                  <a:solidFill>
                    <a:srgbClr val="FF3300"/>
                  </a:solidFill>
                  <a:latin typeface="Bookman Old Style" pitchFamily="18" charset="0"/>
                </a:rPr>
                <a:t>  </a:t>
              </a:r>
              <a:r>
                <a:rPr lang="ru-RU" sz="3200" b="1" i="1">
                  <a:solidFill>
                    <a:srgbClr val="FF3300"/>
                  </a:solidFill>
                  <a:latin typeface="Bookman Old Style" pitchFamily="18" charset="0"/>
                </a:rPr>
                <a:t>Математическое описание случайных явлений</a:t>
              </a:r>
            </a:p>
          </p:txBody>
        </p:sp>
      </p:grpSp>
      <p:pic>
        <p:nvPicPr>
          <p:cNvPr id="3076" name="Picture 4" descr="Картинка 38 из 214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289300"/>
            <a:ext cx="42227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29600" y="0"/>
            <a:ext cx="914400" cy="608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51050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9027F26C-1C95-48EC-9ABB-99ED1D53FB47}" type="datetime1">
              <a:rPr lang="ru-RU" sz="280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08.06.2020</a:t>
            </a:fld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79388" y="0"/>
            <a:ext cx="7740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Пример.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 вероятнее: </a:t>
            </a:r>
            <a:endParaRPr lang="en-US" sz="2400" b="1" i="1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А={получить шестерку при подбрасывании кубика} или В={вытянуть шестерку из перетасованной колоды карт}?</a:t>
            </a:r>
          </a:p>
        </p:txBody>
      </p:sp>
      <p:grpSp>
        <p:nvGrpSpPr>
          <p:cNvPr id="1029" name="Группа 3"/>
          <p:cNvGrpSpPr>
            <a:grpSpLocks/>
          </p:cNvGrpSpPr>
          <p:nvPr/>
        </p:nvGrpSpPr>
        <p:grpSpPr bwMode="auto">
          <a:xfrm>
            <a:off x="4643438" y="1801813"/>
            <a:ext cx="2286000" cy="1692275"/>
            <a:chOff x="5143504" y="1714488"/>
            <a:chExt cx="2286016" cy="1691879"/>
          </a:xfrm>
        </p:grpSpPr>
        <p:pic>
          <p:nvPicPr>
            <p:cNvPr id="10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714488"/>
              <a:ext cx="1010127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1714488"/>
              <a:ext cx="1058550" cy="15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714488"/>
              <a:ext cx="106177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2" y="1714488"/>
              <a:ext cx="1143008" cy="169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087563"/>
            <a:ext cx="9096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3659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Шестерок на кубике - 1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4087813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Всего граней у куба - 6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451643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1 шанс из 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3375" y="3659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Шестерок в колоде - 4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5" y="4087813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Всего карт в колоде - 36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43375" y="451643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4 шанса из 36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357563" y="5230813"/>
          <a:ext cx="11080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230813"/>
                        <a:ext cx="110807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052737"/>
            <a:ext cx="5544616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Вероятности элементарных событий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781300"/>
            <a:ext cx="64817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Вероятность равновозможных элементарных событий:</a:t>
            </a:r>
          </a:p>
          <a:p>
            <a:pPr algn="ctr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Р(А)=1/</a:t>
            </a:r>
            <a:r>
              <a:rPr lang="en-US" sz="2800" b="1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где А- элементарное событие,</a:t>
            </a:r>
          </a:p>
          <a:p>
            <a:pPr algn="ctr" eaLnBrk="1" hangingPunct="1"/>
            <a:r>
              <a:rPr lang="en-US" sz="2800" b="1" i="1">
                <a:solidFill>
                  <a:srgbClr val="002060"/>
                </a:solidFill>
                <a:latin typeface="Bookman Old Style" pitchFamily="18" charset="0"/>
              </a:rPr>
              <a:t>N-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число равновозможных элементарных событий случайного опыта.</a:t>
            </a: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8313" y="260350"/>
            <a:ext cx="741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Все элементарные события случайного эксперимента равновозможны. Найдите вероятность каждого элементарного события, если их общее число равно 17.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  <a:p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b 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– элементарное событие случайного эксперимента.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Р(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b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)=1/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где 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b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- событие,</a:t>
            </a:r>
          </a:p>
          <a:p>
            <a:pPr algn="ctr"/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=17,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Р(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b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)=1/17.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Ответ: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 Р(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b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)=1/17.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7489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8000"/>
                </a:solidFill>
                <a:latin typeface="Bookman Old Style" pitchFamily="18" charset="0"/>
              </a:rPr>
              <a:t>В каждом опыте сумма вероятностей всех элементарных событий равна 1.</a:t>
            </a:r>
          </a:p>
          <a:p>
            <a:pPr algn="ctr"/>
            <a:endParaRPr lang="ru-RU" sz="2800" b="1" i="1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95288" y="2060575"/>
            <a:ext cx="76327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Рассмотрим случайный эксперимент, в котором три элементарных события: 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a, b, c.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 Вероятности этих элементарных событий обозначим 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P(a), P(b), P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(с). Найти сумму вероятностей этих элементарных событий. 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В данном случае 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Р(а)+Р(в)+Р(с)=1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7"/>
            <a:ext cx="5688632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Благоприятствующие  элементарные события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2997200"/>
            <a:ext cx="67675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Элементарные события, при которых наступает событие А, называются элементарными событиями,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благоприятствующими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событию А.</a:t>
            </a: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7489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Опыт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 бросание одной игральной кости.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Событие А: «Выпало четное число очков»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Благоприятствующие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«выпало 2 очка»,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«выпало 4 очка»,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«выпало шесть очков». </a:t>
            </a:r>
          </a:p>
        </p:txBody>
      </p:sp>
      <p:grpSp>
        <p:nvGrpSpPr>
          <p:cNvPr id="16388" name="Группа 9"/>
          <p:cNvGrpSpPr>
            <a:grpSpLocks/>
          </p:cNvGrpSpPr>
          <p:nvPr/>
        </p:nvGrpSpPr>
        <p:grpSpPr bwMode="auto">
          <a:xfrm>
            <a:off x="539750" y="4437063"/>
            <a:ext cx="6869113" cy="1060450"/>
            <a:chOff x="692939" y="5842202"/>
            <a:chExt cx="6869554" cy="1060224"/>
          </a:xfrm>
        </p:grpSpPr>
        <p:pic>
          <p:nvPicPr>
            <p:cNvPr id="16390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2533293" y="5860416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982">
              <a:off x="692939" y="5842202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4362091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6343293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54"/>
          <p:cNvSpPr>
            <a:spLocks noChangeArrowheads="1"/>
          </p:cNvSpPr>
          <p:nvPr/>
        </p:nvSpPr>
        <p:spPr bwMode="auto">
          <a:xfrm>
            <a:off x="330200" y="0"/>
            <a:ext cx="7488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Аня, Наташа и Юля (А, Н и Ю) встают в очередь.  Все возможные события в этом случае складываются из элементарных событий, которых в данном случае шесть: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pSp>
        <p:nvGrpSpPr>
          <p:cNvPr id="17412" name="Группа 84"/>
          <p:cNvGrpSpPr>
            <a:grpSpLocks/>
          </p:cNvGrpSpPr>
          <p:nvPr/>
        </p:nvGrpSpPr>
        <p:grpSpPr bwMode="auto">
          <a:xfrm>
            <a:off x="169863" y="2363788"/>
            <a:ext cx="1752600" cy="1254125"/>
            <a:chOff x="235496" y="2624336"/>
            <a:chExt cx="1752600" cy="1253617"/>
          </a:xfrm>
        </p:grpSpPr>
        <p:grpSp>
          <p:nvGrpSpPr>
            <p:cNvPr id="17488" name="Группа 39"/>
            <p:cNvGrpSpPr>
              <a:grpSpLocks/>
            </p:cNvGrpSpPr>
            <p:nvPr/>
          </p:nvGrpSpPr>
          <p:grpSpPr bwMode="auto">
            <a:xfrm>
              <a:off x="235496" y="2624336"/>
              <a:ext cx="1752600" cy="838200"/>
              <a:chOff x="533400" y="3886200"/>
              <a:chExt cx="1994333" cy="995951"/>
            </a:xfrm>
          </p:grpSpPr>
          <p:pic>
            <p:nvPicPr>
              <p:cNvPr id="17492" name="Picture 13" descr="C:\Documents and Settings\1\Мои документы\Работа 1\Анимация 2\5eef76b78685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886200"/>
                <a:ext cx="457200" cy="88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3" name="Picture 14" descr="C:\Documents and Settings\1\Мои документы\Работа 1\Анимация 2\1028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886200"/>
                <a:ext cx="674425" cy="99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94" name="Picture 15" descr="C:\Documents and Settings\1\Мои документы\Работа 1\Анимация 2\3401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3886200"/>
                <a:ext cx="546533" cy="912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89" name="TextBox 55"/>
            <p:cNvSpPr txBox="1">
              <a:spLocks noChangeArrowheads="1"/>
            </p:cNvSpPr>
            <p:nvPr/>
          </p:nvSpPr>
          <p:spPr bwMode="auto">
            <a:xfrm>
              <a:off x="235496" y="3416424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90" name="TextBox 56"/>
            <p:cNvSpPr txBox="1">
              <a:spLocks noChangeArrowheads="1"/>
            </p:cNvSpPr>
            <p:nvPr/>
          </p:nvSpPr>
          <p:spPr bwMode="auto">
            <a:xfrm>
              <a:off x="811560" y="3416425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91" name="TextBox 57"/>
            <p:cNvSpPr txBox="1">
              <a:spLocks noChangeArrowheads="1"/>
            </p:cNvSpPr>
            <p:nvPr/>
          </p:nvSpPr>
          <p:spPr bwMode="auto">
            <a:xfrm>
              <a:off x="1459632" y="3416425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sp>
        <p:nvSpPr>
          <p:cNvPr id="16389" name="Прямоугольник 58"/>
          <p:cNvSpPr>
            <a:spLocks noChangeArrowheads="1"/>
          </p:cNvSpPr>
          <p:nvPr/>
        </p:nvSpPr>
        <p:spPr bwMode="auto">
          <a:xfrm>
            <a:off x="401638" y="5329238"/>
            <a:ext cx="7488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Ему благоприятствуют 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«ЮАН»,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«ЮНА». </a:t>
            </a:r>
          </a:p>
        </p:txBody>
      </p:sp>
      <p:sp>
        <p:nvSpPr>
          <p:cNvPr id="16390" name="Прямоугольник 59"/>
          <p:cNvSpPr>
            <a:spLocks noChangeArrowheads="1"/>
          </p:cNvSpPr>
          <p:nvPr/>
        </p:nvSpPr>
        <p:spPr bwMode="auto">
          <a:xfrm>
            <a:off x="330200" y="48958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Рассмотрим  событие : «Ю стоит первой».</a:t>
            </a:r>
          </a:p>
        </p:txBody>
      </p:sp>
      <p:grpSp>
        <p:nvGrpSpPr>
          <p:cNvPr id="4" name="Группа 78"/>
          <p:cNvGrpSpPr>
            <a:grpSpLocks/>
          </p:cNvGrpSpPr>
          <p:nvPr/>
        </p:nvGrpSpPr>
        <p:grpSpPr bwMode="auto">
          <a:xfrm>
            <a:off x="2051050" y="2303463"/>
            <a:ext cx="1981200" cy="1225550"/>
            <a:chOff x="2117576" y="2564904"/>
            <a:chExt cx="1981200" cy="1224136"/>
          </a:xfrm>
        </p:grpSpPr>
        <p:grpSp>
          <p:nvGrpSpPr>
            <p:cNvPr id="17477" name="Группа 99"/>
            <p:cNvGrpSpPr>
              <a:grpSpLocks/>
            </p:cNvGrpSpPr>
            <p:nvPr/>
          </p:nvGrpSpPr>
          <p:grpSpPr bwMode="auto">
            <a:xfrm>
              <a:off x="2117576" y="2564904"/>
              <a:ext cx="1981200" cy="1224136"/>
              <a:chOff x="2590800" y="3352800"/>
              <a:chExt cx="1981200" cy="1224136"/>
            </a:xfrm>
          </p:grpSpPr>
          <p:grpSp>
            <p:nvGrpSpPr>
              <p:cNvPr id="17481" name="Группа 86"/>
              <p:cNvGrpSpPr>
                <a:grpSpLocks/>
              </p:cNvGrpSpPr>
              <p:nvPr/>
            </p:nvGrpSpPr>
            <p:grpSpPr bwMode="auto">
              <a:xfrm>
                <a:off x="2590800" y="3505200"/>
                <a:ext cx="1866885" cy="658369"/>
                <a:chOff x="2590800" y="3505200"/>
                <a:chExt cx="1866885" cy="658369"/>
              </a:xfrm>
            </p:grpSpPr>
            <p:grpSp>
              <p:nvGrpSpPr>
                <p:cNvPr id="17483" name="Группа 72"/>
                <p:cNvGrpSpPr>
                  <a:grpSpLocks/>
                </p:cNvGrpSpPr>
                <p:nvPr/>
              </p:nvGrpSpPr>
              <p:grpSpPr bwMode="auto">
                <a:xfrm>
                  <a:off x="3124200" y="3505200"/>
                  <a:ext cx="1333485" cy="658369"/>
                  <a:chOff x="914400" y="5181600"/>
                  <a:chExt cx="1333485" cy="658369"/>
                </a:xfrm>
              </p:grpSpPr>
              <p:pic>
                <p:nvPicPr>
                  <p:cNvPr id="17485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4400" y="5181600"/>
                    <a:ext cx="341582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86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52764" y="5181601"/>
                    <a:ext cx="44582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87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3752" y="5181601"/>
                    <a:ext cx="394133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84" name="Прямоугольник 85"/>
                <p:cNvSpPr>
                  <a:spLocks noChangeArrowheads="1"/>
                </p:cNvSpPr>
                <p:nvPr/>
              </p:nvSpPr>
              <p:spPr bwMode="auto">
                <a:xfrm>
                  <a:off x="2590800" y="3505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1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5" name="Рамка 24"/>
              <p:cNvSpPr/>
              <p:nvPr/>
            </p:nvSpPr>
            <p:spPr>
              <a:xfrm>
                <a:off x="2667000" y="33528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78" name="TextBox 60"/>
            <p:cNvSpPr txBox="1">
              <a:spLocks noChangeArrowheads="1"/>
            </p:cNvSpPr>
            <p:nvPr/>
          </p:nvSpPr>
          <p:spPr bwMode="auto">
            <a:xfrm>
              <a:off x="2627784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79" name="TextBox 61"/>
            <p:cNvSpPr txBox="1">
              <a:spLocks noChangeArrowheads="1"/>
            </p:cNvSpPr>
            <p:nvPr/>
          </p:nvSpPr>
          <p:spPr bwMode="auto">
            <a:xfrm>
              <a:off x="3059832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80" name="TextBox 62"/>
            <p:cNvSpPr txBox="1">
              <a:spLocks noChangeArrowheads="1"/>
            </p:cNvSpPr>
            <p:nvPr/>
          </p:nvSpPr>
          <p:spPr bwMode="auto">
            <a:xfrm>
              <a:off x="349188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8" name="Группа 79"/>
          <p:cNvGrpSpPr>
            <a:grpSpLocks/>
          </p:cNvGrpSpPr>
          <p:nvPr/>
        </p:nvGrpSpPr>
        <p:grpSpPr bwMode="auto">
          <a:xfrm>
            <a:off x="4108450" y="2303463"/>
            <a:ext cx="1905000" cy="1225550"/>
            <a:chOff x="4174976" y="2564904"/>
            <a:chExt cx="1905000" cy="1224136"/>
          </a:xfrm>
        </p:grpSpPr>
        <p:grpSp>
          <p:nvGrpSpPr>
            <p:cNvPr id="17466" name="Группа 98"/>
            <p:cNvGrpSpPr>
              <a:grpSpLocks/>
            </p:cNvGrpSpPr>
            <p:nvPr/>
          </p:nvGrpSpPr>
          <p:grpSpPr bwMode="auto">
            <a:xfrm>
              <a:off x="4174976" y="2564904"/>
              <a:ext cx="1905000" cy="1224136"/>
              <a:chOff x="2286000" y="4572000"/>
              <a:chExt cx="1905000" cy="1224136"/>
            </a:xfrm>
          </p:grpSpPr>
          <p:grpSp>
            <p:nvGrpSpPr>
              <p:cNvPr id="17470" name="Группа 87"/>
              <p:cNvGrpSpPr>
                <a:grpSpLocks/>
              </p:cNvGrpSpPr>
              <p:nvPr/>
            </p:nvGrpSpPr>
            <p:grpSpPr bwMode="auto">
              <a:xfrm>
                <a:off x="2286000" y="4724400"/>
                <a:ext cx="1855953" cy="658369"/>
                <a:chOff x="2590800" y="4267200"/>
                <a:chExt cx="1855953" cy="658369"/>
              </a:xfrm>
            </p:grpSpPr>
            <p:grpSp>
              <p:nvGrpSpPr>
                <p:cNvPr id="17472" name="Группа 73"/>
                <p:cNvGrpSpPr>
                  <a:grpSpLocks/>
                </p:cNvGrpSpPr>
                <p:nvPr/>
              </p:nvGrpSpPr>
              <p:grpSpPr bwMode="auto">
                <a:xfrm>
                  <a:off x="3124200" y="4267200"/>
                  <a:ext cx="1322553" cy="658369"/>
                  <a:chOff x="1039647" y="5894832"/>
                  <a:chExt cx="1322553" cy="658369"/>
                </a:xfrm>
              </p:grpSpPr>
              <p:pic>
                <p:nvPicPr>
                  <p:cNvPr id="17474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9647" y="5894832"/>
                    <a:ext cx="341582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75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6375" y="5894833"/>
                    <a:ext cx="44582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76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8011" y="5894833"/>
                    <a:ext cx="394133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73" name="Прямоугольник 84"/>
                <p:cNvSpPr>
                  <a:spLocks noChangeArrowheads="1"/>
                </p:cNvSpPr>
                <p:nvPr/>
              </p:nvSpPr>
              <p:spPr bwMode="auto">
                <a:xfrm>
                  <a:off x="2590800" y="4267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2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9" name="Рамка 8"/>
              <p:cNvSpPr/>
              <p:nvPr/>
            </p:nvSpPr>
            <p:spPr>
              <a:xfrm>
                <a:off x="2286000" y="45720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67" name="TextBox 63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68" name="TextBox 64"/>
            <p:cNvSpPr txBox="1">
              <a:spLocks noChangeArrowheads="1"/>
            </p:cNvSpPr>
            <p:nvPr/>
          </p:nvSpPr>
          <p:spPr bwMode="auto">
            <a:xfrm>
              <a:off x="5580112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69" name="TextBox 65"/>
            <p:cNvSpPr txBox="1">
              <a:spLocks noChangeArrowheads="1"/>
            </p:cNvSpPr>
            <p:nvPr/>
          </p:nvSpPr>
          <p:spPr bwMode="auto">
            <a:xfrm>
              <a:off x="5076056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3" name="Группа 80"/>
          <p:cNvGrpSpPr>
            <a:grpSpLocks/>
          </p:cNvGrpSpPr>
          <p:nvPr/>
        </p:nvGrpSpPr>
        <p:grpSpPr bwMode="auto">
          <a:xfrm>
            <a:off x="6089650" y="2303463"/>
            <a:ext cx="1905000" cy="1225550"/>
            <a:chOff x="6156176" y="2564904"/>
            <a:chExt cx="1905000" cy="1224136"/>
          </a:xfrm>
        </p:grpSpPr>
        <p:grpSp>
          <p:nvGrpSpPr>
            <p:cNvPr id="17455" name="Группа 103"/>
            <p:cNvGrpSpPr>
              <a:grpSpLocks/>
            </p:cNvGrpSpPr>
            <p:nvPr/>
          </p:nvGrpSpPr>
          <p:grpSpPr bwMode="auto">
            <a:xfrm>
              <a:off x="6156176" y="2564904"/>
              <a:ext cx="1905000" cy="1224136"/>
              <a:chOff x="4267200" y="4267200"/>
              <a:chExt cx="1905000" cy="1224136"/>
            </a:xfrm>
          </p:grpSpPr>
          <p:grpSp>
            <p:nvGrpSpPr>
              <p:cNvPr id="17459" name="Группа 88"/>
              <p:cNvGrpSpPr>
                <a:grpSpLocks/>
              </p:cNvGrpSpPr>
              <p:nvPr/>
            </p:nvGrpSpPr>
            <p:grpSpPr bwMode="auto">
              <a:xfrm>
                <a:off x="4419600" y="4419600"/>
                <a:ext cx="1581753" cy="658368"/>
                <a:chOff x="4572000" y="3505200"/>
                <a:chExt cx="1581753" cy="658368"/>
              </a:xfrm>
            </p:grpSpPr>
            <p:grpSp>
              <p:nvGrpSpPr>
                <p:cNvPr id="17461" name="Группа 38"/>
                <p:cNvGrpSpPr>
                  <a:grpSpLocks/>
                </p:cNvGrpSpPr>
                <p:nvPr/>
              </p:nvGrpSpPr>
              <p:grpSpPr bwMode="auto">
                <a:xfrm>
                  <a:off x="5029202" y="3505200"/>
                  <a:ext cx="1124551" cy="658368"/>
                  <a:chOff x="2971800" y="4800600"/>
                  <a:chExt cx="1558636" cy="914400"/>
                </a:xfrm>
              </p:grpSpPr>
              <p:pic>
                <p:nvPicPr>
                  <p:cNvPr id="17463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14800" y="4800600"/>
                    <a:ext cx="415636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64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71800" y="4800600"/>
                    <a:ext cx="542478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65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05200" y="4800600"/>
                    <a:ext cx="47958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62" name="Прямоугольник 82"/>
                <p:cNvSpPr>
                  <a:spLocks noChangeArrowheads="1"/>
                </p:cNvSpPr>
                <p:nvPr/>
              </p:nvSpPr>
              <p:spPr bwMode="auto">
                <a:xfrm>
                  <a:off x="4572000" y="3505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3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7" name="Рамка 16"/>
              <p:cNvSpPr/>
              <p:nvPr/>
            </p:nvSpPr>
            <p:spPr>
              <a:xfrm>
                <a:off x="4267200" y="42672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56" name="TextBox 66"/>
            <p:cNvSpPr txBox="1">
              <a:spLocks noChangeArrowheads="1"/>
            </p:cNvSpPr>
            <p:nvPr/>
          </p:nvSpPr>
          <p:spPr bwMode="auto">
            <a:xfrm>
              <a:off x="7596336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57" name="TextBox 67"/>
            <p:cNvSpPr txBox="1">
              <a:spLocks noChangeArrowheads="1"/>
            </p:cNvSpPr>
            <p:nvPr/>
          </p:nvSpPr>
          <p:spPr bwMode="auto">
            <a:xfrm>
              <a:off x="673224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58" name="TextBox 68"/>
            <p:cNvSpPr txBox="1">
              <a:spLocks noChangeArrowheads="1"/>
            </p:cNvSpPr>
            <p:nvPr/>
          </p:nvSpPr>
          <p:spPr bwMode="auto">
            <a:xfrm>
              <a:off x="709228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" name="Группа 81"/>
          <p:cNvGrpSpPr>
            <a:grpSpLocks/>
          </p:cNvGrpSpPr>
          <p:nvPr/>
        </p:nvGrpSpPr>
        <p:grpSpPr bwMode="auto">
          <a:xfrm>
            <a:off x="2130425" y="3600450"/>
            <a:ext cx="1905000" cy="1223963"/>
            <a:chOff x="2195736" y="3861048"/>
            <a:chExt cx="1905000" cy="1224136"/>
          </a:xfrm>
        </p:grpSpPr>
        <p:grpSp>
          <p:nvGrpSpPr>
            <p:cNvPr id="17444" name="Группа 101"/>
            <p:cNvGrpSpPr>
              <a:grpSpLocks/>
            </p:cNvGrpSpPr>
            <p:nvPr/>
          </p:nvGrpSpPr>
          <p:grpSpPr bwMode="auto">
            <a:xfrm>
              <a:off x="2195736" y="3861048"/>
              <a:ext cx="1905000" cy="1224136"/>
              <a:chOff x="4419600" y="4724400"/>
              <a:chExt cx="1905000" cy="1224136"/>
            </a:xfrm>
          </p:grpSpPr>
          <p:grpSp>
            <p:nvGrpSpPr>
              <p:cNvPr id="17448" name="Группа 89"/>
              <p:cNvGrpSpPr>
                <a:grpSpLocks/>
              </p:cNvGrpSpPr>
              <p:nvPr/>
            </p:nvGrpSpPr>
            <p:grpSpPr bwMode="auto">
              <a:xfrm>
                <a:off x="4419600" y="4876800"/>
                <a:ext cx="1759066" cy="661058"/>
                <a:chOff x="4419600" y="4343400"/>
                <a:chExt cx="1759066" cy="661058"/>
              </a:xfrm>
            </p:grpSpPr>
            <p:grpSp>
              <p:nvGrpSpPr>
                <p:cNvPr id="17450" name="Группа 42"/>
                <p:cNvGrpSpPr>
                  <a:grpSpLocks/>
                </p:cNvGrpSpPr>
                <p:nvPr/>
              </p:nvGrpSpPr>
              <p:grpSpPr bwMode="auto">
                <a:xfrm>
                  <a:off x="4953002" y="4343400"/>
                  <a:ext cx="1225664" cy="658368"/>
                  <a:chOff x="3429000" y="5943600"/>
                  <a:chExt cx="1698780" cy="914400"/>
                </a:xfrm>
              </p:grpSpPr>
              <p:pic>
                <p:nvPicPr>
                  <p:cNvPr id="17452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8600" y="5943600"/>
                    <a:ext cx="415636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53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0" y="5943600"/>
                    <a:ext cx="542478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54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8200" y="5943600"/>
                    <a:ext cx="47958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51" name="Прямоугольник 81"/>
                <p:cNvSpPr>
                  <a:spLocks noChangeArrowheads="1"/>
                </p:cNvSpPr>
                <p:nvPr/>
              </p:nvSpPr>
              <p:spPr bwMode="auto">
                <a:xfrm>
                  <a:off x="4419600" y="44196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4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49" name="Рамка 48"/>
              <p:cNvSpPr/>
              <p:nvPr/>
            </p:nvSpPr>
            <p:spPr>
              <a:xfrm>
                <a:off x="4419600" y="47244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45" name="TextBox 69"/>
            <p:cNvSpPr txBox="1">
              <a:spLocks noChangeArrowheads="1"/>
            </p:cNvSpPr>
            <p:nvPr/>
          </p:nvSpPr>
          <p:spPr bwMode="auto">
            <a:xfrm>
              <a:off x="3131840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46" name="TextBox 70"/>
            <p:cNvSpPr txBox="1">
              <a:spLocks noChangeArrowheads="1"/>
            </p:cNvSpPr>
            <p:nvPr/>
          </p:nvSpPr>
          <p:spPr bwMode="auto">
            <a:xfrm>
              <a:off x="2699792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47" name="TextBox 71"/>
            <p:cNvSpPr txBox="1">
              <a:spLocks noChangeArrowheads="1"/>
            </p:cNvSpPr>
            <p:nvPr/>
          </p:nvSpPr>
          <p:spPr bwMode="auto">
            <a:xfrm>
              <a:off x="3563888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22" name="Группа 82"/>
          <p:cNvGrpSpPr>
            <a:grpSpLocks/>
          </p:cNvGrpSpPr>
          <p:nvPr/>
        </p:nvGrpSpPr>
        <p:grpSpPr bwMode="auto">
          <a:xfrm>
            <a:off x="4146550" y="3600450"/>
            <a:ext cx="1905000" cy="1223963"/>
            <a:chOff x="4211960" y="3861048"/>
            <a:chExt cx="1905000" cy="1224136"/>
          </a:xfrm>
        </p:grpSpPr>
        <p:grpSp>
          <p:nvGrpSpPr>
            <p:cNvPr id="17433" name="Группа 105"/>
            <p:cNvGrpSpPr>
              <a:grpSpLocks/>
            </p:cNvGrpSpPr>
            <p:nvPr/>
          </p:nvGrpSpPr>
          <p:grpSpPr bwMode="auto">
            <a:xfrm>
              <a:off x="4211960" y="3861048"/>
              <a:ext cx="1905000" cy="1224136"/>
              <a:chOff x="6324600" y="3505200"/>
              <a:chExt cx="1905000" cy="1224136"/>
            </a:xfrm>
          </p:grpSpPr>
          <p:grpSp>
            <p:nvGrpSpPr>
              <p:cNvPr id="17437" name="Группа 90"/>
              <p:cNvGrpSpPr>
                <a:grpSpLocks/>
              </p:cNvGrpSpPr>
              <p:nvPr/>
            </p:nvGrpSpPr>
            <p:grpSpPr bwMode="auto">
              <a:xfrm>
                <a:off x="6400800" y="3581400"/>
                <a:ext cx="1610596" cy="661058"/>
                <a:chOff x="6400800" y="3581400"/>
                <a:chExt cx="1610596" cy="661058"/>
              </a:xfrm>
            </p:grpSpPr>
            <p:grpSp>
              <p:nvGrpSpPr>
                <p:cNvPr id="17439" name="Группа 78"/>
                <p:cNvGrpSpPr>
                  <a:grpSpLocks/>
                </p:cNvGrpSpPr>
                <p:nvPr/>
              </p:nvGrpSpPr>
              <p:grpSpPr bwMode="auto">
                <a:xfrm>
                  <a:off x="6781800" y="3581400"/>
                  <a:ext cx="1229596" cy="658368"/>
                  <a:chOff x="4343400" y="5410200"/>
                  <a:chExt cx="1229596" cy="658368"/>
                </a:xfrm>
              </p:grpSpPr>
              <p:pic>
                <p:nvPicPr>
                  <p:cNvPr id="17441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0600" y="5410200"/>
                    <a:ext cx="299880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42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81600" y="5410200"/>
                    <a:ext cx="391396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43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3400" y="5410200"/>
                    <a:ext cx="381000" cy="6487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40" name="Прямоугольник 80"/>
                <p:cNvSpPr>
                  <a:spLocks noChangeArrowheads="1"/>
                </p:cNvSpPr>
                <p:nvPr/>
              </p:nvSpPr>
              <p:spPr bwMode="auto">
                <a:xfrm>
                  <a:off x="6400800" y="36576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5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33" name="Рамка 32"/>
              <p:cNvSpPr/>
              <p:nvPr/>
            </p:nvSpPr>
            <p:spPr>
              <a:xfrm>
                <a:off x="6324600" y="35052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34" name="TextBox 72"/>
            <p:cNvSpPr txBox="1">
              <a:spLocks noChangeArrowheads="1"/>
            </p:cNvSpPr>
            <p:nvPr/>
          </p:nvSpPr>
          <p:spPr bwMode="auto">
            <a:xfrm>
              <a:off x="5076056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35" name="TextBox 73"/>
            <p:cNvSpPr txBox="1">
              <a:spLocks noChangeArrowheads="1"/>
            </p:cNvSpPr>
            <p:nvPr/>
          </p:nvSpPr>
          <p:spPr bwMode="auto">
            <a:xfrm>
              <a:off x="5508104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36" name="TextBox 74"/>
            <p:cNvSpPr txBox="1">
              <a:spLocks noChangeArrowheads="1"/>
            </p:cNvSpPr>
            <p:nvPr/>
          </p:nvSpPr>
          <p:spPr bwMode="auto">
            <a:xfrm>
              <a:off x="4644008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27" name="Группа 83"/>
          <p:cNvGrpSpPr>
            <a:grpSpLocks/>
          </p:cNvGrpSpPr>
          <p:nvPr/>
        </p:nvGrpSpPr>
        <p:grpSpPr bwMode="auto">
          <a:xfrm>
            <a:off x="6162675" y="3600450"/>
            <a:ext cx="1905000" cy="1223963"/>
            <a:chOff x="6228184" y="3861048"/>
            <a:chExt cx="1905000" cy="1224136"/>
          </a:xfrm>
        </p:grpSpPr>
        <p:grpSp>
          <p:nvGrpSpPr>
            <p:cNvPr id="17422" name="Группа 104"/>
            <p:cNvGrpSpPr>
              <a:grpSpLocks/>
            </p:cNvGrpSpPr>
            <p:nvPr/>
          </p:nvGrpSpPr>
          <p:grpSpPr bwMode="auto">
            <a:xfrm>
              <a:off x="6228184" y="3861048"/>
              <a:ext cx="1905000" cy="1224136"/>
              <a:chOff x="6324600" y="4343400"/>
              <a:chExt cx="1905000" cy="1224136"/>
            </a:xfrm>
          </p:grpSpPr>
          <p:grpSp>
            <p:nvGrpSpPr>
              <p:cNvPr id="17426" name="Группа 91"/>
              <p:cNvGrpSpPr>
                <a:grpSpLocks/>
              </p:cNvGrpSpPr>
              <p:nvPr/>
            </p:nvGrpSpPr>
            <p:grpSpPr bwMode="auto">
              <a:xfrm>
                <a:off x="6324600" y="4495800"/>
                <a:ext cx="1645150" cy="658368"/>
                <a:chOff x="6324600" y="4343400"/>
                <a:chExt cx="1645150" cy="658368"/>
              </a:xfrm>
            </p:grpSpPr>
            <p:grpSp>
              <p:nvGrpSpPr>
                <p:cNvPr id="17428" name="Группа 76"/>
                <p:cNvGrpSpPr>
                  <a:grpSpLocks/>
                </p:cNvGrpSpPr>
                <p:nvPr/>
              </p:nvGrpSpPr>
              <p:grpSpPr bwMode="auto">
                <a:xfrm>
                  <a:off x="6755470" y="4343400"/>
                  <a:ext cx="1214280" cy="658368"/>
                  <a:chOff x="6755470" y="4343400"/>
                  <a:chExt cx="1214280" cy="658368"/>
                </a:xfrm>
              </p:grpSpPr>
              <p:pic>
                <p:nvPicPr>
                  <p:cNvPr id="17430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9870" y="4343400"/>
                    <a:ext cx="299880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31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12670" y="4343400"/>
                    <a:ext cx="391396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432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55470" y="4343400"/>
                    <a:ext cx="34601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29" name="Прямоугольник 79"/>
                <p:cNvSpPr>
                  <a:spLocks noChangeArrowheads="1"/>
                </p:cNvSpPr>
                <p:nvPr/>
              </p:nvSpPr>
              <p:spPr bwMode="auto">
                <a:xfrm>
                  <a:off x="6324600" y="43434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6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41" name="Рамка 40"/>
              <p:cNvSpPr/>
              <p:nvPr/>
            </p:nvSpPr>
            <p:spPr>
              <a:xfrm>
                <a:off x="6324600" y="43434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423" name="TextBox 75"/>
            <p:cNvSpPr txBox="1">
              <a:spLocks noChangeArrowheads="1"/>
            </p:cNvSpPr>
            <p:nvPr/>
          </p:nvSpPr>
          <p:spPr bwMode="auto">
            <a:xfrm>
              <a:off x="7524328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7424" name="TextBox 76"/>
            <p:cNvSpPr txBox="1">
              <a:spLocks noChangeArrowheads="1"/>
            </p:cNvSpPr>
            <p:nvPr/>
          </p:nvSpPr>
          <p:spPr bwMode="auto">
            <a:xfrm>
              <a:off x="7092280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7425" name="TextBox 77"/>
            <p:cNvSpPr txBox="1">
              <a:spLocks noChangeArrowheads="1"/>
            </p:cNvSpPr>
            <p:nvPr/>
          </p:nvSpPr>
          <p:spPr bwMode="auto">
            <a:xfrm>
              <a:off x="6588224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30200" y="0"/>
            <a:ext cx="7488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Аня, Наташа и Юля (А, Н и Ю) встают в очередь.  Все возможные события в этом случае складываются из элементарных событий, которых в данном случае шесть: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169863" y="2363788"/>
            <a:ext cx="1752600" cy="1254125"/>
            <a:chOff x="235496" y="2624336"/>
            <a:chExt cx="1752601" cy="1253617"/>
          </a:xfrm>
        </p:grpSpPr>
        <p:grpSp>
          <p:nvGrpSpPr>
            <p:cNvPr id="18512" name="Группа 39"/>
            <p:cNvGrpSpPr>
              <a:grpSpLocks/>
            </p:cNvGrpSpPr>
            <p:nvPr/>
          </p:nvGrpSpPr>
          <p:grpSpPr bwMode="auto">
            <a:xfrm>
              <a:off x="235496" y="2624336"/>
              <a:ext cx="1752601" cy="838200"/>
              <a:chOff x="533400" y="3886200"/>
              <a:chExt cx="1994333" cy="995951"/>
            </a:xfrm>
          </p:grpSpPr>
          <p:pic>
            <p:nvPicPr>
              <p:cNvPr id="18516" name="Picture 13" descr="C:\Documents and Settings\1\Мои документы\Работа 1\Анимация 2\5eef76b78685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886200"/>
                <a:ext cx="457200" cy="881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7" name="Picture 14" descr="C:\Documents and Settings\1\Мои документы\Работа 1\Анимация 2\1028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886200"/>
                <a:ext cx="674425" cy="99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8" name="Picture 15" descr="C:\Documents and Settings\1\Мои документы\Работа 1\Анимация 2\3401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3886200"/>
                <a:ext cx="546533" cy="912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513" name="TextBox 5"/>
            <p:cNvSpPr txBox="1">
              <a:spLocks noChangeArrowheads="1"/>
            </p:cNvSpPr>
            <p:nvPr/>
          </p:nvSpPr>
          <p:spPr bwMode="auto">
            <a:xfrm>
              <a:off x="235496" y="3416424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514" name="TextBox 6"/>
            <p:cNvSpPr txBox="1">
              <a:spLocks noChangeArrowheads="1"/>
            </p:cNvSpPr>
            <p:nvPr/>
          </p:nvSpPr>
          <p:spPr bwMode="auto">
            <a:xfrm>
              <a:off x="811560" y="3416425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515" name="TextBox 7"/>
            <p:cNvSpPr txBox="1">
              <a:spLocks noChangeArrowheads="1"/>
            </p:cNvSpPr>
            <p:nvPr/>
          </p:nvSpPr>
          <p:spPr bwMode="auto">
            <a:xfrm>
              <a:off x="1459632" y="3416425"/>
              <a:ext cx="432048" cy="46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sp>
        <p:nvSpPr>
          <p:cNvPr id="17413" name="Прямоугольник 11"/>
          <p:cNvSpPr>
            <a:spLocks noChangeArrowheads="1"/>
          </p:cNvSpPr>
          <p:nvPr/>
        </p:nvSpPr>
        <p:spPr bwMode="auto">
          <a:xfrm>
            <a:off x="401638" y="5329238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Ему благоприятствуют 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«НЮА»,   «НАЮ»,  «ЮНА». </a:t>
            </a:r>
          </a:p>
        </p:txBody>
      </p:sp>
      <p:sp>
        <p:nvSpPr>
          <p:cNvPr id="17414" name="Прямоугольник 12"/>
          <p:cNvSpPr>
            <a:spLocks noChangeArrowheads="1"/>
          </p:cNvSpPr>
          <p:nvPr/>
        </p:nvSpPr>
        <p:spPr bwMode="auto">
          <a:xfrm>
            <a:off x="179388" y="4895850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Рассмотрим  событие : «Н стоит впереди А».</a:t>
            </a:r>
          </a:p>
        </p:txBody>
      </p:sp>
      <p:grpSp>
        <p:nvGrpSpPr>
          <p:cNvPr id="18439" name="Группа 13"/>
          <p:cNvGrpSpPr>
            <a:grpSpLocks/>
          </p:cNvGrpSpPr>
          <p:nvPr/>
        </p:nvGrpSpPr>
        <p:grpSpPr bwMode="auto">
          <a:xfrm>
            <a:off x="2051050" y="2303463"/>
            <a:ext cx="1981200" cy="1225550"/>
            <a:chOff x="2117576" y="2564904"/>
            <a:chExt cx="1981200" cy="1224136"/>
          </a:xfrm>
        </p:grpSpPr>
        <p:grpSp>
          <p:nvGrpSpPr>
            <p:cNvPr id="18501" name="Группа 99"/>
            <p:cNvGrpSpPr>
              <a:grpSpLocks/>
            </p:cNvGrpSpPr>
            <p:nvPr/>
          </p:nvGrpSpPr>
          <p:grpSpPr bwMode="auto">
            <a:xfrm>
              <a:off x="2117576" y="2564904"/>
              <a:ext cx="1981200" cy="1224136"/>
              <a:chOff x="2590800" y="3352800"/>
              <a:chExt cx="1981200" cy="1224136"/>
            </a:xfrm>
          </p:grpSpPr>
          <p:grpSp>
            <p:nvGrpSpPr>
              <p:cNvPr id="18505" name="Группа 86"/>
              <p:cNvGrpSpPr>
                <a:grpSpLocks/>
              </p:cNvGrpSpPr>
              <p:nvPr/>
            </p:nvGrpSpPr>
            <p:grpSpPr bwMode="auto">
              <a:xfrm>
                <a:off x="2590800" y="3505200"/>
                <a:ext cx="1866885" cy="658369"/>
                <a:chOff x="2590800" y="3505200"/>
                <a:chExt cx="1866885" cy="658369"/>
              </a:xfrm>
            </p:grpSpPr>
            <p:grpSp>
              <p:nvGrpSpPr>
                <p:cNvPr id="18507" name="Группа 72"/>
                <p:cNvGrpSpPr>
                  <a:grpSpLocks/>
                </p:cNvGrpSpPr>
                <p:nvPr/>
              </p:nvGrpSpPr>
              <p:grpSpPr bwMode="auto">
                <a:xfrm>
                  <a:off x="3124200" y="3505200"/>
                  <a:ext cx="1333485" cy="658369"/>
                  <a:chOff x="914400" y="5181600"/>
                  <a:chExt cx="1333485" cy="658369"/>
                </a:xfrm>
              </p:grpSpPr>
              <p:pic>
                <p:nvPicPr>
                  <p:cNvPr id="18509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4400" y="5181600"/>
                    <a:ext cx="341582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510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52764" y="5181601"/>
                    <a:ext cx="44582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511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3752" y="5181601"/>
                    <a:ext cx="394133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508" name="Прямоугольник 85"/>
                <p:cNvSpPr>
                  <a:spLocks noChangeArrowheads="1"/>
                </p:cNvSpPr>
                <p:nvPr/>
              </p:nvSpPr>
              <p:spPr bwMode="auto">
                <a:xfrm>
                  <a:off x="2590800" y="3505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1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0" name="Рамка 19"/>
              <p:cNvSpPr/>
              <p:nvPr/>
            </p:nvSpPr>
            <p:spPr>
              <a:xfrm>
                <a:off x="2667000" y="33528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502" name="TextBox 15"/>
            <p:cNvSpPr txBox="1">
              <a:spLocks noChangeArrowheads="1"/>
            </p:cNvSpPr>
            <p:nvPr/>
          </p:nvSpPr>
          <p:spPr bwMode="auto">
            <a:xfrm>
              <a:off x="2627784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503" name="TextBox 16"/>
            <p:cNvSpPr txBox="1">
              <a:spLocks noChangeArrowheads="1"/>
            </p:cNvSpPr>
            <p:nvPr/>
          </p:nvSpPr>
          <p:spPr bwMode="auto">
            <a:xfrm>
              <a:off x="3059832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504" name="TextBox 17"/>
            <p:cNvSpPr txBox="1">
              <a:spLocks noChangeArrowheads="1"/>
            </p:cNvSpPr>
            <p:nvPr/>
          </p:nvSpPr>
          <p:spPr bwMode="auto">
            <a:xfrm>
              <a:off x="349188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440" name="Группа 25"/>
          <p:cNvGrpSpPr>
            <a:grpSpLocks/>
          </p:cNvGrpSpPr>
          <p:nvPr/>
        </p:nvGrpSpPr>
        <p:grpSpPr bwMode="auto">
          <a:xfrm>
            <a:off x="4108450" y="2303463"/>
            <a:ext cx="1905000" cy="1225550"/>
            <a:chOff x="4174976" y="2564904"/>
            <a:chExt cx="1905000" cy="1224136"/>
          </a:xfrm>
        </p:grpSpPr>
        <p:grpSp>
          <p:nvGrpSpPr>
            <p:cNvPr id="18490" name="Группа 98"/>
            <p:cNvGrpSpPr>
              <a:grpSpLocks/>
            </p:cNvGrpSpPr>
            <p:nvPr/>
          </p:nvGrpSpPr>
          <p:grpSpPr bwMode="auto">
            <a:xfrm>
              <a:off x="4174976" y="2564904"/>
              <a:ext cx="1905000" cy="1224136"/>
              <a:chOff x="2286000" y="4572000"/>
              <a:chExt cx="1905000" cy="1224136"/>
            </a:xfrm>
          </p:grpSpPr>
          <p:grpSp>
            <p:nvGrpSpPr>
              <p:cNvPr id="18494" name="Группа 87"/>
              <p:cNvGrpSpPr>
                <a:grpSpLocks/>
              </p:cNvGrpSpPr>
              <p:nvPr/>
            </p:nvGrpSpPr>
            <p:grpSpPr bwMode="auto">
              <a:xfrm>
                <a:off x="2286000" y="4724400"/>
                <a:ext cx="1855953" cy="658369"/>
                <a:chOff x="2590800" y="4267200"/>
                <a:chExt cx="1855953" cy="658369"/>
              </a:xfrm>
            </p:grpSpPr>
            <p:grpSp>
              <p:nvGrpSpPr>
                <p:cNvPr id="18496" name="Группа 73"/>
                <p:cNvGrpSpPr>
                  <a:grpSpLocks/>
                </p:cNvGrpSpPr>
                <p:nvPr/>
              </p:nvGrpSpPr>
              <p:grpSpPr bwMode="auto">
                <a:xfrm>
                  <a:off x="3124200" y="4267200"/>
                  <a:ext cx="1322553" cy="658369"/>
                  <a:chOff x="1039647" y="5894832"/>
                  <a:chExt cx="1322553" cy="658369"/>
                </a:xfrm>
              </p:grpSpPr>
              <p:pic>
                <p:nvPicPr>
                  <p:cNvPr id="18498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9647" y="5894832"/>
                    <a:ext cx="341582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99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6375" y="5894833"/>
                    <a:ext cx="44582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500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8011" y="5894833"/>
                    <a:ext cx="394133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497" name="Прямоугольник 84"/>
                <p:cNvSpPr>
                  <a:spLocks noChangeArrowheads="1"/>
                </p:cNvSpPr>
                <p:nvPr/>
              </p:nvSpPr>
              <p:spPr bwMode="auto">
                <a:xfrm>
                  <a:off x="2590800" y="4267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2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32" name="Рамка 31"/>
              <p:cNvSpPr/>
              <p:nvPr/>
            </p:nvSpPr>
            <p:spPr>
              <a:xfrm>
                <a:off x="2286000" y="45720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91" name="TextBox 27"/>
            <p:cNvSpPr txBox="1">
              <a:spLocks noChangeArrowheads="1"/>
            </p:cNvSpPr>
            <p:nvPr/>
          </p:nvSpPr>
          <p:spPr bwMode="auto">
            <a:xfrm>
              <a:off x="4644008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492" name="TextBox 28"/>
            <p:cNvSpPr txBox="1">
              <a:spLocks noChangeArrowheads="1"/>
            </p:cNvSpPr>
            <p:nvPr/>
          </p:nvSpPr>
          <p:spPr bwMode="auto">
            <a:xfrm>
              <a:off x="5580112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493" name="TextBox 29"/>
            <p:cNvSpPr txBox="1">
              <a:spLocks noChangeArrowheads="1"/>
            </p:cNvSpPr>
            <p:nvPr/>
          </p:nvSpPr>
          <p:spPr bwMode="auto">
            <a:xfrm>
              <a:off x="5076056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441" name="Группа 37"/>
          <p:cNvGrpSpPr>
            <a:grpSpLocks/>
          </p:cNvGrpSpPr>
          <p:nvPr/>
        </p:nvGrpSpPr>
        <p:grpSpPr bwMode="auto">
          <a:xfrm>
            <a:off x="6089650" y="2303463"/>
            <a:ext cx="1905000" cy="1225550"/>
            <a:chOff x="6156176" y="2564904"/>
            <a:chExt cx="1905000" cy="1224136"/>
          </a:xfrm>
        </p:grpSpPr>
        <p:grpSp>
          <p:nvGrpSpPr>
            <p:cNvPr id="18479" name="Группа 103"/>
            <p:cNvGrpSpPr>
              <a:grpSpLocks/>
            </p:cNvGrpSpPr>
            <p:nvPr/>
          </p:nvGrpSpPr>
          <p:grpSpPr bwMode="auto">
            <a:xfrm>
              <a:off x="6156176" y="2564904"/>
              <a:ext cx="1905000" cy="1224136"/>
              <a:chOff x="4267200" y="4267200"/>
              <a:chExt cx="1905000" cy="1224136"/>
            </a:xfrm>
          </p:grpSpPr>
          <p:grpSp>
            <p:nvGrpSpPr>
              <p:cNvPr id="18483" name="Группа 88"/>
              <p:cNvGrpSpPr>
                <a:grpSpLocks/>
              </p:cNvGrpSpPr>
              <p:nvPr/>
            </p:nvGrpSpPr>
            <p:grpSpPr bwMode="auto">
              <a:xfrm>
                <a:off x="4419600" y="4419600"/>
                <a:ext cx="1581753" cy="658368"/>
                <a:chOff x="4572000" y="3505200"/>
                <a:chExt cx="1581753" cy="658368"/>
              </a:xfrm>
            </p:grpSpPr>
            <p:grpSp>
              <p:nvGrpSpPr>
                <p:cNvPr id="18485" name="Группа 38"/>
                <p:cNvGrpSpPr>
                  <a:grpSpLocks/>
                </p:cNvGrpSpPr>
                <p:nvPr/>
              </p:nvGrpSpPr>
              <p:grpSpPr bwMode="auto">
                <a:xfrm>
                  <a:off x="5029202" y="3505200"/>
                  <a:ext cx="1124551" cy="658368"/>
                  <a:chOff x="2971800" y="4800600"/>
                  <a:chExt cx="1558636" cy="914400"/>
                </a:xfrm>
              </p:grpSpPr>
              <p:pic>
                <p:nvPicPr>
                  <p:cNvPr id="18487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14800" y="4800600"/>
                    <a:ext cx="415636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88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71800" y="4800600"/>
                    <a:ext cx="542478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89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05200" y="4800600"/>
                    <a:ext cx="47958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486" name="Прямоугольник 82"/>
                <p:cNvSpPr>
                  <a:spLocks noChangeArrowheads="1"/>
                </p:cNvSpPr>
                <p:nvPr/>
              </p:nvSpPr>
              <p:spPr bwMode="auto">
                <a:xfrm>
                  <a:off x="4572000" y="3505200"/>
                  <a:ext cx="463588" cy="58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3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44" name="Рамка 43"/>
              <p:cNvSpPr/>
              <p:nvPr/>
            </p:nvSpPr>
            <p:spPr>
              <a:xfrm>
                <a:off x="4267200" y="42672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80" name="TextBox 39"/>
            <p:cNvSpPr txBox="1">
              <a:spLocks noChangeArrowheads="1"/>
            </p:cNvSpPr>
            <p:nvPr/>
          </p:nvSpPr>
          <p:spPr bwMode="auto">
            <a:xfrm>
              <a:off x="7596336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481" name="TextBox 40"/>
            <p:cNvSpPr txBox="1">
              <a:spLocks noChangeArrowheads="1"/>
            </p:cNvSpPr>
            <p:nvPr/>
          </p:nvSpPr>
          <p:spPr bwMode="auto">
            <a:xfrm>
              <a:off x="673224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482" name="TextBox 41"/>
            <p:cNvSpPr txBox="1">
              <a:spLocks noChangeArrowheads="1"/>
            </p:cNvSpPr>
            <p:nvPr/>
          </p:nvSpPr>
          <p:spPr bwMode="auto">
            <a:xfrm>
              <a:off x="7092280" y="3356992"/>
              <a:ext cx="432048" cy="3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442" name="Группа 49"/>
          <p:cNvGrpSpPr>
            <a:grpSpLocks/>
          </p:cNvGrpSpPr>
          <p:nvPr/>
        </p:nvGrpSpPr>
        <p:grpSpPr bwMode="auto">
          <a:xfrm>
            <a:off x="2130425" y="3600450"/>
            <a:ext cx="1905000" cy="1223963"/>
            <a:chOff x="2195736" y="3861048"/>
            <a:chExt cx="1905000" cy="1224136"/>
          </a:xfrm>
        </p:grpSpPr>
        <p:grpSp>
          <p:nvGrpSpPr>
            <p:cNvPr id="18468" name="Группа 101"/>
            <p:cNvGrpSpPr>
              <a:grpSpLocks/>
            </p:cNvGrpSpPr>
            <p:nvPr/>
          </p:nvGrpSpPr>
          <p:grpSpPr bwMode="auto">
            <a:xfrm>
              <a:off x="2195736" y="3861048"/>
              <a:ext cx="1905000" cy="1224136"/>
              <a:chOff x="4419600" y="4724400"/>
              <a:chExt cx="1905000" cy="1224136"/>
            </a:xfrm>
          </p:grpSpPr>
          <p:grpSp>
            <p:nvGrpSpPr>
              <p:cNvPr id="18472" name="Группа 89"/>
              <p:cNvGrpSpPr>
                <a:grpSpLocks/>
              </p:cNvGrpSpPr>
              <p:nvPr/>
            </p:nvGrpSpPr>
            <p:grpSpPr bwMode="auto">
              <a:xfrm>
                <a:off x="4419600" y="4876800"/>
                <a:ext cx="1759066" cy="661058"/>
                <a:chOff x="4419600" y="4343400"/>
                <a:chExt cx="1759066" cy="661058"/>
              </a:xfrm>
            </p:grpSpPr>
            <p:grpSp>
              <p:nvGrpSpPr>
                <p:cNvPr id="18474" name="Группа 42"/>
                <p:cNvGrpSpPr>
                  <a:grpSpLocks/>
                </p:cNvGrpSpPr>
                <p:nvPr/>
              </p:nvGrpSpPr>
              <p:grpSpPr bwMode="auto">
                <a:xfrm>
                  <a:off x="4953002" y="4343400"/>
                  <a:ext cx="1225664" cy="658368"/>
                  <a:chOff x="3429000" y="5943600"/>
                  <a:chExt cx="1698780" cy="914400"/>
                </a:xfrm>
              </p:grpSpPr>
              <p:pic>
                <p:nvPicPr>
                  <p:cNvPr id="18476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8600" y="5943600"/>
                    <a:ext cx="415636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77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0" y="5943600"/>
                    <a:ext cx="542478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78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8200" y="5943600"/>
                    <a:ext cx="47958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475" name="Прямоугольник 81"/>
                <p:cNvSpPr>
                  <a:spLocks noChangeArrowheads="1"/>
                </p:cNvSpPr>
                <p:nvPr/>
              </p:nvSpPr>
              <p:spPr bwMode="auto">
                <a:xfrm>
                  <a:off x="4419600" y="44196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4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6" name="Рамка 55"/>
              <p:cNvSpPr/>
              <p:nvPr/>
            </p:nvSpPr>
            <p:spPr>
              <a:xfrm>
                <a:off x="4419600" y="47244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69" name="TextBox 51"/>
            <p:cNvSpPr txBox="1">
              <a:spLocks noChangeArrowheads="1"/>
            </p:cNvSpPr>
            <p:nvPr/>
          </p:nvSpPr>
          <p:spPr bwMode="auto">
            <a:xfrm>
              <a:off x="3131840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470" name="TextBox 52"/>
            <p:cNvSpPr txBox="1">
              <a:spLocks noChangeArrowheads="1"/>
            </p:cNvSpPr>
            <p:nvPr/>
          </p:nvSpPr>
          <p:spPr bwMode="auto">
            <a:xfrm>
              <a:off x="2699792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471" name="TextBox 53"/>
            <p:cNvSpPr txBox="1">
              <a:spLocks noChangeArrowheads="1"/>
            </p:cNvSpPr>
            <p:nvPr/>
          </p:nvSpPr>
          <p:spPr bwMode="auto">
            <a:xfrm>
              <a:off x="3563888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443" name="Группа 61"/>
          <p:cNvGrpSpPr>
            <a:grpSpLocks/>
          </p:cNvGrpSpPr>
          <p:nvPr/>
        </p:nvGrpSpPr>
        <p:grpSpPr bwMode="auto">
          <a:xfrm>
            <a:off x="4146550" y="3600450"/>
            <a:ext cx="1905000" cy="1223963"/>
            <a:chOff x="4211960" y="3861048"/>
            <a:chExt cx="1905000" cy="1224136"/>
          </a:xfrm>
        </p:grpSpPr>
        <p:grpSp>
          <p:nvGrpSpPr>
            <p:cNvPr id="18457" name="Группа 105"/>
            <p:cNvGrpSpPr>
              <a:grpSpLocks/>
            </p:cNvGrpSpPr>
            <p:nvPr/>
          </p:nvGrpSpPr>
          <p:grpSpPr bwMode="auto">
            <a:xfrm>
              <a:off x="4211960" y="3861048"/>
              <a:ext cx="1905000" cy="1224136"/>
              <a:chOff x="6324600" y="3505200"/>
              <a:chExt cx="1905000" cy="1224136"/>
            </a:xfrm>
          </p:grpSpPr>
          <p:grpSp>
            <p:nvGrpSpPr>
              <p:cNvPr id="18461" name="Группа 90"/>
              <p:cNvGrpSpPr>
                <a:grpSpLocks/>
              </p:cNvGrpSpPr>
              <p:nvPr/>
            </p:nvGrpSpPr>
            <p:grpSpPr bwMode="auto">
              <a:xfrm>
                <a:off x="6400800" y="3581400"/>
                <a:ext cx="1610596" cy="661058"/>
                <a:chOff x="6400800" y="3581400"/>
                <a:chExt cx="1610596" cy="661058"/>
              </a:xfrm>
            </p:grpSpPr>
            <p:grpSp>
              <p:nvGrpSpPr>
                <p:cNvPr id="18463" name="Группа 78"/>
                <p:cNvGrpSpPr>
                  <a:grpSpLocks/>
                </p:cNvGrpSpPr>
                <p:nvPr/>
              </p:nvGrpSpPr>
              <p:grpSpPr bwMode="auto">
                <a:xfrm>
                  <a:off x="6781800" y="3581400"/>
                  <a:ext cx="1229596" cy="658368"/>
                  <a:chOff x="4343400" y="5410200"/>
                  <a:chExt cx="1229596" cy="658368"/>
                </a:xfrm>
              </p:grpSpPr>
              <p:pic>
                <p:nvPicPr>
                  <p:cNvPr id="18465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00600" y="5410200"/>
                    <a:ext cx="299880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66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81600" y="5410200"/>
                    <a:ext cx="391396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67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3400" y="5410200"/>
                    <a:ext cx="381000" cy="6487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464" name="Прямоугольник 80"/>
                <p:cNvSpPr>
                  <a:spLocks noChangeArrowheads="1"/>
                </p:cNvSpPr>
                <p:nvPr/>
              </p:nvSpPr>
              <p:spPr bwMode="auto">
                <a:xfrm>
                  <a:off x="6400800" y="36576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5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Рамка 32"/>
              <p:cNvSpPr/>
              <p:nvPr/>
            </p:nvSpPr>
            <p:spPr>
              <a:xfrm>
                <a:off x="6324600" y="35052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58" name="TextBox 72"/>
            <p:cNvSpPr txBox="1">
              <a:spLocks noChangeArrowheads="1"/>
            </p:cNvSpPr>
            <p:nvPr/>
          </p:nvSpPr>
          <p:spPr bwMode="auto">
            <a:xfrm>
              <a:off x="5076056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459" name="TextBox 73"/>
            <p:cNvSpPr txBox="1">
              <a:spLocks noChangeArrowheads="1"/>
            </p:cNvSpPr>
            <p:nvPr/>
          </p:nvSpPr>
          <p:spPr bwMode="auto">
            <a:xfrm>
              <a:off x="5508104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460" name="TextBox 74"/>
            <p:cNvSpPr txBox="1">
              <a:spLocks noChangeArrowheads="1"/>
            </p:cNvSpPr>
            <p:nvPr/>
          </p:nvSpPr>
          <p:spPr bwMode="auto">
            <a:xfrm>
              <a:off x="4644008" y="4581128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grpSp>
        <p:nvGrpSpPr>
          <p:cNvPr id="18444" name="Группа 73"/>
          <p:cNvGrpSpPr>
            <a:grpSpLocks/>
          </p:cNvGrpSpPr>
          <p:nvPr/>
        </p:nvGrpSpPr>
        <p:grpSpPr bwMode="auto">
          <a:xfrm>
            <a:off x="6162675" y="3600450"/>
            <a:ext cx="1905000" cy="1223963"/>
            <a:chOff x="6228184" y="3861048"/>
            <a:chExt cx="1905000" cy="1224136"/>
          </a:xfrm>
        </p:grpSpPr>
        <p:grpSp>
          <p:nvGrpSpPr>
            <p:cNvPr id="18446" name="Группа 104"/>
            <p:cNvGrpSpPr>
              <a:grpSpLocks/>
            </p:cNvGrpSpPr>
            <p:nvPr/>
          </p:nvGrpSpPr>
          <p:grpSpPr bwMode="auto">
            <a:xfrm>
              <a:off x="6228184" y="3861048"/>
              <a:ext cx="1905000" cy="1224136"/>
              <a:chOff x="6324600" y="4343400"/>
              <a:chExt cx="1905000" cy="1224136"/>
            </a:xfrm>
          </p:grpSpPr>
          <p:grpSp>
            <p:nvGrpSpPr>
              <p:cNvPr id="18450" name="Группа 91"/>
              <p:cNvGrpSpPr>
                <a:grpSpLocks/>
              </p:cNvGrpSpPr>
              <p:nvPr/>
            </p:nvGrpSpPr>
            <p:grpSpPr bwMode="auto">
              <a:xfrm>
                <a:off x="6324600" y="4495800"/>
                <a:ext cx="1645150" cy="658368"/>
                <a:chOff x="6324600" y="4343400"/>
                <a:chExt cx="1645150" cy="658368"/>
              </a:xfrm>
            </p:grpSpPr>
            <p:grpSp>
              <p:nvGrpSpPr>
                <p:cNvPr id="18452" name="Группа 76"/>
                <p:cNvGrpSpPr>
                  <a:grpSpLocks/>
                </p:cNvGrpSpPr>
                <p:nvPr/>
              </p:nvGrpSpPr>
              <p:grpSpPr bwMode="auto">
                <a:xfrm>
                  <a:off x="6755470" y="4343400"/>
                  <a:ext cx="1214280" cy="658368"/>
                  <a:chOff x="6755470" y="4343400"/>
                  <a:chExt cx="1214280" cy="658368"/>
                </a:xfrm>
              </p:grpSpPr>
              <p:pic>
                <p:nvPicPr>
                  <p:cNvPr id="18454" name="Picture 13" descr="C:\Documents and Settings\1\Мои документы\Работа 1\Анимация 2\5eef76b78685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9870" y="4343400"/>
                    <a:ext cx="299880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55" name="Picture 14" descr="C:\Documents and Settings\1\Мои документы\Работа 1\Анимация 2\1028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12670" y="4343400"/>
                    <a:ext cx="391396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56" name="Picture 15" descr="C:\Documents and Settings\1\Мои документы\Работа 1\Анимация 2\3401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55470" y="4343400"/>
                    <a:ext cx="346015" cy="658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8453" name="Прямоугольник 79"/>
                <p:cNvSpPr>
                  <a:spLocks noChangeArrowheads="1"/>
                </p:cNvSpPr>
                <p:nvPr/>
              </p:nvSpPr>
              <p:spPr bwMode="auto">
                <a:xfrm>
                  <a:off x="6324600" y="4343400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6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80" name="Рамка 79"/>
              <p:cNvSpPr/>
              <p:nvPr/>
            </p:nvSpPr>
            <p:spPr>
              <a:xfrm>
                <a:off x="6324600" y="4343400"/>
                <a:ext cx="1905000" cy="1224136"/>
              </a:xfrm>
              <a:prstGeom prst="frame">
                <a:avLst>
                  <a:gd name="adj1" fmla="val 6151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47" name="TextBox 75"/>
            <p:cNvSpPr txBox="1">
              <a:spLocks noChangeArrowheads="1"/>
            </p:cNvSpPr>
            <p:nvPr/>
          </p:nvSpPr>
          <p:spPr bwMode="auto">
            <a:xfrm>
              <a:off x="7524328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А</a:t>
              </a:r>
            </a:p>
          </p:txBody>
        </p:sp>
        <p:sp>
          <p:nvSpPr>
            <p:cNvPr id="18448" name="TextBox 76"/>
            <p:cNvSpPr txBox="1">
              <a:spLocks noChangeArrowheads="1"/>
            </p:cNvSpPr>
            <p:nvPr/>
          </p:nvSpPr>
          <p:spPr bwMode="auto">
            <a:xfrm>
              <a:off x="7092280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Н</a:t>
              </a:r>
            </a:p>
          </p:txBody>
        </p:sp>
        <p:sp>
          <p:nvSpPr>
            <p:cNvPr id="18449" name="TextBox 77"/>
            <p:cNvSpPr txBox="1">
              <a:spLocks noChangeArrowheads="1"/>
            </p:cNvSpPr>
            <p:nvPr/>
          </p:nvSpPr>
          <p:spPr bwMode="auto">
            <a:xfrm>
              <a:off x="6588224" y="4653136"/>
              <a:ext cx="432048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1">
                  <a:solidFill>
                    <a:srgbClr val="002060"/>
                  </a:solidFill>
                  <a:latin typeface="Bookman Old Style" pitchFamily="18" charset="0"/>
                </a:rPr>
                <a:t>Ю</a:t>
              </a: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30200" y="0"/>
            <a:ext cx="74882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Игральную кость бросают дважды. Таблица элементарных событий этого опыта: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700213"/>
          <a:ext cx="7416798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133"/>
                <a:gridCol w="1236133"/>
                <a:gridCol w="1236133"/>
                <a:gridCol w="1236133"/>
                <a:gridCol w="1236133"/>
                <a:gridCol w="1236133"/>
              </a:tblGrid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1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2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3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4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5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6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87" name="Прямоугольник 4"/>
          <p:cNvSpPr>
            <a:spLocks noChangeArrowheads="1"/>
          </p:cNvSpPr>
          <p:nvPr/>
        </p:nvSpPr>
        <p:spPr bwMode="auto">
          <a:xfrm>
            <a:off x="179388" y="4581525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Рассмотрим  событие : «сумма очков при двух бросках равна 11».</a:t>
            </a:r>
          </a:p>
        </p:txBody>
      </p:sp>
      <p:sp>
        <p:nvSpPr>
          <p:cNvPr id="18488" name="Прямоугольник 5"/>
          <p:cNvSpPr>
            <a:spLocks noChangeArrowheads="1"/>
          </p:cNvSpPr>
          <p:nvPr/>
        </p:nvSpPr>
        <p:spPr bwMode="auto">
          <a:xfrm>
            <a:off x="323850" y="5329238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Ему благоприятствуют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(6; 5) и (5; 6).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4005263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59563" y="3573463"/>
            <a:ext cx="1225550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30200" y="0"/>
            <a:ext cx="74882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Игральную кость бросают дважды. Таблица элементарных событий этого опыта: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700213"/>
          <a:ext cx="7416798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133"/>
                <a:gridCol w="1236133"/>
                <a:gridCol w="1236133"/>
                <a:gridCol w="1236133"/>
                <a:gridCol w="1236133"/>
                <a:gridCol w="1236133"/>
              </a:tblGrid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1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2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3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4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5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6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1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11" name="Прямоугольник 4"/>
          <p:cNvSpPr>
            <a:spLocks noChangeArrowheads="1"/>
          </p:cNvSpPr>
          <p:nvPr/>
        </p:nvSpPr>
        <p:spPr bwMode="auto">
          <a:xfrm>
            <a:off x="179388" y="4581525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Рассмотрим  событие : «произведение очков при двух бросках равна 12».</a:t>
            </a:r>
          </a:p>
        </p:txBody>
      </p:sp>
      <p:sp>
        <p:nvSpPr>
          <p:cNvPr id="19512" name="Прямоугольник 5"/>
          <p:cNvSpPr>
            <a:spLocks noChangeArrowheads="1"/>
          </p:cNvSpPr>
          <p:nvPr/>
        </p:nvSpPr>
        <p:spPr bwMode="auto">
          <a:xfrm>
            <a:off x="323850" y="5329238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Ему благоприятствуют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(4; 3), (3; 4), (2, 6) и (6; 2).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2275" y="4005263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3068638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638" y="2636838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59563" y="2205038"/>
            <a:ext cx="1225550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7489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Событие называется 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случайным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, если нельзя утверждать, что это событие в данных обстоятельствах непременно произойдет.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1247775" cy="1571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12858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19250" y="2636838"/>
            <a:ext cx="5113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А={в следующем году первый снег в Москве выпадет в воскресенье};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4149725"/>
            <a:ext cx="727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0066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В={свалившийся со стола бутерброд упадет на пол маслом вниз};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0" y="5013325"/>
            <a:ext cx="7500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660066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С={ при бросании кубика выпадет шестерка};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88" y="5876925"/>
            <a:ext cx="7286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= {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npu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бросании кубика выпадет четное число очков}.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95288" y="1916113"/>
            <a:ext cx="77057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а) если Р(А)=0, то события называются невозможными;</a:t>
            </a:r>
          </a:p>
          <a:p>
            <a:pPr algn="ctr"/>
            <a:r>
              <a:rPr lang="en-US" sz="2800" b="1" i="1">
                <a:solidFill>
                  <a:srgbClr val="002060"/>
                </a:solidFill>
                <a:latin typeface="Bookman Old Style" pitchFamily="18" charset="0"/>
              </a:rPr>
              <a:t>b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) если Р(А)=1, то события называются достоверными;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с) 0 ≤ Р(А) ≤ 1.</a:t>
            </a:r>
          </a:p>
        </p:txBody>
      </p:sp>
      <p:grpSp>
        <p:nvGrpSpPr>
          <p:cNvPr id="21508" name="Группа 9"/>
          <p:cNvGrpSpPr>
            <a:grpSpLocks/>
          </p:cNvGrpSpPr>
          <p:nvPr/>
        </p:nvGrpSpPr>
        <p:grpSpPr bwMode="auto">
          <a:xfrm>
            <a:off x="685800" y="5562600"/>
            <a:ext cx="6869113" cy="1060450"/>
            <a:chOff x="692939" y="5842202"/>
            <a:chExt cx="6869554" cy="1060224"/>
          </a:xfrm>
        </p:grpSpPr>
        <p:pic>
          <p:nvPicPr>
            <p:cNvPr id="21511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2533293" y="5860416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982">
              <a:off x="692939" y="5842202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4362091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6343293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2" descr="C:\Documents and Settings\1\Мои документы\Работа 1\Картинки\b2cd3a34c627.png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18462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77771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Укажите, какие из следующих событий – невозможные, достоверные, случайные, а о каких мы можем сказать, что оно «маловероятно» или «очень вероятно»: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1. Футбольный матч «Спартак» - «Динамо» закончится вничью.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2.   Вы выиграете, участвуя в беспроигрышной  лотерее.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3. В полночь выпадет снег, а через 24 часа будет светить солнце.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4. Завтра будет контрольная по математике.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5. Вы получите «5» за контрольную работу по математике.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6. 30 февраля будет дождь.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7. Вас изберут президентом США.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8. Вас изберут президентом России.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9. Круглая отличница получит двойку.</a:t>
            </a:r>
          </a:p>
          <a:p>
            <a:pPr eaLnBrk="1" hangingPunct="1"/>
            <a:r>
              <a:rPr lang="ru-RU" sz="2000" b="1" i="1">
                <a:solidFill>
                  <a:srgbClr val="002060"/>
                </a:solidFill>
                <a:latin typeface="Bookman Old Style" pitchFamily="18" charset="0"/>
              </a:rPr>
              <a:t>10. На день рождения вам подарят живого крокодила.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9064" y="747937"/>
            <a:ext cx="5184576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Вероятности  событий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1773238"/>
            <a:ext cx="5256212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Вероятность события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равна сумме вероятностей элементарных событий, благоприятствующих этому событию.</a:t>
            </a: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468313" y="4797425"/>
            <a:ext cx="7559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Bookman Old Style" pitchFamily="18" charset="0"/>
              </a:rPr>
              <a:t>P(A)=P(a)+P(b)+P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(с)</a:t>
            </a:r>
            <a:r>
              <a:rPr lang="en-US" sz="2800" b="1" i="1">
                <a:solidFill>
                  <a:srgbClr val="FF0000"/>
                </a:solidFill>
                <a:latin typeface="Bookman Old Style" pitchFamily="18" charset="0"/>
              </a:rPr>
              <a:t>+P(d)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, </a:t>
            </a:r>
          </a:p>
          <a:p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где А-событие,</a:t>
            </a:r>
          </a:p>
          <a:p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а</a:t>
            </a:r>
            <a:r>
              <a:rPr lang="en-US" sz="2800" b="1" i="1">
                <a:solidFill>
                  <a:srgbClr val="002060"/>
                </a:solidFill>
                <a:latin typeface="Bookman Old Style" pitchFamily="18" charset="0"/>
              </a:rPr>
              <a:t>, b, c, d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– элементарные события, благоприятствующие событию А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74898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В шахматной партии, которую Остап Бендер играет с любителем шахмат города Васюки, вероятность выигрыша Остапа равна 0,001, вероятность ничьей равна 0,01. Найдем вероятность события А «Остап не проиграл».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68313" y="3068638"/>
            <a:ext cx="7488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Благоприятствующие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«Остап выиграл»,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«партия окончилась вничью». 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1331913" y="4797425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man Old Style" pitchFamily="18" charset="0"/>
              </a:rPr>
              <a:t>P(A)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Bookman Old Style" pitchFamily="18" charset="0"/>
              </a:rPr>
              <a:t>=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0,001 + 0,01 = 0,011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4582" name="Picture 2" descr="http://im6-tub.yandex.net/i?id=19955105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27368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http://www.autobile.ru/sites/autobile.ru/files/imagecache/ib_full/images/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365625"/>
            <a:ext cx="30591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74898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Автомобиль подъезжает к перекрестку. Вероятность элементарного события «автомобиль свернет вправо» равна 0,5, вероятность элементарного события «автомобиль свернет влево» равна 0,3, вероятность элементарного события «автомобиль поедет прямо» равна 0,18. Нужно найти  вероятность события А «автомобиль не поедет обратно».</a:t>
            </a: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179388" y="4149725"/>
            <a:ext cx="7488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Благоприятствующие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«автомобиль свернет вправо»,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«автомобиль свернет влево»,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«автомобиль поедет прямо».</a:t>
            </a:r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468313" y="6092825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man Old Style" pitchFamily="18" charset="0"/>
              </a:rPr>
              <a:t>P(A)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Bookman Old Style" pitchFamily="18" charset="0"/>
              </a:rPr>
              <a:t>=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0,5 + 0,3 + 0,18 = 0,98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9064" y="747937"/>
            <a:ext cx="5184576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Равновероятные  события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1773238"/>
            <a:ext cx="52562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События, которые имеют одинаковые вероятности.</a:t>
            </a: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/>
            <a:endParaRPr lang="ru-RU" sz="28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6630" name="Picture 4" descr="Картинка 38 из 214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4486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3716338"/>
            <a:ext cx="306228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7489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pPr algn="just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Стрелок один раз стреляет в круглую мишень. При этом вероятность попадания в зоны мишени представлены в таблице:</a:t>
            </a:r>
          </a:p>
          <a:p>
            <a:pPr algn="just"/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205038"/>
          <a:ext cx="8208962" cy="11588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5623"/>
                <a:gridCol w="432051"/>
                <a:gridCol w="792093"/>
                <a:gridCol w="972622"/>
                <a:gridCol w="720085"/>
                <a:gridCol w="720085"/>
                <a:gridCol w="648076"/>
                <a:gridCol w="648076"/>
                <a:gridCol w="648076"/>
                <a:gridCol w="648076"/>
                <a:gridCol w="864099"/>
              </a:tblGrid>
              <a:tr h="579438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Зона мишени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Вероятность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0,021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0,065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0,14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0,243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0,334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0,186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691" name="Прямоугольник 7"/>
          <p:cNvSpPr>
            <a:spLocks noChangeArrowheads="1"/>
          </p:cNvSpPr>
          <p:nvPr/>
        </p:nvSpPr>
        <p:spPr bwMode="auto">
          <a:xfrm>
            <a:off x="0" y="3441700"/>
            <a:ext cx="6048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Найдите вероятность события: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а) «стрелок выбил меньше 5 очков»;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б) «стрелок выбил больше 7 очков»;</a:t>
            </a:r>
            <a:endParaRPr lang="ru-RU" sz="2400"/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в) «стрелок попал в черную зону»;</a:t>
            </a:r>
            <a:endParaRPr lang="ru-RU" sz="2400"/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г) «стрелок выбил четное число очков».</a:t>
            </a: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268761"/>
            <a:ext cx="6192688" cy="136815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Опыты с равновозможными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элементарными событиями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7813" y="2636838"/>
            <a:ext cx="59039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Вероятность равновозможных элементарных событий:</a:t>
            </a:r>
          </a:p>
          <a:p>
            <a:pPr algn="ctr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Р(А)=1/</a:t>
            </a:r>
            <a:r>
              <a:rPr lang="en-US" sz="2800" b="1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где А- элементарное событие,</a:t>
            </a:r>
          </a:p>
          <a:p>
            <a:pPr algn="ctr" eaLnBrk="1" hangingPunct="1"/>
            <a:r>
              <a:rPr lang="en-US" sz="2800" b="1" i="1">
                <a:solidFill>
                  <a:srgbClr val="002060"/>
                </a:solidFill>
                <a:latin typeface="Bookman Old Style" pitchFamily="18" charset="0"/>
              </a:rPr>
              <a:t>N-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 число равновозможных элементарных событий случайного опыта.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28</a:t>
            </a: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468313" y="692150"/>
            <a:ext cx="74898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8000"/>
                </a:solidFill>
                <a:latin typeface="Bookman Old Style" pitchFamily="18" charset="0"/>
              </a:rPr>
              <a:t>Вероятность произвольного события равна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отношению числа элементарных событий, благоприятствующих этому событию, к общему числу элементарных  событий.</a:t>
            </a:r>
          </a:p>
          <a:p>
            <a:pPr algn="ctr"/>
            <a:endParaRPr lang="ru-RU" sz="2800" b="1" i="1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55875" y="4365625"/>
            <a:ext cx="290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Bookman Old Style" pitchFamily="18" charset="0"/>
              </a:rPr>
              <a:t>Р(А)=</a:t>
            </a:r>
            <a:r>
              <a:rPr lang="en-US" sz="3600" b="1" i="1">
                <a:solidFill>
                  <a:srgbClr val="FF0000"/>
                </a:solidFill>
                <a:latin typeface="Bookman Old Style" pitchFamily="18" charset="0"/>
              </a:rPr>
              <a:t>N(A)/ N</a:t>
            </a:r>
            <a:endParaRPr lang="ru-RU" sz="3600" i="1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95288" y="0"/>
            <a:ext cx="7489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pPr algn="just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Игральную кость бросают два раза. Найдем вероятность события А «сумма очков меньше 6».</a:t>
            </a:r>
          </a:p>
          <a:p>
            <a:pPr algn="just"/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52413" y="1439863"/>
            <a:ext cx="7848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Благоприятствующие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2016125"/>
          <a:ext cx="7416798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133"/>
                <a:gridCol w="1236133"/>
                <a:gridCol w="1236133"/>
                <a:gridCol w="1236133"/>
                <a:gridCol w="1236133"/>
                <a:gridCol w="1236133"/>
              </a:tblGrid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1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2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3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4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5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6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3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313" y="2016125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520950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2275" y="2016125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638" y="2016125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675" y="2016125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3384550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2952750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2275" y="2952750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92275" y="2520950"/>
            <a:ext cx="1223963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16238" y="2520950"/>
            <a:ext cx="1223962" cy="4318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052638" y="511333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N(A)=10.</a:t>
            </a:r>
            <a:endParaRPr lang="ru-RU" sz="24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52413" y="5616575"/>
            <a:ext cx="777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Общее число элементарных событий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948488" y="5616575"/>
            <a:ext cx="112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N=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36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87450" y="6021388"/>
            <a:ext cx="599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Bookman Old Style" pitchFamily="18" charset="0"/>
              </a:rPr>
              <a:t>Р(А)=</a:t>
            </a:r>
            <a:r>
              <a:rPr lang="en-US" sz="3600" b="1" i="1">
                <a:solidFill>
                  <a:srgbClr val="FF0000"/>
                </a:solidFill>
                <a:latin typeface="Bookman Old Style" pitchFamily="18" charset="0"/>
              </a:rPr>
              <a:t>N(A)/ N</a:t>
            </a:r>
            <a:r>
              <a:rPr lang="ru-RU" sz="3600" b="1" i="1">
                <a:solidFill>
                  <a:srgbClr val="FF0000"/>
                </a:solidFill>
                <a:latin typeface="Bookman Old Style" pitchFamily="18" charset="0"/>
              </a:rPr>
              <a:t>=10/36=5/18</a:t>
            </a:r>
            <a:endParaRPr lang="ru-RU" sz="3600" i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7643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Невозможные события 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- события, которые в данных условиях произойти не могут.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50825" y="1773238"/>
            <a:ext cx="7489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i="1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={ </a:t>
            </a:r>
            <a:r>
              <a:rPr lang="en-US" sz="2400" b="1" i="1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npu</a:t>
            </a:r>
            <a:r>
              <a:rPr lang="ru-RU" sz="2400" b="1" i="1">
                <a:solidFill>
                  <a:srgbClr val="008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бросании кубика выпадет семерка}.</a:t>
            </a:r>
            <a:endParaRPr lang="ru-RU" sz="2400" b="1">
              <a:solidFill>
                <a:srgbClr val="008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141663"/>
            <a:ext cx="7572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Достоверное событие 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- это событие, которое при данных условиях обязательно произойдет.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4941888"/>
            <a:ext cx="72009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Н={при бросании кубика выпадет число очков,  меньшее 7}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73688"/>
            <a:ext cx="10953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74898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pPr algn="just"/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Дважды бросают симметричную монету. Найдем вероятность события А «оба раза выпала одна сторона».</a:t>
            </a:r>
          </a:p>
          <a:p>
            <a:pPr algn="just"/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1628775"/>
            <a:ext cx="7488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Решение:</a:t>
            </a:r>
          </a:p>
        </p:txBody>
      </p:sp>
      <p:grpSp>
        <p:nvGrpSpPr>
          <p:cNvPr id="2" name="Группа 105"/>
          <p:cNvGrpSpPr>
            <a:grpSpLocks/>
          </p:cNvGrpSpPr>
          <p:nvPr/>
        </p:nvGrpSpPr>
        <p:grpSpPr bwMode="auto">
          <a:xfrm>
            <a:off x="2916238" y="1700213"/>
            <a:ext cx="1981200" cy="1225550"/>
            <a:chOff x="2915816" y="2204864"/>
            <a:chExt cx="1981200" cy="1225550"/>
          </a:xfrm>
        </p:grpSpPr>
        <p:grpSp>
          <p:nvGrpSpPr>
            <p:cNvPr id="31792" name="Группа 13"/>
            <p:cNvGrpSpPr>
              <a:grpSpLocks/>
            </p:cNvGrpSpPr>
            <p:nvPr/>
          </p:nvGrpSpPr>
          <p:grpSpPr bwMode="auto">
            <a:xfrm>
              <a:off x="2915816" y="2204864"/>
              <a:ext cx="1981200" cy="1225550"/>
              <a:chOff x="2117576" y="2564904"/>
              <a:chExt cx="1981200" cy="1224136"/>
            </a:xfrm>
          </p:grpSpPr>
          <p:grpSp>
            <p:nvGrpSpPr>
              <p:cNvPr id="31795" name="Группа 99"/>
              <p:cNvGrpSpPr>
                <a:grpSpLocks/>
              </p:cNvGrpSpPr>
              <p:nvPr/>
            </p:nvGrpSpPr>
            <p:grpSpPr bwMode="auto">
              <a:xfrm>
                <a:off x="2117576" y="2564904"/>
                <a:ext cx="1981200" cy="1224136"/>
                <a:chOff x="2590800" y="3352800"/>
                <a:chExt cx="1981200" cy="1224136"/>
              </a:xfrm>
            </p:grpSpPr>
            <p:sp>
              <p:nvSpPr>
                <p:cNvPr id="31798" name="Прямоугольник 85"/>
                <p:cNvSpPr>
                  <a:spLocks noChangeArrowheads="1"/>
                </p:cNvSpPr>
                <p:nvPr/>
              </p:nvSpPr>
              <p:spPr bwMode="auto">
                <a:xfrm>
                  <a:off x="2590800" y="3505200"/>
                  <a:ext cx="463588" cy="584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1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" name="Рамка 16"/>
                <p:cNvSpPr/>
                <p:nvPr/>
              </p:nvSpPr>
              <p:spPr>
                <a:xfrm>
                  <a:off x="2667000" y="3352800"/>
                  <a:ext cx="1905000" cy="1224136"/>
                </a:xfrm>
                <a:prstGeom prst="frame">
                  <a:avLst>
                    <a:gd name="adj1" fmla="val 6151"/>
                  </a:avLst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1796" name="TextBox 15"/>
              <p:cNvSpPr txBox="1">
                <a:spLocks noChangeArrowheads="1"/>
              </p:cNvSpPr>
              <p:nvPr/>
            </p:nvSpPr>
            <p:spPr bwMode="auto">
              <a:xfrm>
                <a:off x="2693640" y="3212228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О</a:t>
                </a:r>
              </a:p>
            </p:txBody>
          </p:sp>
          <p:sp>
            <p:nvSpPr>
              <p:cNvPr id="31797" name="TextBox 17"/>
              <p:cNvSpPr txBox="1">
                <a:spLocks noChangeArrowheads="1"/>
              </p:cNvSpPr>
              <p:nvPr/>
            </p:nvSpPr>
            <p:spPr bwMode="auto">
              <a:xfrm>
                <a:off x="3485728" y="3212227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О</a:t>
                </a:r>
              </a:p>
            </p:txBody>
          </p:sp>
        </p:grpSp>
        <p:pic>
          <p:nvPicPr>
            <p:cNvPr id="317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348880"/>
              <a:ext cx="48232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345636"/>
              <a:ext cx="487288" cy="50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106"/>
          <p:cNvGrpSpPr>
            <a:grpSpLocks/>
          </p:cNvGrpSpPr>
          <p:nvPr/>
        </p:nvGrpSpPr>
        <p:grpSpPr bwMode="auto">
          <a:xfrm>
            <a:off x="5292725" y="1700213"/>
            <a:ext cx="1905000" cy="1225550"/>
            <a:chOff x="5292080" y="2204864"/>
            <a:chExt cx="1905000" cy="1225550"/>
          </a:xfrm>
        </p:grpSpPr>
        <p:grpSp>
          <p:nvGrpSpPr>
            <p:cNvPr id="31783" name="Группа 25"/>
            <p:cNvGrpSpPr>
              <a:grpSpLocks/>
            </p:cNvGrpSpPr>
            <p:nvPr/>
          </p:nvGrpSpPr>
          <p:grpSpPr bwMode="auto">
            <a:xfrm>
              <a:off x="5292080" y="2204864"/>
              <a:ext cx="1905000" cy="1225550"/>
              <a:chOff x="4174976" y="2564904"/>
              <a:chExt cx="1905000" cy="1224136"/>
            </a:xfrm>
          </p:grpSpPr>
          <p:grpSp>
            <p:nvGrpSpPr>
              <p:cNvPr id="31786" name="Группа 98"/>
              <p:cNvGrpSpPr>
                <a:grpSpLocks/>
              </p:cNvGrpSpPr>
              <p:nvPr/>
            </p:nvGrpSpPr>
            <p:grpSpPr bwMode="auto">
              <a:xfrm>
                <a:off x="4174976" y="2564904"/>
                <a:ext cx="1905000" cy="1224136"/>
                <a:chOff x="2286000" y="4572000"/>
                <a:chExt cx="1905000" cy="1224136"/>
              </a:xfrm>
            </p:grpSpPr>
            <p:sp>
              <p:nvSpPr>
                <p:cNvPr id="31790" name="Прямоугольник 84"/>
                <p:cNvSpPr>
                  <a:spLocks noChangeArrowheads="1"/>
                </p:cNvSpPr>
                <p:nvPr/>
              </p:nvSpPr>
              <p:spPr bwMode="auto">
                <a:xfrm>
                  <a:off x="2286000" y="4724400"/>
                  <a:ext cx="463588" cy="584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2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3" name="Рамка 42"/>
                <p:cNvSpPr/>
                <p:nvPr/>
              </p:nvSpPr>
              <p:spPr>
                <a:xfrm>
                  <a:off x="2286000" y="4572000"/>
                  <a:ext cx="1905000" cy="1224136"/>
                </a:xfrm>
                <a:prstGeom prst="frame">
                  <a:avLst>
                    <a:gd name="adj1" fmla="val 6151"/>
                  </a:avLst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1787" name="TextBox 27"/>
              <p:cNvSpPr txBox="1">
                <a:spLocks noChangeArrowheads="1"/>
              </p:cNvSpPr>
              <p:nvPr/>
            </p:nvSpPr>
            <p:spPr bwMode="auto">
              <a:xfrm>
                <a:off x="4751040" y="3212227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О</a:t>
                </a:r>
              </a:p>
            </p:txBody>
          </p:sp>
          <p:sp>
            <p:nvSpPr>
              <p:cNvPr id="31788" name="TextBox 28"/>
              <p:cNvSpPr txBox="1">
                <a:spLocks noChangeArrowheads="1"/>
              </p:cNvSpPr>
              <p:nvPr/>
            </p:nvSpPr>
            <p:spPr bwMode="auto">
              <a:xfrm>
                <a:off x="5471120" y="3212227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Р</a:t>
                </a:r>
              </a:p>
            </p:txBody>
          </p:sp>
          <p:sp>
            <p:nvSpPr>
              <p:cNvPr id="31789" name="TextBox 29"/>
              <p:cNvSpPr txBox="1">
                <a:spLocks noChangeArrowheads="1"/>
              </p:cNvSpPr>
              <p:nvPr/>
            </p:nvSpPr>
            <p:spPr bwMode="auto">
              <a:xfrm>
                <a:off x="5076056" y="3356992"/>
                <a:ext cx="432048" cy="36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b="1" i="1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</p:grpSp>
        <p:pic>
          <p:nvPicPr>
            <p:cNvPr id="317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348880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348880"/>
              <a:ext cx="48232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08"/>
          <p:cNvGrpSpPr>
            <a:grpSpLocks/>
          </p:cNvGrpSpPr>
          <p:nvPr/>
        </p:nvGrpSpPr>
        <p:grpSpPr bwMode="auto">
          <a:xfrm>
            <a:off x="5292725" y="3213100"/>
            <a:ext cx="1905000" cy="1223963"/>
            <a:chOff x="5292080" y="3717032"/>
            <a:chExt cx="1905000" cy="1223963"/>
          </a:xfrm>
        </p:grpSpPr>
        <p:grpSp>
          <p:nvGrpSpPr>
            <p:cNvPr id="31774" name="Группа 49"/>
            <p:cNvGrpSpPr>
              <a:grpSpLocks/>
            </p:cNvGrpSpPr>
            <p:nvPr/>
          </p:nvGrpSpPr>
          <p:grpSpPr bwMode="auto">
            <a:xfrm>
              <a:off x="5292080" y="3717032"/>
              <a:ext cx="1905000" cy="1223963"/>
              <a:chOff x="2195736" y="3861048"/>
              <a:chExt cx="1905000" cy="1224136"/>
            </a:xfrm>
          </p:grpSpPr>
          <p:grpSp>
            <p:nvGrpSpPr>
              <p:cNvPr id="31777" name="Группа 101"/>
              <p:cNvGrpSpPr>
                <a:grpSpLocks/>
              </p:cNvGrpSpPr>
              <p:nvPr/>
            </p:nvGrpSpPr>
            <p:grpSpPr bwMode="auto">
              <a:xfrm>
                <a:off x="2195736" y="3861048"/>
                <a:ext cx="1905000" cy="1224136"/>
                <a:chOff x="4419600" y="4724400"/>
                <a:chExt cx="1905000" cy="1224136"/>
              </a:xfrm>
            </p:grpSpPr>
            <p:sp>
              <p:nvSpPr>
                <p:cNvPr id="31781" name="Прямоугольник 81"/>
                <p:cNvSpPr>
                  <a:spLocks noChangeArrowheads="1"/>
                </p:cNvSpPr>
                <p:nvPr/>
              </p:nvSpPr>
              <p:spPr bwMode="auto">
                <a:xfrm>
                  <a:off x="4419600" y="4952999"/>
                  <a:ext cx="463588" cy="58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4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7" name="Рамка 66"/>
                <p:cNvSpPr/>
                <p:nvPr/>
              </p:nvSpPr>
              <p:spPr>
                <a:xfrm>
                  <a:off x="4419600" y="4724400"/>
                  <a:ext cx="1905000" cy="1224136"/>
                </a:xfrm>
                <a:prstGeom prst="frame">
                  <a:avLst>
                    <a:gd name="adj1" fmla="val 6151"/>
                  </a:avLst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1778" name="TextBox 51"/>
              <p:cNvSpPr txBox="1">
                <a:spLocks noChangeArrowheads="1"/>
              </p:cNvSpPr>
              <p:nvPr/>
            </p:nvSpPr>
            <p:spPr bwMode="auto">
              <a:xfrm>
                <a:off x="3131840" y="4653136"/>
                <a:ext cx="432048" cy="369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b="1" i="1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31779" name="TextBox 52"/>
              <p:cNvSpPr txBox="1">
                <a:spLocks noChangeArrowheads="1"/>
              </p:cNvSpPr>
              <p:nvPr/>
            </p:nvSpPr>
            <p:spPr bwMode="auto">
              <a:xfrm>
                <a:off x="2699792" y="4509212"/>
                <a:ext cx="432048" cy="52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Р</a:t>
                </a:r>
              </a:p>
            </p:txBody>
          </p:sp>
          <p:sp>
            <p:nvSpPr>
              <p:cNvPr id="31780" name="TextBox 53"/>
              <p:cNvSpPr txBox="1">
                <a:spLocks noChangeArrowheads="1"/>
              </p:cNvSpPr>
              <p:nvPr/>
            </p:nvSpPr>
            <p:spPr bwMode="auto">
              <a:xfrm>
                <a:off x="3491880" y="4509212"/>
                <a:ext cx="432048" cy="523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Р</a:t>
                </a:r>
              </a:p>
            </p:txBody>
          </p:sp>
        </p:grpSp>
        <p:pic>
          <p:nvPicPr>
            <p:cNvPr id="317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61048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861048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07"/>
          <p:cNvGrpSpPr>
            <a:grpSpLocks/>
          </p:cNvGrpSpPr>
          <p:nvPr/>
        </p:nvGrpSpPr>
        <p:grpSpPr bwMode="auto">
          <a:xfrm>
            <a:off x="3059113" y="3213100"/>
            <a:ext cx="1905000" cy="1225550"/>
            <a:chOff x="3059832" y="3717032"/>
            <a:chExt cx="1905000" cy="1225550"/>
          </a:xfrm>
        </p:grpSpPr>
        <p:grpSp>
          <p:nvGrpSpPr>
            <p:cNvPr id="31766" name="Группа 37"/>
            <p:cNvGrpSpPr>
              <a:grpSpLocks/>
            </p:cNvGrpSpPr>
            <p:nvPr/>
          </p:nvGrpSpPr>
          <p:grpSpPr bwMode="auto">
            <a:xfrm>
              <a:off x="3059832" y="3717032"/>
              <a:ext cx="1905000" cy="1225550"/>
              <a:chOff x="6156176" y="2564904"/>
              <a:chExt cx="1905000" cy="1224136"/>
            </a:xfrm>
          </p:grpSpPr>
          <p:grpSp>
            <p:nvGrpSpPr>
              <p:cNvPr id="31769" name="Группа 103"/>
              <p:cNvGrpSpPr>
                <a:grpSpLocks/>
              </p:cNvGrpSpPr>
              <p:nvPr/>
            </p:nvGrpSpPr>
            <p:grpSpPr bwMode="auto">
              <a:xfrm>
                <a:off x="6156176" y="2564904"/>
                <a:ext cx="1905000" cy="1224136"/>
                <a:chOff x="4267200" y="4267200"/>
                <a:chExt cx="1905000" cy="1224136"/>
              </a:xfrm>
            </p:grpSpPr>
            <p:sp>
              <p:nvSpPr>
                <p:cNvPr id="31772" name="Прямоугольник 82"/>
                <p:cNvSpPr>
                  <a:spLocks noChangeArrowheads="1"/>
                </p:cNvSpPr>
                <p:nvPr/>
              </p:nvSpPr>
              <p:spPr bwMode="auto">
                <a:xfrm>
                  <a:off x="4267200" y="4419600"/>
                  <a:ext cx="615988" cy="584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b="1" i="1">
                      <a:solidFill>
                        <a:srgbClr val="002060"/>
                      </a:solidFill>
                      <a:latin typeface="Bookman Old Style" pitchFamily="18" charset="0"/>
                    </a:rPr>
                    <a:t>3</a:t>
                  </a:r>
                  <a:endParaRPr lang="ru-RU" sz="3200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5" name="Рамка 54"/>
                <p:cNvSpPr/>
                <p:nvPr/>
              </p:nvSpPr>
              <p:spPr>
                <a:xfrm>
                  <a:off x="4267200" y="4267200"/>
                  <a:ext cx="1905000" cy="1224136"/>
                </a:xfrm>
                <a:prstGeom prst="frame">
                  <a:avLst>
                    <a:gd name="adj1" fmla="val 6151"/>
                  </a:avLst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1770" name="TextBox 39"/>
              <p:cNvSpPr txBox="1">
                <a:spLocks noChangeArrowheads="1"/>
              </p:cNvSpPr>
              <p:nvPr/>
            </p:nvSpPr>
            <p:spPr bwMode="auto">
              <a:xfrm>
                <a:off x="7380312" y="3212227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О</a:t>
                </a:r>
              </a:p>
            </p:txBody>
          </p:sp>
          <p:sp>
            <p:nvSpPr>
              <p:cNvPr id="31771" name="TextBox 40"/>
              <p:cNvSpPr txBox="1">
                <a:spLocks noChangeArrowheads="1"/>
              </p:cNvSpPr>
              <p:nvPr/>
            </p:nvSpPr>
            <p:spPr bwMode="auto">
              <a:xfrm>
                <a:off x="6732240" y="3212227"/>
                <a:ext cx="432048" cy="52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 i="1">
                    <a:solidFill>
                      <a:srgbClr val="002060"/>
                    </a:solidFill>
                    <a:latin typeface="Bookman Old Style" pitchFamily="18" charset="0"/>
                  </a:rPr>
                  <a:t>Р</a:t>
                </a:r>
              </a:p>
            </p:txBody>
          </p:sp>
        </p:grpSp>
        <p:pic>
          <p:nvPicPr>
            <p:cNvPr id="317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861048"/>
              <a:ext cx="48232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861048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04"/>
          <p:cNvGrpSpPr>
            <a:grpSpLocks/>
          </p:cNvGrpSpPr>
          <p:nvPr/>
        </p:nvGrpSpPr>
        <p:grpSpPr bwMode="auto">
          <a:xfrm>
            <a:off x="539750" y="2276475"/>
            <a:ext cx="1768475" cy="1511300"/>
            <a:chOff x="539552" y="2276872"/>
            <a:chExt cx="1769162" cy="1510427"/>
          </a:xfrm>
        </p:grpSpPr>
        <p:pic>
          <p:nvPicPr>
            <p:cNvPr id="3176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76872"/>
              <a:ext cx="72008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276872"/>
              <a:ext cx="68904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TextBox 15"/>
            <p:cNvSpPr txBox="1">
              <a:spLocks noChangeArrowheads="1"/>
            </p:cNvSpPr>
            <p:nvPr/>
          </p:nvSpPr>
          <p:spPr bwMode="auto">
            <a:xfrm>
              <a:off x="1691680" y="3140968"/>
              <a:ext cx="432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600" b="1" i="1">
                  <a:solidFill>
                    <a:srgbClr val="002060"/>
                  </a:solidFill>
                  <a:latin typeface="Bookman Old Style" pitchFamily="18" charset="0"/>
                </a:rPr>
                <a:t>О</a:t>
              </a:r>
            </a:p>
          </p:txBody>
        </p:sp>
        <p:sp>
          <p:nvSpPr>
            <p:cNvPr id="31765" name="TextBox 15"/>
            <p:cNvSpPr txBox="1">
              <a:spLocks noChangeArrowheads="1"/>
            </p:cNvSpPr>
            <p:nvPr/>
          </p:nvSpPr>
          <p:spPr bwMode="auto">
            <a:xfrm>
              <a:off x="611560" y="3140968"/>
              <a:ext cx="432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600" b="1" i="1">
                  <a:solidFill>
                    <a:srgbClr val="002060"/>
                  </a:solidFill>
                  <a:latin typeface="Bookman Old Style" pitchFamily="18" charset="0"/>
                </a:rPr>
                <a:t>Р</a:t>
              </a:r>
            </a:p>
          </p:txBody>
        </p:sp>
      </p:grp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>
            <a:off x="250825" y="4508500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Благоприятствующие элементарные события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</p:txBody>
      </p: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>
            <a:off x="2051050" y="4941888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N(A)=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/>
          </a:p>
        </p:txBody>
      </p:sp>
      <p:sp>
        <p:nvSpPr>
          <p:cNvPr id="112" name="Прямоугольник 111"/>
          <p:cNvSpPr/>
          <p:nvPr/>
        </p:nvSpPr>
        <p:spPr>
          <a:xfrm>
            <a:off x="3059113" y="1773238"/>
            <a:ext cx="1800225" cy="1079500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364163" y="3284538"/>
            <a:ext cx="1800225" cy="1081087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250825" y="5445125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Bookman Old Style" pitchFamily="18" charset="0"/>
              </a:rPr>
              <a:t>Общее число элементарных событий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6877050" y="5445125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N=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4</a:t>
            </a:r>
            <a:r>
              <a:rPr lang="en-US" sz="2400" b="1" i="1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/>
          </a:p>
        </p:txBody>
      </p: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>
            <a:off x="1187450" y="6021388"/>
            <a:ext cx="505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Bookman Old Style" pitchFamily="18" charset="0"/>
              </a:rPr>
              <a:t>Р(А)=</a:t>
            </a:r>
            <a:r>
              <a:rPr lang="en-US" sz="3600" b="1" i="1">
                <a:solidFill>
                  <a:srgbClr val="FF0000"/>
                </a:solidFill>
                <a:latin typeface="Bookman Old Style" pitchFamily="18" charset="0"/>
              </a:rPr>
              <a:t>N(A)/ N</a:t>
            </a:r>
            <a:r>
              <a:rPr lang="ru-RU" sz="3600" b="1" i="1">
                <a:solidFill>
                  <a:srgbClr val="FF0000"/>
                </a:solidFill>
                <a:latin typeface="Bookman Old Style" pitchFamily="18" charset="0"/>
              </a:rPr>
              <a:t>=2/4=1/2</a:t>
            </a:r>
            <a:endParaRPr lang="ru-RU" sz="3600" i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0" grpId="0"/>
      <p:bldP spid="111" grpId="0"/>
      <p:bldP spid="112" grpId="0" animBg="1"/>
      <p:bldP spid="113" grpId="0" animBg="1"/>
      <p:bldP spid="114" grpId="0"/>
      <p:bldP spid="115" grpId="0"/>
      <p:bldP spid="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295400" y="381000"/>
            <a:ext cx="629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FF3300"/>
                </a:solidFill>
                <a:latin typeface="Bookman Old Style" pitchFamily="18" charset="0"/>
              </a:rPr>
              <a:t>Список используемой литературы: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3400" y="0"/>
            <a:ext cx="990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31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8382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 1) 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Е.А.Бунимович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В.А.Булычёв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«Вероятность и статистика в курсе математики  общеобразовательной школы», «Педагогический университет «Первое сентября»  М. 2006.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2) 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Д.Т.Писемский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, «Конспект лекций по теории вероятностей, математической статистике и случайным процессам»,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     «Айрис Пресс»  М. 2008.</a:t>
            </a:r>
          </a:p>
          <a:p>
            <a:pPr eaLnBrk="1" hangingPunct="1">
              <a:spcBef>
                <a:spcPct val="20000"/>
              </a:spcBef>
              <a:buFontTx/>
              <a:buAutoNum type="arabicParenR" startAt="3"/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В.С.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itchFamily="18" charset="0"/>
              </a:rPr>
              <a:t>Лютикас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,  «Школьнику о теории вероятностей » </a:t>
            </a:r>
          </a:p>
          <a:p>
            <a:pPr eaLnBrk="1" hangingPunct="1">
              <a:spcBef>
                <a:spcPct val="20000"/>
              </a:spcBef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     «Просвещение»  М.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2013.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2774" name="Picture 2" descr="C:\Documents and Settings\1\Мои документы\Работа 1\Клипарт\knig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01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C:\Documents and Settings\1\Мои документы\Работа 1\Клипарт\kniga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71725"/>
            <a:ext cx="13573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990601"/>
            <a:ext cx="3886200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Случайные опыты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286000"/>
            <a:ext cx="5791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i="1">
                <a:solidFill>
                  <a:srgbClr val="FF0000"/>
                </a:solidFill>
                <a:latin typeface="Bookman Old Style" pitchFamily="18" charset="0"/>
              </a:rPr>
              <a:t>        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те условия и действия, при которых может осуществиться случайное событие, принято называть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случайным опытом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, или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случайным экспериментом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990601"/>
            <a:ext cx="3886200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Элементарные события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997200"/>
            <a:ext cx="69119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События которые нельзя разделить на более простые , называются </a:t>
            </a:r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элементарными событиями.</a:t>
            </a:r>
          </a:p>
          <a:p>
            <a:pPr algn="ctr" eaLnBrk="1" hangingPunct="1"/>
            <a:endParaRPr lang="ru-RU" sz="2800" b="1" i="1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7561263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Опыт: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подбрасывание одной игральной кости</a:t>
            </a:r>
            <a:b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</a:br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Пример: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Опыт: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 подбрасывают две игральные кости.</a:t>
            </a: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Элементарные события: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(1;1); (1;2)….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(2;1); (2;2)…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1412875"/>
            <a:ext cx="75612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Элементарные события:</a:t>
            </a:r>
            <a:r>
              <a:rPr lang="ru-RU" sz="24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«выпало одно очко», «выпало два очка», «выпало три очка», «выпало четыре очка», «выпало пять очков», «выпало шесть очков».</a:t>
            </a:r>
            <a:endParaRPr lang="ru-RU" sz="24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3141663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Bookman Old Style" pitchFamily="18" charset="0"/>
              </a:rPr>
              <a:t>Элементарным событием при двух бросаниях игральной кости является пара чисел.</a:t>
            </a:r>
          </a:p>
        </p:txBody>
      </p:sp>
      <p:grpSp>
        <p:nvGrpSpPr>
          <p:cNvPr id="8198" name="Группа 9"/>
          <p:cNvGrpSpPr>
            <a:grpSpLocks/>
          </p:cNvGrpSpPr>
          <p:nvPr/>
        </p:nvGrpSpPr>
        <p:grpSpPr bwMode="auto">
          <a:xfrm rot="-5400000">
            <a:off x="4440238" y="2841625"/>
            <a:ext cx="6419850" cy="1114425"/>
            <a:chOff x="692939" y="5842202"/>
            <a:chExt cx="6869554" cy="1060224"/>
          </a:xfrm>
        </p:grpSpPr>
        <p:pic>
          <p:nvPicPr>
            <p:cNvPr id="8200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2533293" y="5860416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982">
              <a:off x="692939" y="5842202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4362091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6343293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2205038"/>
          <a:ext cx="7416798" cy="3384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133"/>
                <a:gridCol w="1236133"/>
                <a:gridCol w="1236133"/>
                <a:gridCol w="1236133"/>
                <a:gridCol w="1236133"/>
                <a:gridCol w="1236133"/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1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2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3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4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5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1; 6</a:t>
                      </a:r>
                      <a:endParaRPr lang="ru-RU" sz="24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4;</a:t>
                      </a:r>
                      <a:r>
                        <a:rPr lang="ru-RU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</a:t>
                      </a: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1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2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3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4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5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6; 6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70" name="Прямоугольник 6"/>
          <p:cNvSpPr>
            <a:spLocks noChangeArrowheads="1"/>
          </p:cNvSpPr>
          <p:nvPr/>
        </p:nvSpPr>
        <p:spPr bwMode="auto">
          <a:xfrm>
            <a:off x="323850" y="260350"/>
            <a:ext cx="74882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  <a:latin typeface="Bookman Old Style" pitchFamily="18" charset="0"/>
              </a:rPr>
              <a:t>Элементарные события</a:t>
            </a:r>
            <a:r>
              <a:rPr lang="ru-RU" sz="3200" b="1" i="1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  <a:latin typeface="Bookman Old Style" pitchFamily="18" charset="0"/>
              </a:rPr>
              <a:t>при подбрасывании двух игральных костей</a:t>
            </a:r>
            <a:r>
              <a:rPr lang="ru-RU" sz="3200" b="1" i="1" u="sng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1\Мои документы\Работа 1\Клипарт\vin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052737"/>
            <a:ext cx="5544616" cy="53340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+mn-cs"/>
              </a:rPr>
              <a:t>Равновозможные элементарные события</a:t>
            </a:r>
            <a:endParaRPr lang="ru-RU" sz="4800" b="1" i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0245" name="Группа 9"/>
          <p:cNvGrpSpPr>
            <a:grpSpLocks/>
          </p:cNvGrpSpPr>
          <p:nvPr/>
        </p:nvGrpSpPr>
        <p:grpSpPr bwMode="auto">
          <a:xfrm>
            <a:off x="685800" y="5562600"/>
            <a:ext cx="6869113" cy="1060450"/>
            <a:chOff x="692939" y="5842202"/>
            <a:chExt cx="6869554" cy="1060224"/>
          </a:xfrm>
        </p:grpSpPr>
        <p:pic>
          <p:nvPicPr>
            <p:cNvPr id="10248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2533293" y="5860416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982">
              <a:off x="692939" y="5842202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4362091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6343293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3068638"/>
            <a:ext cx="68405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Равновозможные элементарные события </a:t>
            </a: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– это элементарные события шансы которых одинаковы.</a:t>
            </a:r>
          </a:p>
          <a:p>
            <a:pPr algn="ctr" eaLnBrk="1" hangingPunct="1"/>
            <a:endParaRPr lang="ru-RU" sz="2800" b="1" i="1" u="sng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9750" y="260350"/>
            <a:ext cx="73453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Примеры: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1. При бросании одной игральной кости равновозможных элементарных событий 6.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2. При бросании двух игральных костей равновозможных  элементарных </a:t>
            </a:r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событий 36.</a:t>
            </a:r>
            <a:endParaRPr lang="en-US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 u="sng">
              <a:solidFill>
                <a:srgbClr val="002060"/>
              </a:solidFill>
              <a:latin typeface="Bookman Old Style" pitchFamily="18" charset="0"/>
            </a:endParaRPr>
          </a:p>
          <a:p>
            <a:endParaRPr lang="en-US" sz="2400" b="1" i="1" u="sng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b="1" i="1" u="sng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400" b="1" i="1" u="sng">
                <a:solidFill>
                  <a:srgbClr val="FF0000"/>
                </a:solidFill>
                <a:latin typeface="Bookman Old Style" pitchFamily="18" charset="0"/>
              </a:rPr>
              <a:t>Задача:</a:t>
            </a:r>
          </a:p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Равновозможны ли элементарные события «ОРЕЛ» и «РЕШКА» при бросании правильной монеты.</a:t>
            </a:r>
          </a:p>
        </p:txBody>
      </p:sp>
      <p:grpSp>
        <p:nvGrpSpPr>
          <p:cNvPr id="11268" name="Группа 9"/>
          <p:cNvGrpSpPr>
            <a:grpSpLocks/>
          </p:cNvGrpSpPr>
          <p:nvPr/>
        </p:nvGrpSpPr>
        <p:grpSpPr bwMode="auto">
          <a:xfrm>
            <a:off x="611188" y="3068638"/>
            <a:ext cx="6869112" cy="1060450"/>
            <a:chOff x="692939" y="5842202"/>
            <a:chExt cx="6869554" cy="1060224"/>
          </a:xfrm>
        </p:grpSpPr>
        <p:pic>
          <p:nvPicPr>
            <p:cNvPr id="11271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2533293" y="5860416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44982">
              <a:off x="692939" y="5842202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4362091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4" descr="C:\Documents and Settings\1\Мои документы\Мои рисунки\kubik0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8610">
              <a:off x="6343293" y="5860415"/>
              <a:ext cx="1219200" cy="104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0" name="Picture 10" descr="Картинка 7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16563"/>
            <a:ext cx="21605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29600" y="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1915</Words>
  <Application>Microsoft Office PowerPoint</Application>
  <PresentationFormat>Экран (4:3)</PresentationFormat>
  <Paragraphs>456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Bookman Old Style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рцро</dc:creator>
  <cp:lastModifiedBy>Татьяна Похващева</cp:lastModifiedBy>
  <cp:revision>69</cp:revision>
  <dcterms:created xsi:type="dcterms:W3CDTF">2011-02-06T12:20:01Z</dcterms:created>
  <dcterms:modified xsi:type="dcterms:W3CDTF">2020-06-08T07:41:31Z</dcterms:modified>
</cp:coreProperties>
</file>