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9"/>
  </p:notesMasterIdLst>
  <p:sldIdLst>
    <p:sldId id="316" r:id="rId2"/>
    <p:sldId id="283" r:id="rId3"/>
    <p:sldId id="287" r:id="rId4"/>
    <p:sldId id="288" r:id="rId5"/>
    <p:sldId id="289" r:id="rId6"/>
    <p:sldId id="317" r:id="rId7"/>
    <p:sldId id="294" r:id="rId8"/>
    <p:sldId id="318" r:id="rId9"/>
    <p:sldId id="297" r:id="rId10"/>
    <p:sldId id="319" r:id="rId11"/>
    <p:sldId id="320" r:id="rId12"/>
    <p:sldId id="321" r:id="rId13"/>
    <p:sldId id="322" r:id="rId14"/>
    <p:sldId id="323" r:id="rId15"/>
    <p:sldId id="296" r:id="rId16"/>
    <p:sldId id="324" r:id="rId17"/>
    <p:sldId id="325" r:id="rId18"/>
    <p:sldId id="326" r:id="rId19"/>
    <p:sldId id="327" r:id="rId20"/>
    <p:sldId id="290" r:id="rId21"/>
    <p:sldId id="291" r:id="rId22"/>
    <p:sldId id="292" r:id="rId23"/>
    <p:sldId id="293" r:id="rId24"/>
    <p:sldId id="310" r:id="rId25"/>
    <p:sldId id="311" r:id="rId26"/>
    <p:sldId id="277" r:id="rId27"/>
    <p:sldId id="31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CC"/>
    <a:srgbClr val="0099FF"/>
    <a:srgbClr val="990000"/>
    <a:srgbClr val="3399FF"/>
    <a:srgbClr val="DEDDBB"/>
    <a:srgbClr val="FF0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57736-9216-4B31-AB7F-8D56FCEB92CE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4BD38-5DA4-4E2A-BF41-5E9DAC8175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793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E0728-C7BC-4C5C-ACDF-574F1AE9C3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719BF-09B2-41F2-BF87-D290038E32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A6867-7991-464A-9C49-77636C4C03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0F7BCB-5148-40CD-BCF6-003A17523F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98180-2EDE-4CEC-9704-6B6F2BF553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16B25-61CF-4EAF-B23C-E61449163C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0AC4F-39FC-4D51-AAD3-57F79B1237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1C9AA5-F229-469B-BF20-11A5C1EFDA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DE4984-7A4B-4C99-BAF1-AE98B6079E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F8933C-27A7-45B9-9B65-C08031A954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EDD413B2-6887-4CF3-964C-33B3E07172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A79CE90-8B94-454E-B827-D3BD18389A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usskiy-na-5.ru/articles/28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124075" y="4581525"/>
            <a:ext cx="61198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ru-RU" sz="24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  <a:p>
            <a:pPr>
              <a:defRPr/>
            </a:pPr>
            <a:r>
              <a:rPr lang="ru-RU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                       </a:t>
            </a:r>
            <a:endParaRPr lang="en-US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429785" y="1389925"/>
            <a:ext cx="682546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Классификация  сложных </a:t>
            </a:r>
            <a:r>
              <a:rPr lang="ru-RU" sz="4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предложений.</a:t>
            </a:r>
          </a:p>
          <a:p>
            <a:pPr algn="ctr">
              <a:defRPr/>
            </a:pPr>
            <a:endParaRPr lang="ru-RU" sz="40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4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Средства связи между частями сложного предложения</a:t>
            </a:r>
            <a:endParaRPr lang="ru-RU" sz="40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3076" name="Picture 6" descr="совуш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49275"/>
            <a:ext cx="1298575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387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Знаки </a:t>
            </a:r>
            <a:r>
              <a:rPr lang="ru-RU" b="1" dirty="0"/>
              <a:t>препинания ставятся</a:t>
            </a:r>
            <a:br>
              <a:rPr lang="ru-RU" b="1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84784"/>
            <a:ext cx="8229600" cy="5373215"/>
          </a:xfrm>
        </p:spPr>
      </p:pic>
    </p:spTree>
    <p:extLst>
      <p:ext uri="{BB962C8B-B14F-4D97-AF65-F5344CB8AC3E}">
        <p14:creationId xmlns:p14="http://schemas.microsoft.com/office/powerpoint/2010/main" val="108202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Знаки препинания не ставятся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dirty="0"/>
              <a:t>Если есть общий член </a:t>
            </a:r>
            <a:r>
              <a:rPr lang="ru-RU" dirty="0" smtClean="0"/>
              <a:t>предложения.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0070C0"/>
                </a:solidFill>
              </a:rPr>
              <a:t>Осенью </a:t>
            </a:r>
            <a:r>
              <a:rPr lang="ru-RU" i="1" dirty="0">
                <a:solidFill>
                  <a:srgbClr val="0070C0"/>
                </a:solidFill>
              </a:rPr>
              <a:t>природа засыпает и люди готовятся к </a:t>
            </a:r>
            <a:r>
              <a:rPr lang="ru-RU" i="1" dirty="0" smtClean="0">
                <a:solidFill>
                  <a:srgbClr val="0070C0"/>
                </a:solidFill>
              </a:rPr>
              <a:t>зиме.</a:t>
            </a:r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dirty="0"/>
              <a:t>Если есть вводное слово, общее для </a:t>
            </a:r>
            <a:r>
              <a:rPr lang="ru-RU" dirty="0" smtClean="0"/>
              <a:t>частей.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70C0"/>
                </a:solidFill>
              </a:rPr>
              <a:t>К удивлению, погода резко переменилась и наступила настоящая жара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/>
              <a:t>Если у частей сложносочинённого предложения есть общее придаточное или общая бессоюзная </a:t>
            </a:r>
            <a:r>
              <a:rPr lang="ru-RU" dirty="0" smtClean="0"/>
              <a:t>часть.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70C0"/>
                </a:solidFill>
              </a:rPr>
              <a:t>Когда мама вошла в комнату,</a:t>
            </a:r>
            <a:r>
              <a:rPr lang="ru-RU" i="1" baseline="30000" dirty="0">
                <a:solidFill>
                  <a:srgbClr val="0070C0"/>
                </a:solidFill>
              </a:rPr>
              <a:t>1</a:t>
            </a:r>
            <a:r>
              <a:rPr lang="ru-RU" i="1" dirty="0">
                <a:solidFill>
                  <a:srgbClr val="0070C0"/>
                </a:solidFill>
              </a:rPr>
              <a:t> /осколки вазы валялись на полу</a:t>
            </a:r>
            <a:r>
              <a:rPr lang="ru-RU" i="1" baseline="30000" dirty="0">
                <a:solidFill>
                  <a:srgbClr val="0070C0"/>
                </a:solidFill>
              </a:rPr>
              <a:t>2</a:t>
            </a:r>
            <a:r>
              <a:rPr lang="ru-RU" i="1" dirty="0">
                <a:solidFill>
                  <a:srgbClr val="0070C0"/>
                </a:solidFill>
              </a:rPr>
              <a:t>/ и дети пытались их собрать</a:t>
            </a:r>
            <a:r>
              <a:rPr lang="ru-RU" i="1" baseline="30000" dirty="0">
                <a:solidFill>
                  <a:srgbClr val="0070C0"/>
                </a:solidFill>
              </a:rPr>
              <a:t>3</a:t>
            </a:r>
            <a:r>
              <a:rPr lang="ru-RU" i="1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ru-RU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343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8229600" cy="5783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Знаки препинания не ставятся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4. Если части сложносочинённого предложения являются:</a:t>
            </a:r>
          </a:p>
          <a:p>
            <a:pPr lvl="0"/>
            <a:r>
              <a:rPr lang="ru-RU" b="1" dirty="0"/>
              <a:t>вопросительными предложениями</a:t>
            </a:r>
            <a:r>
              <a:rPr lang="ru-RU" dirty="0"/>
              <a:t>, например: </a:t>
            </a:r>
            <a:r>
              <a:rPr lang="ru-RU" i="1" dirty="0">
                <a:solidFill>
                  <a:srgbClr val="0070C0"/>
                </a:solidFill>
              </a:rPr>
              <a:t>Когда вы приедете ещё раз и сможем ли мы встретиться?</a:t>
            </a:r>
          </a:p>
          <a:p>
            <a:pPr lvl="0"/>
            <a:r>
              <a:rPr lang="ru-RU" b="1" dirty="0"/>
              <a:t>побудительными предложениями</a:t>
            </a:r>
            <a:r>
              <a:rPr lang="ru-RU" dirty="0"/>
              <a:t>, например: </a:t>
            </a:r>
            <a:r>
              <a:rPr lang="ru-RU" i="1" dirty="0">
                <a:solidFill>
                  <a:srgbClr val="0070C0"/>
                </a:solidFill>
              </a:rPr>
              <a:t>Старайся всё делать хорошо и пусть у тебя всё получится!</a:t>
            </a:r>
          </a:p>
          <a:p>
            <a:pPr lvl="0"/>
            <a:r>
              <a:rPr lang="ru-RU" b="1" dirty="0"/>
              <a:t>восклицательными предложениями</a:t>
            </a:r>
            <a:r>
              <a:rPr lang="ru-RU" dirty="0"/>
              <a:t>, например: </a:t>
            </a:r>
            <a:r>
              <a:rPr lang="ru-RU" i="1" dirty="0">
                <a:solidFill>
                  <a:srgbClr val="0070C0"/>
                </a:solidFill>
              </a:rPr>
              <a:t>Как у вас хорошо и как мне всё нравится!</a:t>
            </a:r>
          </a:p>
          <a:p>
            <a:pPr lvl="0"/>
            <a:r>
              <a:rPr lang="ru-RU" b="1" dirty="0"/>
              <a:t>назывными предложениями</a:t>
            </a:r>
            <a:r>
              <a:rPr lang="ru-RU" dirty="0"/>
              <a:t>, например: </a:t>
            </a:r>
            <a:r>
              <a:rPr lang="ru-RU" i="1" dirty="0">
                <a:solidFill>
                  <a:srgbClr val="0070C0"/>
                </a:solidFill>
              </a:rPr>
              <a:t>Жара и духота. Холод и дождь.</a:t>
            </a:r>
          </a:p>
          <a:p>
            <a:pPr lvl="0"/>
            <a:r>
              <a:rPr lang="ru-RU" b="1" dirty="0"/>
              <a:t>безличными предложениями</a:t>
            </a:r>
            <a:r>
              <a:rPr lang="ru-RU" dirty="0"/>
              <a:t>, например:  </a:t>
            </a:r>
            <a:r>
              <a:rPr lang="ru-RU" i="1" dirty="0">
                <a:solidFill>
                  <a:srgbClr val="0070C0"/>
                </a:solidFill>
              </a:rPr>
              <a:t>Жарко и душно. Холодно и дождливо.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67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Сложноподчинённые предложения.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Сложноподчинённые предложения</a:t>
            </a:r>
            <a:r>
              <a:rPr lang="ru-RU" sz="2400" dirty="0"/>
              <a:t> – это сложные предложения, части которых неравноправны: одна зависит от другой</a:t>
            </a:r>
            <a:r>
              <a:rPr lang="ru-RU" sz="2400" dirty="0" smtClean="0"/>
              <a:t>.</a:t>
            </a:r>
            <a:r>
              <a:rPr lang="ru-RU" dirty="0"/>
              <a:t> Общеупотребительным является обозначение сложноподчинённых предложений – СПП.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70C0"/>
                </a:solidFill>
              </a:rPr>
              <a:t>Мы общались, как будто были знакомы сто лет</a:t>
            </a:r>
            <a:r>
              <a:rPr lang="ru-RU" i="1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ru-RU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0070C0"/>
                </a:solidFill>
              </a:rPr>
              <a:t>При встрече мы общались холоднее, чем можно было ожидать.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48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Классификация СПП по значению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41438"/>
            <a:ext cx="8229600" cy="5516562"/>
          </a:xfrm>
        </p:spPr>
      </p:pic>
    </p:spTree>
    <p:extLst>
      <p:ext uri="{BB962C8B-B14F-4D97-AF65-F5344CB8AC3E}">
        <p14:creationId xmlns:p14="http://schemas.microsoft.com/office/powerpoint/2010/main" val="192051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403350" y="549275"/>
            <a:ext cx="733373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i="1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Сложноподчинённое предложение</a:t>
            </a:r>
          </a:p>
          <a:p>
            <a:pPr>
              <a:defRPr/>
            </a:pPr>
            <a:endParaRPr lang="ru-RU" sz="3600" b="1" i="1" dirty="0">
              <a:solidFill>
                <a:srgbClr val="0099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68313" y="1214422"/>
            <a:ext cx="79645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i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Предложение, в котором одно предложение по смыслу </a:t>
            </a:r>
            <a:r>
              <a:rPr lang="ru-RU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подчинено </a:t>
            </a:r>
            <a:r>
              <a:rPr lang="ru-RU" b="1" i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другому</a:t>
            </a:r>
          </a:p>
          <a:p>
            <a:pPr algn="ctr">
              <a:defRPr/>
            </a:pPr>
            <a:r>
              <a:rPr lang="ru-RU" b="1" i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(от одного предложения к другому можно поставить вопрос)  и </a:t>
            </a:r>
            <a:r>
              <a:rPr lang="ru-RU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связано</a:t>
            </a:r>
            <a:endParaRPr lang="ru-RU" b="1" i="1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i="1" u="sng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 подчинительным союзом   </a:t>
            </a:r>
            <a:r>
              <a:rPr lang="ru-RU" b="1" i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   </a:t>
            </a:r>
            <a:r>
              <a:rPr lang="ru-RU" b="1" i="1" u="sng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союзным словом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50825" y="2643182"/>
            <a:ext cx="4505325" cy="257176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1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Не является членом предложения; </a:t>
            </a:r>
          </a:p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нельзя поставить вопрос.</a:t>
            </a:r>
          </a:p>
          <a:p>
            <a:r>
              <a:rPr lang="ru-RU" b="1" i="1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Я сказал, что люблю осенний лес .</a:t>
            </a:r>
          </a:p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Союз может быть опущен.</a:t>
            </a:r>
          </a:p>
          <a:p>
            <a:r>
              <a:rPr lang="ru-RU" b="1" i="1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Я сказал: «Люблю осенний лес».</a:t>
            </a:r>
          </a:p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Можно заменить другим союзом.</a:t>
            </a:r>
          </a:p>
          <a:p>
            <a:r>
              <a:rPr lang="ru-RU" b="1" i="1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Я сказал, будто люблю осенний лес.</a:t>
            </a:r>
          </a:p>
          <a:p>
            <a:endParaRPr lang="ru-RU" sz="2400" dirty="0">
              <a:solidFill>
                <a:srgbClr val="3399FF"/>
              </a:solidFill>
              <a:latin typeface="Monotype Corsiva" pitchFamily="66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714876" y="2643182"/>
            <a:ext cx="4211637" cy="258532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Является членом предложения; можно поставить вопрос.</a:t>
            </a:r>
          </a:p>
          <a:p>
            <a:r>
              <a:rPr lang="ru-RU" b="1" i="1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Мы не знали, что произошло.</a:t>
            </a:r>
          </a:p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Союзное слово опустить нельзя.</a:t>
            </a:r>
          </a:p>
          <a:p>
            <a:r>
              <a:rPr lang="ru-RU" b="1" i="1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Мы не знали … произошло.</a:t>
            </a:r>
          </a:p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Можно заменить другим значащим словом.</a:t>
            </a:r>
          </a:p>
          <a:p>
            <a:r>
              <a:rPr lang="ru-RU" b="1" i="1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Мы не знали, какое событие произошло.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8286776" y="1071546"/>
            <a:ext cx="64633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7200" b="1" dirty="0">
                <a:solidFill>
                  <a:srgbClr val="0000FF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2500298" y="2143116"/>
            <a:ext cx="215900" cy="358775"/>
          </a:xfrm>
          <a:prstGeom prst="downArrow">
            <a:avLst>
              <a:gd name="adj1" fmla="val 50000"/>
              <a:gd name="adj2" fmla="val 415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6786578" y="2143116"/>
            <a:ext cx="215900" cy="358775"/>
          </a:xfrm>
          <a:prstGeom prst="downArrow">
            <a:avLst>
              <a:gd name="adj1" fmla="val 50000"/>
              <a:gd name="adj2" fmla="val 415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7" grpId="0" animBg="1"/>
      <p:bldP spid="18438" grpId="0" animBg="1"/>
      <p:bldP spid="18439" grpId="0"/>
      <p:bldP spid="18440" grpId="0" animBg="1"/>
      <p:bldP spid="1844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tx2">
                    <a:lumMod val="75000"/>
                  </a:schemeClr>
                </a:solidFill>
              </a:rPr>
              <a:t>Место придаточного предложения относительно главного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47088"/>
            <a:ext cx="8964488" cy="4822272"/>
          </a:xfrm>
        </p:spPr>
      </p:pic>
    </p:spTree>
    <p:extLst>
      <p:ext uri="{BB962C8B-B14F-4D97-AF65-F5344CB8AC3E}">
        <p14:creationId xmlns:p14="http://schemas.microsoft.com/office/powerpoint/2010/main" val="221876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Знаки препинания, используемые в сложноподчинённых предложениях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88840"/>
            <a:ext cx="8435280" cy="4752528"/>
          </a:xfrm>
        </p:spPr>
      </p:pic>
    </p:spTree>
    <p:extLst>
      <p:ext uri="{BB962C8B-B14F-4D97-AF65-F5344CB8AC3E}">
        <p14:creationId xmlns:p14="http://schemas.microsoft.com/office/powerpoint/2010/main" val="280047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Случаи постановки запятых в предложениях с несколькими придаточными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sz="2400" i="1" dirty="0">
                <a:solidFill>
                  <a:srgbClr val="0070C0"/>
                </a:solidFill>
              </a:rPr>
              <a:t>Она не могла понять</a:t>
            </a:r>
            <a:r>
              <a:rPr lang="ru-RU" sz="2400" i="1" baseline="30000" dirty="0">
                <a:solidFill>
                  <a:srgbClr val="0070C0"/>
                </a:solidFill>
              </a:rPr>
              <a:t>1</a:t>
            </a:r>
            <a:r>
              <a:rPr lang="ru-RU" sz="2400" i="1" dirty="0">
                <a:solidFill>
                  <a:srgbClr val="0070C0"/>
                </a:solidFill>
              </a:rPr>
              <a:t>, /что написано в инструкции</a:t>
            </a:r>
            <a:r>
              <a:rPr lang="ru-RU" sz="2400" i="1" baseline="30000" dirty="0">
                <a:solidFill>
                  <a:srgbClr val="0070C0"/>
                </a:solidFill>
              </a:rPr>
              <a:t>2</a:t>
            </a:r>
            <a:r>
              <a:rPr lang="ru-RU" sz="2400" i="1" dirty="0">
                <a:solidFill>
                  <a:srgbClr val="0070C0"/>
                </a:solidFill>
              </a:rPr>
              <a:t>,/ как ей следовать</a:t>
            </a:r>
            <a:r>
              <a:rPr lang="ru-RU" sz="2400" i="1" baseline="30000" dirty="0">
                <a:solidFill>
                  <a:srgbClr val="0070C0"/>
                </a:solidFill>
              </a:rPr>
              <a:t>3</a:t>
            </a:r>
            <a:r>
              <a:rPr lang="ru-RU" sz="2400" i="1" dirty="0">
                <a:solidFill>
                  <a:srgbClr val="0070C0"/>
                </a:solidFill>
              </a:rPr>
              <a:t>, /как всё сделать правильно и не ошибиться</a:t>
            </a:r>
            <a:r>
              <a:rPr lang="ru-RU" sz="2400" i="1" baseline="30000" dirty="0">
                <a:solidFill>
                  <a:srgbClr val="0070C0"/>
                </a:solidFill>
              </a:rPr>
              <a:t>4</a:t>
            </a:r>
            <a:r>
              <a:rPr lang="ru-RU" sz="2400" i="1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ru-RU" i="1" dirty="0"/>
              <a:t>Схема: […]</a:t>
            </a:r>
            <a:r>
              <a:rPr lang="ru-RU" i="1" baseline="30000" dirty="0"/>
              <a:t>1</a:t>
            </a:r>
            <a:r>
              <a:rPr lang="ru-RU" i="1" dirty="0"/>
              <a:t>, (что…)</a:t>
            </a:r>
            <a:r>
              <a:rPr lang="ru-RU" i="1" baseline="30000" dirty="0"/>
              <a:t>2</a:t>
            </a:r>
            <a:r>
              <a:rPr lang="ru-RU" i="1" dirty="0"/>
              <a:t>, (как…)</a:t>
            </a:r>
            <a:r>
              <a:rPr lang="ru-RU" i="1" baseline="30000" dirty="0"/>
              <a:t>3</a:t>
            </a:r>
            <a:r>
              <a:rPr lang="ru-RU" i="1" dirty="0"/>
              <a:t>, (как…)</a:t>
            </a:r>
            <a:r>
              <a:rPr lang="ru-RU" i="1" baseline="30000" dirty="0"/>
              <a:t>4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r>
              <a:rPr lang="ru-RU" i="1" dirty="0" smtClean="0"/>
              <a:t>2</a:t>
            </a:r>
            <a:r>
              <a:rPr lang="ru-RU" i="1" dirty="0" smtClean="0">
                <a:solidFill>
                  <a:srgbClr val="0070C0"/>
                </a:solidFill>
              </a:rPr>
              <a:t>. </a:t>
            </a:r>
            <a:r>
              <a:rPr lang="ru-RU" i="1" dirty="0">
                <a:solidFill>
                  <a:srgbClr val="0070C0"/>
                </a:solidFill>
              </a:rPr>
              <a:t>Я не собираюсь к ним в гости, потому что мне не хочется туда ехать</a:t>
            </a:r>
            <a:r>
              <a:rPr lang="ru-RU" i="1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ru-RU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0070C0"/>
                </a:solidFill>
              </a:rPr>
              <a:t>Я не собираюсь к ним в гости потому, что мне не хочется туда ехать.</a:t>
            </a:r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14229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Случаи, когда запятая не ставится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51659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i="1" dirty="0">
                <a:solidFill>
                  <a:srgbClr val="0070C0"/>
                </a:solidFill>
              </a:rPr>
              <a:t>Она не могла понять</a:t>
            </a:r>
            <a:r>
              <a:rPr lang="ru-RU" i="1" baseline="30000" dirty="0">
                <a:solidFill>
                  <a:srgbClr val="0070C0"/>
                </a:solidFill>
              </a:rPr>
              <a:t>1</a:t>
            </a:r>
            <a:r>
              <a:rPr lang="ru-RU" i="1" dirty="0">
                <a:solidFill>
                  <a:srgbClr val="0070C0"/>
                </a:solidFill>
              </a:rPr>
              <a:t>,/ что написано в инструкции</a:t>
            </a:r>
            <a:r>
              <a:rPr lang="ru-RU" i="1" baseline="30000" dirty="0">
                <a:solidFill>
                  <a:srgbClr val="0070C0"/>
                </a:solidFill>
              </a:rPr>
              <a:t>2</a:t>
            </a:r>
            <a:r>
              <a:rPr lang="ru-RU" i="1" dirty="0">
                <a:solidFill>
                  <a:srgbClr val="0070C0"/>
                </a:solidFill>
              </a:rPr>
              <a:t>/ и как ею пользоваться</a:t>
            </a:r>
            <a:r>
              <a:rPr lang="ru-RU" i="1" baseline="30000" dirty="0">
                <a:solidFill>
                  <a:srgbClr val="0070C0"/>
                </a:solidFill>
              </a:rPr>
              <a:t>3</a:t>
            </a:r>
            <a:r>
              <a:rPr lang="ru-RU" i="1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/>
              <a:t>Схема: […]</a:t>
            </a:r>
            <a:r>
              <a:rPr lang="ru-RU" baseline="30000" dirty="0"/>
              <a:t>1</a:t>
            </a:r>
            <a:r>
              <a:rPr lang="ru-RU" dirty="0"/>
              <a:t>, (что…)</a:t>
            </a:r>
            <a:r>
              <a:rPr lang="ru-RU" baseline="30000" dirty="0"/>
              <a:t>2</a:t>
            </a:r>
            <a:r>
              <a:rPr lang="ru-RU" dirty="0"/>
              <a:t> и (как …)</a:t>
            </a:r>
            <a:r>
              <a:rPr lang="ru-RU" baseline="30000" dirty="0"/>
              <a:t>3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i="1" dirty="0">
                <a:solidFill>
                  <a:srgbClr val="0070C0"/>
                </a:solidFill>
              </a:rPr>
              <a:t>Он позвонил нам </a:t>
            </a:r>
            <a:r>
              <a:rPr lang="ru-RU" i="1" baseline="30000" dirty="0">
                <a:solidFill>
                  <a:srgbClr val="0070C0"/>
                </a:solidFill>
              </a:rPr>
              <a:t>1</a:t>
            </a:r>
            <a:r>
              <a:rPr lang="ru-RU" i="1" dirty="0">
                <a:solidFill>
                  <a:srgbClr val="0070C0"/>
                </a:solidFill>
              </a:rPr>
              <a:t>/ не когда все страсти улеглись</a:t>
            </a:r>
            <a:r>
              <a:rPr lang="ru-RU" i="1" baseline="30000" dirty="0">
                <a:solidFill>
                  <a:srgbClr val="0070C0"/>
                </a:solidFill>
              </a:rPr>
              <a:t>2</a:t>
            </a:r>
            <a:r>
              <a:rPr lang="ru-RU" i="1" dirty="0">
                <a:solidFill>
                  <a:srgbClr val="0070C0"/>
                </a:solidFill>
              </a:rPr>
              <a:t>,/ а когда скандал только-только начал разгораться</a:t>
            </a:r>
            <a:r>
              <a:rPr lang="ru-RU" i="1" baseline="30000" dirty="0">
                <a:solidFill>
                  <a:srgbClr val="0070C0"/>
                </a:solidFill>
              </a:rPr>
              <a:t>3</a:t>
            </a:r>
            <a:r>
              <a:rPr lang="ru-RU" i="1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/>
              <a:t>Схема: […] </a:t>
            </a:r>
            <a:r>
              <a:rPr lang="ru-RU" baseline="30000" dirty="0"/>
              <a:t>1</a:t>
            </a:r>
            <a:r>
              <a:rPr lang="ru-RU" dirty="0"/>
              <a:t>(не когда…)</a:t>
            </a:r>
            <a:r>
              <a:rPr lang="ru-RU" baseline="30000" dirty="0"/>
              <a:t>2</a:t>
            </a:r>
            <a:r>
              <a:rPr lang="ru-RU" dirty="0"/>
              <a:t>, (а когда…)</a:t>
            </a:r>
            <a:r>
              <a:rPr lang="ru-RU" baseline="30000" dirty="0"/>
              <a:t>3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3.</a:t>
            </a:r>
            <a:r>
              <a:rPr lang="ru-RU" dirty="0"/>
              <a:t> </a:t>
            </a:r>
            <a:r>
              <a:rPr lang="ru-RU" i="1" dirty="0">
                <a:solidFill>
                  <a:srgbClr val="0070C0"/>
                </a:solidFill>
              </a:rPr>
              <a:t>Он позвонит нам </a:t>
            </a:r>
            <a:r>
              <a:rPr lang="ru-RU" i="1" baseline="30000" dirty="0">
                <a:solidFill>
                  <a:srgbClr val="0070C0"/>
                </a:solidFill>
              </a:rPr>
              <a:t>1</a:t>
            </a:r>
            <a:r>
              <a:rPr lang="ru-RU" i="1" dirty="0">
                <a:solidFill>
                  <a:srgbClr val="0070C0"/>
                </a:solidFill>
              </a:rPr>
              <a:t>/либо когда объявят посадку в самолёт</a:t>
            </a:r>
            <a:r>
              <a:rPr lang="ru-RU" i="1" baseline="30000" dirty="0">
                <a:solidFill>
                  <a:srgbClr val="0070C0"/>
                </a:solidFill>
              </a:rPr>
              <a:t>2</a:t>
            </a:r>
            <a:r>
              <a:rPr lang="ru-RU" i="1" dirty="0">
                <a:solidFill>
                  <a:srgbClr val="0070C0"/>
                </a:solidFill>
              </a:rPr>
              <a:t>,/ либо когда они уже доберутся до места</a:t>
            </a:r>
            <a:r>
              <a:rPr lang="ru-RU" i="1" baseline="30000" dirty="0">
                <a:solidFill>
                  <a:srgbClr val="0070C0"/>
                </a:solidFill>
              </a:rPr>
              <a:t>3</a:t>
            </a:r>
            <a:r>
              <a:rPr lang="ru-RU" i="1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/>
              <a:t>Схема: […]</a:t>
            </a:r>
            <a:r>
              <a:rPr lang="ru-RU" baseline="30000" dirty="0"/>
              <a:t>1</a:t>
            </a:r>
            <a:r>
              <a:rPr lang="ru-RU" dirty="0"/>
              <a:t> (либо когда …)</a:t>
            </a:r>
            <a:r>
              <a:rPr lang="ru-RU" baseline="30000" dirty="0"/>
              <a:t>2</a:t>
            </a:r>
            <a:r>
              <a:rPr lang="ru-RU" dirty="0"/>
              <a:t>, (либо когда…)</a:t>
            </a:r>
            <a:r>
              <a:rPr lang="ru-RU" baseline="30000" dirty="0" smtClean="0"/>
              <a:t>3</a:t>
            </a:r>
          </a:p>
          <a:p>
            <a:pPr marL="0" indent="0">
              <a:buNone/>
            </a:pPr>
            <a:r>
              <a:rPr lang="ru-RU" baseline="30000" dirty="0" smtClean="0"/>
              <a:t>4.</a:t>
            </a:r>
            <a:r>
              <a:rPr lang="ru-RU" dirty="0"/>
              <a:t> </a:t>
            </a:r>
            <a:r>
              <a:rPr lang="ru-RU" i="1" dirty="0">
                <a:solidFill>
                  <a:srgbClr val="0070C0"/>
                </a:solidFill>
              </a:rPr>
              <a:t>Он обиделся на нас, но не сказал </a:t>
            </a:r>
            <a:r>
              <a:rPr lang="ru-RU" i="1" baseline="30000" dirty="0">
                <a:solidFill>
                  <a:srgbClr val="0070C0"/>
                </a:solidFill>
              </a:rPr>
              <a:t>1</a:t>
            </a:r>
            <a:r>
              <a:rPr lang="ru-RU" i="1" dirty="0">
                <a:solidFill>
                  <a:srgbClr val="0070C0"/>
                </a:solidFill>
              </a:rPr>
              <a:t>/почему</a:t>
            </a:r>
            <a:r>
              <a:rPr lang="ru-RU" i="1" baseline="30000" dirty="0">
                <a:solidFill>
                  <a:srgbClr val="0070C0"/>
                </a:solidFill>
              </a:rPr>
              <a:t>2</a:t>
            </a:r>
            <a:r>
              <a:rPr lang="ru-RU" i="1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/>
              <a:t>Схема: […]</a:t>
            </a:r>
            <a:r>
              <a:rPr lang="ru-RU" baseline="30000" dirty="0"/>
              <a:t>1</a:t>
            </a:r>
            <a:r>
              <a:rPr lang="ru-RU" dirty="0"/>
              <a:t> (почему)</a:t>
            </a:r>
            <a:r>
              <a:rPr lang="ru-RU" baseline="30000" dirty="0"/>
              <a:t>2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aseline="30000" dirty="0" smtClean="0"/>
              <a:t>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815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Сложное предложение-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это такое предложение, которое имеет в своем составе не менее двух грамматических основ и представляет собой смысловое и грамматическое единство, оформленное по законам интонации или пунктуации.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 битвы поле роковое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Гремит, пылает здесь и там,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Но явно счастье боевое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Служить уж начинает нам.</a:t>
            </a:r>
          </a:p>
          <a:p>
            <a:pPr algn="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 А.С.Пушкин)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     ,  , НО       .</a:t>
            </a:r>
            <a:endParaRPr lang="ru-RU" sz="54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Сложное предложение с разными видами связи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Грохот и треск нёсся с окружных гор ; задымились лесные опушки, и нельзя было понять, как это еще жив здесь хоть один человек . ( Л.Н. Толстой)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 и     ;      , </a:t>
            </a:r>
            <a:r>
              <a:rPr lang="ru-RU" sz="3600" b="1" dirty="0" err="1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</a:t>
            </a:r>
            <a:r>
              <a:rPr lang="ru-RU" sz="3600" b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    , ( как   ).</a:t>
            </a:r>
            <a:endParaRPr lang="ru-RU" sz="3600" i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В данном предложении бессоюзная, сочинительная и подчинительная связь.</a:t>
            </a:r>
            <a:endParaRPr lang="ru-RU" i="1" dirty="0">
              <a:solidFill>
                <a:srgbClr val="FF66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Работа с текстом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8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болоте на все голоса урчали лягушки, а у берега в озерке плескались щуки: они метали икру. Домовитый ежик спешил в свою норку, таща на колючках сочные спелые яблоки, которые он нашел в чьём-то саду.</a:t>
            </a:r>
          </a:p>
          <a:p>
            <a:pPr algn="r"/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 Н.Сладков)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болоте на все голоса урчали лягушки, а у берега в озерке плескались щуки: они метали икру.</a:t>
            </a:r>
          </a:p>
          <a:p>
            <a:endParaRPr lang="ru-RU" sz="2400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     , а       :      .</a:t>
            </a:r>
          </a:p>
          <a:p>
            <a:pPr>
              <a:buNone/>
            </a:pPr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предложении три части: говорится о том, что:</a:t>
            </a:r>
          </a:p>
          <a:p>
            <a:pPr marL="514350" indent="-514350">
              <a:buNone/>
            </a:pPr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1.Урчали лягушки;</a:t>
            </a:r>
          </a:p>
          <a:p>
            <a:pPr marL="514350" indent="-514350">
              <a:buNone/>
            </a:pPr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2.Плескались щуки;</a:t>
            </a:r>
          </a:p>
          <a:p>
            <a:pPr marL="514350" indent="-514350">
              <a:buNone/>
            </a:pPr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Щуки метали икру.</a:t>
            </a:r>
          </a:p>
          <a:p>
            <a:pPr marL="514350" indent="-514350">
              <a:buNone/>
            </a:pPr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Первая и вторая части противопоставлены одна другой с помощью союза А.</a:t>
            </a:r>
          </a:p>
          <a:p>
            <a:pPr marL="514350" indent="-514350">
              <a:buNone/>
            </a:pPr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Третья часть предложения тесно связана со второй: она поясняет причину, </a:t>
            </a:r>
          </a:p>
          <a:p>
            <a:pPr marL="514350" indent="-514350">
              <a:buNone/>
            </a:pPr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которой плескались щуки, и эта причинная зависимость оформлена бессоюзной </a:t>
            </a:r>
          </a:p>
          <a:p>
            <a:pPr marL="514350" indent="-514350">
              <a:buNone/>
            </a:pPr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связью, а на письме обозначена двоеточием.</a:t>
            </a:r>
          </a:p>
          <a:p>
            <a:pPr marL="514350" indent="-514350">
              <a:buAutoNum type="arabicPeriod"/>
            </a:pPr>
            <a:endParaRPr lang="ru-RU" sz="2800" i="1" dirty="0">
              <a:solidFill>
                <a:srgbClr val="FF66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Домовитый ежик спешил в свою норку, таща на колючках сочные спелые яблоки, </a:t>
            </a:r>
            <a:r>
              <a:rPr lang="ru-RU" sz="2400" i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которые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он нашел в чьём-то саду.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данном предложении две части:</a:t>
            </a:r>
          </a:p>
          <a:p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Ёжик тащит в норку яблоки;</a:t>
            </a:r>
          </a:p>
          <a:p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Эти яблоки ежик нашел в чьем-то саду.</a:t>
            </a:r>
          </a:p>
          <a:p>
            <a:pPr>
              <a:buNone/>
            </a:pP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Связь между частями предложения подчинительная: вторая часть зависит от первой,</a:t>
            </a:r>
          </a:p>
          <a:p>
            <a:pPr>
              <a:buNone/>
            </a:pP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эта зависимость передаётся с помощью союзного слова </a:t>
            </a:r>
            <a:r>
              <a:rPr lang="ru-RU" sz="1600" i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который, </a:t>
            </a:r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являющегося </a:t>
            </a:r>
          </a:p>
          <a:p>
            <a:pPr>
              <a:buNone/>
            </a:pPr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относительным местоимением.</a:t>
            </a:r>
          </a:p>
          <a:p>
            <a:pPr>
              <a:buNone/>
            </a:pPr>
            <a:endParaRPr lang="ru-RU" sz="1600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     , ( </a:t>
            </a:r>
            <a:r>
              <a:rPr lang="ru-RU" sz="4400" b="1" i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которые </a:t>
            </a:r>
            <a:r>
              <a:rPr lang="ru-RU" sz="4400" b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   ).</a:t>
            </a:r>
            <a:endParaRPr lang="ru-RU" sz="4400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1. На какие две группы делятся сложные предложения?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2. Какие бывают союзные предложения?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3.Что вы можете сказать о сложносочиненном предложении?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4. Назовите виды сложносочиненных союзов.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Соединительные: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Разделительные: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Противительные: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5.Что вы можете сказать о сложноподчиненном предложении?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6.Каким образом соединяются части сложноподчиненных предложений?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7.Чем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отличаются союзы от союзных слов?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8.В чем отличие союзных предложений от бессоюзных?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02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Запишите </a:t>
            </a:r>
            <a:r>
              <a:rPr lang="ru-RU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предложения,  расставьте знаки препинания,  выделите грамматическую основу,  определите тип  сложного предложения, постройте схему.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Вдруг лес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кончился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тропа оборвалась.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 долгих блужданий мы вышли к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озеру 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которое поблескивало среди камышей.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Солнца еще не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было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 дождь перестал.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капитан остановил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пароход 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стали проситься погулять.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Молодой месяц низко висел над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лесом 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нежный его свет блестел в дождевых каплях.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845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Задание №1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Словарно- орфографическая работа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..рать доску,  с(?)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едобный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б,п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..пот листвы,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..пленок, (не)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брежность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подоко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н,нн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пол(лимона), у(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с,з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)кий мост, осе(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н,нн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день,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глиня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н,нн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кувшин, ярко(красный) шарф,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изл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..гать св..и мысли,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пр..интересный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с,сс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темная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(?),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стрич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(?) волосы,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со..</a:t>
            </a:r>
            <a:r>
              <a:rPr lang="ru-RU" sz="2000" u="sng" dirty="0" err="1" smtClean="0">
                <a:latin typeface="Times New Roman" pitchFamily="18" charset="0"/>
                <a:cs typeface="Times New Roman" pitchFamily="18" charset="0"/>
              </a:rPr>
              <a:t>нце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вым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кнуть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под дождем,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цветущее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р..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подск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 неожиданности,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две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св..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ердилась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карандаш,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усевшись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под  дер..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высоко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над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..млей,  как в воду гл..дел, к..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никулы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сам..вар.</a:t>
            </a:r>
          </a:p>
          <a:p>
            <a:endParaRPr lang="ru-RU" dirty="0"/>
          </a:p>
        </p:txBody>
      </p:sp>
      <p:pic>
        <p:nvPicPr>
          <p:cNvPr id="4" name="Рисунок 8" descr="Рисунок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3929066"/>
            <a:ext cx="2026999" cy="25236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Все в твоих руках….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Наталья\Pictures\929494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772816"/>
            <a:ext cx="3672408" cy="489654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32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124075" y="404813"/>
            <a:ext cx="51503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i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Сложное </a:t>
            </a:r>
            <a:r>
              <a:rPr lang="ru-RU" sz="3600" b="1" i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предложение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403350" y="1196975"/>
            <a:ext cx="68186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i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Простые предложения соединяются в сложные</a:t>
            </a:r>
          </a:p>
          <a:p>
            <a:pPr>
              <a:defRPr/>
            </a:pPr>
            <a:endParaRPr 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8215338" y="1285860"/>
            <a:ext cx="64294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8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?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900113" y="2349500"/>
            <a:ext cx="34594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i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Интонации </a:t>
            </a:r>
          </a:p>
          <a:p>
            <a:pPr algn="ctr">
              <a:defRPr/>
            </a:pPr>
            <a:r>
              <a:rPr lang="ru-RU" sz="2400" b="1" i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 союзов (союзных слов)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19700" y="2276475"/>
            <a:ext cx="39766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i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Интонации </a:t>
            </a:r>
          </a:p>
          <a:p>
            <a:pPr algn="ctr">
              <a:defRPr/>
            </a:pPr>
            <a:r>
              <a:rPr lang="ru-RU" sz="2400" b="1" i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(без союзов и союзных сл</a:t>
            </a:r>
            <a:r>
              <a:rPr lang="ru-RU" sz="2400" b="1" i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ов)</a:t>
            </a:r>
          </a:p>
        </p:txBody>
      </p:sp>
      <p:sp>
        <p:nvSpPr>
          <p:cNvPr id="5127" name="AutoShape 9"/>
          <p:cNvSpPr>
            <a:spLocks noChangeArrowheads="1"/>
          </p:cNvSpPr>
          <p:nvPr/>
        </p:nvSpPr>
        <p:spPr bwMode="auto">
          <a:xfrm>
            <a:off x="2428860" y="1785926"/>
            <a:ext cx="357190" cy="571504"/>
          </a:xfrm>
          <a:prstGeom prst="down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128" name="AutoShape 11"/>
          <p:cNvSpPr>
            <a:spLocks noChangeArrowheads="1"/>
          </p:cNvSpPr>
          <p:nvPr/>
        </p:nvSpPr>
        <p:spPr bwMode="auto">
          <a:xfrm>
            <a:off x="6858016" y="1785926"/>
            <a:ext cx="357190" cy="642942"/>
          </a:xfrm>
          <a:prstGeom prst="down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539751" y="3068638"/>
            <a:ext cx="488950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1.Улицы курились дымкой, </a:t>
            </a:r>
          </a:p>
          <a:p>
            <a:pPr>
              <a:defRPr/>
            </a:pPr>
            <a:r>
              <a:rPr lang="ru-RU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скрипел сбитый </a:t>
            </a:r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снег.</a:t>
            </a:r>
          </a:p>
          <a:p>
            <a:pPr>
              <a:defRPr/>
            </a:pPr>
            <a:r>
              <a:rPr lang="ru-RU" sz="2400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союз       </a:t>
            </a:r>
            <a:r>
              <a:rPr lang="ru-RU" sz="1600" b="1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     </a:t>
            </a:r>
            <a:r>
              <a:rPr lang="ru-RU" sz="1600" b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</a:t>
            </a:r>
            <a:r>
              <a:rPr lang="ru-RU" sz="1600" b="1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 </a:t>
            </a:r>
            <a:r>
              <a:rPr lang="ru-RU" sz="1600" b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     </a:t>
            </a:r>
            <a:r>
              <a:rPr lang="ru-RU" sz="1600" b="1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  </a:t>
            </a:r>
            <a:r>
              <a:rPr lang="ru-RU" sz="1600" b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.</a:t>
            </a:r>
            <a:endParaRPr lang="ru-RU" sz="1600" i="1" dirty="0">
              <a:solidFill>
                <a:srgbClr val="FF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2.Мне вздумалось завернуть </a:t>
            </a:r>
          </a:p>
          <a:p>
            <a:pPr>
              <a:defRPr/>
            </a:pPr>
            <a:r>
              <a:rPr lang="ru-RU" sz="2400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под навес, </a:t>
            </a:r>
            <a:r>
              <a:rPr lang="ru-RU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ru-RU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стояли наши.</a:t>
            </a:r>
          </a:p>
          <a:p>
            <a:pPr>
              <a:defRPr/>
            </a:pPr>
            <a:r>
              <a:rPr lang="ru-RU" sz="2400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лошади.  </a:t>
            </a:r>
            <a:r>
              <a:rPr lang="ru-RU" sz="1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союзное </a:t>
            </a:r>
            <a:r>
              <a:rPr lang="ru-RU" sz="1600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слово – относительное </a:t>
            </a:r>
            <a:r>
              <a:rPr lang="ru-RU" sz="1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наречие      </a:t>
            </a:r>
            <a:r>
              <a:rPr lang="ru-RU" sz="1600" b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    </a:t>
            </a:r>
            <a:r>
              <a:rPr lang="ru-RU" sz="1600" b="1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 </a:t>
            </a:r>
            <a:r>
              <a:rPr lang="ru-RU" sz="1600" b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</a:t>
            </a:r>
            <a:r>
              <a:rPr lang="ru-RU" sz="1600" b="1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ru-RU" sz="1600" b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ГДЕ (    </a:t>
            </a:r>
            <a:r>
              <a:rPr lang="ru-RU" sz="1600" b="1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  </a:t>
            </a:r>
            <a:r>
              <a:rPr lang="ru-RU" sz="1600" b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).</a:t>
            </a:r>
            <a:endParaRPr lang="ru-RU" sz="2400" i="1" dirty="0">
              <a:solidFill>
                <a:srgbClr val="FF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3. Проснувшись поздно, я увидел, </a:t>
            </a:r>
          </a:p>
          <a:p>
            <a:pPr>
              <a:defRPr/>
            </a:pPr>
            <a:r>
              <a:rPr lang="ru-RU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2400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буря утихла.</a:t>
            </a:r>
          </a:p>
          <a:p>
            <a:pPr>
              <a:defRPr/>
            </a:pPr>
            <a:r>
              <a:rPr lang="ru-RU" sz="1600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союз     </a:t>
            </a:r>
            <a:r>
              <a:rPr lang="ru-RU" sz="1600" b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    </a:t>
            </a:r>
            <a:r>
              <a:rPr lang="ru-RU" sz="1600" b="1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 </a:t>
            </a:r>
            <a:r>
              <a:rPr lang="ru-RU" sz="1600" b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</a:t>
            </a:r>
            <a:r>
              <a:rPr lang="ru-RU" sz="1600" b="1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ru-RU" sz="1600" b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ЧТО (    </a:t>
            </a:r>
            <a:r>
              <a:rPr lang="ru-RU" sz="1600" b="1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  </a:t>
            </a:r>
            <a:r>
              <a:rPr lang="ru-RU" sz="1600" b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).</a:t>
            </a:r>
            <a:endParaRPr lang="ru-RU" sz="1600" i="1" dirty="0">
              <a:solidFill>
                <a:srgbClr val="FF6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755650" y="3789363"/>
            <a:ext cx="173012" cy="2111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2143108" y="485776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971550" y="58769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5148263" y="3141662"/>
            <a:ext cx="3725251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1.Покраснела рябина, </a:t>
            </a:r>
          </a:p>
          <a:p>
            <a:pPr>
              <a:defRPr/>
            </a:pP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посинела вода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ru-RU" sz="2000" b="1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     , </a:t>
            </a:r>
            <a:r>
              <a:rPr lang="ru-RU" sz="2000" b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000" b="1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      .</a:t>
            </a:r>
            <a:endParaRPr lang="ru-RU" sz="2000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2.Луны не было на небе:</a:t>
            </a:r>
          </a:p>
          <a:p>
            <a:pPr>
              <a:defRPr/>
            </a:pP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она в ту пору поздно всходила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     </a:t>
            </a:r>
            <a:r>
              <a:rPr lang="ru-RU" sz="2000" b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</a:t>
            </a:r>
            <a:r>
              <a:rPr lang="ru-RU" sz="2000" b="1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  <a:r>
              <a:rPr lang="ru-RU" sz="2000" b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000" b="1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      .</a:t>
            </a:r>
            <a:endParaRPr lang="ru-RU" sz="2000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3. Слабо шурша, падали шишки;</a:t>
            </a:r>
          </a:p>
          <a:p>
            <a:pPr>
              <a:defRPr/>
            </a:pP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вздыхая, шумел лес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ru-RU" sz="2000" b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000" b="1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     ;       .</a:t>
            </a:r>
            <a:endParaRPr lang="ru-RU" sz="2000" dirty="0"/>
          </a:p>
          <a:p>
            <a:pPr>
              <a:defRPr/>
            </a:pPr>
            <a:endParaRPr lang="ru-RU" sz="2000" i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86380" y="5715016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3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6" grpId="0"/>
      <p:bldP spid="13317" grpId="0"/>
      <p:bldP spid="13318" grpId="0"/>
      <p:bldP spid="13324" grpId="0"/>
      <p:bldP spid="13325" grpId="0" animBg="1"/>
      <p:bldP spid="13326" grpId="0" animBg="1"/>
      <p:bldP spid="13327" grpId="0" animBg="1"/>
      <p:bldP spid="133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476375" y="620713"/>
            <a:ext cx="750910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виды сложных предложений</a:t>
            </a:r>
          </a:p>
          <a:p>
            <a:pPr>
              <a:defRPr/>
            </a:pP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072462" y="1428736"/>
            <a:ext cx="64294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8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?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500166" y="2000240"/>
            <a:ext cx="27146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союзные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14942" y="2071678"/>
            <a:ext cx="306301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бессоюзные</a:t>
            </a:r>
          </a:p>
        </p:txBody>
      </p:sp>
      <p:sp>
        <p:nvSpPr>
          <p:cNvPr id="6150" name="AutoShape 7"/>
          <p:cNvSpPr>
            <a:spLocks noChangeArrowheads="1"/>
          </p:cNvSpPr>
          <p:nvPr/>
        </p:nvSpPr>
        <p:spPr bwMode="auto">
          <a:xfrm>
            <a:off x="2714612" y="1214422"/>
            <a:ext cx="428628" cy="857256"/>
          </a:xfrm>
          <a:prstGeom prst="down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AutoShape 8"/>
          <p:cNvSpPr>
            <a:spLocks noChangeArrowheads="1"/>
          </p:cNvSpPr>
          <p:nvPr/>
        </p:nvSpPr>
        <p:spPr bwMode="auto">
          <a:xfrm>
            <a:off x="6429388" y="1214422"/>
            <a:ext cx="428628" cy="857256"/>
          </a:xfrm>
          <a:prstGeom prst="down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39750" y="3068638"/>
            <a:ext cx="465146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1.Улицы курились дымкой, </a:t>
            </a:r>
          </a:p>
          <a:p>
            <a:pPr>
              <a:defRPr/>
            </a:pPr>
            <a:r>
              <a:rPr lang="ru-RU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скрипел сбитый снег.</a:t>
            </a:r>
          </a:p>
          <a:p>
            <a:pPr>
              <a:defRPr/>
            </a:pPr>
            <a: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союз </a:t>
            </a:r>
          </a:p>
          <a:p>
            <a:pPr>
              <a:defRPr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2.Мне вздумалось завернуть </a:t>
            </a:r>
          </a:p>
          <a:p>
            <a:pPr>
              <a:defRPr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 навес,</a:t>
            </a:r>
            <a:r>
              <a:rPr lang="ru-RU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ru-RU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стояли наши</a:t>
            </a:r>
          </a:p>
          <a:p>
            <a:pPr>
              <a:defRPr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лошади. </a:t>
            </a:r>
            <a:r>
              <a:rPr lang="ru-RU" sz="1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союзное слово – относительное наречие</a:t>
            </a:r>
          </a:p>
          <a:p>
            <a:pPr>
              <a:defRPr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3. Проснувшись поздно, я увидел, </a:t>
            </a:r>
          </a:p>
          <a:p>
            <a:pPr>
              <a:defRPr/>
            </a:pPr>
            <a:r>
              <a:rPr lang="ru-RU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буря утихла.</a:t>
            </a:r>
          </a:p>
          <a:p>
            <a:pPr>
              <a:defRPr/>
            </a:pPr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союз</a:t>
            </a:r>
            <a:endParaRPr lang="ru-RU" sz="16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>
            <a:off x="755650" y="3789363"/>
            <a:ext cx="173012" cy="1397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4" name="Line 11"/>
          <p:cNvSpPr>
            <a:spLocks noChangeShapeType="1"/>
          </p:cNvSpPr>
          <p:nvPr/>
        </p:nvSpPr>
        <p:spPr bwMode="auto">
          <a:xfrm>
            <a:off x="2214546" y="478632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5" name="Line 12"/>
          <p:cNvSpPr>
            <a:spLocks noChangeShapeType="1"/>
          </p:cNvSpPr>
          <p:nvPr/>
        </p:nvSpPr>
        <p:spPr bwMode="auto">
          <a:xfrm>
            <a:off x="1000100" y="5857893"/>
            <a:ext cx="214314" cy="1428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148263" y="3141663"/>
            <a:ext cx="372525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1.Покраснела рябина, </a:t>
            </a:r>
          </a:p>
          <a:p>
            <a:pPr>
              <a:defRPr/>
            </a:pPr>
            <a:r>
              <a:rPr lang="ru-RU" sz="20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посинела вода.</a:t>
            </a:r>
          </a:p>
          <a:p>
            <a:pPr>
              <a:defRPr/>
            </a:pPr>
            <a:r>
              <a:rPr lang="ru-RU" sz="20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2.Луны не было на небе:</a:t>
            </a:r>
          </a:p>
          <a:p>
            <a:pPr>
              <a:defRPr/>
            </a:pPr>
            <a:r>
              <a:rPr lang="ru-RU" sz="20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она в ту пору поздно всходила. </a:t>
            </a:r>
          </a:p>
          <a:p>
            <a:pPr>
              <a:defRPr/>
            </a:pPr>
            <a:r>
              <a:rPr lang="ru-RU" sz="20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Слабо шурша, падали шишки;</a:t>
            </a:r>
          </a:p>
          <a:p>
            <a:pPr>
              <a:defRPr/>
            </a:pPr>
            <a:r>
              <a:rPr lang="ru-RU" sz="2000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вздыхая, шумел лес.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059113" y="981075"/>
            <a:ext cx="321434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СОЮЗНЫЕ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7429520" y="642918"/>
            <a:ext cx="3619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8800" b="1" dirty="0">
                <a:solidFill>
                  <a:srgbClr val="0000FF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57159" y="3141663"/>
            <a:ext cx="4337080" cy="209288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Сложносочинённые </a:t>
            </a:r>
          </a:p>
          <a:p>
            <a:pPr algn="ctr"/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 с сочинительными союзами)</a:t>
            </a:r>
            <a:endParaRPr lang="ru-RU" b="1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i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, а, но, да, или, либо, то-то, не только- но и  </a:t>
            </a:r>
            <a:r>
              <a:rPr lang="ru-RU" b="1" i="1" dirty="0" err="1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i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 др.</a:t>
            </a:r>
            <a:endParaRPr lang="ru-RU" b="1" i="1" dirty="0">
              <a:solidFill>
                <a:srgbClr val="FF66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Наступил октябрь,</a:t>
            </a:r>
            <a:endParaRPr lang="ru-RU" sz="2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заметно похолодало.</a:t>
            </a:r>
            <a:endParaRPr lang="ru-RU" sz="2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716463" y="2349500"/>
            <a:ext cx="4213255" cy="209288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Сложноподчинённые</a:t>
            </a:r>
          </a:p>
          <a:p>
            <a:pPr algn="ctr"/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 с подчинительными союзами)</a:t>
            </a:r>
            <a:endParaRPr lang="ru-RU" b="1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Что, чтобы, когда, где, кто, который, так как  и др.</a:t>
            </a:r>
            <a:endParaRPr lang="ru-RU" b="1" i="1" dirty="0">
              <a:solidFill>
                <a:srgbClr val="FF66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Заметно похолодало, </a:t>
            </a:r>
            <a:r>
              <a:rPr lang="ru-RU" sz="2400" b="1" i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так как </a:t>
            </a:r>
            <a:r>
              <a:rPr lang="ru-RU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наступил октябрь.</a:t>
            </a:r>
            <a:endParaRPr lang="ru-RU" sz="2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 rot="2221633">
            <a:off x="3857620" y="1643050"/>
            <a:ext cx="417524" cy="1227134"/>
          </a:xfrm>
          <a:prstGeom prst="downArrow">
            <a:avLst>
              <a:gd name="adj1" fmla="val 50000"/>
              <a:gd name="adj2" fmla="val 158456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 rot="19148482">
            <a:off x="5784119" y="1563524"/>
            <a:ext cx="385094" cy="791527"/>
          </a:xfrm>
          <a:prstGeom prst="downArrow">
            <a:avLst>
              <a:gd name="adj1" fmla="val 56440"/>
              <a:gd name="adj2" fmla="val 76389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 animBg="1"/>
      <p:bldP spid="215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Сложносочинённые предложения обычно обозначаются так: ССП.</a:t>
            </a:r>
          </a:p>
          <a:p>
            <a:r>
              <a:rPr lang="ru-RU" dirty="0"/>
              <a:t>Сочинительная связь выражена </a:t>
            </a:r>
            <a:r>
              <a:rPr lang="ru-RU" u="sng" dirty="0">
                <a:hlinkClick r:id="rId2"/>
              </a:rPr>
              <a:t>сочинительными союзами</a:t>
            </a:r>
            <a:r>
              <a:rPr lang="ru-RU" dirty="0"/>
              <a:t>. Они определяют характер смысловых отношений в ССП.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Тренер заболел, и занятия перенесли.</a:t>
            </a:r>
          </a:p>
          <a:p>
            <a:pPr marL="0" indent="0">
              <a:buNone/>
            </a:pPr>
            <a:r>
              <a:rPr lang="ru-RU" dirty="0"/>
              <a:t>(</a:t>
            </a:r>
            <a:r>
              <a:rPr lang="ru-RU" sz="2400" i="1" dirty="0"/>
              <a:t>соединительный союз </a:t>
            </a:r>
            <a:r>
              <a:rPr lang="ru-RU" sz="2400" b="1" i="1" dirty="0"/>
              <a:t>и</a:t>
            </a:r>
            <a:r>
              <a:rPr lang="ru-RU" sz="2400" i="1" dirty="0"/>
              <a:t>, в предложении выражена последовательность действий, обусловленная как причина и следствие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Разлука с любимыми тяжела, но она легче жизни с нелюбимыми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(</a:t>
            </a:r>
            <a:r>
              <a:rPr lang="ru-RU" sz="2400" i="1" dirty="0"/>
              <a:t>противительный союз </a:t>
            </a:r>
            <a:r>
              <a:rPr lang="ru-RU" sz="2400" b="1" i="1" dirty="0"/>
              <a:t>но</a:t>
            </a:r>
            <a:r>
              <a:rPr lang="ru-RU" sz="2400" i="1" dirty="0"/>
              <a:t>, в предложении выражено противопоставление</a:t>
            </a:r>
            <a:r>
              <a:rPr lang="ru-RU" i="1" dirty="0"/>
              <a:t>)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88582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369816" y="549275"/>
            <a:ext cx="655977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Сложносочинённые предложения</a:t>
            </a:r>
            <a:endParaRPr lang="ru-RU" sz="2800" b="1" i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36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785786" y="1714488"/>
            <a:ext cx="81026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Предложения, </a:t>
            </a:r>
            <a:r>
              <a:rPr lang="ru-RU" sz="2000" b="1" i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которых </a:t>
            </a:r>
            <a:r>
              <a:rPr lang="ru-RU" sz="2000" b="1" i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простые предложения </a:t>
            </a:r>
            <a:r>
              <a:rPr lang="ru-RU" sz="2000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равноправны  по смыслу и связываются </a:t>
            </a:r>
            <a:r>
              <a:rPr lang="ru-RU" sz="2000" b="1" i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сочинительными союзами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348038" y="3789363"/>
            <a:ext cx="2509846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Разделительные</a:t>
            </a:r>
          </a:p>
          <a:p>
            <a:pPr>
              <a:defRPr/>
            </a:pPr>
            <a:r>
              <a:rPr lang="ru-RU" sz="2400" i="1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ИЛИ (ИЛЬ), ЛИБО,</a:t>
            </a:r>
          </a:p>
          <a:p>
            <a:pPr>
              <a:defRPr/>
            </a:pPr>
            <a:r>
              <a:rPr lang="ru-RU" sz="2400" i="1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ТО – ТО, </a:t>
            </a:r>
            <a:br>
              <a:rPr lang="ru-RU" sz="2400" i="1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НЕ ТО –</a:t>
            </a:r>
            <a:r>
              <a:rPr lang="ru-RU" sz="2400" i="1" dirty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НЕ ТО,</a:t>
            </a:r>
            <a:br>
              <a:rPr lang="ru-RU" sz="2400" i="1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ТО ЛИ  –</a:t>
            </a:r>
            <a:r>
              <a:rPr lang="ru-RU" sz="2400" i="1" dirty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ТО ЛИ</a:t>
            </a:r>
          </a:p>
          <a:p>
            <a:pPr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571472" y="2924175"/>
            <a:ext cx="2928958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Соединительные</a:t>
            </a:r>
          </a:p>
          <a:p>
            <a:pPr>
              <a:defRPr/>
            </a:pPr>
            <a:r>
              <a:rPr lang="ru-RU" sz="2400" i="1" dirty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И, ДА (в значении И),</a:t>
            </a:r>
          </a:p>
          <a:p>
            <a:pPr>
              <a:defRPr/>
            </a:pPr>
            <a:r>
              <a:rPr lang="ru-RU" sz="2400" i="1" dirty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НИ – НИ, ТОЖЕ, </a:t>
            </a:r>
          </a:p>
          <a:p>
            <a:pPr>
              <a:defRPr/>
            </a:pPr>
            <a:r>
              <a:rPr lang="ru-RU" sz="2400" i="1" dirty="0">
                <a:solidFill>
                  <a:srgbClr val="0099FF"/>
                </a:solidFill>
                <a:latin typeface="Times New Roman" pitchFamily="18" charset="0"/>
                <a:cs typeface="Times New Roman" pitchFamily="18" charset="0"/>
              </a:rPr>
              <a:t>ТАКЖЕ</a:t>
            </a:r>
            <a:endParaRPr lang="ru-RU" sz="1600" i="1" dirty="0">
              <a:solidFill>
                <a:srgbClr val="00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5786446" y="2781300"/>
            <a:ext cx="3143272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Противительные </a:t>
            </a:r>
          </a:p>
          <a:p>
            <a:pPr>
              <a:defRPr/>
            </a:pPr>
            <a:r>
              <a:rPr lang="ru-RU" sz="2400" i="1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А, НО, ДА (в значении НО),</a:t>
            </a:r>
          </a:p>
          <a:p>
            <a:pPr>
              <a:defRPr/>
            </a:pPr>
            <a:r>
              <a:rPr lang="ru-RU" sz="2400" i="1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ОДНАКО, ЗАТО, ЖЕ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7786710" y="500042"/>
            <a:ext cx="112238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7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5375" name="AutoShape 15"/>
          <p:cNvSpPr>
            <a:spLocks noChangeArrowheads="1"/>
          </p:cNvSpPr>
          <p:nvPr/>
        </p:nvSpPr>
        <p:spPr bwMode="auto">
          <a:xfrm>
            <a:off x="2339975" y="2565400"/>
            <a:ext cx="215900" cy="358775"/>
          </a:xfrm>
          <a:prstGeom prst="downArrow">
            <a:avLst>
              <a:gd name="adj1" fmla="val 50000"/>
              <a:gd name="adj2" fmla="val 415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6" name="AutoShape 16"/>
          <p:cNvSpPr>
            <a:spLocks noChangeArrowheads="1"/>
          </p:cNvSpPr>
          <p:nvPr/>
        </p:nvSpPr>
        <p:spPr bwMode="auto">
          <a:xfrm>
            <a:off x="4572000" y="2571744"/>
            <a:ext cx="217488" cy="1368425"/>
          </a:xfrm>
          <a:prstGeom prst="downArrow">
            <a:avLst>
              <a:gd name="adj1" fmla="val 50000"/>
              <a:gd name="adj2" fmla="val 1572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7" name="AutoShape 17"/>
          <p:cNvSpPr>
            <a:spLocks noChangeArrowheads="1"/>
          </p:cNvSpPr>
          <p:nvPr/>
        </p:nvSpPr>
        <p:spPr bwMode="auto">
          <a:xfrm>
            <a:off x="7072330" y="2500306"/>
            <a:ext cx="215900" cy="358775"/>
          </a:xfrm>
          <a:prstGeom prst="downArrow">
            <a:avLst>
              <a:gd name="adj1" fmla="val 50000"/>
              <a:gd name="adj2" fmla="val 415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  <p:bldP spid="15368" grpId="0"/>
      <p:bldP spid="15372" grpId="0"/>
      <p:bldP spid="15373" grpId="0"/>
      <p:bldP spid="15375" grpId="0" animBg="1"/>
      <p:bldP spid="15376" grpId="0" animBg="1"/>
      <p:bldP spid="153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Схемы ССП:</a:t>
            </a:r>
            <a:r>
              <a:rPr lang="ru-RU" dirty="0"/>
              <a:t/>
            </a:r>
            <a:br>
              <a:rPr lang="ru-RU" dirty="0"/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Анна не отвечала, и пауза затянулась.</a:t>
            </a:r>
          </a:p>
          <a:p>
            <a:pPr marL="0" indent="0">
              <a:buNone/>
            </a:pPr>
            <a:r>
              <a:rPr lang="ru-RU" i="1" dirty="0" smtClean="0"/>
              <a:t>                           […], </a:t>
            </a:r>
            <a:r>
              <a:rPr lang="ru-RU" i="1" dirty="0"/>
              <a:t>и […].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То Маша мечтала о театральном,</a:t>
            </a:r>
            <a:r>
              <a:rPr lang="ru-RU" baseline="30000" dirty="0">
                <a:solidFill>
                  <a:srgbClr val="0070C0"/>
                </a:solidFill>
              </a:rPr>
              <a:t>1</a:t>
            </a:r>
            <a:r>
              <a:rPr lang="ru-RU" dirty="0">
                <a:solidFill>
                  <a:srgbClr val="0070C0"/>
                </a:solidFill>
              </a:rPr>
              <a:t>/ то её трясло от одной мысли о судьбе актрисы</a:t>
            </a:r>
            <a:r>
              <a:rPr lang="ru-RU" baseline="30000" dirty="0">
                <a:solidFill>
                  <a:srgbClr val="0070C0"/>
                </a:solidFill>
              </a:rPr>
              <a:t>2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ru-RU" i="1" dirty="0"/>
              <a:t>Схема: То […]</a:t>
            </a:r>
            <a:r>
              <a:rPr lang="ru-RU" i="1" baseline="30000" dirty="0"/>
              <a:t>1</a:t>
            </a:r>
            <a:r>
              <a:rPr lang="ru-RU" i="1" dirty="0"/>
              <a:t>, то […]</a:t>
            </a:r>
            <a:r>
              <a:rPr lang="ru-RU" i="1" baseline="30000" dirty="0"/>
              <a:t>2</a:t>
            </a:r>
            <a:r>
              <a:rPr lang="ru-RU" i="1" dirty="0"/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Женщина хочет жить своей жизнью,</a:t>
            </a:r>
            <a:r>
              <a:rPr lang="ru-RU" baseline="30000" dirty="0">
                <a:solidFill>
                  <a:srgbClr val="0070C0"/>
                </a:solidFill>
              </a:rPr>
              <a:t>1</a:t>
            </a:r>
            <a:r>
              <a:rPr lang="ru-RU" dirty="0">
                <a:solidFill>
                  <a:srgbClr val="0070C0"/>
                </a:solidFill>
              </a:rPr>
              <a:t> /а мужчина – своей;</a:t>
            </a:r>
            <a:r>
              <a:rPr lang="ru-RU" baseline="30000" dirty="0">
                <a:solidFill>
                  <a:srgbClr val="0070C0"/>
                </a:solidFill>
              </a:rPr>
              <a:t>2</a:t>
            </a:r>
            <a:r>
              <a:rPr lang="ru-RU" dirty="0">
                <a:solidFill>
                  <a:srgbClr val="0070C0"/>
                </a:solidFill>
              </a:rPr>
              <a:t>/ и каждый старается свести другого с правильного пути</a:t>
            </a:r>
            <a:r>
              <a:rPr lang="ru-RU" baseline="30000" dirty="0">
                <a:solidFill>
                  <a:srgbClr val="0070C0"/>
                </a:solidFill>
              </a:rPr>
              <a:t>3</a:t>
            </a:r>
            <a:r>
              <a:rPr lang="ru-RU" dirty="0">
                <a:solidFill>
                  <a:srgbClr val="0070C0"/>
                </a:solidFill>
              </a:rPr>
              <a:t>(Б. Шоу</a:t>
            </a:r>
            <a:r>
              <a:rPr lang="ru-RU" dirty="0" smtClean="0">
                <a:solidFill>
                  <a:srgbClr val="0070C0"/>
                </a:solidFill>
              </a:rPr>
              <a:t>).</a:t>
            </a:r>
          </a:p>
          <a:p>
            <a:pPr marL="0" indent="0">
              <a:buNone/>
            </a:pPr>
            <a:r>
              <a:rPr lang="ru-RU" i="1" dirty="0"/>
              <a:t>Схема: […],</a:t>
            </a:r>
            <a:r>
              <a:rPr lang="ru-RU" i="1" baseline="30000" dirty="0"/>
              <a:t>1</a:t>
            </a:r>
            <a:r>
              <a:rPr lang="ru-RU" i="1" dirty="0"/>
              <a:t> a […]; </a:t>
            </a:r>
            <a:r>
              <a:rPr lang="ru-RU" i="1" baseline="30000" dirty="0"/>
              <a:t>2</a:t>
            </a:r>
            <a:r>
              <a:rPr lang="ru-RU" i="1" dirty="0"/>
              <a:t>и […]</a:t>
            </a:r>
            <a:r>
              <a:rPr lang="ru-RU" i="1" baseline="30000" dirty="0"/>
              <a:t>3</a:t>
            </a:r>
            <a:r>
              <a:rPr lang="ru-RU" i="1" dirty="0"/>
              <a:t>.</a:t>
            </a: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748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691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Схемы ССП: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  Прозрачный лес один чернеет, </a:t>
            </a:r>
            <a:r>
              <a:rPr lang="ru-RU" sz="2400" i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ель сквозь иней зеленеет, </a:t>
            </a:r>
            <a:r>
              <a:rPr lang="ru-RU" sz="2400" i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речка подо льдом блестит. </a:t>
            </a:r>
          </a:p>
          <a:p>
            <a:pPr algn="r">
              <a:buNone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 А.С.Пушкин)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    , и     , </a:t>
            </a:r>
            <a:r>
              <a:rPr lang="ru-RU" sz="3600" b="1" dirty="0" err="1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</a:t>
            </a:r>
            <a:r>
              <a:rPr lang="ru-RU" sz="3600" b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    .</a:t>
            </a:r>
          </a:p>
          <a:p>
            <a:pPr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Еще в полях белеет снег,</a:t>
            </a:r>
            <a:r>
              <a:rPr lang="ru-RU" sz="2400" i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а </a:t>
            </a: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воды уж весной шумят.</a:t>
            </a:r>
          </a:p>
          <a:p>
            <a:pPr algn="r">
              <a:buNone/>
            </a:pPr>
            <a:r>
              <a:rPr lang="ru-RU" sz="24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 Ф.И.Тютчев)</a:t>
            </a:r>
            <a:endParaRPr lang="ru-RU" sz="2400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   , а     .</a:t>
            </a:r>
            <a:endParaRPr lang="ru-RU" sz="4000" dirty="0">
              <a:solidFill>
                <a:srgbClr val="FF66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1295</TotalTime>
  <Words>1483</Words>
  <Application>Microsoft Office PowerPoint</Application>
  <PresentationFormat>Экран (4:3)</PresentationFormat>
  <Paragraphs>211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5" baseType="lpstr">
      <vt:lpstr>Arial</vt:lpstr>
      <vt:lpstr>Calibri</vt:lpstr>
      <vt:lpstr>Constantia</vt:lpstr>
      <vt:lpstr>Monotype Corsiva</vt:lpstr>
      <vt:lpstr>Symbol</vt:lpstr>
      <vt:lpstr>Times New Roman</vt:lpstr>
      <vt:lpstr>Wingdings 2</vt:lpstr>
      <vt:lpstr>Поток</vt:lpstr>
      <vt:lpstr>Презентация PowerPoint</vt:lpstr>
      <vt:lpstr>    Сложное предложение- это такое предложение, которое имеет в своем составе не менее двух грамматических основ и представляет собой смысловое и грамматическое единство, оформленное по законам интонации или пунктуации.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Схемы ССП: </vt:lpstr>
      <vt:lpstr>Схемы ССП: </vt:lpstr>
      <vt:lpstr> Знаки препинания ставятся </vt:lpstr>
      <vt:lpstr>Знаки препинания не ставятся </vt:lpstr>
      <vt:lpstr>Знаки препинания не ставятся</vt:lpstr>
      <vt:lpstr>Сложноподчинённые предложения.</vt:lpstr>
      <vt:lpstr>Классификация СПП по значению</vt:lpstr>
      <vt:lpstr>Презентация PowerPoint</vt:lpstr>
      <vt:lpstr>Место придаточного предложения относительно главного</vt:lpstr>
      <vt:lpstr>Знаки препинания, используемые в сложноподчинённых предложениях</vt:lpstr>
      <vt:lpstr>Случаи постановки запятых в предложениях с несколькими придаточными</vt:lpstr>
      <vt:lpstr>Случаи, когда запятая не ставится</vt:lpstr>
      <vt:lpstr>Сложное предложение с разными видами связи</vt:lpstr>
      <vt:lpstr>Работа с текстом</vt:lpstr>
      <vt:lpstr>Презентация PowerPoint</vt:lpstr>
      <vt:lpstr>Презентация PowerPoint</vt:lpstr>
      <vt:lpstr>Презентация PowerPoint</vt:lpstr>
      <vt:lpstr>  Запишите предложения,  расставьте знаки препинания,  выделите грамматическую основу,  определите тип  сложного предложения, постройте схему.</vt:lpstr>
      <vt:lpstr>Задание №1 Словарно- орфографическая работа</vt:lpstr>
      <vt:lpstr>Все в твоих руках….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81</cp:revision>
  <dcterms:created xsi:type="dcterms:W3CDTF">1601-01-01T00:00:00Z</dcterms:created>
  <dcterms:modified xsi:type="dcterms:W3CDTF">2020-05-26T10:45:00Z</dcterms:modified>
</cp:coreProperties>
</file>