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344" r:id="rId3"/>
    <p:sldId id="260" r:id="rId4"/>
    <p:sldId id="291" r:id="rId5"/>
    <p:sldId id="269" r:id="rId6"/>
    <p:sldId id="322" r:id="rId7"/>
    <p:sldId id="266" r:id="rId8"/>
    <p:sldId id="357" r:id="rId9"/>
    <p:sldId id="292" r:id="rId10"/>
    <p:sldId id="359" r:id="rId11"/>
    <p:sldId id="3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C9FFD7"/>
    <a:srgbClr val="FFFFDF"/>
    <a:srgbClr val="89FF8F"/>
    <a:srgbClr val="006666"/>
    <a:srgbClr val="FEFFE7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91" autoAdjust="0"/>
    <p:restoredTop sz="93460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3E0B-1DC8-455B-9880-77CD5BBED1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9245-3792-4133-8693-BE8D77B638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D239-270A-45D4-8545-55DE721D43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26DC-A6C7-4A2C-9B47-52E5A849D1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A919-768A-4A2F-9384-B9FCE22B0E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A783-9920-4903-922A-9B0BE1E451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A58A0-D186-441B-B9B1-DFEDF1692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710-2366-49B5-B39B-BA8852CC03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E03C-91FB-407B-B7A9-2010384DB9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4FFE-3BD8-48CF-9DAF-FE81DBD45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A61D-A3A9-4A8D-8AED-436D377E46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E53D-FC7F-4804-A11A-DFC955A43E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6EA07-5CEB-4D05-A43E-B6BA675E6A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9F22-8784-47C9-91C0-A24686B6AE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CD25D-DE2F-475C-8EEB-19702439EC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DFFBD"/>
            </a:gs>
            <a:gs pos="50000">
              <a:schemeClr val="bg1"/>
            </a:gs>
            <a:gs pos="100000">
              <a:srgbClr val="BDFFB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83949B-8DC5-49D9-91F7-D191C9AE64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828800" y="609600"/>
            <a:ext cx="5903913" cy="863600"/>
          </a:xfrm>
          <a:noFill/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008000"/>
                </a:solidFill>
              </a:rPr>
              <a:t>Тела вращения</a:t>
            </a:r>
          </a:p>
        </p:txBody>
      </p:sp>
      <p:sp>
        <p:nvSpPr>
          <p:cNvPr id="32771" name="Дата 3"/>
          <p:cNvSpPr txBox="1">
            <a:spLocks noGrp="1"/>
          </p:cNvSpPr>
          <p:nvPr/>
        </p:nvSpPr>
        <p:spPr bwMode="auto">
          <a:xfrm>
            <a:off x="6838950" y="152400"/>
            <a:ext cx="2305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83EEA456-CFB0-41B9-8D57-A3DD3393E705}" type="datetime1">
              <a:rPr lang="ru-RU" altLang="ru-RU" sz="3200">
                <a:solidFill>
                  <a:srgbClr val="005490"/>
                </a:solidFill>
                <a:latin typeface="Calibri" pitchFamily="34" charset="0"/>
              </a:rPr>
              <a:pPr/>
              <a:t>06.04.2020</a:t>
            </a:fld>
            <a:endParaRPr lang="en-US" altLang="ru-RU" sz="3200" dirty="0">
              <a:solidFill>
                <a:srgbClr val="005490"/>
              </a:solidFill>
              <a:latin typeface="Calibri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580063" y="4652963"/>
            <a:ext cx="30956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ru-RU" alt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956550" y="635635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46FDBE-DA43-4635-B0C6-9040FB24E97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2774" name="WordArt 15"/>
          <p:cNvSpPr>
            <a:spLocks noChangeArrowheads="1" noChangeShapeType="1" noTextEdit="1"/>
          </p:cNvSpPr>
          <p:nvPr/>
        </p:nvSpPr>
        <p:spPr bwMode="auto">
          <a:xfrm>
            <a:off x="533400" y="1219200"/>
            <a:ext cx="8001000" cy="3124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6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Сфера </a:t>
            </a:r>
            <a:r>
              <a:rPr lang="ru-RU" sz="6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 </a:t>
            </a:r>
            <a:r>
              <a:rPr lang="ru-RU" sz="6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шар, </a:t>
            </a:r>
          </a:p>
          <a:p>
            <a:pPr algn="ctr"/>
            <a:r>
              <a:rPr lang="ru-RU" sz="6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их сечения</a:t>
            </a:r>
            <a:endParaRPr lang="ru-RU" sz="6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32775" name="Picture 16" descr="цилиндр для уче6бни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495800"/>
            <a:ext cx="1408113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17" descr="шар для конкурс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419600"/>
            <a:ext cx="1655763" cy="164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7" name="Picture 18" descr="конус для учебника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4419600"/>
            <a:ext cx="165735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362200" y="3092450"/>
          <a:ext cx="1524000" cy="428625"/>
        </p:xfrm>
        <a:graphic>
          <a:graphicData uri="http://schemas.openxmlformats.org/presentationml/2006/ole">
            <p:oleObj spid="_x0000_s15362" name="Формула" r:id="rId3" imgW="812447" imgH="228501" progId="Equation.3">
              <p:embed/>
            </p:oleObj>
          </a:graphicData>
        </a:graphic>
      </p:graphicFrame>
      <p:graphicFrame>
        <p:nvGraphicFramePr>
          <p:cNvPr id="252931" name="Group 3"/>
          <p:cNvGraphicFramePr>
            <a:graphicFrameLocks noGrp="1"/>
          </p:cNvGraphicFramePr>
          <p:nvPr>
            <p:ph sz="quarter" idx="2"/>
          </p:nvPr>
        </p:nvGraphicFramePr>
        <p:xfrm>
          <a:off x="152400" y="1676400"/>
          <a:ext cx="8839200" cy="4256089"/>
        </p:xfrm>
        <a:graphic>
          <a:graphicData uri="http://schemas.openxmlformats.org/drawingml/2006/table">
            <a:tbl>
              <a:tblPr/>
              <a:tblGrid>
                <a:gridCol w="1828800"/>
                <a:gridCol w="2133600"/>
                <a:gridCol w="2590800"/>
                <a:gridCol w="2286000"/>
              </a:tblGrid>
              <a:tr h="1263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площади бок. поверхности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площади полной поверхности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объема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Цилиндр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Конус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Усеченный конус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 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3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3733800"/>
          <a:ext cx="1447800" cy="473075"/>
        </p:xfrm>
        <a:graphic>
          <a:graphicData uri="http://schemas.openxmlformats.org/presentationml/2006/ole">
            <p:oleObj spid="_x0000_s15363" name="Формула" r:id="rId4" imgW="698500" imgH="228600" progId="Equation.3">
              <p:embed/>
            </p:oleObj>
          </a:graphicData>
        </a:graphic>
      </p:graphicFrame>
      <p:sp>
        <p:nvSpPr>
          <p:cNvPr id="15405" name="Text Box 36"/>
          <p:cNvSpPr txBox="1">
            <a:spLocks noChangeArrowheads="1"/>
          </p:cNvSpPr>
          <p:nvPr/>
        </p:nvSpPr>
        <p:spPr bwMode="auto">
          <a:xfrm>
            <a:off x="533400" y="1524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Формулы площади поверхности и объема тел вращения</a:t>
            </a:r>
          </a:p>
        </p:txBody>
      </p:sp>
      <p:graphicFrame>
        <p:nvGraphicFramePr>
          <p:cNvPr id="15364" name="Object 37"/>
          <p:cNvGraphicFramePr>
            <a:graphicFrameLocks noChangeAspect="1"/>
          </p:cNvGraphicFramePr>
          <p:nvPr/>
        </p:nvGraphicFramePr>
        <p:xfrm>
          <a:off x="6934200" y="5257800"/>
          <a:ext cx="1905000" cy="657225"/>
        </p:xfrm>
        <a:graphic>
          <a:graphicData uri="http://schemas.openxmlformats.org/presentationml/2006/ole">
            <p:oleObj spid="_x0000_s15364" name="Формула" r:id="rId5" imgW="1180588" imgH="406224" progId="Equation.3">
              <p:embed/>
            </p:oleObj>
          </a:graphicData>
        </a:graphic>
      </p:graphicFrame>
      <p:graphicFrame>
        <p:nvGraphicFramePr>
          <p:cNvPr id="15365" name="Object 38"/>
          <p:cNvGraphicFramePr>
            <a:graphicFrameLocks noChangeAspect="1"/>
          </p:cNvGraphicFramePr>
          <p:nvPr/>
        </p:nvGraphicFramePr>
        <p:xfrm>
          <a:off x="4419600" y="3124200"/>
          <a:ext cx="2197100" cy="396875"/>
        </p:xfrm>
        <a:graphic>
          <a:graphicData uri="http://schemas.openxmlformats.org/presentationml/2006/ole">
            <p:oleObj spid="_x0000_s15365" name="Формула" r:id="rId6" imgW="1066337" imgH="203112" progId="Equation.3">
              <p:embed/>
            </p:oleObj>
          </a:graphicData>
        </a:graphic>
      </p:graphicFrame>
      <p:graphicFrame>
        <p:nvGraphicFramePr>
          <p:cNvPr id="15366" name="Object 39"/>
          <p:cNvGraphicFramePr>
            <a:graphicFrameLocks noChangeAspect="1"/>
          </p:cNvGraphicFramePr>
          <p:nvPr/>
        </p:nvGraphicFramePr>
        <p:xfrm>
          <a:off x="7010400" y="3051175"/>
          <a:ext cx="1600200" cy="460375"/>
        </p:xfrm>
        <a:graphic>
          <a:graphicData uri="http://schemas.openxmlformats.org/presentationml/2006/ole">
            <p:oleObj spid="_x0000_s15366" name="Формула" r:id="rId7" imgW="710891" imgH="203112" progId="Equation.3">
              <p:embed/>
            </p:oleObj>
          </a:graphicData>
        </a:graphic>
      </p:graphicFrame>
      <p:graphicFrame>
        <p:nvGraphicFramePr>
          <p:cNvPr id="15367" name="Object 40"/>
          <p:cNvGraphicFramePr>
            <a:graphicFrameLocks noChangeAspect="1"/>
          </p:cNvGraphicFramePr>
          <p:nvPr/>
        </p:nvGraphicFramePr>
        <p:xfrm>
          <a:off x="4495800" y="3810000"/>
          <a:ext cx="1905000" cy="406400"/>
        </p:xfrm>
        <a:graphic>
          <a:graphicData uri="http://schemas.openxmlformats.org/presentationml/2006/ole">
            <p:oleObj spid="_x0000_s15367" name="Формула" r:id="rId8" imgW="952087" imgH="203112" progId="Equation.3">
              <p:embed/>
            </p:oleObj>
          </a:graphicData>
        </a:graphic>
      </p:graphicFrame>
      <p:graphicFrame>
        <p:nvGraphicFramePr>
          <p:cNvPr id="15368" name="Object 41"/>
          <p:cNvGraphicFramePr>
            <a:graphicFrameLocks noChangeAspect="1"/>
          </p:cNvGraphicFramePr>
          <p:nvPr/>
        </p:nvGraphicFramePr>
        <p:xfrm>
          <a:off x="4495800" y="4419600"/>
          <a:ext cx="1981200" cy="800100"/>
        </p:xfrm>
        <a:graphic>
          <a:graphicData uri="http://schemas.openxmlformats.org/presentationml/2006/ole">
            <p:oleObj spid="_x0000_s15368" name="Формула" r:id="rId9" imgW="1028700" imgH="419100" progId="Equation.3">
              <p:embed/>
            </p:oleObj>
          </a:graphicData>
        </a:graphic>
      </p:graphicFrame>
      <p:graphicFrame>
        <p:nvGraphicFramePr>
          <p:cNvPr id="15369" name="Object 42"/>
          <p:cNvGraphicFramePr>
            <a:graphicFrameLocks noChangeAspect="1"/>
          </p:cNvGraphicFramePr>
          <p:nvPr/>
        </p:nvGraphicFramePr>
        <p:xfrm>
          <a:off x="6705600" y="4495800"/>
          <a:ext cx="2286000" cy="633413"/>
        </p:xfrm>
        <a:graphic>
          <a:graphicData uri="http://schemas.openxmlformats.org/presentationml/2006/ole">
            <p:oleObj spid="_x0000_s15369" name="Формула" r:id="rId10" imgW="1574117" imgH="406224" progId="Equation.3">
              <p:embed/>
            </p:oleObj>
          </a:graphicData>
        </a:graphic>
      </p:graphicFrame>
      <p:graphicFrame>
        <p:nvGraphicFramePr>
          <p:cNvPr id="15370" name="Object 43"/>
          <p:cNvGraphicFramePr>
            <a:graphicFrameLocks noChangeAspect="1"/>
          </p:cNvGraphicFramePr>
          <p:nvPr/>
        </p:nvGraphicFramePr>
        <p:xfrm>
          <a:off x="7010400" y="3657600"/>
          <a:ext cx="1447800" cy="725488"/>
        </p:xfrm>
        <a:graphic>
          <a:graphicData uri="http://schemas.openxmlformats.org/presentationml/2006/ole">
            <p:oleObj spid="_x0000_s15370" name="Формула" r:id="rId11" imgW="812447" imgH="406224" progId="Equation.3">
              <p:embed/>
            </p:oleObj>
          </a:graphicData>
        </a:graphic>
      </p:graphicFrame>
      <p:graphicFrame>
        <p:nvGraphicFramePr>
          <p:cNvPr id="15371" name="Object 44"/>
          <p:cNvGraphicFramePr>
            <a:graphicFrameLocks noChangeAspect="1"/>
          </p:cNvGraphicFramePr>
          <p:nvPr/>
        </p:nvGraphicFramePr>
        <p:xfrm>
          <a:off x="4343400" y="5334000"/>
          <a:ext cx="2286000" cy="460375"/>
        </p:xfrm>
        <a:graphic>
          <a:graphicData uri="http://schemas.openxmlformats.org/presentationml/2006/ole">
            <p:oleObj spid="_x0000_s15371" name="Формула" r:id="rId12" imgW="1002865" imgH="203112" progId="Equation.3">
              <p:embed/>
            </p:oleObj>
          </a:graphicData>
        </a:graphic>
      </p:graphicFrame>
      <p:sp>
        <p:nvSpPr>
          <p:cNvPr id="4" name="Дата 3"/>
          <p:cNvSpPr txBox="1">
            <a:spLocks noGrp="1"/>
          </p:cNvSpPr>
          <p:nvPr/>
        </p:nvSpPr>
        <p:spPr>
          <a:xfrm>
            <a:off x="152400" y="6492875"/>
            <a:ext cx="1223963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0772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E4D2F7-E03C-4704-BDF3-2DCEC6AFF53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15372" name="Object 48"/>
          <p:cNvGraphicFramePr>
            <a:graphicFrameLocks noChangeAspect="1"/>
          </p:cNvGraphicFramePr>
          <p:nvPr>
            <p:ph sz="quarter" idx="4"/>
          </p:nvPr>
        </p:nvGraphicFramePr>
        <p:xfrm>
          <a:off x="2133600" y="4543425"/>
          <a:ext cx="1981200" cy="446088"/>
        </p:xfrm>
        <a:graphic>
          <a:graphicData uri="http://schemas.openxmlformats.org/presentationml/2006/ole">
            <p:oleObj spid="_x0000_s15372" name="Формула" r:id="rId13" imgW="1016000" imgH="228600" progId="Equation.3">
              <p:embed/>
            </p:oleObj>
          </a:graphicData>
        </a:graphic>
      </p:graphicFrame>
      <p:sp>
        <p:nvSpPr>
          <p:cNvPr id="15408" name="AutoShape 4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2484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116205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101013" y="6356350"/>
            <a:ext cx="58578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F878C7-DB7E-4FB7-8D70-746FCC1DC7E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48132" name="Picture 4" descr="76647155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31337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1403350" y="3357563"/>
            <a:ext cx="64087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altLang="ru-RU" sz="60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9144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6666"/>
                </a:solidFill>
              </a:rPr>
              <a:t>Сфера и шар</a:t>
            </a:r>
          </a:p>
        </p:txBody>
      </p:sp>
      <p:sp>
        <p:nvSpPr>
          <p:cNvPr id="40963" name="Text Box 18"/>
          <p:cNvSpPr txBox="1">
            <a:spLocks noChangeArrowheads="1"/>
          </p:cNvSpPr>
          <p:nvPr/>
        </p:nvSpPr>
        <p:spPr bwMode="auto">
          <a:xfrm>
            <a:off x="228600" y="4038600"/>
            <a:ext cx="5562600" cy="175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ru-RU" altLang="ru-RU" sz="2000" b="1"/>
              <a:t>   </a:t>
            </a:r>
            <a:r>
              <a:rPr lang="ru-RU" altLang="ru-RU" sz="2800" b="1" i="1">
                <a:solidFill>
                  <a:srgbClr val="FF0000"/>
                </a:solidFill>
              </a:rPr>
              <a:t>Шаром</a:t>
            </a:r>
            <a:r>
              <a:rPr lang="ru-RU" altLang="ru-RU" sz="2800"/>
              <a:t> называется тело, полученное при вращении полукруга вокруг его диаметра.</a:t>
            </a:r>
          </a:p>
        </p:txBody>
      </p:sp>
      <p:sp>
        <p:nvSpPr>
          <p:cNvPr id="40964" name="Text Box 19"/>
          <p:cNvSpPr txBox="1">
            <a:spLocks noChangeArrowheads="1"/>
          </p:cNvSpPr>
          <p:nvPr/>
        </p:nvSpPr>
        <p:spPr bwMode="auto">
          <a:xfrm>
            <a:off x="3733800" y="1219200"/>
            <a:ext cx="5181600" cy="2314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altLang="ru-RU" sz="2800" b="1" i="1">
                <a:solidFill>
                  <a:srgbClr val="FF0000"/>
                </a:solidFill>
              </a:rPr>
              <a:t>Сферой</a:t>
            </a:r>
            <a:r>
              <a:rPr lang="ru-RU" altLang="ru-RU" sz="2800"/>
              <a:t> называется поверхность, полученная при вращении полуокружности вокруг её диаметра</a:t>
            </a:r>
            <a:r>
              <a:rPr lang="ru-RU" altLang="ru-RU"/>
              <a:t>.</a:t>
            </a:r>
          </a:p>
        </p:txBody>
      </p:sp>
      <p:sp>
        <p:nvSpPr>
          <p:cNvPr id="40965" name="Text Box 20"/>
          <p:cNvSpPr txBox="1">
            <a:spLocks noChangeArrowheads="1"/>
          </p:cNvSpPr>
          <p:nvPr/>
        </p:nvSpPr>
        <p:spPr bwMode="auto">
          <a:xfrm>
            <a:off x="8077200" y="53340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/>
              <a:t>шар</a:t>
            </a:r>
          </a:p>
        </p:txBody>
      </p:sp>
      <p:sp>
        <p:nvSpPr>
          <p:cNvPr id="40966" name="Text Box 21"/>
          <p:cNvSpPr txBox="1">
            <a:spLocks noChangeArrowheads="1"/>
          </p:cNvSpPr>
          <p:nvPr/>
        </p:nvSpPr>
        <p:spPr bwMode="auto">
          <a:xfrm>
            <a:off x="0" y="15240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/>
              <a:t>сфера</a:t>
            </a:r>
          </a:p>
        </p:txBody>
      </p:sp>
      <p:pic>
        <p:nvPicPr>
          <p:cNvPr id="40967" name="Picture 25" descr="сфера для конкурс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25908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26" descr="шар для конкурс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733800"/>
            <a:ext cx="243840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543800" y="63246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8B6075C-1BB2-444F-844C-38D90696717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6666"/>
                </a:solidFill>
              </a:rPr>
              <a:t>Основные определения</a:t>
            </a:r>
          </a:p>
        </p:txBody>
      </p:sp>
      <p:sp>
        <p:nvSpPr>
          <p:cNvPr id="41987" name="Text Box 18"/>
          <p:cNvSpPr txBox="1">
            <a:spLocks noChangeArrowheads="1"/>
          </p:cNvSpPr>
          <p:nvPr/>
        </p:nvSpPr>
        <p:spPr bwMode="auto">
          <a:xfrm>
            <a:off x="304800" y="1143000"/>
            <a:ext cx="8610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i="1"/>
              <a:t>Шаром</a:t>
            </a:r>
            <a:r>
              <a:rPr lang="ru-RU" altLang="ru-RU" sz="2000"/>
              <a:t> называется тело, которое состоит из всех точек пространства, находящихся на расстоянии, не большем данного, от данной точки. 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657600" y="1905000"/>
            <a:ext cx="49530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ru-RU" altLang="ru-RU" sz="2000"/>
              <a:t>Эта точка называется </a:t>
            </a:r>
            <a:r>
              <a:rPr lang="ru-RU" altLang="ru-RU" sz="2000" b="1" i="1"/>
              <a:t>центром</a:t>
            </a:r>
            <a:r>
              <a:rPr lang="ru-RU" altLang="ru-RU" sz="2000"/>
              <a:t> шара, а данное расстояние называется </a:t>
            </a:r>
            <a:r>
              <a:rPr lang="ru-RU" altLang="ru-RU" sz="2000" b="1" i="1"/>
              <a:t>радиусом</a:t>
            </a:r>
            <a:r>
              <a:rPr lang="ru-RU" altLang="ru-RU" sz="2000"/>
              <a:t> шара. 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3657600" y="3124200"/>
            <a:ext cx="4876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ru-RU" altLang="ru-RU" sz="2000"/>
              <a:t>Граница шара называется шаровой поверхностью или </a:t>
            </a:r>
            <a:r>
              <a:rPr lang="ru-RU" altLang="ru-RU" sz="2000" b="1" i="1"/>
              <a:t>сферой.</a:t>
            </a:r>
            <a:r>
              <a:rPr lang="ru-RU" altLang="ru-RU" sz="2000"/>
              <a:t> 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3657600" y="3962400"/>
            <a:ext cx="48768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ru-RU" altLang="ru-RU" sz="2000"/>
              <a:t>Любой отрезок, соединяющий центр шара с точкой шаровой поверхности, называется </a:t>
            </a:r>
            <a:r>
              <a:rPr lang="ru-RU" altLang="ru-RU" sz="2000" b="1" i="1"/>
              <a:t>радиусом.</a:t>
            </a:r>
            <a:r>
              <a:rPr lang="ru-RU" altLang="ru-RU" sz="2000"/>
              <a:t> 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762000" y="5181600"/>
            <a:ext cx="8001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"/>
            </a:pPr>
            <a:r>
              <a:rPr lang="ru-RU" altLang="ru-RU" sz="2000"/>
              <a:t>Отрезок, соединяющий две точки шаровой поверхности и проходящий через центр шара, называется </a:t>
            </a:r>
            <a:r>
              <a:rPr lang="ru-RU" altLang="ru-RU" sz="2000" b="1" i="1"/>
              <a:t>диаметром.</a:t>
            </a:r>
            <a:r>
              <a:rPr lang="ru-RU" altLang="ru-RU" sz="2000"/>
              <a:t> </a:t>
            </a:r>
          </a:p>
        </p:txBody>
      </p:sp>
      <p:sp>
        <p:nvSpPr>
          <p:cNvPr id="41992" name="Text Box 25"/>
          <p:cNvSpPr txBox="1">
            <a:spLocks noChangeArrowheads="1"/>
          </p:cNvSpPr>
          <p:nvPr/>
        </p:nvSpPr>
        <p:spPr bwMode="auto">
          <a:xfrm>
            <a:off x="1828800" y="3962400"/>
            <a:ext cx="244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200"/>
              <a:t>R</a:t>
            </a:r>
            <a:endParaRPr lang="ru-RU" altLang="ru-RU" sz="1200"/>
          </a:p>
        </p:txBody>
      </p:sp>
      <p:sp>
        <p:nvSpPr>
          <p:cNvPr id="41993" name="Text Box 26"/>
          <p:cNvSpPr txBox="1">
            <a:spLocks noChangeArrowheads="1"/>
          </p:cNvSpPr>
          <p:nvPr/>
        </p:nvSpPr>
        <p:spPr bwMode="auto">
          <a:xfrm rot="-2219095">
            <a:off x="1676400" y="3352800"/>
            <a:ext cx="244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200"/>
              <a:t>R</a:t>
            </a:r>
            <a:endParaRPr lang="ru-RU" altLang="ru-RU" sz="1200"/>
          </a:p>
        </p:txBody>
      </p:sp>
      <p:sp>
        <p:nvSpPr>
          <p:cNvPr id="41994" name="Oval 38"/>
          <p:cNvSpPr>
            <a:spLocks noChangeAspect="1" noChangeArrowheads="1"/>
          </p:cNvSpPr>
          <p:nvPr/>
        </p:nvSpPr>
        <p:spPr bwMode="auto">
          <a:xfrm>
            <a:off x="609600" y="2362200"/>
            <a:ext cx="2284413" cy="2286000"/>
          </a:xfrm>
          <a:prstGeom prst="ellipse">
            <a:avLst/>
          </a:prstGeom>
          <a:solidFill>
            <a:srgbClr val="E2F9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rc 39"/>
          <p:cNvSpPr>
            <a:spLocks noChangeAspect="1"/>
          </p:cNvSpPr>
          <p:nvPr/>
        </p:nvSpPr>
        <p:spPr bwMode="auto">
          <a:xfrm>
            <a:off x="611188" y="3152775"/>
            <a:ext cx="2282825" cy="404813"/>
          </a:xfrm>
          <a:custGeom>
            <a:avLst/>
            <a:gdLst>
              <a:gd name="T0" fmla="*/ 0 w 43193"/>
              <a:gd name="T1" fmla="*/ 6962878 h 22249"/>
              <a:gd name="T2" fmla="*/ 120623313 w 43193"/>
              <a:gd name="T3" fmla="*/ 7365435 h 22249"/>
              <a:gd name="T4" fmla="*/ 60315885 w 43193"/>
              <a:gd name="T5" fmla="*/ 7150592 h 22249"/>
              <a:gd name="T6" fmla="*/ 0 60000 65536"/>
              <a:gd name="T7" fmla="*/ 0 60000 65536"/>
              <a:gd name="T8" fmla="*/ 0 60000 65536"/>
              <a:gd name="T9" fmla="*/ 0 w 43193"/>
              <a:gd name="T10" fmla="*/ 0 h 22249"/>
              <a:gd name="T11" fmla="*/ 43193 w 43193"/>
              <a:gd name="T12" fmla="*/ 22249 h 22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3" h="22249" fill="none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</a:path>
              <a:path w="43193" h="22249" stroke="0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  <a:lnTo>
                  <a:pt x="21593" y="21600"/>
                </a:lnTo>
                <a:lnTo>
                  <a:pt x="0" y="21033"/>
                </a:lnTo>
                <a:close/>
              </a:path>
            </a:pathLst>
          </a:custGeom>
          <a:solidFill>
            <a:srgbClr val="CCFFCC">
              <a:alpha val="85097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Arc 41"/>
          <p:cNvSpPr>
            <a:spLocks noChangeAspect="1"/>
          </p:cNvSpPr>
          <p:nvPr/>
        </p:nvSpPr>
        <p:spPr bwMode="auto">
          <a:xfrm rot="5400000" flipV="1">
            <a:off x="1547019" y="2613819"/>
            <a:ext cx="409575" cy="2284413"/>
          </a:xfrm>
          <a:custGeom>
            <a:avLst/>
            <a:gdLst>
              <a:gd name="T0" fmla="*/ 6466 w 21600"/>
              <a:gd name="T1" fmla="*/ 0 h 43200"/>
              <a:gd name="T2" fmla="*/ 38834 w 21600"/>
              <a:gd name="T3" fmla="*/ 120799557 h 43200"/>
              <a:gd name="T4" fmla="*/ 0 w 21600"/>
              <a:gd name="T5" fmla="*/ 60399831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</a:path>
              <a:path w="21600" h="43200" stroke="0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  <a:lnTo>
                  <a:pt x="0" y="21600"/>
                </a:lnTo>
                <a:lnTo>
                  <a:pt x="17" y="0"/>
                </a:lnTo>
                <a:close/>
              </a:path>
            </a:pathLst>
          </a:custGeom>
          <a:solidFill>
            <a:srgbClr val="CCFFCC">
              <a:alpha val="6313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98" name="Freeform 42"/>
          <p:cNvSpPr>
            <a:spLocks noChangeAspect="1"/>
          </p:cNvSpPr>
          <p:nvPr/>
        </p:nvSpPr>
        <p:spPr bwMode="auto">
          <a:xfrm>
            <a:off x="1749425" y="3536950"/>
            <a:ext cx="1139825" cy="1588"/>
          </a:xfrm>
          <a:custGeom>
            <a:avLst/>
            <a:gdLst>
              <a:gd name="T0" fmla="*/ 0 w 599"/>
              <a:gd name="T1" fmla="*/ 280194 h 9"/>
              <a:gd name="T2" fmla="*/ 2147483647 w 599"/>
              <a:gd name="T3" fmla="*/ 0 h 9"/>
              <a:gd name="T4" fmla="*/ 0 60000 65536"/>
              <a:gd name="T5" fmla="*/ 0 60000 65536"/>
              <a:gd name="T6" fmla="*/ 0 w 599"/>
              <a:gd name="T7" fmla="*/ 0 h 9"/>
              <a:gd name="T8" fmla="*/ 599 w 59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9" h="9">
                <a:moveTo>
                  <a:pt x="0" y="9"/>
                </a:moveTo>
                <a:lnTo>
                  <a:pt x="599" y="0"/>
                </a:lnTo>
              </a:path>
            </a:pathLst>
          </a:cu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99" name="Text Box 43"/>
          <p:cNvSpPr txBox="1">
            <a:spLocks noChangeAspect="1" noChangeArrowheads="1"/>
          </p:cNvSpPr>
          <p:nvPr/>
        </p:nvSpPr>
        <p:spPr bwMode="auto">
          <a:xfrm>
            <a:off x="1889125" y="3502025"/>
            <a:ext cx="750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altLang="ru-RU" sz="1600"/>
              <a:t>R</a:t>
            </a:r>
            <a:endParaRPr lang="ru-RU" altLang="ru-RU" sz="1600"/>
          </a:p>
        </p:txBody>
      </p:sp>
      <p:sp>
        <p:nvSpPr>
          <p:cNvPr id="45091" name="Text Box 35"/>
          <p:cNvSpPr txBox="1">
            <a:spLocks noChangeAspect="1" noChangeArrowheads="1"/>
          </p:cNvSpPr>
          <p:nvPr/>
        </p:nvSpPr>
        <p:spPr bwMode="auto">
          <a:xfrm rot="4348720">
            <a:off x="1148557" y="2886869"/>
            <a:ext cx="6397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600">
                <a:latin typeface="Times New Roman" pitchFamily="18" charset="0"/>
              </a:rPr>
              <a:t>D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45087" name="Freeform 31"/>
          <p:cNvSpPr>
            <a:spLocks noChangeAspect="1"/>
          </p:cNvSpPr>
          <p:nvPr/>
        </p:nvSpPr>
        <p:spPr bwMode="auto">
          <a:xfrm>
            <a:off x="1431925" y="2397125"/>
            <a:ext cx="584200" cy="2222500"/>
          </a:xfrm>
          <a:custGeom>
            <a:avLst/>
            <a:gdLst>
              <a:gd name="T0" fmla="*/ 0 w 306"/>
              <a:gd name="T1" fmla="*/ 0 h 1167"/>
              <a:gd name="T2" fmla="*/ 1115325653 w 306"/>
              <a:gd name="T3" fmla="*/ 2147483647 h 1167"/>
              <a:gd name="T4" fmla="*/ 0 60000 65536"/>
              <a:gd name="T5" fmla="*/ 0 60000 65536"/>
              <a:gd name="T6" fmla="*/ 0 w 306"/>
              <a:gd name="T7" fmla="*/ 0 h 1167"/>
              <a:gd name="T8" fmla="*/ 306 w 306"/>
              <a:gd name="T9" fmla="*/ 1167 h 11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" h="1167">
                <a:moveTo>
                  <a:pt x="0" y="0"/>
                </a:moveTo>
                <a:lnTo>
                  <a:pt x="306" y="1167"/>
                </a:lnTo>
              </a:path>
            </a:pathLst>
          </a:custGeom>
          <a:noFill/>
          <a:ln w="19050">
            <a:solidFill>
              <a:srgbClr val="5530F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83" name="Text Box 27"/>
          <p:cNvSpPr txBox="1">
            <a:spLocks noChangeAspect="1" noChangeArrowheads="1"/>
          </p:cNvSpPr>
          <p:nvPr/>
        </p:nvSpPr>
        <p:spPr bwMode="auto">
          <a:xfrm>
            <a:off x="1341438" y="3459163"/>
            <a:ext cx="4762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000">
                <a:latin typeface="Times New Roman" pitchFamily="18" charset="0"/>
              </a:rPr>
              <a:t>O</a:t>
            </a: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45080" name="Freeform 24"/>
          <p:cNvSpPr>
            <a:spLocks noChangeAspect="1"/>
          </p:cNvSpPr>
          <p:nvPr/>
        </p:nvSpPr>
        <p:spPr bwMode="auto">
          <a:xfrm>
            <a:off x="1752600" y="2655888"/>
            <a:ext cx="762000" cy="906462"/>
          </a:xfrm>
          <a:custGeom>
            <a:avLst/>
            <a:gdLst>
              <a:gd name="T0" fmla="*/ 0 w 400"/>
              <a:gd name="T1" fmla="*/ 1726204566 h 476"/>
              <a:gd name="T2" fmla="*/ 1451610033 w 400"/>
              <a:gd name="T3" fmla="*/ 0 h 476"/>
              <a:gd name="T4" fmla="*/ 0 60000 65536"/>
              <a:gd name="T5" fmla="*/ 0 60000 65536"/>
              <a:gd name="T6" fmla="*/ 0 w 400"/>
              <a:gd name="T7" fmla="*/ 0 h 476"/>
              <a:gd name="T8" fmla="*/ 400 w 400"/>
              <a:gd name="T9" fmla="*/ 476 h 4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0" h="476">
                <a:moveTo>
                  <a:pt x="0" y="476"/>
                </a:moveTo>
                <a:lnTo>
                  <a:pt x="400" y="0"/>
                </a:lnTo>
              </a:path>
            </a:pathLst>
          </a:cu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8" name="Oval 22"/>
          <p:cNvSpPr>
            <a:spLocks noChangeAspect="1" noChangeArrowheads="1"/>
          </p:cNvSpPr>
          <p:nvPr/>
        </p:nvSpPr>
        <p:spPr bwMode="auto">
          <a:xfrm>
            <a:off x="1706563" y="3505200"/>
            <a:ext cx="74612" cy="74613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103" name="Text Box 47"/>
          <p:cNvSpPr txBox="1">
            <a:spLocks noChangeAspect="1" noChangeArrowheads="1"/>
          </p:cNvSpPr>
          <p:nvPr/>
        </p:nvSpPr>
        <p:spPr bwMode="auto">
          <a:xfrm rot="-3089650">
            <a:off x="1762919" y="2832894"/>
            <a:ext cx="750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altLang="ru-RU" sz="1600"/>
              <a:t>R</a:t>
            </a:r>
            <a:endParaRPr lang="ru-RU" altLang="ru-RU" sz="1600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543800" y="63246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B2D9E3-B185-4860-8324-981B36FB8C5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5" grpId="0"/>
      <p:bldP spid="45084" grpId="0"/>
      <p:bldP spid="45085" grpId="0"/>
      <p:bldP spid="45086" grpId="0"/>
      <p:bldP spid="45098" grpId="0" animBg="1"/>
      <p:bldP spid="45099" grpId="0"/>
      <p:bldP spid="45087" grpId="0" animBg="1"/>
      <p:bldP spid="45083" grpId="0"/>
      <p:bldP spid="45080" grpId="0" animBg="1"/>
      <p:bldP spid="450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40" name="Text Box 36"/>
          <p:cNvSpPr txBox="1">
            <a:spLocks noChangeArrowheads="1"/>
          </p:cNvSpPr>
          <p:nvPr/>
        </p:nvSpPr>
        <p:spPr bwMode="auto">
          <a:xfrm>
            <a:off x="4191000" y="2286000"/>
            <a:ext cx="4038600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Symbol" pitchFamily="18" charset="2"/>
              <a:buChar char=""/>
            </a:pPr>
            <a:r>
              <a:rPr lang="ru-RU" altLang="ru-RU" sz="2000"/>
              <a:t>Плоскость, проходящая через центр шара, называется </a:t>
            </a:r>
            <a:r>
              <a:rPr lang="ru-RU" altLang="ru-RU" sz="2000" b="1" i="1"/>
              <a:t>диаметральной плоскостью</a:t>
            </a:r>
            <a:r>
              <a:rPr lang="ru-RU" altLang="ru-RU" sz="2000"/>
              <a:t>.</a:t>
            </a:r>
            <a:r>
              <a:rPr lang="ru-RU" altLang="ru-RU"/>
              <a:t> </a:t>
            </a:r>
            <a:endParaRPr lang="ru-RU" altLang="ru-RU" sz="2000"/>
          </a:p>
        </p:txBody>
      </p:sp>
      <p:sp>
        <p:nvSpPr>
          <p:cNvPr id="43011" name="Text Box 40"/>
          <p:cNvSpPr txBox="1">
            <a:spLocks noChangeAspect="1" noChangeArrowheads="1"/>
          </p:cNvSpPr>
          <p:nvPr/>
        </p:nvSpPr>
        <p:spPr bwMode="auto">
          <a:xfrm>
            <a:off x="2424113" y="4899025"/>
            <a:ext cx="3175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200"/>
              <a:t>R</a:t>
            </a:r>
            <a:endParaRPr lang="ru-RU" altLang="ru-RU" sz="1200"/>
          </a:p>
        </p:txBody>
      </p:sp>
      <p:sp>
        <p:nvSpPr>
          <p:cNvPr id="43012" name="Text Box 41"/>
          <p:cNvSpPr txBox="1">
            <a:spLocks noChangeAspect="1" noChangeArrowheads="1"/>
          </p:cNvSpPr>
          <p:nvPr/>
        </p:nvSpPr>
        <p:spPr bwMode="auto">
          <a:xfrm rot="-2219095">
            <a:off x="2197100" y="4114800"/>
            <a:ext cx="3190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200"/>
              <a:t>R</a:t>
            </a:r>
            <a:endParaRPr lang="ru-RU" altLang="ru-RU" sz="1200"/>
          </a:p>
        </p:txBody>
      </p:sp>
      <p:sp>
        <p:nvSpPr>
          <p:cNvPr id="43013" name="Oval 42"/>
          <p:cNvSpPr>
            <a:spLocks noChangeAspect="1" noChangeArrowheads="1"/>
          </p:cNvSpPr>
          <p:nvPr/>
        </p:nvSpPr>
        <p:spPr bwMode="auto">
          <a:xfrm>
            <a:off x="838200" y="2819400"/>
            <a:ext cx="2970213" cy="2971800"/>
          </a:xfrm>
          <a:prstGeom prst="ellipse">
            <a:avLst/>
          </a:prstGeom>
          <a:solidFill>
            <a:srgbClr val="E2F9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Arc 43"/>
          <p:cNvSpPr>
            <a:spLocks noChangeAspect="1"/>
          </p:cNvSpPr>
          <p:nvPr/>
        </p:nvSpPr>
        <p:spPr bwMode="auto">
          <a:xfrm>
            <a:off x="839788" y="3846513"/>
            <a:ext cx="2968625" cy="527050"/>
          </a:xfrm>
          <a:custGeom>
            <a:avLst/>
            <a:gdLst>
              <a:gd name="T0" fmla="*/ 0 w 43193"/>
              <a:gd name="T1" fmla="*/ 11802778 h 22249"/>
              <a:gd name="T2" fmla="*/ 203984320 w 43193"/>
              <a:gd name="T3" fmla="*/ 12485134 h 22249"/>
              <a:gd name="T4" fmla="*/ 101999239 w 43193"/>
              <a:gd name="T5" fmla="*/ 12120941 h 22249"/>
              <a:gd name="T6" fmla="*/ 0 60000 65536"/>
              <a:gd name="T7" fmla="*/ 0 60000 65536"/>
              <a:gd name="T8" fmla="*/ 0 60000 65536"/>
              <a:gd name="T9" fmla="*/ 0 w 43193"/>
              <a:gd name="T10" fmla="*/ 0 h 22249"/>
              <a:gd name="T11" fmla="*/ 43193 w 43193"/>
              <a:gd name="T12" fmla="*/ 22249 h 22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3" h="22249" fill="none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</a:path>
              <a:path w="43193" h="22249" stroke="0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  <a:lnTo>
                  <a:pt x="21593" y="21600"/>
                </a:lnTo>
                <a:lnTo>
                  <a:pt x="0" y="21033"/>
                </a:lnTo>
                <a:close/>
              </a:path>
            </a:pathLst>
          </a:custGeom>
          <a:solidFill>
            <a:srgbClr val="CCFFCC">
              <a:alpha val="85097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Arc 44"/>
          <p:cNvSpPr>
            <a:spLocks noChangeAspect="1"/>
          </p:cNvSpPr>
          <p:nvPr/>
        </p:nvSpPr>
        <p:spPr bwMode="auto">
          <a:xfrm rot="5400000" flipV="1">
            <a:off x="2057400" y="3146425"/>
            <a:ext cx="531813" cy="2970213"/>
          </a:xfrm>
          <a:custGeom>
            <a:avLst/>
            <a:gdLst>
              <a:gd name="T0" fmla="*/ 10907 w 21600"/>
              <a:gd name="T1" fmla="*/ 0 h 43200"/>
              <a:gd name="T2" fmla="*/ 65467 w 21600"/>
              <a:gd name="T3" fmla="*/ 204216715 h 43200"/>
              <a:gd name="T4" fmla="*/ 0 w 21600"/>
              <a:gd name="T5" fmla="*/ 102108426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</a:path>
              <a:path w="21600" h="43200" stroke="0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  <a:lnTo>
                  <a:pt x="0" y="21600"/>
                </a:lnTo>
                <a:lnTo>
                  <a:pt x="17" y="0"/>
                </a:lnTo>
                <a:close/>
              </a:path>
            </a:pathLst>
          </a:custGeom>
          <a:solidFill>
            <a:srgbClr val="CCFFCC">
              <a:alpha val="6313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Text Box 49"/>
          <p:cNvSpPr txBox="1">
            <a:spLocks noChangeAspect="1" noChangeArrowheads="1"/>
          </p:cNvSpPr>
          <p:nvPr/>
        </p:nvSpPr>
        <p:spPr bwMode="auto">
          <a:xfrm>
            <a:off x="1895475" y="4327525"/>
            <a:ext cx="6191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000">
                <a:latin typeface="Times New Roman" pitchFamily="18" charset="0"/>
              </a:rPr>
              <a:t>O</a:t>
            </a: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43017" name="Rectangle 4"/>
          <p:cNvSpPr>
            <a:spLocks noChangeArrowheads="1"/>
          </p:cNvSpPr>
          <p:nvPr/>
        </p:nvSpPr>
        <p:spPr bwMode="auto">
          <a:xfrm>
            <a:off x="1066800" y="228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400">
                <a:solidFill>
                  <a:schemeClr val="tx2"/>
                </a:solidFill>
              </a:rPr>
              <a:t>Сечения сферы и шара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533400" y="1143000"/>
            <a:ext cx="8153400" cy="1282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Symbol" pitchFamily="18" charset="2"/>
              <a:buChar char=""/>
            </a:pPr>
            <a:r>
              <a:rPr lang="ru-RU" altLang="ru-RU" sz="2000" b="1" i="1"/>
              <a:t>Всякое сечение шара плоскостью есть круг</a:t>
            </a:r>
            <a:r>
              <a:rPr lang="ru-RU" altLang="ru-RU" sz="2000"/>
              <a:t>. Центр этого круга есть основание перпендикуляра, опущенного из центра на секущую плоскость.</a:t>
            </a:r>
            <a:r>
              <a:rPr lang="ru-RU" altLang="ru-RU"/>
              <a:t> </a:t>
            </a:r>
          </a:p>
        </p:txBody>
      </p:sp>
      <p:sp>
        <p:nvSpPr>
          <p:cNvPr id="98333" name="Oval 29"/>
          <p:cNvSpPr>
            <a:spLocks noChangeArrowheads="1"/>
          </p:cNvSpPr>
          <p:nvPr/>
        </p:nvSpPr>
        <p:spPr bwMode="auto">
          <a:xfrm>
            <a:off x="838200" y="3851275"/>
            <a:ext cx="2971800" cy="1033463"/>
          </a:xfrm>
          <a:prstGeom prst="ellipse">
            <a:avLst/>
          </a:prstGeom>
          <a:solidFill>
            <a:srgbClr val="3366FF">
              <a:alpha val="8588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34" name="Oval 30"/>
          <p:cNvSpPr>
            <a:spLocks noChangeArrowheads="1"/>
          </p:cNvSpPr>
          <p:nvPr/>
        </p:nvSpPr>
        <p:spPr bwMode="auto">
          <a:xfrm>
            <a:off x="1143000" y="3124200"/>
            <a:ext cx="2362200" cy="609600"/>
          </a:xfrm>
          <a:prstGeom prst="ellipse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27" name="Freeform 23"/>
          <p:cNvSpPr>
            <a:spLocks/>
          </p:cNvSpPr>
          <p:nvPr/>
        </p:nvSpPr>
        <p:spPr bwMode="auto">
          <a:xfrm>
            <a:off x="2333625" y="3409950"/>
            <a:ext cx="1174750" cy="15875"/>
          </a:xfrm>
          <a:custGeom>
            <a:avLst/>
            <a:gdLst>
              <a:gd name="T0" fmla="*/ 0 w 740"/>
              <a:gd name="T1" fmla="*/ 25201559 h 10"/>
              <a:gd name="T2" fmla="*/ 1864915803 w 740"/>
              <a:gd name="T3" fmla="*/ 0 h 10"/>
              <a:gd name="T4" fmla="*/ 0 60000 65536"/>
              <a:gd name="T5" fmla="*/ 0 60000 65536"/>
              <a:gd name="T6" fmla="*/ 0 w 740"/>
              <a:gd name="T7" fmla="*/ 0 h 10"/>
              <a:gd name="T8" fmla="*/ 740 w 740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40" h="10">
                <a:moveTo>
                  <a:pt x="0" y="10"/>
                </a:moveTo>
                <a:lnTo>
                  <a:pt x="740" y="0"/>
                </a:lnTo>
              </a:path>
            </a:pathLst>
          </a:custGeom>
          <a:noFill/>
          <a:ln w="1270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36" name="Freeform 32"/>
          <p:cNvSpPr>
            <a:spLocks/>
          </p:cNvSpPr>
          <p:nvPr/>
        </p:nvSpPr>
        <p:spPr bwMode="auto">
          <a:xfrm>
            <a:off x="2305050" y="3432175"/>
            <a:ext cx="15875" cy="917575"/>
          </a:xfrm>
          <a:custGeom>
            <a:avLst/>
            <a:gdLst>
              <a:gd name="T0" fmla="*/ 25201559 w 10"/>
              <a:gd name="T1" fmla="*/ 0 h 578"/>
              <a:gd name="T2" fmla="*/ 0 w 10"/>
              <a:gd name="T3" fmla="*/ 1456650094 h 578"/>
              <a:gd name="T4" fmla="*/ 0 60000 65536"/>
              <a:gd name="T5" fmla="*/ 0 60000 65536"/>
              <a:gd name="T6" fmla="*/ 0 w 10"/>
              <a:gd name="T7" fmla="*/ 0 h 578"/>
              <a:gd name="T8" fmla="*/ 10 w 10"/>
              <a:gd name="T9" fmla="*/ 578 h 5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578">
                <a:moveTo>
                  <a:pt x="10" y="0"/>
                </a:moveTo>
                <a:lnTo>
                  <a:pt x="0" y="578"/>
                </a:lnTo>
              </a:path>
            </a:pathLst>
          </a:cu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8338" name="Oval 34"/>
          <p:cNvSpPr>
            <a:spLocks noChangeAspect="1" noChangeArrowheads="1"/>
          </p:cNvSpPr>
          <p:nvPr/>
        </p:nvSpPr>
        <p:spPr bwMode="auto">
          <a:xfrm>
            <a:off x="2286000" y="3392488"/>
            <a:ext cx="61913" cy="61912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4" name="Freeform 48"/>
          <p:cNvSpPr>
            <a:spLocks noChangeAspect="1"/>
          </p:cNvSpPr>
          <p:nvPr/>
        </p:nvSpPr>
        <p:spPr bwMode="auto">
          <a:xfrm>
            <a:off x="830263" y="4360863"/>
            <a:ext cx="2971800" cy="1587"/>
          </a:xfrm>
          <a:custGeom>
            <a:avLst/>
            <a:gdLst>
              <a:gd name="T0" fmla="*/ 0 w 1872"/>
              <a:gd name="T1" fmla="*/ 0 h 1"/>
              <a:gd name="T2" fmla="*/ 2147483647 w 1872"/>
              <a:gd name="T3" fmla="*/ 0 h 1"/>
              <a:gd name="T4" fmla="*/ 0 60000 65536"/>
              <a:gd name="T5" fmla="*/ 0 60000 65536"/>
              <a:gd name="T6" fmla="*/ 0 w 1872"/>
              <a:gd name="T7" fmla="*/ 0 h 1"/>
              <a:gd name="T8" fmla="*/ 1872 w 18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2" h="1">
                <a:moveTo>
                  <a:pt x="0" y="0"/>
                </a:moveTo>
                <a:lnTo>
                  <a:pt x="1872" y="0"/>
                </a:lnTo>
              </a:path>
            </a:pathLst>
          </a:custGeom>
          <a:noFill/>
          <a:ln w="19050">
            <a:solidFill>
              <a:srgbClr val="5530F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5" name="Oval 51"/>
          <p:cNvSpPr>
            <a:spLocks noChangeAspect="1" noChangeArrowheads="1"/>
          </p:cNvSpPr>
          <p:nvPr/>
        </p:nvSpPr>
        <p:spPr bwMode="auto">
          <a:xfrm>
            <a:off x="2263775" y="4305300"/>
            <a:ext cx="98425" cy="96838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6" name="Text Box 47"/>
          <p:cNvSpPr txBox="1">
            <a:spLocks noChangeAspect="1" noChangeArrowheads="1"/>
          </p:cNvSpPr>
          <p:nvPr/>
        </p:nvSpPr>
        <p:spPr bwMode="auto">
          <a:xfrm>
            <a:off x="1295400" y="4343400"/>
            <a:ext cx="8334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600">
                <a:latin typeface="Times New Roman" pitchFamily="18" charset="0"/>
              </a:rPr>
              <a:t>d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98356" name="Text Box 52"/>
          <p:cNvSpPr txBox="1">
            <a:spLocks noChangeAspect="1" noChangeArrowheads="1"/>
          </p:cNvSpPr>
          <p:nvPr/>
        </p:nvSpPr>
        <p:spPr bwMode="auto">
          <a:xfrm rot="-3089650">
            <a:off x="2297906" y="3644107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altLang="ru-RU" sz="1600"/>
              <a:t>R</a:t>
            </a:r>
            <a:endParaRPr lang="ru-RU" altLang="ru-RU" sz="1600"/>
          </a:p>
        </p:txBody>
      </p:sp>
      <p:sp>
        <p:nvSpPr>
          <p:cNvPr id="98354" name="Freeform 50"/>
          <p:cNvSpPr>
            <a:spLocks noChangeAspect="1"/>
          </p:cNvSpPr>
          <p:nvPr/>
        </p:nvSpPr>
        <p:spPr bwMode="auto">
          <a:xfrm>
            <a:off x="2324100" y="3416300"/>
            <a:ext cx="1189038" cy="963613"/>
          </a:xfrm>
          <a:custGeom>
            <a:avLst/>
            <a:gdLst>
              <a:gd name="T0" fmla="*/ 0 w 749"/>
              <a:gd name="T1" fmla="*/ 1529736213 h 607"/>
              <a:gd name="T2" fmla="*/ 1869956908 w 749"/>
              <a:gd name="T3" fmla="*/ 0 h 607"/>
              <a:gd name="T4" fmla="*/ 1887598797 w 749"/>
              <a:gd name="T5" fmla="*/ 60483782 h 607"/>
              <a:gd name="T6" fmla="*/ 0 60000 65536"/>
              <a:gd name="T7" fmla="*/ 0 60000 65536"/>
              <a:gd name="T8" fmla="*/ 0 60000 65536"/>
              <a:gd name="T9" fmla="*/ 0 w 749"/>
              <a:gd name="T10" fmla="*/ 0 h 607"/>
              <a:gd name="T11" fmla="*/ 749 w 74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9" h="607">
                <a:moveTo>
                  <a:pt x="0" y="607"/>
                </a:moveTo>
                <a:lnTo>
                  <a:pt x="742" y="0"/>
                </a:lnTo>
                <a:lnTo>
                  <a:pt x="749" y="24"/>
                </a:lnTo>
              </a:path>
            </a:pathLst>
          </a:cu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543800" y="63246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B5A2B1-4865-4714-BCDB-EED1F2FCB725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8362" name="Text Box 58"/>
          <p:cNvSpPr txBox="1">
            <a:spLocks noChangeArrowheads="1"/>
          </p:cNvSpPr>
          <p:nvPr/>
        </p:nvSpPr>
        <p:spPr bwMode="auto">
          <a:xfrm>
            <a:off x="4267200" y="3733800"/>
            <a:ext cx="4038600" cy="2076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altLang="ru-RU"/>
              <a:t> </a:t>
            </a:r>
            <a:r>
              <a:rPr lang="ru-RU" altLang="ru-RU" sz="2000"/>
              <a:t>Сечение шара диаметральной плоскостью называется </a:t>
            </a:r>
            <a:r>
              <a:rPr lang="ru-RU" altLang="ru-RU" sz="2000" b="1" i="1"/>
              <a:t>большим кругом</a:t>
            </a:r>
            <a:r>
              <a:rPr lang="ru-RU" altLang="ru-RU" sz="2000"/>
              <a:t>, а сечение сферы - </a:t>
            </a:r>
            <a:r>
              <a:rPr lang="ru-RU" altLang="ru-RU" sz="2000" b="1" i="1"/>
              <a:t>большой окружностью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0" grpId="0"/>
      <p:bldP spid="98322" grpId="0"/>
      <p:bldP spid="98333" grpId="0" animBg="1"/>
      <p:bldP spid="98334" grpId="0" animBg="1"/>
      <p:bldP spid="98327" grpId="0" animBg="1"/>
      <p:bldP spid="98336" grpId="0" animBg="1"/>
      <p:bldP spid="98338" grpId="0" animBg="1"/>
      <p:bldP spid="98356" grpId="0"/>
      <p:bldP spid="98354" grpId="0" animBg="1"/>
      <p:bldP spid="98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29"/>
          <p:cNvGraphicFramePr>
            <a:graphicFrameLocks noChangeAspect="1"/>
          </p:cNvGraphicFramePr>
          <p:nvPr>
            <p:ph sz="quarter" idx="1"/>
          </p:nvPr>
        </p:nvGraphicFramePr>
        <p:xfrm>
          <a:off x="2362200" y="3092450"/>
          <a:ext cx="1524000" cy="428625"/>
        </p:xfrm>
        <a:graphic>
          <a:graphicData uri="http://schemas.openxmlformats.org/presentationml/2006/ole">
            <p:oleObj spid="_x0000_s6146" name="Формула" r:id="rId3" imgW="812447" imgH="228501" progId="Equation.3">
              <p:embed/>
            </p:oleObj>
          </a:graphicData>
        </a:graphic>
      </p:graphicFrame>
      <p:graphicFrame>
        <p:nvGraphicFramePr>
          <p:cNvPr id="54544" name="Group 272"/>
          <p:cNvGraphicFramePr>
            <a:graphicFrameLocks noGrp="1"/>
          </p:cNvGraphicFramePr>
          <p:nvPr>
            <p:ph sz="quarter" idx="2"/>
          </p:nvPr>
        </p:nvGraphicFramePr>
        <p:xfrm>
          <a:off x="152400" y="1676400"/>
          <a:ext cx="8839200" cy="4256089"/>
        </p:xfrm>
        <a:graphic>
          <a:graphicData uri="http://schemas.openxmlformats.org/drawingml/2006/table">
            <a:tbl>
              <a:tblPr/>
              <a:tblGrid>
                <a:gridCol w="1828800"/>
                <a:gridCol w="2133600"/>
                <a:gridCol w="2590800"/>
                <a:gridCol w="2286000"/>
              </a:tblGrid>
              <a:tr h="1263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alt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площади бок. поверхности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площади полной поверхности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 объема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</a:tr>
              <a:tr h="684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Цилиндр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Конус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Усеченный конус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 </a:t>
                      </a: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7" name="Object 237"/>
          <p:cNvGraphicFramePr>
            <a:graphicFrameLocks noChangeAspect="1"/>
          </p:cNvGraphicFramePr>
          <p:nvPr>
            <p:ph sz="quarter" idx="3"/>
          </p:nvPr>
        </p:nvGraphicFramePr>
        <p:xfrm>
          <a:off x="2362200" y="3733800"/>
          <a:ext cx="1447800" cy="473075"/>
        </p:xfrm>
        <a:graphic>
          <a:graphicData uri="http://schemas.openxmlformats.org/presentationml/2006/ole">
            <p:oleObj spid="_x0000_s6147" name="Формула" r:id="rId4" imgW="698500" imgH="228600" progId="Equation.3">
              <p:embed/>
            </p:oleObj>
          </a:graphicData>
        </a:graphic>
      </p:graphicFrame>
      <p:sp>
        <p:nvSpPr>
          <p:cNvPr id="6189" name="Text Box 53"/>
          <p:cNvSpPr txBox="1">
            <a:spLocks noChangeArrowheads="1"/>
          </p:cNvSpPr>
          <p:nvPr/>
        </p:nvSpPr>
        <p:spPr bwMode="auto">
          <a:xfrm>
            <a:off x="533400" y="1524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Формулы площади поверхности и объема тел вращения</a:t>
            </a:r>
          </a:p>
        </p:txBody>
      </p:sp>
      <p:graphicFrame>
        <p:nvGraphicFramePr>
          <p:cNvPr id="6148" name="Object 109"/>
          <p:cNvGraphicFramePr>
            <a:graphicFrameLocks noChangeAspect="1"/>
          </p:cNvGraphicFramePr>
          <p:nvPr/>
        </p:nvGraphicFramePr>
        <p:xfrm>
          <a:off x="6934200" y="5257800"/>
          <a:ext cx="1905000" cy="657225"/>
        </p:xfrm>
        <a:graphic>
          <a:graphicData uri="http://schemas.openxmlformats.org/presentationml/2006/ole">
            <p:oleObj spid="_x0000_s6148" name="Формула" r:id="rId5" imgW="1180588" imgH="406224" progId="Equation.3">
              <p:embed/>
            </p:oleObj>
          </a:graphicData>
        </a:graphic>
      </p:graphicFrame>
      <p:graphicFrame>
        <p:nvGraphicFramePr>
          <p:cNvPr id="6149" name="Object 156"/>
          <p:cNvGraphicFramePr>
            <a:graphicFrameLocks noChangeAspect="1"/>
          </p:cNvGraphicFramePr>
          <p:nvPr/>
        </p:nvGraphicFramePr>
        <p:xfrm>
          <a:off x="4419600" y="3124200"/>
          <a:ext cx="2197100" cy="396875"/>
        </p:xfrm>
        <a:graphic>
          <a:graphicData uri="http://schemas.openxmlformats.org/presentationml/2006/ole">
            <p:oleObj spid="_x0000_s6149" name="Формула" r:id="rId6" imgW="1066337" imgH="203112" progId="Equation.3">
              <p:embed/>
            </p:oleObj>
          </a:graphicData>
        </a:graphic>
      </p:graphicFrame>
      <p:graphicFrame>
        <p:nvGraphicFramePr>
          <p:cNvPr id="6150" name="Object 163"/>
          <p:cNvGraphicFramePr>
            <a:graphicFrameLocks noChangeAspect="1"/>
          </p:cNvGraphicFramePr>
          <p:nvPr/>
        </p:nvGraphicFramePr>
        <p:xfrm>
          <a:off x="7010400" y="3051175"/>
          <a:ext cx="1600200" cy="460375"/>
        </p:xfrm>
        <a:graphic>
          <a:graphicData uri="http://schemas.openxmlformats.org/presentationml/2006/ole">
            <p:oleObj spid="_x0000_s6150" name="Формула" r:id="rId7" imgW="710891" imgH="203112" progId="Equation.3">
              <p:embed/>
            </p:oleObj>
          </a:graphicData>
        </a:graphic>
      </p:graphicFrame>
      <p:graphicFrame>
        <p:nvGraphicFramePr>
          <p:cNvPr id="6151" name="Object 164"/>
          <p:cNvGraphicFramePr>
            <a:graphicFrameLocks noChangeAspect="1"/>
          </p:cNvGraphicFramePr>
          <p:nvPr/>
        </p:nvGraphicFramePr>
        <p:xfrm>
          <a:off x="4495800" y="3810000"/>
          <a:ext cx="1905000" cy="406400"/>
        </p:xfrm>
        <a:graphic>
          <a:graphicData uri="http://schemas.openxmlformats.org/presentationml/2006/ole">
            <p:oleObj spid="_x0000_s6151" name="Формула" r:id="rId8" imgW="952087" imgH="203112" progId="Equation.3">
              <p:embed/>
            </p:oleObj>
          </a:graphicData>
        </a:graphic>
      </p:graphicFrame>
      <p:graphicFrame>
        <p:nvGraphicFramePr>
          <p:cNvPr id="6152" name="Object 165"/>
          <p:cNvGraphicFramePr>
            <a:graphicFrameLocks noChangeAspect="1"/>
          </p:cNvGraphicFramePr>
          <p:nvPr/>
        </p:nvGraphicFramePr>
        <p:xfrm>
          <a:off x="4495800" y="4419600"/>
          <a:ext cx="1981200" cy="800100"/>
        </p:xfrm>
        <a:graphic>
          <a:graphicData uri="http://schemas.openxmlformats.org/presentationml/2006/ole">
            <p:oleObj spid="_x0000_s6152" name="Формула" r:id="rId9" imgW="1028700" imgH="419100" progId="Equation.3">
              <p:embed/>
            </p:oleObj>
          </a:graphicData>
        </a:graphic>
      </p:graphicFrame>
      <p:graphicFrame>
        <p:nvGraphicFramePr>
          <p:cNvPr id="6153" name="Object 161"/>
          <p:cNvGraphicFramePr>
            <a:graphicFrameLocks noChangeAspect="1"/>
          </p:cNvGraphicFramePr>
          <p:nvPr/>
        </p:nvGraphicFramePr>
        <p:xfrm>
          <a:off x="6705600" y="4495800"/>
          <a:ext cx="2286000" cy="633413"/>
        </p:xfrm>
        <a:graphic>
          <a:graphicData uri="http://schemas.openxmlformats.org/presentationml/2006/ole">
            <p:oleObj spid="_x0000_s6153" name="Формула" r:id="rId10" imgW="1574117" imgH="406224" progId="Equation.3">
              <p:embed/>
            </p:oleObj>
          </a:graphicData>
        </a:graphic>
      </p:graphicFrame>
      <p:graphicFrame>
        <p:nvGraphicFramePr>
          <p:cNvPr id="6154" name="Object 145"/>
          <p:cNvGraphicFramePr>
            <a:graphicFrameLocks noChangeAspect="1"/>
          </p:cNvGraphicFramePr>
          <p:nvPr/>
        </p:nvGraphicFramePr>
        <p:xfrm>
          <a:off x="7010400" y="3657600"/>
          <a:ext cx="1447800" cy="725488"/>
        </p:xfrm>
        <a:graphic>
          <a:graphicData uri="http://schemas.openxmlformats.org/presentationml/2006/ole">
            <p:oleObj spid="_x0000_s6154" name="Формула" r:id="rId11" imgW="812447" imgH="406224" progId="Equation.3">
              <p:embed/>
            </p:oleObj>
          </a:graphicData>
        </a:graphic>
      </p:graphicFrame>
      <p:graphicFrame>
        <p:nvGraphicFramePr>
          <p:cNvPr id="6155" name="Object 166"/>
          <p:cNvGraphicFramePr>
            <a:graphicFrameLocks noChangeAspect="1"/>
          </p:cNvGraphicFramePr>
          <p:nvPr/>
        </p:nvGraphicFramePr>
        <p:xfrm>
          <a:off x="4343400" y="5334000"/>
          <a:ext cx="2286000" cy="460375"/>
        </p:xfrm>
        <a:graphic>
          <a:graphicData uri="http://schemas.openxmlformats.org/presentationml/2006/ole">
            <p:oleObj spid="_x0000_s6155" name="Формула" r:id="rId12" imgW="1002865" imgH="203112" progId="Equation.3">
              <p:embed/>
            </p:oleObj>
          </a:graphicData>
        </a:graphic>
      </p:graphicFrame>
      <p:sp>
        <p:nvSpPr>
          <p:cNvPr id="4" name="Дата 3"/>
          <p:cNvSpPr txBox="1">
            <a:spLocks noGrp="1"/>
          </p:cNvSpPr>
          <p:nvPr/>
        </p:nvSpPr>
        <p:spPr>
          <a:xfrm>
            <a:off x="152400" y="6492875"/>
            <a:ext cx="1223963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0772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7FA820-A9D4-4A8B-994F-D54540A4358B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6156" name="Object 241"/>
          <p:cNvGraphicFramePr>
            <a:graphicFrameLocks noChangeAspect="1"/>
          </p:cNvGraphicFramePr>
          <p:nvPr>
            <p:ph sz="quarter" idx="4"/>
          </p:nvPr>
        </p:nvGraphicFramePr>
        <p:xfrm>
          <a:off x="2133600" y="4543425"/>
          <a:ext cx="1981200" cy="446088"/>
        </p:xfrm>
        <a:graphic>
          <a:graphicData uri="http://schemas.openxmlformats.org/presentationml/2006/ole">
            <p:oleObj spid="_x0000_s6156" name="Формула" r:id="rId13" imgW="101600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8400" b="1" smtClean="0">
                <a:solidFill>
                  <a:srgbClr val="006666"/>
                </a:solidFill>
              </a:rPr>
              <a:t>Задачи</a:t>
            </a:r>
            <a:r>
              <a:rPr lang="ru-RU" altLang="ru-RU" sz="4000" smtClean="0">
                <a:solidFill>
                  <a:srgbClr val="006666"/>
                </a:solidFill>
              </a:rPr>
              <a:t> 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6172200" cy="1431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400" b="1">
                <a:solidFill>
                  <a:srgbClr val="006666"/>
                </a:solidFill>
                <a:latin typeface="Times New Roman" pitchFamily="18" charset="0"/>
              </a:rPr>
              <a:t>С ПРАКТИЧЕСКИМ СОДЕРЖАНИЕМ</a:t>
            </a: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543800" y="63246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1102CC0-8D1D-4693-8E3B-FAC66A4BE87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9224" name="Text Box 21"/>
          <p:cNvSpPr txBox="1">
            <a:spLocks noChangeArrowheads="1"/>
          </p:cNvSpPr>
          <p:nvPr/>
        </p:nvSpPr>
        <p:spPr bwMode="auto">
          <a:xfrm>
            <a:off x="762000" y="228600"/>
            <a:ext cx="78486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Задача №3 </a:t>
            </a:r>
            <a:r>
              <a:rPr lang="ru-RU" altLang="ru-RU" sz="2400"/>
              <a:t>Сколько кожи пойдет на покрытие футбольного мяча радиуса 10см (на швы добавить 8% от площади поверхности мяча)?</a:t>
            </a:r>
            <a:r>
              <a:rPr lang="ru-RU" altLang="ru-RU"/>
              <a:t> </a:t>
            </a:r>
          </a:p>
        </p:txBody>
      </p:sp>
      <p:sp>
        <p:nvSpPr>
          <p:cNvPr id="9225" name="Oval 22"/>
          <p:cNvSpPr>
            <a:spLocks noChangeAspect="1" noChangeArrowheads="1"/>
          </p:cNvSpPr>
          <p:nvPr/>
        </p:nvSpPr>
        <p:spPr bwMode="auto">
          <a:xfrm>
            <a:off x="533400" y="1981200"/>
            <a:ext cx="3124200" cy="3124200"/>
          </a:xfrm>
          <a:prstGeom prst="ellipse">
            <a:avLst/>
          </a:prstGeom>
          <a:solidFill>
            <a:srgbClr val="E2F9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rc 26"/>
          <p:cNvSpPr>
            <a:spLocks noChangeAspect="1"/>
          </p:cNvSpPr>
          <p:nvPr/>
        </p:nvSpPr>
        <p:spPr bwMode="auto">
          <a:xfrm>
            <a:off x="533400" y="3048000"/>
            <a:ext cx="3122613" cy="552450"/>
          </a:xfrm>
          <a:custGeom>
            <a:avLst/>
            <a:gdLst>
              <a:gd name="T0" fmla="*/ 0 w 43193"/>
              <a:gd name="T1" fmla="*/ 12967787 h 22249"/>
              <a:gd name="T2" fmla="*/ 225695226 w 43193"/>
              <a:gd name="T3" fmla="*/ 13717517 h 22249"/>
              <a:gd name="T4" fmla="*/ 112855421 w 43193"/>
              <a:gd name="T5" fmla="*/ 13317376 h 22249"/>
              <a:gd name="T6" fmla="*/ 0 60000 65536"/>
              <a:gd name="T7" fmla="*/ 0 60000 65536"/>
              <a:gd name="T8" fmla="*/ 0 60000 65536"/>
              <a:gd name="T9" fmla="*/ 0 w 43193"/>
              <a:gd name="T10" fmla="*/ 0 h 22249"/>
              <a:gd name="T11" fmla="*/ 43193 w 43193"/>
              <a:gd name="T12" fmla="*/ 22249 h 22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3" h="22249" fill="none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</a:path>
              <a:path w="43193" h="22249" stroke="0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  <a:lnTo>
                  <a:pt x="21593" y="21600"/>
                </a:lnTo>
                <a:lnTo>
                  <a:pt x="0" y="21033"/>
                </a:lnTo>
                <a:close/>
              </a:path>
            </a:pathLst>
          </a:custGeom>
          <a:solidFill>
            <a:srgbClr val="CCFFCC">
              <a:alpha val="85097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rc 27"/>
          <p:cNvSpPr>
            <a:spLocks noChangeAspect="1"/>
          </p:cNvSpPr>
          <p:nvPr/>
        </p:nvSpPr>
        <p:spPr bwMode="auto">
          <a:xfrm rot="5400000" flipV="1">
            <a:off x="1816100" y="2298700"/>
            <a:ext cx="558800" cy="3124200"/>
          </a:xfrm>
          <a:custGeom>
            <a:avLst/>
            <a:gdLst>
              <a:gd name="T0" fmla="*/ 12056 w 21600"/>
              <a:gd name="T1" fmla="*/ 0 h 43200"/>
              <a:gd name="T2" fmla="*/ 72282 w 21600"/>
              <a:gd name="T3" fmla="*/ 225940399 h 43200"/>
              <a:gd name="T4" fmla="*/ 0 w 21600"/>
              <a:gd name="T5" fmla="*/ 112970199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</a:path>
              <a:path w="21600" h="43200" stroke="0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  <a:lnTo>
                  <a:pt x="0" y="21600"/>
                </a:lnTo>
                <a:lnTo>
                  <a:pt x="17" y="0"/>
                </a:lnTo>
                <a:close/>
              </a:path>
            </a:pathLst>
          </a:custGeom>
          <a:solidFill>
            <a:srgbClr val="CCFFCC">
              <a:alpha val="6313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Freeform 28"/>
          <p:cNvSpPr>
            <a:spLocks noChangeAspect="1"/>
          </p:cNvSpPr>
          <p:nvPr/>
        </p:nvSpPr>
        <p:spPr bwMode="auto">
          <a:xfrm>
            <a:off x="2092325" y="3586163"/>
            <a:ext cx="1558925" cy="3175"/>
          </a:xfrm>
          <a:custGeom>
            <a:avLst/>
            <a:gdLst>
              <a:gd name="T0" fmla="*/ 0 w 599"/>
              <a:gd name="T1" fmla="*/ 1120069 h 9"/>
              <a:gd name="T2" fmla="*/ 2147483647 w 599"/>
              <a:gd name="T3" fmla="*/ 0 h 9"/>
              <a:gd name="T4" fmla="*/ 0 60000 65536"/>
              <a:gd name="T5" fmla="*/ 0 60000 65536"/>
              <a:gd name="T6" fmla="*/ 0 w 599"/>
              <a:gd name="T7" fmla="*/ 0 h 9"/>
              <a:gd name="T8" fmla="*/ 599 w 59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9" h="9">
                <a:moveTo>
                  <a:pt x="0" y="9"/>
                </a:moveTo>
                <a:lnTo>
                  <a:pt x="599" y="0"/>
                </a:lnTo>
              </a:path>
            </a:pathLst>
          </a:cu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29"/>
          <p:cNvSpPr txBox="1">
            <a:spLocks noChangeAspect="1" noChangeArrowheads="1"/>
          </p:cNvSpPr>
          <p:nvPr/>
        </p:nvSpPr>
        <p:spPr bwMode="auto">
          <a:xfrm>
            <a:off x="2282825" y="3538538"/>
            <a:ext cx="1027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altLang="ru-RU" sz="1600"/>
              <a:t>R</a:t>
            </a:r>
            <a:endParaRPr lang="ru-RU" altLang="ru-RU" sz="1600"/>
          </a:p>
        </p:txBody>
      </p:sp>
      <p:sp>
        <p:nvSpPr>
          <p:cNvPr id="9230" name="Text Box 32"/>
          <p:cNvSpPr txBox="1">
            <a:spLocks noChangeAspect="1" noChangeArrowheads="1"/>
          </p:cNvSpPr>
          <p:nvPr/>
        </p:nvSpPr>
        <p:spPr bwMode="auto">
          <a:xfrm>
            <a:off x="1524000" y="3505200"/>
            <a:ext cx="6524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600">
                <a:latin typeface="Times New Roman" pitchFamily="18" charset="0"/>
              </a:rPr>
              <a:t>O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9231" name="Oval 34"/>
          <p:cNvSpPr>
            <a:spLocks noChangeAspect="1" noChangeArrowheads="1"/>
          </p:cNvSpPr>
          <p:nvPr/>
        </p:nvSpPr>
        <p:spPr bwMode="auto">
          <a:xfrm>
            <a:off x="2033588" y="3543300"/>
            <a:ext cx="101600" cy="101600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36" name="Object 36"/>
          <p:cNvGraphicFramePr>
            <a:graphicFrameLocks noChangeAspect="1"/>
          </p:cNvGraphicFramePr>
          <p:nvPr>
            <p:ph sz="quarter" idx="1"/>
          </p:nvPr>
        </p:nvGraphicFramePr>
        <p:xfrm>
          <a:off x="3962400" y="1600200"/>
          <a:ext cx="1828800" cy="596900"/>
        </p:xfrm>
        <a:graphic>
          <a:graphicData uri="http://schemas.openxmlformats.org/presentationml/2006/ole">
            <p:oleObj spid="_x0000_s9218" name="Формула" r:id="rId3" imgW="609600" imgH="190479" progId="Equation.3">
              <p:embed/>
            </p:oleObj>
          </a:graphicData>
        </a:graphic>
      </p:graphicFrame>
      <p:graphicFrame>
        <p:nvGraphicFramePr>
          <p:cNvPr id="51238" name="Object 38"/>
          <p:cNvGraphicFramePr>
            <a:graphicFrameLocks noChangeAspect="1"/>
          </p:cNvGraphicFramePr>
          <p:nvPr>
            <p:ph sz="quarter" idx="2"/>
          </p:nvPr>
        </p:nvGraphicFramePr>
        <p:xfrm>
          <a:off x="4114800" y="2438400"/>
          <a:ext cx="2971800" cy="490538"/>
        </p:xfrm>
        <a:graphic>
          <a:graphicData uri="http://schemas.openxmlformats.org/presentationml/2006/ole">
            <p:oleObj spid="_x0000_s9219" name="Формула" r:id="rId4" imgW="1231366" imgH="203112" progId="Equation.3">
              <p:embed/>
            </p:oleObj>
          </a:graphicData>
        </a:graphic>
      </p:graphicFrame>
      <p:graphicFrame>
        <p:nvGraphicFramePr>
          <p:cNvPr id="51241" name="Object 41"/>
          <p:cNvGraphicFramePr>
            <a:graphicFrameLocks noChangeAspect="1"/>
          </p:cNvGraphicFramePr>
          <p:nvPr>
            <p:ph sz="quarter" idx="3"/>
          </p:nvPr>
        </p:nvGraphicFramePr>
        <p:xfrm>
          <a:off x="4114800" y="3200400"/>
          <a:ext cx="4191000" cy="528638"/>
        </p:xfrm>
        <a:graphic>
          <a:graphicData uri="http://schemas.openxmlformats.org/presentationml/2006/ole">
            <p:oleObj spid="_x0000_s9220" name="Формула" r:id="rId5" imgW="1612900" imgH="203200" progId="Equation.3">
              <p:embed/>
            </p:oleObj>
          </a:graphicData>
        </a:graphic>
      </p:graphicFrame>
      <p:graphicFrame>
        <p:nvGraphicFramePr>
          <p:cNvPr id="51244" name="Object 44"/>
          <p:cNvGraphicFramePr>
            <a:graphicFrameLocks noChangeAspect="1"/>
          </p:cNvGraphicFramePr>
          <p:nvPr>
            <p:ph sz="quarter" idx="4"/>
          </p:nvPr>
        </p:nvGraphicFramePr>
        <p:xfrm>
          <a:off x="4114800" y="3886200"/>
          <a:ext cx="4724400" cy="488950"/>
        </p:xfrm>
        <a:graphic>
          <a:graphicData uri="http://schemas.openxmlformats.org/presentationml/2006/ole">
            <p:oleObj spid="_x0000_s9221" name="Формула" r:id="rId6" imgW="1981200" imgH="203200" progId="Equation.3">
              <p:embed/>
            </p:oleObj>
          </a:graphicData>
        </a:graphic>
      </p:graphicFrame>
      <p:graphicFrame>
        <p:nvGraphicFramePr>
          <p:cNvPr id="51247" name="Object 47"/>
          <p:cNvGraphicFramePr>
            <a:graphicFrameLocks noChangeAspect="1"/>
          </p:cNvGraphicFramePr>
          <p:nvPr/>
        </p:nvGraphicFramePr>
        <p:xfrm>
          <a:off x="4038600" y="4572000"/>
          <a:ext cx="3505200" cy="571500"/>
        </p:xfrm>
        <a:graphic>
          <a:graphicData uri="http://schemas.openxmlformats.org/presentationml/2006/ole">
            <p:oleObj spid="_x0000_s9222" name="Формула" r:id="rId7" imgW="1409700" imgH="228600" progId="Equation.3">
              <p:embed/>
            </p:oleObj>
          </a:graphicData>
        </a:graphic>
      </p:graphicFrame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0772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8B9B0C-D539-47B6-8AC7-66A7E9AF66A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6666"/>
                </a:solidFill>
                <a:latin typeface="Times New Roman" pitchFamily="18" charset="0"/>
              </a:rPr>
              <a:t>Повторим ещё раз формулы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  <a:noFill/>
        </p:spPr>
        <p:txBody>
          <a:bodyPr/>
          <a:lstStyle/>
          <a:p>
            <a:pPr eaLnBrk="1" hangingPunct="1"/>
            <a:r>
              <a:rPr lang="ru-RU" altLang="ru-RU" dirty="0" smtClean="0">
                <a:hlinkClick r:id="rId2" action="ppaction://hlinksldjump"/>
              </a:rPr>
              <a:t>Шар </a:t>
            </a:r>
            <a:r>
              <a:rPr lang="ru-RU" altLang="ru-RU" dirty="0" smtClean="0">
                <a:hlinkClick r:id="rId2" action="ppaction://hlinksldjump"/>
              </a:rPr>
              <a:t>и сфера</a:t>
            </a:r>
            <a:endParaRPr lang="ru-RU" altLang="ru-RU" dirty="0" smtClean="0"/>
          </a:p>
          <a:p>
            <a:pPr eaLnBrk="1" hangingPunct="1"/>
            <a:r>
              <a:rPr lang="ru-RU" altLang="ru-RU" dirty="0" smtClean="0">
                <a:hlinkClick r:id="rId3" action="ppaction://hlinksldjump"/>
              </a:rPr>
              <a:t>Формулы площади поверхности и объема тел вращения</a:t>
            </a:r>
            <a:endParaRPr lang="ru-RU" altLang="ru-RU" dirty="0" smtClean="0"/>
          </a:p>
        </p:txBody>
      </p:sp>
      <p:sp>
        <p:nvSpPr>
          <p:cNvPr id="47108" name="AutoShape 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0" y="6172200"/>
            <a:ext cx="3810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620000" y="62484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AC1601F-DDF3-424E-85EC-F4B3A89FF8B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4800" y="228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 b="1">
                <a:solidFill>
                  <a:srgbClr val="006666"/>
                </a:solidFill>
              </a:rPr>
              <a:t>СФЕРА  И  ШАР:</a:t>
            </a:r>
            <a:r>
              <a:rPr lang="ru-RU" altLang="ru-RU" sz="4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1066800" y="1524000"/>
            <a:ext cx="4800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altLang="ru-RU" sz="2000"/>
              <a:t>R</a:t>
            </a:r>
            <a:r>
              <a:rPr lang="ru-RU" altLang="ru-RU" sz="2000"/>
              <a:t>  - сферы; </a:t>
            </a:r>
            <a:r>
              <a:rPr lang="en-US" altLang="ru-RU" sz="2000"/>
              <a:t>d </a:t>
            </a:r>
            <a:r>
              <a:rPr lang="ru-RU" altLang="ru-RU" sz="2000"/>
              <a:t>- диаметр</a:t>
            </a:r>
          </a:p>
        </p:txBody>
      </p:sp>
      <p:graphicFrame>
        <p:nvGraphicFramePr>
          <p:cNvPr id="14338" name="Object 22"/>
          <p:cNvGraphicFramePr>
            <a:graphicFrameLocks noChangeAspect="1"/>
          </p:cNvGraphicFramePr>
          <p:nvPr>
            <p:ph/>
          </p:nvPr>
        </p:nvGraphicFramePr>
        <p:xfrm>
          <a:off x="4724400" y="4267200"/>
          <a:ext cx="3509963" cy="862013"/>
        </p:xfrm>
        <a:graphic>
          <a:graphicData uri="http://schemas.openxmlformats.org/presentationml/2006/ole">
            <p:oleObj spid="_x0000_s14338" name="Формула" r:id="rId3" imgW="1562100" imgH="406400" progId="Equation.3">
              <p:embed/>
            </p:oleObj>
          </a:graphicData>
        </a:graphic>
      </p:graphicFrame>
      <p:sp>
        <p:nvSpPr>
          <p:cNvPr id="14343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943600"/>
            <a:ext cx="4572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339" name="Object 25"/>
          <p:cNvGraphicFramePr>
            <a:graphicFrameLocks noChangeAspect="1"/>
          </p:cNvGraphicFramePr>
          <p:nvPr/>
        </p:nvGraphicFramePr>
        <p:xfrm>
          <a:off x="4648200" y="2743200"/>
          <a:ext cx="1447800" cy="468313"/>
        </p:xfrm>
        <a:graphic>
          <a:graphicData uri="http://schemas.openxmlformats.org/presentationml/2006/ole">
            <p:oleObj spid="_x0000_s14339" name="Формула" r:id="rId5" imgW="622030" imgH="203112" progId="Equation.3">
              <p:embed/>
            </p:oleObj>
          </a:graphicData>
        </a:graphic>
      </p:graphicFrame>
      <p:graphicFrame>
        <p:nvGraphicFramePr>
          <p:cNvPr id="14340" name="Object 26"/>
          <p:cNvGraphicFramePr>
            <a:graphicFrameLocks noChangeAspect="1"/>
          </p:cNvGraphicFramePr>
          <p:nvPr/>
        </p:nvGraphicFramePr>
        <p:xfrm>
          <a:off x="6705600" y="2743200"/>
          <a:ext cx="1295400" cy="490538"/>
        </p:xfrm>
        <a:graphic>
          <a:graphicData uri="http://schemas.openxmlformats.org/presentationml/2006/ole">
            <p:oleObj spid="_x0000_s14340" name="Формула" r:id="rId6" imgW="533169" imgH="203112" progId="Equation.3">
              <p:embed/>
            </p:oleObj>
          </a:graphicData>
        </a:graphic>
      </p:graphicFrame>
      <p:sp>
        <p:nvSpPr>
          <p:cNvPr id="14344" name="Text Box 27"/>
          <p:cNvSpPr txBox="1">
            <a:spLocks noChangeArrowheads="1"/>
          </p:cNvSpPr>
          <p:nvPr/>
        </p:nvSpPr>
        <p:spPr bwMode="auto">
          <a:xfrm>
            <a:off x="3962400" y="2209800"/>
            <a:ext cx="4343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/>
              <a:t>Площадь  поверхности сферы:</a:t>
            </a:r>
            <a:r>
              <a:rPr lang="ru-RU" altLang="ru-RU" sz="2000"/>
              <a:t> </a:t>
            </a:r>
          </a:p>
        </p:txBody>
      </p:sp>
      <p:sp>
        <p:nvSpPr>
          <p:cNvPr id="14345" name="Text Box 29"/>
          <p:cNvSpPr txBox="1">
            <a:spLocks noChangeArrowheads="1"/>
          </p:cNvSpPr>
          <p:nvPr/>
        </p:nvSpPr>
        <p:spPr bwMode="auto">
          <a:xfrm>
            <a:off x="4572000" y="3581400"/>
            <a:ext cx="3505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/>
              <a:t>Объем шара:</a:t>
            </a:r>
            <a:r>
              <a:rPr lang="ru-RU" altLang="ru-RU" sz="2000"/>
              <a:t> </a:t>
            </a:r>
          </a:p>
        </p:txBody>
      </p:sp>
      <p:sp>
        <p:nvSpPr>
          <p:cNvPr id="14346" name="Text Box 30"/>
          <p:cNvSpPr txBox="1">
            <a:spLocks noChangeAspect="1" noChangeArrowheads="1"/>
          </p:cNvSpPr>
          <p:nvPr/>
        </p:nvSpPr>
        <p:spPr bwMode="auto">
          <a:xfrm>
            <a:off x="2733675" y="4702175"/>
            <a:ext cx="3349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200"/>
              <a:t>R</a:t>
            </a:r>
            <a:endParaRPr lang="ru-RU" altLang="ru-RU" sz="1200"/>
          </a:p>
        </p:txBody>
      </p:sp>
      <p:sp>
        <p:nvSpPr>
          <p:cNvPr id="14347" name="Text Box 31"/>
          <p:cNvSpPr txBox="1">
            <a:spLocks noChangeAspect="1" noChangeArrowheads="1"/>
          </p:cNvSpPr>
          <p:nvPr/>
        </p:nvSpPr>
        <p:spPr bwMode="auto">
          <a:xfrm rot="-2219095">
            <a:off x="2493963" y="3879850"/>
            <a:ext cx="336550" cy="27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200"/>
              <a:t>R</a:t>
            </a:r>
            <a:endParaRPr lang="ru-RU" altLang="ru-RU" sz="1200"/>
          </a:p>
        </p:txBody>
      </p:sp>
      <p:sp>
        <p:nvSpPr>
          <p:cNvPr id="14348" name="Oval 32"/>
          <p:cNvSpPr>
            <a:spLocks noChangeAspect="1" noChangeArrowheads="1"/>
          </p:cNvSpPr>
          <p:nvPr/>
        </p:nvSpPr>
        <p:spPr bwMode="auto">
          <a:xfrm>
            <a:off x="1066800" y="2514600"/>
            <a:ext cx="3124200" cy="3124200"/>
          </a:xfrm>
          <a:prstGeom prst="ellipse">
            <a:avLst/>
          </a:prstGeom>
          <a:solidFill>
            <a:srgbClr val="E2F9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9" name="Arc 33"/>
          <p:cNvSpPr>
            <a:spLocks noChangeAspect="1"/>
          </p:cNvSpPr>
          <p:nvPr/>
        </p:nvSpPr>
        <p:spPr bwMode="auto">
          <a:xfrm>
            <a:off x="1068388" y="3595688"/>
            <a:ext cx="3122612" cy="552450"/>
          </a:xfrm>
          <a:custGeom>
            <a:avLst/>
            <a:gdLst>
              <a:gd name="T0" fmla="*/ 0 w 43193"/>
              <a:gd name="T1" fmla="*/ 12967787 h 22249"/>
              <a:gd name="T2" fmla="*/ 225695009 w 43193"/>
              <a:gd name="T3" fmla="*/ 13717517 h 22249"/>
              <a:gd name="T4" fmla="*/ 112855385 w 43193"/>
              <a:gd name="T5" fmla="*/ 13317376 h 22249"/>
              <a:gd name="T6" fmla="*/ 0 60000 65536"/>
              <a:gd name="T7" fmla="*/ 0 60000 65536"/>
              <a:gd name="T8" fmla="*/ 0 60000 65536"/>
              <a:gd name="T9" fmla="*/ 0 w 43193"/>
              <a:gd name="T10" fmla="*/ 0 h 22249"/>
              <a:gd name="T11" fmla="*/ 43193 w 43193"/>
              <a:gd name="T12" fmla="*/ 22249 h 22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3" h="22249" fill="none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</a:path>
              <a:path w="43193" h="22249" stroke="0" extrusionOk="0">
                <a:moveTo>
                  <a:pt x="0" y="21033"/>
                </a:moveTo>
                <a:cubicBezTo>
                  <a:pt x="307" y="9328"/>
                  <a:pt x="9884" y="-1"/>
                  <a:pt x="21593" y="0"/>
                </a:cubicBezTo>
                <a:cubicBezTo>
                  <a:pt x="33522" y="0"/>
                  <a:pt x="43193" y="9670"/>
                  <a:pt x="43193" y="21600"/>
                </a:cubicBezTo>
                <a:cubicBezTo>
                  <a:pt x="43193" y="21816"/>
                  <a:pt x="43189" y="22032"/>
                  <a:pt x="43183" y="22249"/>
                </a:cubicBezTo>
                <a:lnTo>
                  <a:pt x="21593" y="21600"/>
                </a:lnTo>
                <a:lnTo>
                  <a:pt x="0" y="21033"/>
                </a:lnTo>
                <a:close/>
              </a:path>
            </a:pathLst>
          </a:custGeom>
          <a:solidFill>
            <a:srgbClr val="CCFFCC">
              <a:alpha val="85097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rc 34"/>
          <p:cNvSpPr>
            <a:spLocks noChangeAspect="1"/>
          </p:cNvSpPr>
          <p:nvPr/>
        </p:nvSpPr>
        <p:spPr bwMode="auto">
          <a:xfrm rot="5400000" flipV="1">
            <a:off x="2349500" y="2857500"/>
            <a:ext cx="558800" cy="3124200"/>
          </a:xfrm>
          <a:custGeom>
            <a:avLst/>
            <a:gdLst>
              <a:gd name="T0" fmla="*/ 12056 w 21600"/>
              <a:gd name="T1" fmla="*/ 0 h 43200"/>
              <a:gd name="T2" fmla="*/ 72282 w 21600"/>
              <a:gd name="T3" fmla="*/ 225940399 h 43200"/>
              <a:gd name="T4" fmla="*/ 0 w 21600"/>
              <a:gd name="T5" fmla="*/ 112970199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</a:path>
              <a:path w="21600" h="43200" stroke="0" extrusionOk="0">
                <a:moveTo>
                  <a:pt x="17" y="0"/>
                </a:moveTo>
                <a:cubicBezTo>
                  <a:pt x="11940" y="9"/>
                  <a:pt x="21600" y="9677"/>
                  <a:pt x="21600" y="21600"/>
                </a:cubicBezTo>
                <a:cubicBezTo>
                  <a:pt x="21600" y="33487"/>
                  <a:pt x="11995" y="43140"/>
                  <a:pt x="107" y="43199"/>
                </a:cubicBezTo>
                <a:lnTo>
                  <a:pt x="0" y="21600"/>
                </a:lnTo>
                <a:lnTo>
                  <a:pt x="17" y="0"/>
                </a:lnTo>
                <a:close/>
              </a:path>
            </a:pathLst>
          </a:custGeom>
          <a:solidFill>
            <a:srgbClr val="CCFFCC">
              <a:alpha val="6313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Freeform 35"/>
          <p:cNvSpPr>
            <a:spLocks noChangeAspect="1"/>
          </p:cNvSpPr>
          <p:nvPr/>
        </p:nvSpPr>
        <p:spPr bwMode="auto">
          <a:xfrm>
            <a:off x="2625725" y="4119563"/>
            <a:ext cx="1558925" cy="3175"/>
          </a:xfrm>
          <a:custGeom>
            <a:avLst/>
            <a:gdLst>
              <a:gd name="T0" fmla="*/ 0 w 599"/>
              <a:gd name="T1" fmla="*/ 1120069 h 9"/>
              <a:gd name="T2" fmla="*/ 2147483647 w 599"/>
              <a:gd name="T3" fmla="*/ 0 h 9"/>
              <a:gd name="T4" fmla="*/ 0 60000 65536"/>
              <a:gd name="T5" fmla="*/ 0 60000 65536"/>
              <a:gd name="T6" fmla="*/ 0 w 599"/>
              <a:gd name="T7" fmla="*/ 0 h 9"/>
              <a:gd name="T8" fmla="*/ 599 w 599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9" h="9">
                <a:moveTo>
                  <a:pt x="0" y="9"/>
                </a:moveTo>
                <a:lnTo>
                  <a:pt x="599" y="0"/>
                </a:lnTo>
              </a:path>
            </a:pathLst>
          </a:cu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Text Box 36"/>
          <p:cNvSpPr txBox="1">
            <a:spLocks noChangeAspect="1" noChangeArrowheads="1"/>
          </p:cNvSpPr>
          <p:nvPr/>
        </p:nvSpPr>
        <p:spPr bwMode="auto">
          <a:xfrm>
            <a:off x="2816225" y="4071938"/>
            <a:ext cx="1027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altLang="ru-RU" sz="1600"/>
              <a:t>R</a:t>
            </a:r>
            <a:endParaRPr lang="ru-RU" altLang="ru-RU" sz="1600"/>
          </a:p>
        </p:txBody>
      </p:sp>
      <p:sp>
        <p:nvSpPr>
          <p:cNvPr id="14353" name="Text Box 37"/>
          <p:cNvSpPr txBox="1">
            <a:spLocks noChangeAspect="1" noChangeArrowheads="1"/>
          </p:cNvSpPr>
          <p:nvPr/>
        </p:nvSpPr>
        <p:spPr bwMode="auto">
          <a:xfrm rot="-620234">
            <a:off x="1862138" y="3275013"/>
            <a:ext cx="8731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600">
                <a:latin typeface="Times New Roman" pitchFamily="18" charset="0"/>
              </a:rPr>
              <a:t>d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14354" name="Freeform 38"/>
          <p:cNvSpPr>
            <a:spLocks noChangeAspect="1"/>
          </p:cNvSpPr>
          <p:nvPr/>
        </p:nvSpPr>
        <p:spPr bwMode="auto">
          <a:xfrm>
            <a:off x="2190750" y="2562225"/>
            <a:ext cx="800100" cy="3036888"/>
          </a:xfrm>
          <a:custGeom>
            <a:avLst/>
            <a:gdLst>
              <a:gd name="T0" fmla="*/ 0 w 306"/>
              <a:gd name="T1" fmla="*/ 0 h 1167"/>
              <a:gd name="T2" fmla="*/ 2092025996 w 306"/>
              <a:gd name="T3" fmla="*/ 2147483647 h 1167"/>
              <a:gd name="T4" fmla="*/ 0 60000 65536"/>
              <a:gd name="T5" fmla="*/ 0 60000 65536"/>
              <a:gd name="T6" fmla="*/ 0 w 306"/>
              <a:gd name="T7" fmla="*/ 0 h 1167"/>
              <a:gd name="T8" fmla="*/ 306 w 306"/>
              <a:gd name="T9" fmla="*/ 1167 h 116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" h="1167">
                <a:moveTo>
                  <a:pt x="0" y="0"/>
                </a:moveTo>
                <a:lnTo>
                  <a:pt x="306" y="1167"/>
                </a:lnTo>
              </a:path>
            </a:pathLst>
          </a:custGeom>
          <a:noFill/>
          <a:ln w="19050">
            <a:solidFill>
              <a:srgbClr val="5530F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5" name="Text Box 39"/>
          <p:cNvSpPr txBox="1">
            <a:spLocks noChangeAspect="1" noChangeArrowheads="1"/>
          </p:cNvSpPr>
          <p:nvPr/>
        </p:nvSpPr>
        <p:spPr bwMode="auto">
          <a:xfrm>
            <a:off x="2066925" y="4013200"/>
            <a:ext cx="6524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600">
                <a:latin typeface="Times New Roman" pitchFamily="18" charset="0"/>
              </a:rPr>
              <a:t>O</a:t>
            </a:r>
            <a:endParaRPr lang="ru-RU" altLang="ru-RU" sz="1600">
              <a:latin typeface="Times New Roman" pitchFamily="18" charset="0"/>
            </a:endParaRPr>
          </a:p>
        </p:txBody>
      </p:sp>
      <p:sp>
        <p:nvSpPr>
          <p:cNvPr id="14356" name="Freeform 40"/>
          <p:cNvSpPr>
            <a:spLocks noChangeAspect="1"/>
          </p:cNvSpPr>
          <p:nvPr/>
        </p:nvSpPr>
        <p:spPr bwMode="auto">
          <a:xfrm>
            <a:off x="2630488" y="2916238"/>
            <a:ext cx="1041400" cy="1238250"/>
          </a:xfrm>
          <a:custGeom>
            <a:avLst/>
            <a:gdLst>
              <a:gd name="T0" fmla="*/ 0 w 400"/>
              <a:gd name="T1" fmla="*/ 2147483647 h 476"/>
              <a:gd name="T2" fmla="*/ 2147483647 w 400"/>
              <a:gd name="T3" fmla="*/ 0 h 476"/>
              <a:gd name="T4" fmla="*/ 0 60000 65536"/>
              <a:gd name="T5" fmla="*/ 0 60000 65536"/>
              <a:gd name="T6" fmla="*/ 0 w 400"/>
              <a:gd name="T7" fmla="*/ 0 h 476"/>
              <a:gd name="T8" fmla="*/ 400 w 400"/>
              <a:gd name="T9" fmla="*/ 476 h 4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0" h="476">
                <a:moveTo>
                  <a:pt x="0" y="476"/>
                </a:moveTo>
                <a:lnTo>
                  <a:pt x="400" y="0"/>
                </a:lnTo>
              </a:path>
            </a:pathLst>
          </a:cu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7" name="Oval 41"/>
          <p:cNvSpPr>
            <a:spLocks noChangeAspect="1" noChangeArrowheads="1"/>
          </p:cNvSpPr>
          <p:nvPr/>
        </p:nvSpPr>
        <p:spPr bwMode="auto">
          <a:xfrm>
            <a:off x="2566988" y="4076700"/>
            <a:ext cx="101600" cy="101600"/>
          </a:xfrm>
          <a:prstGeom prst="ellipse">
            <a:avLst/>
          </a:prstGeom>
          <a:solidFill>
            <a:srgbClr val="FF00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Text Box 42"/>
          <p:cNvSpPr txBox="1">
            <a:spLocks noChangeAspect="1" noChangeArrowheads="1"/>
          </p:cNvSpPr>
          <p:nvPr/>
        </p:nvSpPr>
        <p:spPr bwMode="auto">
          <a:xfrm rot="-3089650">
            <a:off x="2597150" y="3181351"/>
            <a:ext cx="102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altLang="ru-RU" sz="1600"/>
              <a:t>R</a:t>
            </a:r>
            <a:endParaRPr lang="ru-RU" altLang="ru-RU" sz="1600"/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395288" y="6165850"/>
            <a:ext cx="1223962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BCE0AF-F47D-4B18-8FB2-0DDC98E2DA45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06.04.2020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7543800" y="6324600"/>
            <a:ext cx="7302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BE53FE5-198F-4650-B7A0-66404E7493C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8330</TotalTime>
  <Words>317</Words>
  <Application>Microsoft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Symbol</vt:lpstr>
      <vt:lpstr>Wingdings</vt:lpstr>
      <vt:lpstr>Monotype Corsiva</vt:lpstr>
      <vt:lpstr>Оформление по умолчанию</vt:lpstr>
      <vt:lpstr>Microsoft Equation 3.0</vt:lpstr>
      <vt:lpstr>Тела вращения</vt:lpstr>
      <vt:lpstr>Сфера и шар</vt:lpstr>
      <vt:lpstr>Основные определения</vt:lpstr>
      <vt:lpstr>Слайд 4</vt:lpstr>
      <vt:lpstr>Слайд 5</vt:lpstr>
      <vt:lpstr>Задачи </vt:lpstr>
      <vt:lpstr>Слайд 7</vt:lpstr>
      <vt:lpstr>Повторим ещё раз формулы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</dc:creator>
  <cp:lastModifiedBy>Татьяна Похващева</cp:lastModifiedBy>
  <cp:revision>108</cp:revision>
  <cp:lastPrinted>1601-01-01T00:00:00Z</cp:lastPrinted>
  <dcterms:created xsi:type="dcterms:W3CDTF">1601-01-01T00:00:00Z</dcterms:created>
  <dcterms:modified xsi:type="dcterms:W3CDTF">2020-04-06T11:10:58Z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