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9" r:id="rId4"/>
    <p:sldId id="260" r:id="rId5"/>
    <p:sldId id="259" r:id="rId6"/>
    <p:sldId id="261" r:id="rId7"/>
    <p:sldId id="262" r:id="rId8"/>
    <p:sldId id="267" r:id="rId9"/>
    <p:sldId id="265" r:id="rId10"/>
    <p:sldId id="268" r:id="rId11"/>
    <p:sldId id="263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F1564"/>
    <a:srgbClr val="47CFFF"/>
    <a:srgbClr val="0000CC"/>
    <a:srgbClr val="119145"/>
    <a:srgbClr val="C3D69B"/>
    <a:srgbClr val="000000"/>
    <a:srgbClr val="00B0F0"/>
    <a:srgbClr val="DBEEF4"/>
    <a:srgbClr val="57D3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42" autoAdjust="0"/>
    <p:restoredTop sz="94654" autoAdjust="0"/>
  </p:normalViewPr>
  <p:slideViewPr>
    <p:cSldViewPr>
      <p:cViewPr>
        <p:scale>
          <a:sx n="80" d="100"/>
          <a:sy n="80" d="100"/>
        </p:scale>
        <p:origin x="-1080" y="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image" Target="../media/image11.wmf"/><Relationship Id="rId7" Type="http://schemas.openxmlformats.org/officeDocument/2006/relationships/image" Target="../media/image6.wmf"/><Relationship Id="rId2" Type="http://schemas.openxmlformats.org/officeDocument/2006/relationships/image" Target="../media/image10.wmf"/><Relationship Id="rId1" Type="http://schemas.openxmlformats.org/officeDocument/2006/relationships/image" Target="../media/image5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5.wmf"/><Relationship Id="rId1" Type="http://schemas.openxmlformats.org/officeDocument/2006/relationships/image" Target="../media/image16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7" Type="http://schemas.openxmlformats.org/officeDocument/2006/relationships/image" Target="../media/image25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2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2BCC39-B674-4785-AF49-FE75BB880B55}" type="datetimeFigureOut">
              <a:rPr lang="ru-RU" smtClean="0"/>
              <a:pPr/>
              <a:t>01.12.2013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CB4965-BEEC-405B-B7D9-949827ADB91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Анимация по щелчку мыши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CB4965-BEEC-405B-B7D9-949827ADB918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Задание для заполнения таблицы на следующем слайде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CB4965-BEEC-405B-B7D9-949827ADB918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Для проверки   триггер </a:t>
            </a:r>
            <a:r>
              <a:rPr lang="ru-RU" dirty="0" smtClean="0"/>
              <a:t>– нажать</a:t>
            </a:r>
            <a:r>
              <a:rPr lang="ru-RU" baseline="0" dirty="0" smtClean="0"/>
              <a:t> </a:t>
            </a:r>
            <a:r>
              <a:rPr lang="ru-RU" b="1" baseline="0" dirty="0" smtClean="0"/>
              <a:t>на кнопку с № </a:t>
            </a:r>
            <a:r>
              <a:rPr lang="ru-RU" baseline="0" dirty="0" smtClean="0"/>
              <a:t>ответа (верно/неверно)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CB4965-BEEC-405B-B7D9-949827ADB918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Анимация по щелчкам –построение графика – сдвиг оси ОУ на 1 влево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CB4965-BEEC-405B-B7D9-949827ADB918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Анимация по щелчку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CB4965-BEEC-405B-B7D9-949827ADB918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Решение – анимация по щелчку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CB4965-BEEC-405B-B7D9-949827ADB918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Анимация простая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CB4965-BEEC-405B-B7D9-949827ADB918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757D-02E1-4346-B554-2FF48F0FF4CB}" type="datetimeFigureOut">
              <a:rPr lang="ru-RU" smtClean="0"/>
              <a:pPr/>
              <a:t>01.12.2013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BA245-486F-4412-A84F-E3E140B21A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757D-02E1-4346-B554-2FF48F0FF4CB}" type="datetimeFigureOut">
              <a:rPr lang="ru-RU" smtClean="0"/>
              <a:pPr/>
              <a:t>01.12.2013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BA245-486F-4412-A84F-E3E140B21A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757D-02E1-4346-B554-2FF48F0FF4CB}" type="datetimeFigureOut">
              <a:rPr lang="ru-RU" smtClean="0"/>
              <a:pPr/>
              <a:t>01.12.2013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BA245-486F-4412-A84F-E3E140B21A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80A4DF3-7DE2-43D8-B86C-A8B783E3C0ED}" type="datetime1">
              <a:rPr lang="ru-RU"/>
              <a:pPr/>
              <a:t>01.12.2013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83DA3D2-6DBB-4B84-925F-24456FE3880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757D-02E1-4346-B554-2FF48F0FF4CB}" type="datetimeFigureOut">
              <a:rPr lang="ru-RU" smtClean="0"/>
              <a:pPr/>
              <a:t>01.12.2013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BA245-486F-4412-A84F-E3E140B21A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757D-02E1-4346-B554-2FF48F0FF4CB}" type="datetimeFigureOut">
              <a:rPr lang="ru-RU" smtClean="0"/>
              <a:pPr/>
              <a:t>01.12.2013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BA245-486F-4412-A84F-E3E140B21A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757D-02E1-4346-B554-2FF48F0FF4CB}" type="datetimeFigureOut">
              <a:rPr lang="ru-RU" smtClean="0"/>
              <a:pPr/>
              <a:t>01.12.2013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BA245-486F-4412-A84F-E3E140B21A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757D-02E1-4346-B554-2FF48F0FF4CB}" type="datetimeFigureOut">
              <a:rPr lang="ru-RU" smtClean="0"/>
              <a:pPr/>
              <a:t>01.12.2013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BA245-486F-4412-A84F-E3E140B21A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757D-02E1-4346-B554-2FF48F0FF4CB}" type="datetimeFigureOut">
              <a:rPr lang="ru-RU" smtClean="0"/>
              <a:pPr/>
              <a:t>01.12.2013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BA245-486F-4412-A84F-E3E140B21A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757D-02E1-4346-B554-2FF48F0FF4CB}" type="datetimeFigureOut">
              <a:rPr lang="ru-RU" smtClean="0"/>
              <a:pPr/>
              <a:t>01.12.2013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BA245-486F-4412-A84F-E3E140B21A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757D-02E1-4346-B554-2FF48F0FF4CB}" type="datetimeFigureOut">
              <a:rPr lang="ru-RU" smtClean="0"/>
              <a:pPr/>
              <a:t>01.12.2013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BA245-486F-4412-A84F-E3E140B21A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757D-02E1-4346-B554-2FF48F0FF4CB}" type="datetimeFigureOut">
              <a:rPr lang="ru-RU" smtClean="0"/>
              <a:pPr/>
              <a:t>01.12.2013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BA245-486F-4412-A84F-E3E140B21A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CE757D-02E1-4346-B554-2FF48F0FF4CB}" type="datetimeFigureOut">
              <a:rPr lang="ru-RU" smtClean="0"/>
              <a:pPr/>
              <a:t>01.12.2013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7BA245-486F-4412-A84F-E3E140B21AB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6.bin"/><Relationship Id="rId5" Type="http://schemas.openxmlformats.org/officeDocument/2006/relationships/oleObject" Target="../embeddings/oleObject35.bin"/><Relationship Id="rId4" Type="http://schemas.openxmlformats.org/officeDocument/2006/relationships/oleObject" Target="../embeddings/oleObject34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go.mail.ru/search_images?q=%25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13" Type="http://schemas.openxmlformats.org/officeDocument/2006/relationships/oleObject" Target="../embeddings/oleObject12.bin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6.bin"/><Relationship Id="rId12" Type="http://schemas.openxmlformats.org/officeDocument/2006/relationships/oleObject" Target="../embeddings/oleObject1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4.bin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3.bin"/><Relationship Id="rId9" Type="http://schemas.openxmlformats.org/officeDocument/2006/relationships/oleObject" Target="../embeddings/oleObject8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5.bin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4.bin"/><Relationship Id="rId10" Type="http://schemas.openxmlformats.org/officeDocument/2006/relationships/oleObject" Target="../embeddings/oleObject19.bin"/><Relationship Id="rId4" Type="http://schemas.openxmlformats.org/officeDocument/2006/relationships/oleObject" Target="../embeddings/oleObject13.bin"/><Relationship Id="rId9" Type="http://schemas.openxmlformats.org/officeDocument/2006/relationships/oleObject" Target="../embeddings/oleObject18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jpeg"/><Relationship Id="rId3" Type="http://schemas.openxmlformats.org/officeDocument/2006/relationships/oleObject" Target="../embeddings/oleObject21.bin"/><Relationship Id="rId7" Type="http://schemas.openxmlformats.org/officeDocument/2006/relationships/image" Target="../media/image20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4.bin"/><Relationship Id="rId5" Type="http://schemas.openxmlformats.org/officeDocument/2006/relationships/oleObject" Target="../embeddings/oleObject23.bin"/><Relationship Id="rId4" Type="http://schemas.openxmlformats.org/officeDocument/2006/relationships/oleObject" Target="../embeddings/oleObject22.bin"/><Relationship Id="rId9" Type="http://schemas.openxmlformats.org/officeDocument/2006/relationships/oleObject" Target="../embeddings/oleObject25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8.bin"/><Relationship Id="rId5" Type="http://schemas.openxmlformats.org/officeDocument/2006/relationships/oleObject" Target="../embeddings/oleObject27.bin"/><Relationship Id="rId10" Type="http://schemas.openxmlformats.org/officeDocument/2006/relationships/oleObject" Target="../embeddings/oleObject32.bin"/><Relationship Id="rId4" Type="http://schemas.openxmlformats.org/officeDocument/2006/relationships/oleObject" Target="../embeddings/oleObject26.bin"/><Relationship Id="rId9" Type="http://schemas.openxmlformats.org/officeDocument/2006/relationships/oleObject" Target="../embeddings/oleObject3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42910" y="1785926"/>
            <a:ext cx="7772400" cy="1470025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ru-RU" sz="6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Площадь криволинейной трапеции и интеграл</a:t>
            </a:r>
            <a:r>
              <a:rPr lang="ru-RU" sz="6000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  <a:endParaRPr lang="ru-RU" sz="6000" dirty="0">
              <a:solidFill>
                <a:schemeClr val="tx2">
                  <a:lumMod val="50000"/>
                </a:schemeClr>
              </a:solidFill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642909" y="3929066"/>
            <a:ext cx="4176000" cy="2484000"/>
            <a:chOff x="2195513" y="2420938"/>
            <a:chExt cx="4105275" cy="2879725"/>
          </a:xfrm>
        </p:grpSpPr>
        <p:sp>
          <p:nvSpPr>
            <p:cNvPr id="6" name="Line 5"/>
            <p:cNvSpPr>
              <a:spLocks noChangeShapeType="1"/>
            </p:cNvSpPr>
            <p:nvPr/>
          </p:nvSpPr>
          <p:spPr bwMode="auto">
            <a:xfrm flipV="1">
              <a:off x="2627313" y="2420938"/>
              <a:ext cx="0" cy="28797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7" name="Группа 24"/>
            <p:cNvGrpSpPr/>
            <p:nvPr/>
          </p:nvGrpSpPr>
          <p:grpSpPr>
            <a:xfrm>
              <a:off x="2195513" y="2997200"/>
              <a:ext cx="4105275" cy="2051050"/>
              <a:chOff x="2195513" y="2997200"/>
              <a:chExt cx="4105275" cy="2051050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059113" y="3357563"/>
                <a:ext cx="217487" cy="165576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" name="Rectangle 8"/>
              <p:cNvSpPr>
                <a:spLocks noChangeArrowheads="1"/>
              </p:cNvSpPr>
              <p:nvPr/>
            </p:nvSpPr>
            <p:spPr bwMode="auto">
              <a:xfrm>
                <a:off x="2843213" y="3500438"/>
                <a:ext cx="215900" cy="151288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" name="Rectangle 10"/>
              <p:cNvSpPr>
                <a:spLocks noChangeArrowheads="1"/>
              </p:cNvSpPr>
              <p:nvPr/>
            </p:nvSpPr>
            <p:spPr bwMode="auto">
              <a:xfrm>
                <a:off x="3276600" y="3357563"/>
                <a:ext cx="215900" cy="165576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" name="Rectangle 11"/>
              <p:cNvSpPr>
                <a:spLocks noChangeArrowheads="1"/>
              </p:cNvSpPr>
              <p:nvPr/>
            </p:nvSpPr>
            <p:spPr bwMode="auto">
              <a:xfrm>
                <a:off x="3492500" y="3573463"/>
                <a:ext cx="215900" cy="143986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2" name="Rectangle 12"/>
              <p:cNvSpPr>
                <a:spLocks noChangeArrowheads="1"/>
              </p:cNvSpPr>
              <p:nvPr/>
            </p:nvSpPr>
            <p:spPr bwMode="auto">
              <a:xfrm>
                <a:off x="3708400" y="3716338"/>
                <a:ext cx="215900" cy="129698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3" name="Rectangle 13"/>
              <p:cNvSpPr>
                <a:spLocks noChangeArrowheads="1"/>
              </p:cNvSpPr>
              <p:nvPr/>
            </p:nvSpPr>
            <p:spPr bwMode="auto">
              <a:xfrm>
                <a:off x="3924300" y="3860800"/>
                <a:ext cx="215900" cy="1152525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4" name="Rectangle 14"/>
              <p:cNvSpPr>
                <a:spLocks noChangeArrowheads="1"/>
              </p:cNvSpPr>
              <p:nvPr/>
            </p:nvSpPr>
            <p:spPr bwMode="auto">
              <a:xfrm>
                <a:off x="4140200" y="4076700"/>
                <a:ext cx="215900" cy="936625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5" name="Rectangle 15"/>
              <p:cNvSpPr>
                <a:spLocks noChangeArrowheads="1"/>
              </p:cNvSpPr>
              <p:nvPr/>
            </p:nvSpPr>
            <p:spPr bwMode="auto">
              <a:xfrm>
                <a:off x="4356100" y="4292600"/>
                <a:ext cx="215900" cy="720725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6" name="Freeform 7"/>
              <p:cNvSpPr>
                <a:spLocks/>
              </p:cNvSpPr>
              <p:nvPr/>
            </p:nvSpPr>
            <p:spPr bwMode="auto">
              <a:xfrm>
                <a:off x="2195513" y="2997200"/>
                <a:ext cx="4105275" cy="1500188"/>
              </a:xfrm>
              <a:custGeom>
                <a:avLst/>
                <a:gdLst/>
                <a:ahLst/>
                <a:cxnLst>
                  <a:cxn ang="0">
                    <a:pos x="0" y="816"/>
                  </a:cxn>
                  <a:cxn ang="0">
                    <a:pos x="681" y="227"/>
                  </a:cxn>
                  <a:cxn ang="0">
                    <a:pos x="1134" y="499"/>
                  </a:cxn>
                  <a:cxn ang="0">
                    <a:pos x="1769" y="862"/>
                  </a:cxn>
                  <a:cxn ang="0">
                    <a:pos x="2586" y="0"/>
                  </a:cxn>
                </a:cxnLst>
                <a:rect l="0" t="0" r="r" b="b"/>
                <a:pathLst>
                  <a:path w="2586" h="945">
                    <a:moveTo>
                      <a:pt x="0" y="816"/>
                    </a:moveTo>
                    <a:cubicBezTo>
                      <a:pt x="246" y="548"/>
                      <a:pt x="492" y="280"/>
                      <a:pt x="681" y="227"/>
                    </a:cubicBezTo>
                    <a:cubicBezTo>
                      <a:pt x="870" y="174"/>
                      <a:pt x="953" y="393"/>
                      <a:pt x="1134" y="499"/>
                    </a:cubicBezTo>
                    <a:cubicBezTo>
                      <a:pt x="1315" y="605"/>
                      <a:pt x="1527" y="945"/>
                      <a:pt x="1769" y="862"/>
                    </a:cubicBezTo>
                    <a:cubicBezTo>
                      <a:pt x="2011" y="779"/>
                      <a:pt x="2298" y="389"/>
                      <a:pt x="2586" y="0"/>
                    </a:cubicBezTo>
                  </a:path>
                </a:pathLst>
              </a:custGeom>
              <a:noFill/>
              <a:ln w="28575" cmpd="sng">
                <a:solidFill>
                  <a:schemeClr val="tx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" name="Line 34"/>
              <p:cNvSpPr>
                <a:spLocks noChangeShapeType="1"/>
              </p:cNvSpPr>
              <p:nvPr/>
            </p:nvSpPr>
            <p:spPr bwMode="auto">
              <a:xfrm flipV="1">
                <a:off x="2843213" y="3573463"/>
                <a:ext cx="0" cy="147478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" name="Line 35"/>
              <p:cNvSpPr>
                <a:spLocks noChangeShapeType="1"/>
              </p:cNvSpPr>
              <p:nvPr/>
            </p:nvSpPr>
            <p:spPr bwMode="auto">
              <a:xfrm>
                <a:off x="2771775" y="5013325"/>
                <a:ext cx="180022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" name="Line 37"/>
              <p:cNvSpPr>
                <a:spLocks noChangeShapeType="1"/>
              </p:cNvSpPr>
              <p:nvPr/>
            </p:nvSpPr>
            <p:spPr bwMode="auto">
              <a:xfrm flipV="1">
                <a:off x="4572000" y="4292600"/>
                <a:ext cx="0" cy="75565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cxnSp>
        <p:nvCxnSpPr>
          <p:cNvPr id="21" name="Прямая со стрелкой 20"/>
          <p:cNvCxnSpPr/>
          <p:nvPr/>
        </p:nvCxnSpPr>
        <p:spPr>
          <a:xfrm>
            <a:off x="714348" y="6143644"/>
            <a:ext cx="3286148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714348" y="4000504"/>
            <a:ext cx="2600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у</a:t>
            </a:r>
            <a:endParaRPr lang="ru-RU" dirty="0"/>
          </a:p>
        </p:txBody>
      </p:sp>
      <p:sp>
        <p:nvSpPr>
          <p:cNvPr id="38" name="TextBox 37"/>
          <p:cNvSpPr txBox="1"/>
          <p:nvPr/>
        </p:nvSpPr>
        <p:spPr>
          <a:xfrm>
            <a:off x="3643306" y="6143644"/>
            <a:ext cx="28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err="1" smtClean="0"/>
              <a:t>х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Полилиния 30"/>
          <p:cNvSpPr/>
          <p:nvPr/>
        </p:nvSpPr>
        <p:spPr>
          <a:xfrm>
            <a:off x="1219200" y="3162300"/>
            <a:ext cx="2638425" cy="876300"/>
          </a:xfrm>
          <a:custGeom>
            <a:avLst/>
            <a:gdLst>
              <a:gd name="connsiteX0" fmla="*/ 0 w 2638425"/>
              <a:gd name="connsiteY0" fmla="*/ 838200 h 876300"/>
              <a:gd name="connsiteX1" fmla="*/ 161925 w 2638425"/>
              <a:gd name="connsiteY1" fmla="*/ 676275 h 876300"/>
              <a:gd name="connsiteX2" fmla="*/ 457200 w 2638425"/>
              <a:gd name="connsiteY2" fmla="*/ 419100 h 876300"/>
              <a:gd name="connsiteX3" fmla="*/ 762000 w 2638425"/>
              <a:gd name="connsiteY3" fmla="*/ 171450 h 876300"/>
              <a:gd name="connsiteX4" fmla="*/ 923925 w 2638425"/>
              <a:gd name="connsiteY4" fmla="*/ 76200 h 876300"/>
              <a:gd name="connsiteX5" fmla="*/ 1143000 w 2638425"/>
              <a:gd name="connsiteY5" fmla="*/ 19050 h 876300"/>
              <a:gd name="connsiteX6" fmla="*/ 1314450 w 2638425"/>
              <a:gd name="connsiteY6" fmla="*/ 0 h 876300"/>
              <a:gd name="connsiteX7" fmla="*/ 1657350 w 2638425"/>
              <a:gd name="connsiteY7" fmla="*/ 123825 h 876300"/>
              <a:gd name="connsiteX8" fmla="*/ 2105025 w 2638425"/>
              <a:gd name="connsiteY8" fmla="*/ 409575 h 876300"/>
              <a:gd name="connsiteX9" fmla="*/ 2390775 w 2638425"/>
              <a:gd name="connsiteY9" fmla="*/ 619125 h 876300"/>
              <a:gd name="connsiteX10" fmla="*/ 2638425 w 2638425"/>
              <a:gd name="connsiteY10" fmla="*/ 876300 h 876300"/>
              <a:gd name="connsiteX11" fmla="*/ 0 w 2638425"/>
              <a:gd name="connsiteY11" fmla="*/ 838200 h 876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638425" h="876300">
                <a:moveTo>
                  <a:pt x="0" y="838200"/>
                </a:moveTo>
                <a:lnTo>
                  <a:pt x="161925" y="676275"/>
                </a:lnTo>
                <a:lnTo>
                  <a:pt x="457200" y="419100"/>
                </a:lnTo>
                <a:lnTo>
                  <a:pt x="762000" y="171450"/>
                </a:lnTo>
                <a:lnTo>
                  <a:pt x="923925" y="76200"/>
                </a:lnTo>
                <a:lnTo>
                  <a:pt x="1143000" y="19050"/>
                </a:lnTo>
                <a:lnTo>
                  <a:pt x="1314450" y="0"/>
                </a:lnTo>
                <a:lnTo>
                  <a:pt x="1657350" y="123825"/>
                </a:lnTo>
                <a:lnTo>
                  <a:pt x="2105025" y="409575"/>
                </a:lnTo>
                <a:lnTo>
                  <a:pt x="2390775" y="619125"/>
                </a:lnTo>
                <a:lnTo>
                  <a:pt x="2638425" y="876300"/>
                </a:lnTo>
                <a:lnTo>
                  <a:pt x="0" y="838200"/>
                </a:lnTo>
                <a:close/>
              </a:path>
            </a:pathLst>
          </a:cu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428728" y="571480"/>
            <a:ext cx="6716647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Найти площадь криволинейной трапеции,</a:t>
            </a:r>
          </a:p>
          <a:p>
            <a:pPr algn="ctr"/>
            <a:r>
              <a:rPr lang="ru-RU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изображенной на рисунке</a:t>
            </a:r>
            <a:endParaRPr lang="ru-RU" sz="28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 rot="5400000" flipH="1" flipV="1">
            <a:off x="-142908" y="3714752"/>
            <a:ext cx="2714644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642910" y="4000504"/>
            <a:ext cx="6858048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746" name="Object 2"/>
          <p:cNvGraphicFramePr>
            <a:graphicFrameLocks noChangeAspect="1"/>
          </p:cNvGraphicFramePr>
          <p:nvPr/>
        </p:nvGraphicFramePr>
        <p:xfrm>
          <a:off x="7143768" y="4071942"/>
          <a:ext cx="417513" cy="457200"/>
        </p:xfrm>
        <a:graphic>
          <a:graphicData uri="http://schemas.openxmlformats.org/presentationml/2006/ole">
            <p:oleObj spid="_x0000_s31746" name="Формула" r:id="rId3" imgW="126720" imgH="139680" progId="Equation.3">
              <p:embed/>
            </p:oleObj>
          </a:graphicData>
        </a:graphic>
      </p:graphicFrame>
      <p:graphicFrame>
        <p:nvGraphicFramePr>
          <p:cNvPr id="31747" name="Object 3"/>
          <p:cNvGraphicFramePr>
            <a:graphicFrameLocks noChangeAspect="1"/>
          </p:cNvGraphicFramePr>
          <p:nvPr/>
        </p:nvGraphicFramePr>
        <p:xfrm>
          <a:off x="785786" y="2357430"/>
          <a:ext cx="322263" cy="381000"/>
        </p:xfrm>
        <a:graphic>
          <a:graphicData uri="http://schemas.openxmlformats.org/presentationml/2006/ole">
            <p:oleObj spid="_x0000_s31747" name="Формула" r:id="rId4" imgW="139680" imgH="164880" progId="Equation.3">
              <p:embed/>
            </p:oleObj>
          </a:graphicData>
        </a:graphic>
      </p:graphicFrame>
      <p:cxnSp>
        <p:nvCxnSpPr>
          <p:cNvPr id="17" name="Прямая соединительная линия 16"/>
          <p:cNvCxnSpPr/>
          <p:nvPr/>
        </p:nvCxnSpPr>
        <p:spPr>
          <a:xfrm rot="5400000" flipH="1" flipV="1">
            <a:off x="3767620" y="4018272"/>
            <a:ext cx="1800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5400000" flipH="1" flipV="1">
            <a:off x="6340182" y="4018272"/>
            <a:ext cx="1800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олилиния 21"/>
          <p:cNvSpPr/>
          <p:nvPr/>
        </p:nvSpPr>
        <p:spPr>
          <a:xfrm>
            <a:off x="1219200" y="3157538"/>
            <a:ext cx="2657475" cy="871537"/>
          </a:xfrm>
          <a:custGeom>
            <a:avLst/>
            <a:gdLst>
              <a:gd name="connsiteX0" fmla="*/ 0 w 2657475"/>
              <a:gd name="connsiteY0" fmla="*/ 842962 h 871537"/>
              <a:gd name="connsiteX1" fmla="*/ 1276350 w 2657475"/>
              <a:gd name="connsiteY1" fmla="*/ 4762 h 871537"/>
              <a:gd name="connsiteX2" fmla="*/ 2657475 w 2657475"/>
              <a:gd name="connsiteY2" fmla="*/ 871537 h 871537"/>
              <a:gd name="connsiteX3" fmla="*/ 2657475 w 2657475"/>
              <a:gd name="connsiteY3" fmla="*/ 871537 h 8715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57475" h="871537">
                <a:moveTo>
                  <a:pt x="0" y="842962"/>
                </a:moveTo>
                <a:cubicBezTo>
                  <a:pt x="416719" y="421481"/>
                  <a:pt x="833438" y="0"/>
                  <a:pt x="1276350" y="4762"/>
                </a:cubicBezTo>
                <a:cubicBezTo>
                  <a:pt x="1719262" y="9524"/>
                  <a:pt x="2657475" y="871537"/>
                  <a:pt x="2657475" y="871537"/>
                </a:cubicBezTo>
                <a:lnTo>
                  <a:pt x="2657475" y="871537"/>
                </a:ln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олилиния 22"/>
          <p:cNvSpPr/>
          <p:nvPr/>
        </p:nvSpPr>
        <p:spPr>
          <a:xfrm flipV="1">
            <a:off x="3857620" y="4000504"/>
            <a:ext cx="2586037" cy="857256"/>
          </a:xfrm>
          <a:custGeom>
            <a:avLst/>
            <a:gdLst>
              <a:gd name="connsiteX0" fmla="*/ 0 w 2657475"/>
              <a:gd name="connsiteY0" fmla="*/ 842962 h 871537"/>
              <a:gd name="connsiteX1" fmla="*/ 1276350 w 2657475"/>
              <a:gd name="connsiteY1" fmla="*/ 4762 h 871537"/>
              <a:gd name="connsiteX2" fmla="*/ 2657475 w 2657475"/>
              <a:gd name="connsiteY2" fmla="*/ 871537 h 871537"/>
              <a:gd name="connsiteX3" fmla="*/ 2657475 w 2657475"/>
              <a:gd name="connsiteY3" fmla="*/ 871537 h 8715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57475" h="871537">
                <a:moveTo>
                  <a:pt x="0" y="842962"/>
                </a:moveTo>
                <a:cubicBezTo>
                  <a:pt x="416719" y="421481"/>
                  <a:pt x="833438" y="0"/>
                  <a:pt x="1276350" y="4762"/>
                </a:cubicBezTo>
                <a:cubicBezTo>
                  <a:pt x="1719262" y="9524"/>
                  <a:pt x="2657475" y="871537"/>
                  <a:pt x="2657475" y="871537"/>
                </a:cubicBezTo>
                <a:lnTo>
                  <a:pt x="2657475" y="871537"/>
                </a:ln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857224" y="400050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0</a:t>
            </a:r>
            <a:endParaRPr lang="ru-RU" sz="2400" dirty="0"/>
          </a:p>
        </p:txBody>
      </p:sp>
      <p:graphicFrame>
        <p:nvGraphicFramePr>
          <p:cNvPr id="26" name="Объект 25"/>
          <p:cNvGraphicFramePr>
            <a:graphicFrameLocks noChangeAspect="1"/>
          </p:cNvGraphicFramePr>
          <p:nvPr/>
        </p:nvGraphicFramePr>
        <p:xfrm>
          <a:off x="3571868" y="4071942"/>
          <a:ext cx="428628" cy="428628"/>
        </p:xfrm>
        <a:graphic>
          <a:graphicData uri="http://schemas.openxmlformats.org/presentationml/2006/ole">
            <p:oleObj spid="_x0000_s31748" name="Формула" r:id="rId5" imgW="139680" imgH="139680" progId="Equation.3">
              <p:embed/>
            </p:oleObj>
          </a:graphicData>
        </a:graphic>
      </p:graphicFrame>
      <p:graphicFrame>
        <p:nvGraphicFramePr>
          <p:cNvPr id="31749" name="Object 5"/>
          <p:cNvGraphicFramePr>
            <a:graphicFrameLocks noChangeAspect="1"/>
          </p:cNvGraphicFramePr>
          <p:nvPr/>
        </p:nvGraphicFramePr>
        <p:xfrm>
          <a:off x="6143636" y="3929066"/>
          <a:ext cx="701675" cy="544512"/>
        </p:xfrm>
        <a:graphic>
          <a:graphicData uri="http://schemas.openxmlformats.org/presentationml/2006/ole">
            <p:oleObj spid="_x0000_s31749" name="Формула" r:id="rId6" imgW="228600" imgH="177480" progId="Equation.3">
              <p:embed/>
            </p:oleObj>
          </a:graphicData>
        </a:graphic>
      </p:graphicFrame>
      <p:cxnSp>
        <p:nvCxnSpPr>
          <p:cNvPr id="30" name="Прямая соединительная линия 29"/>
          <p:cNvCxnSpPr>
            <a:endCxn id="22" idx="2"/>
          </p:cNvCxnSpPr>
          <p:nvPr/>
        </p:nvCxnSpPr>
        <p:spPr>
          <a:xfrm>
            <a:off x="1214414" y="4000504"/>
            <a:ext cx="2662261" cy="28571"/>
          </a:xfrm>
          <a:prstGeom prst="line">
            <a:avLst/>
          </a:prstGeom>
          <a:ln w="3810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3428992" y="3071810"/>
            <a:ext cx="11641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latin typeface="+mj-lt"/>
                <a:cs typeface="Times New Roman" pitchFamily="18" charset="0"/>
              </a:rPr>
              <a:t>y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sinx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 rot="16200000">
            <a:off x="1064685" y="4617262"/>
            <a:ext cx="2664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I</a:t>
            </a:r>
            <a:endParaRPr lang="ru-RU" sz="2400" b="1" dirty="0"/>
          </a:p>
        </p:txBody>
      </p:sp>
      <p:sp>
        <p:nvSpPr>
          <p:cNvPr id="34" name="TextBox 33"/>
          <p:cNvSpPr txBox="1"/>
          <p:nvPr/>
        </p:nvSpPr>
        <p:spPr>
          <a:xfrm rot="16200000">
            <a:off x="1064685" y="2902749"/>
            <a:ext cx="2664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I</a:t>
            </a:r>
            <a:endParaRPr lang="ru-RU" sz="24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857224" y="292893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1</a:t>
            </a:r>
            <a:endParaRPr lang="ru-RU" sz="24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785786" y="4643446"/>
            <a:ext cx="434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-1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2285992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>
                <a:hlinkClick r:id="rId3"/>
              </a:rPr>
              <a:t>http://go.mail.ru/search_images?q=%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642910" y="642918"/>
            <a:ext cx="1333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источники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7158" y="1214422"/>
            <a:ext cx="8208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Учебник       Алгебра и начала математического анализа  10-11  Ш.А.Алимов и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др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0034" y="2786058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>
                <a:hlinkClick r:id="rId3"/>
              </a:rPr>
              <a:t>http://go.mail.ru/search_images?q=%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Группа 49"/>
          <p:cNvGrpSpPr/>
          <p:nvPr/>
        </p:nvGrpSpPr>
        <p:grpSpPr>
          <a:xfrm>
            <a:off x="1907704" y="2708920"/>
            <a:ext cx="4763102" cy="2692698"/>
            <a:chOff x="323528" y="1916832"/>
            <a:chExt cx="4763102" cy="2692698"/>
          </a:xfrm>
        </p:grpSpPr>
        <p:grpSp>
          <p:nvGrpSpPr>
            <p:cNvPr id="46" name="Группа 45"/>
            <p:cNvGrpSpPr/>
            <p:nvPr/>
          </p:nvGrpSpPr>
          <p:grpSpPr>
            <a:xfrm>
              <a:off x="323528" y="2132856"/>
              <a:ext cx="4680000" cy="2107098"/>
              <a:chOff x="1403648" y="2637210"/>
              <a:chExt cx="5139556" cy="2035090"/>
            </a:xfrm>
          </p:grpSpPr>
          <p:sp>
            <p:nvSpPr>
              <p:cNvPr id="28" name="Freeform 17" descr="Светлый диагональный 1"/>
              <p:cNvSpPr>
                <a:spLocks/>
              </p:cNvSpPr>
              <p:nvPr/>
            </p:nvSpPr>
            <p:spPr bwMode="auto">
              <a:xfrm>
                <a:off x="2987824" y="2845852"/>
                <a:ext cx="2592387" cy="1303229"/>
              </a:xfrm>
              <a:custGeom>
                <a:avLst/>
                <a:gdLst/>
                <a:ahLst/>
                <a:cxnLst>
                  <a:cxn ang="0">
                    <a:pos x="0" y="907"/>
                  </a:cxn>
                  <a:cxn ang="0">
                    <a:pos x="0" y="363"/>
                  </a:cxn>
                  <a:cxn ang="0">
                    <a:pos x="0" y="317"/>
                  </a:cxn>
                  <a:cxn ang="0">
                    <a:pos x="91" y="227"/>
                  </a:cxn>
                  <a:cxn ang="0">
                    <a:pos x="159" y="167"/>
                  </a:cxn>
                  <a:cxn ang="0">
                    <a:pos x="227" y="91"/>
                  </a:cxn>
                  <a:cxn ang="0">
                    <a:pos x="318" y="45"/>
                  </a:cxn>
                  <a:cxn ang="0">
                    <a:pos x="409" y="0"/>
                  </a:cxn>
                  <a:cxn ang="0">
                    <a:pos x="499" y="0"/>
                  </a:cxn>
                  <a:cxn ang="0">
                    <a:pos x="545" y="0"/>
                  </a:cxn>
                  <a:cxn ang="0">
                    <a:pos x="635" y="45"/>
                  </a:cxn>
                  <a:cxn ang="0">
                    <a:pos x="686" y="82"/>
                  </a:cxn>
                  <a:cxn ang="0">
                    <a:pos x="783" y="124"/>
                  </a:cxn>
                  <a:cxn ang="0">
                    <a:pos x="998" y="227"/>
                  </a:cxn>
                  <a:cxn ang="0">
                    <a:pos x="1134" y="317"/>
                  </a:cxn>
                  <a:cxn ang="0">
                    <a:pos x="1214" y="342"/>
                  </a:cxn>
                  <a:cxn ang="0">
                    <a:pos x="1316" y="363"/>
                  </a:cxn>
                  <a:cxn ang="0">
                    <a:pos x="1452" y="363"/>
                  </a:cxn>
                  <a:cxn ang="0">
                    <a:pos x="1543" y="317"/>
                  </a:cxn>
                  <a:cxn ang="0">
                    <a:pos x="1633" y="317"/>
                  </a:cxn>
                  <a:cxn ang="0">
                    <a:pos x="1633" y="907"/>
                  </a:cxn>
                  <a:cxn ang="0">
                    <a:pos x="0" y="907"/>
                  </a:cxn>
                </a:cxnLst>
                <a:rect l="0" t="0" r="r" b="b"/>
                <a:pathLst>
                  <a:path w="1633" h="907">
                    <a:moveTo>
                      <a:pt x="0" y="907"/>
                    </a:moveTo>
                    <a:lnTo>
                      <a:pt x="0" y="363"/>
                    </a:lnTo>
                    <a:lnTo>
                      <a:pt x="0" y="317"/>
                    </a:lnTo>
                    <a:lnTo>
                      <a:pt x="91" y="227"/>
                    </a:lnTo>
                    <a:lnTo>
                      <a:pt x="159" y="167"/>
                    </a:lnTo>
                    <a:lnTo>
                      <a:pt x="227" y="91"/>
                    </a:lnTo>
                    <a:lnTo>
                      <a:pt x="318" y="45"/>
                    </a:lnTo>
                    <a:lnTo>
                      <a:pt x="409" y="0"/>
                    </a:lnTo>
                    <a:lnTo>
                      <a:pt x="499" y="0"/>
                    </a:lnTo>
                    <a:lnTo>
                      <a:pt x="545" y="0"/>
                    </a:lnTo>
                    <a:lnTo>
                      <a:pt x="635" y="45"/>
                    </a:lnTo>
                    <a:lnTo>
                      <a:pt x="686" y="82"/>
                    </a:lnTo>
                    <a:lnTo>
                      <a:pt x="783" y="124"/>
                    </a:lnTo>
                    <a:lnTo>
                      <a:pt x="998" y="227"/>
                    </a:lnTo>
                    <a:lnTo>
                      <a:pt x="1134" y="317"/>
                    </a:lnTo>
                    <a:lnTo>
                      <a:pt x="1214" y="342"/>
                    </a:lnTo>
                    <a:lnTo>
                      <a:pt x="1316" y="363"/>
                    </a:lnTo>
                    <a:lnTo>
                      <a:pt x="1452" y="363"/>
                    </a:lnTo>
                    <a:lnTo>
                      <a:pt x="1543" y="317"/>
                    </a:lnTo>
                    <a:lnTo>
                      <a:pt x="1633" y="317"/>
                    </a:lnTo>
                    <a:lnTo>
                      <a:pt x="1633" y="907"/>
                    </a:lnTo>
                    <a:lnTo>
                      <a:pt x="0" y="907"/>
                    </a:lnTo>
                    <a:close/>
                  </a:path>
                </a:pathLst>
              </a:custGeom>
              <a:pattFill prst="ltDnDiag">
                <a:fgClr>
                  <a:srgbClr val="FCD8A2"/>
                </a:fgClr>
                <a:bgClr>
                  <a:schemeClr val="bg1"/>
                </a:bgClr>
              </a:patt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b="1" dirty="0">
                  <a:ln w="18000">
                    <a:solidFill>
                      <a:schemeClr val="accent2">
                        <a:satMod val="140000"/>
                      </a:schemeClr>
                    </a:solidFill>
                    <a:prstDash val="solid"/>
                    <a:miter lim="800000"/>
                  </a:ln>
                  <a:noFill/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auto">
              <a:xfrm>
                <a:off x="1907704" y="4149080"/>
                <a:ext cx="4635500" cy="793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920" y="5"/>
                  </a:cxn>
                </a:cxnLst>
                <a:rect l="0" t="0" r="r" b="b"/>
                <a:pathLst>
                  <a:path w="2920" h="5">
                    <a:moveTo>
                      <a:pt x="0" y="0"/>
                    </a:moveTo>
                    <a:lnTo>
                      <a:pt x="2920" y="5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 type="stealth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" name="Text Box 13"/>
              <p:cNvSpPr txBox="1">
                <a:spLocks noChangeArrowheads="1"/>
              </p:cNvSpPr>
              <p:nvPr/>
            </p:nvSpPr>
            <p:spPr bwMode="auto">
              <a:xfrm>
                <a:off x="2843808" y="4149080"/>
                <a:ext cx="364202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800" b="1" i="1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a</a:t>
                </a:r>
                <a:endParaRPr lang="ru-RU" sz="2800" dirty="0"/>
              </a:p>
            </p:txBody>
          </p:sp>
          <p:sp>
            <p:nvSpPr>
              <p:cNvPr id="13" name="Text Box 14"/>
              <p:cNvSpPr txBox="1">
                <a:spLocks noChangeArrowheads="1"/>
              </p:cNvSpPr>
              <p:nvPr/>
            </p:nvSpPr>
            <p:spPr bwMode="auto">
              <a:xfrm>
                <a:off x="5436096" y="4149080"/>
                <a:ext cx="508000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en-US" sz="2800" b="1" i="1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b</a:t>
                </a:r>
                <a:endParaRPr lang="ru-RU" sz="2800" dirty="0"/>
              </a:p>
            </p:txBody>
          </p:sp>
          <p:sp>
            <p:nvSpPr>
              <p:cNvPr id="14" name="Text Box 20"/>
              <p:cNvSpPr txBox="1">
                <a:spLocks noChangeArrowheads="1"/>
              </p:cNvSpPr>
              <p:nvPr/>
            </p:nvSpPr>
            <p:spPr bwMode="auto">
              <a:xfrm rot="16200000">
                <a:off x="2358132" y="3482628"/>
                <a:ext cx="852488" cy="457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ru-RU" sz="2400" b="1" dirty="0">
                    <a:solidFill>
                      <a:schemeClr val="hlin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400" b="1" dirty="0" err="1">
                    <a:solidFill>
                      <a:schemeClr val="hlink"/>
                    </a:solidFill>
                    <a:latin typeface="Times New Roman" pitchFamily="18" charset="0"/>
                    <a:cs typeface="Times New Roman" pitchFamily="18" charset="0"/>
                  </a:rPr>
                  <a:t>х=а</a:t>
                </a:r>
                <a:endParaRPr lang="ru-RU" sz="2400" b="1" dirty="0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5" name="Rectangle 22"/>
              <p:cNvSpPr>
                <a:spLocks noChangeArrowheads="1"/>
              </p:cNvSpPr>
              <p:nvPr/>
            </p:nvSpPr>
            <p:spPr bwMode="auto">
              <a:xfrm rot="16200000">
                <a:off x="5396535" y="3324545"/>
                <a:ext cx="684803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2400" b="1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x=b</a:t>
                </a:r>
                <a:endParaRPr lang="ru-RU" sz="2400" b="1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21" name="Прямая соединительная линия 20"/>
              <p:cNvCxnSpPr/>
              <p:nvPr/>
            </p:nvCxnSpPr>
            <p:spPr>
              <a:xfrm flipV="1">
                <a:off x="2987328" y="3249080"/>
                <a:ext cx="496" cy="900000"/>
              </a:xfrm>
              <a:prstGeom prst="line">
                <a:avLst/>
              </a:prstGeom>
              <a:ln w="38100">
                <a:solidFill>
                  <a:schemeClr val="bg2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Прямая соединительная линия 22"/>
              <p:cNvCxnSpPr/>
              <p:nvPr/>
            </p:nvCxnSpPr>
            <p:spPr>
              <a:xfrm rot="5400000" flipH="1" flipV="1">
                <a:off x="5075659" y="3645421"/>
                <a:ext cx="1008906" cy="1588"/>
              </a:xfrm>
              <a:prstGeom prst="line">
                <a:avLst/>
              </a:prstGeom>
              <a:ln w="38100">
                <a:solidFill>
                  <a:schemeClr val="bg2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1" name="TextBox 30"/>
              <p:cNvSpPr txBox="1"/>
              <p:nvPr/>
            </p:nvSpPr>
            <p:spPr>
              <a:xfrm flipH="1">
                <a:off x="2115358" y="4167248"/>
                <a:ext cx="28803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0</a:t>
                </a:r>
                <a:endParaRPr lang="ru-RU" dirty="0"/>
              </a:p>
            </p:txBody>
          </p:sp>
          <p:sp>
            <p:nvSpPr>
              <p:cNvPr id="32" name="Text Box 9"/>
              <p:cNvSpPr txBox="1">
                <a:spLocks noChangeArrowheads="1"/>
              </p:cNvSpPr>
              <p:nvPr/>
            </p:nvSpPr>
            <p:spPr bwMode="auto">
              <a:xfrm>
                <a:off x="4487724" y="2637210"/>
                <a:ext cx="1622425" cy="519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en-US" sz="2800" b="1" i="1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y = f(x)</a:t>
                </a:r>
                <a:endParaRPr lang="ru-RU" sz="1400" dirty="0"/>
              </a:p>
            </p:txBody>
          </p:sp>
          <p:sp>
            <p:nvSpPr>
              <p:cNvPr id="9" name="Freeform 10"/>
              <p:cNvSpPr>
                <a:spLocks/>
              </p:cNvSpPr>
              <p:nvPr/>
            </p:nvSpPr>
            <p:spPr bwMode="auto">
              <a:xfrm>
                <a:off x="1403648" y="2780928"/>
                <a:ext cx="4680000" cy="1008112"/>
              </a:xfrm>
              <a:custGeom>
                <a:avLst/>
                <a:gdLst/>
                <a:ahLst/>
                <a:cxnLst>
                  <a:cxn ang="0">
                    <a:pos x="0" y="673"/>
                  </a:cxn>
                  <a:cxn ang="0">
                    <a:pos x="1003" y="395"/>
                  </a:cxn>
                  <a:cxn ang="0">
                    <a:pos x="1566" y="11"/>
                  </a:cxn>
                  <a:cxn ang="0">
                    <a:pos x="2330" y="327"/>
                  </a:cxn>
                  <a:cxn ang="0">
                    <a:pos x="2698" y="321"/>
                  </a:cxn>
                  <a:cxn ang="0">
                    <a:pos x="3324" y="126"/>
                  </a:cxn>
                </a:cxnLst>
                <a:rect l="0" t="0" r="r" b="b"/>
                <a:pathLst>
                  <a:path w="3324" h="673">
                    <a:moveTo>
                      <a:pt x="0" y="673"/>
                    </a:moveTo>
                    <a:cubicBezTo>
                      <a:pt x="168" y="626"/>
                      <a:pt x="742" y="505"/>
                      <a:pt x="1003" y="395"/>
                    </a:cubicBezTo>
                    <a:cubicBezTo>
                      <a:pt x="1264" y="285"/>
                      <a:pt x="1345" y="22"/>
                      <a:pt x="1566" y="11"/>
                    </a:cubicBezTo>
                    <a:cubicBezTo>
                      <a:pt x="1787" y="0"/>
                      <a:pt x="2141" y="275"/>
                      <a:pt x="2330" y="327"/>
                    </a:cubicBezTo>
                    <a:cubicBezTo>
                      <a:pt x="2519" y="379"/>
                      <a:pt x="2532" y="355"/>
                      <a:pt x="2698" y="321"/>
                    </a:cubicBezTo>
                    <a:cubicBezTo>
                      <a:pt x="2864" y="287"/>
                      <a:pt x="3194" y="167"/>
                      <a:pt x="3324" y="126"/>
                    </a:cubicBezTo>
                  </a:path>
                </a:pathLst>
              </a:custGeom>
              <a:noFill/>
              <a:ln w="57150" cmpd="sng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259632" y="1916832"/>
              <a:ext cx="45719" cy="2692698"/>
            </a:xfrm>
            <a:custGeom>
              <a:avLst/>
              <a:gdLst/>
              <a:ahLst/>
              <a:cxnLst>
                <a:cxn ang="0">
                  <a:pos x="0" y="1923"/>
                </a:cxn>
                <a:cxn ang="0">
                  <a:pos x="0" y="0"/>
                </a:cxn>
              </a:cxnLst>
              <a:rect l="0" t="0" r="r" b="b"/>
              <a:pathLst>
                <a:path w="1" h="1923">
                  <a:moveTo>
                    <a:pt x="0" y="1923"/>
                  </a:moveTo>
                  <a:lnTo>
                    <a:pt x="0" y="0"/>
                  </a:ln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716016" y="3861048"/>
              <a:ext cx="37061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000" b="1" dirty="0" smtClean="0">
                  <a:latin typeface="Times New Roman" pitchFamily="18" charset="0"/>
                  <a:cs typeface="Times New Roman" pitchFamily="18" charset="0"/>
                </a:rPr>
                <a:t>Х</a:t>
              </a:r>
              <a:endParaRPr lang="ru-RU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899592" y="1916832"/>
              <a:ext cx="37221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000" b="1" dirty="0" smtClean="0">
                  <a:latin typeface="Times New Roman" pitchFamily="18" charset="0"/>
                  <a:cs typeface="Times New Roman" pitchFamily="18" charset="0"/>
                </a:rPr>
                <a:t>У</a:t>
              </a:r>
              <a:endParaRPr lang="ru-RU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6" name="Group 11"/>
          <p:cNvGrpSpPr>
            <a:grpSpLocks/>
          </p:cNvGrpSpPr>
          <p:nvPr/>
        </p:nvGrpSpPr>
        <p:grpSpPr bwMode="auto">
          <a:xfrm>
            <a:off x="2555776" y="4509120"/>
            <a:ext cx="3168352" cy="1531938"/>
            <a:chOff x="2047" y="2397"/>
            <a:chExt cx="2172" cy="965"/>
          </a:xfrm>
        </p:grpSpPr>
        <p:sp>
          <p:nvSpPr>
            <p:cNvPr id="17" name="Freeform 12"/>
            <p:cNvSpPr>
              <a:spLocks/>
            </p:cNvSpPr>
            <p:nvPr/>
          </p:nvSpPr>
          <p:spPr bwMode="auto">
            <a:xfrm>
              <a:off x="2591" y="2397"/>
              <a:ext cx="1628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28" y="4"/>
                </a:cxn>
              </a:cxnLst>
              <a:rect l="0" t="0" r="r" b="b"/>
              <a:pathLst>
                <a:path w="1628" h="4">
                  <a:moveTo>
                    <a:pt x="0" y="0"/>
                  </a:moveTo>
                  <a:lnTo>
                    <a:pt x="1628" y="4"/>
                  </a:lnTo>
                </a:path>
              </a:pathLst>
            </a:custGeom>
            <a:noFill/>
            <a:ln w="57150" cmpd="sng">
              <a:solidFill>
                <a:srgbClr val="0000FF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" name="Text Box 13"/>
            <p:cNvSpPr txBox="1">
              <a:spLocks noChangeArrowheads="1"/>
            </p:cNvSpPr>
            <p:nvPr/>
          </p:nvSpPr>
          <p:spPr bwMode="auto">
            <a:xfrm>
              <a:off x="2047" y="3168"/>
              <a:ext cx="11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ru-RU" sz="1400" dirty="0"/>
            </a:p>
          </p:txBody>
        </p:sp>
        <p:sp>
          <p:nvSpPr>
            <p:cNvPr id="19" name="Text Box 14"/>
            <p:cNvSpPr txBox="1">
              <a:spLocks noChangeArrowheads="1"/>
            </p:cNvSpPr>
            <p:nvPr/>
          </p:nvSpPr>
          <p:spPr bwMode="auto">
            <a:xfrm>
              <a:off x="3664" y="3168"/>
              <a:ext cx="320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ru-RU" sz="1400" dirty="0"/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1763688" y="188640"/>
            <a:ext cx="56059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Криволинейная трапеция</a:t>
            </a:r>
            <a:endParaRPr lang="ru-RU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 Box 23"/>
          <p:cNvSpPr txBox="1">
            <a:spLocks noChangeArrowheads="1"/>
          </p:cNvSpPr>
          <p:nvPr/>
        </p:nvSpPr>
        <p:spPr bwMode="auto">
          <a:xfrm>
            <a:off x="467544" y="5301208"/>
            <a:ext cx="7724775" cy="954107"/>
          </a:xfrm>
          <a:prstGeom prst="rect">
            <a:avLst/>
          </a:prstGeom>
          <a:solidFill>
            <a:srgbClr val="57D3FF">
              <a:alpha val="2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2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Отрезок 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a;b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] </a:t>
            </a:r>
            <a:r>
              <a:rPr lang="ru-RU" sz="2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называют </a:t>
            </a:r>
            <a:r>
              <a:rPr lang="ru-RU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основанием</a:t>
            </a:r>
            <a:r>
              <a:rPr lang="ru-RU" sz="28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 i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этой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криволинейной </a:t>
            </a:r>
            <a:r>
              <a:rPr lang="ru-RU" sz="2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трапеции</a:t>
            </a:r>
          </a:p>
        </p:txBody>
      </p:sp>
      <p:sp>
        <p:nvSpPr>
          <p:cNvPr id="51" name="Rectangle 4"/>
          <p:cNvSpPr>
            <a:spLocks noChangeArrowheads="1"/>
          </p:cNvSpPr>
          <p:nvPr/>
        </p:nvSpPr>
        <p:spPr bwMode="auto">
          <a:xfrm>
            <a:off x="323528" y="908720"/>
            <a:ext cx="8508035" cy="1815882"/>
          </a:xfrm>
          <a:prstGeom prst="rect">
            <a:avLst/>
          </a:prstGeom>
          <a:solidFill>
            <a:srgbClr val="57D3FF">
              <a:alpha val="14118"/>
            </a:srgbClr>
          </a:solidFill>
          <a:ln w="19050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2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Криволинейной трапецией называется фигура, </a:t>
            </a:r>
            <a:endParaRPr lang="ru-RU" sz="2800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ограниченная  графиком непрерывной </a:t>
            </a:r>
            <a:r>
              <a:rPr lang="ru-RU" sz="2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и не 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меняющей</a:t>
            </a:r>
          </a:p>
          <a:p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отрезке [</a:t>
            </a:r>
            <a:r>
              <a:rPr lang="ru-RU" sz="2800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а;b</a:t>
            </a:r>
            <a:r>
              <a:rPr lang="ru-RU" sz="2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] 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знака </a:t>
            </a:r>
            <a:r>
              <a:rPr lang="ru-RU" sz="2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функции </a:t>
            </a:r>
            <a:r>
              <a:rPr lang="ru-RU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прямыми</a:t>
            </a:r>
          </a:p>
          <a:p>
            <a:r>
              <a:rPr lang="ru-RU" sz="2800" dirty="0" err="1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х=а</a:t>
            </a:r>
            <a:r>
              <a:rPr lang="ru-RU" sz="2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x=b</a:t>
            </a:r>
            <a:r>
              <a:rPr lang="ru-RU" sz="2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и отрезком </a:t>
            </a:r>
            <a:r>
              <a:rPr lang="ru-RU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а;b</a:t>
            </a:r>
            <a:r>
              <a:rPr lang="ru-RU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].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5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Полилиния 86"/>
          <p:cNvSpPr/>
          <p:nvPr/>
        </p:nvSpPr>
        <p:spPr>
          <a:xfrm>
            <a:off x="6283791" y="4732345"/>
            <a:ext cx="1226423" cy="914400"/>
          </a:xfrm>
          <a:custGeom>
            <a:avLst/>
            <a:gdLst>
              <a:gd name="connsiteX0" fmla="*/ 0 w 1226423"/>
              <a:gd name="connsiteY0" fmla="*/ 910066 h 914400"/>
              <a:gd name="connsiteX1" fmla="*/ 4334 w 1226423"/>
              <a:gd name="connsiteY1" fmla="*/ 706385 h 914400"/>
              <a:gd name="connsiteX2" fmla="*/ 1222090 w 1226423"/>
              <a:gd name="connsiteY2" fmla="*/ 0 h 914400"/>
              <a:gd name="connsiteX3" fmla="*/ 1226423 w 1226423"/>
              <a:gd name="connsiteY3" fmla="*/ 914400 h 914400"/>
              <a:gd name="connsiteX4" fmla="*/ 0 w 1226423"/>
              <a:gd name="connsiteY4" fmla="*/ 910066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6423" h="914400">
                <a:moveTo>
                  <a:pt x="0" y="910066"/>
                </a:moveTo>
                <a:cubicBezTo>
                  <a:pt x="1445" y="842172"/>
                  <a:pt x="2889" y="774279"/>
                  <a:pt x="4334" y="706385"/>
                </a:cubicBezTo>
                <a:lnTo>
                  <a:pt x="1222090" y="0"/>
                </a:lnTo>
                <a:cubicBezTo>
                  <a:pt x="1223534" y="304800"/>
                  <a:pt x="1224979" y="609600"/>
                  <a:pt x="1226423" y="914400"/>
                </a:cubicBezTo>
                <a:lnTo>
                  <a:pt x="0" y="910066"/>
                </a:lnTo>
                <a:close/>
              </a:path>
            </a:pathLst>
          </a:cu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9" name="Полилиния 78"/>
          <p:cNvSpPr/>
          <p:nvPr/>
        </p:nvSpPr>
        <p:spPr>
          <a:xfrm>
            <a:off x="1074745" y="4780015"/>
            <a:ext cx="858063" cy="862396"/>
          </a:xfrm>
          <a:custGeom>
            <a:avLst/>
            <a:gdLst>
              <a:gd name="connsiteX0" fmla="*/ 0 w 858063"/>
              <a:gd name="connsiteY0" fmla="*/ 862396 h 862396"/>
              <a:gd name="connsiteX1" fmla="*/ 0 w 858063"/>
              <a:gd name="connsiteY1" fmla="*/ 680383 h 862396"/>
              <a:gd name="connsiteX2" fmla="*/ 91007 w 858063"/>
              <a:gd name="connsiteY2" fmla="*/ 641380 h 862396"/>
              <a:gd name="connsiteX3" fmla="*/ 303355 w 858063"/>
              <a:gd name="connsiteY3" fmla="*/ 550374 h 862396"/>
              <a:gd name="connsiteX4" fmla="*/ 312023 w 858063"/>
              <a:gd name="connsiteY4" fmla="*/ 541706 h 862396"/>
              <a:gd name="connsiteX5" fmla="*/ 459367 w 858063"/>
              <a:gd name="connsiteY5" fmla="*/ 450700 h 862396"/>
              <a:gd name="connsiteX6" fmla="*/ 468034 w 858063"/>
              <a:gd name="connsiteY6" fmla="*/ 437699 h 862396"/>
              <a:gd name="connsiteX7" fmla="*/ 628379 w 858063"/>
              <a:gd name="connsiteY7" fmla="*/ 281687 h 862396"/>
              <a:gd name="connsiteX8" fmla="*/ 793058 w 858063"/>
              <a:gd name="connsiteY8" fmla="*/ 86673 h 862396"/>
              <a:gd name="connsiteX9" fmla="*/ 797391 w 858063"/>
              <a:gd name="connsiteY9" fmla="*/ 73672 h 862396"/>
              <a:gd name="connsiteX10" fmla="*/ 858063 w 858063"/>
              <a:gd name="connsiteY10" fmla="*/ 0 h 862396"/>
              <a:gd name="connsiteX11" fmla="*/ 858063 w 858063"/>
              <a:gd name="connsiteY11" fmla="*/ 862396 h 862396"/>
              <a:gd name="connsiteX12" fmla="*/ 0 w 858063"/>
              <a:gd name="connsiteY12" fmla="*/ 862396 h 8623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58063" h="862396">
                <a:moveTo>
                  <a:pt x="0" y="862396"/>
                </a:moveTo>
                <a:lnTo>
                  <a:pt x="0" y="680383"/>
                </a:lnTo>
                <a:cubicBezTo>
                  <a:pt x="92357" y="645200"/>
                  <a:pt x="91007" y="678176"/>
                  <a:pt x="91007" y="641380"/>
                </a:cubicBezTo>
                <a:cubicBezTo>
                  <a:pt x="161790" y="611045"/>
                  <a:pt x="233154" y="582033"/>
                  <a:pt x="303355" y="550374"/>
                </a:cubicBezTo>
                <a:cubicBezTo>
                  <a:pt x="307080" y="548694"/>
                  <a:pt x="312023" y="541706"/>
                  <a:pt x="312023" y="541706"/>
                </a:cubicBezTo>
                <a:cubicBezTo>
                  <a:pt x="361138" y="511371"/>
                  <a:pt x="410720" y="481780"/>
                  <a:pt x="459367" y="450700"/>
                </a:cubicBezTo>
                <a:cubicBezTo>
                  <a:pt x="469055" y="444510"/>
                  <a:pt x="468034" y="444881"/>
                  <a:pt x="468034" y="437699"/>
                </a:cubicBezTo>
                <a:cubicBezTo>
                  <a:pt x="626394" y="288137"/>
                  <a:pt x="592062" y="354337"/>
                  <a:pt x="628379" y="281687"/>
                </a:cubicBezTo>
                <a:cubicBezTo>
                  <a:pt x="683272" y="216682"/>
                  <a:pt x="739406" y="152706"/>
                  <a:pt x="793058" y="86673"/>
                </a:cubicBezTo>
                <a:cubicBezTo>
                  <a:pt x="795939" y="83128"/>
                  <a:pt x="797391" y="73672"/>
                  <a:pt x="797391" y="73672"/>
                </a:cubicBezTo>
                <a:lnTo>
                  <a:pt x="858063" y="0"/>
                </a:lnTo>
                <a:lnTo>
                  <a:pt x="858063" y="862396"/>
                </a:lnTo>
                <a:lnTo>
                  <a:pt x="0" y="862396"/>
                </a:lnTo>
                <a:close/>
              </a:path>
            </a:pathLst>
          </a:custGeo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Полилиния 57"/>
          <p:cNvSpPr/>
          <p:nvPr/>
        </p:nvSpPr>
        <p:spPr>
          <a:xfrm>
            <a:off x="5505450" y="3000375"/>
            <a:ext cx="819150" cy="866775"/>
          </a:xfrm>
          <a:custGeom>
            <a:avLst/>
            <a:gdLst>
              <a:gd name="connsiteX0" fmla="*/ 0 w 819150"/>
              <a:gd name="connsiteY0" fmla="*/ 228600 h 866775"/>
              <a:gd name="connsiteX1" fmla="*/ 9525 w 819150"/>
              <a:gd name="connsiteY1" fmla="*/ 0 h 866775"/>
              <a:gd name="connsiteX2" fmla="*/ 819150 w 819150"/>
              <a:gd name="connsiteY2" fmla="*/ 9525 h 866775"/>
              <a:gd name="connsiteX3" fmla="*/ 809625 w 819150"/>
              <a:gd name="connsiteY3" fmla="*/ 866775 h 866775"/>
              <a:gd name="connsiteX4" fmla="*/ 742950 w 819150"/>
              <a:gd name="connsiteY4" fmla="*/ 762000 h 866775"/>
              <a:gd name="connsiteX5" fmla="*/ 695325 w 819150"/>
              <a:gd name="connsiteY5" fmla="*/ 657225 h 866775"/>
              <a:gd name="connsiteX6" fmla="*/ 685800 w 819150"/>
              <a:gd name="connsiteY6" fmla="*/ 647700 h 866775"/>
              <a:gd name="connsiteX7" fmla="*/ 657225 w 819150"/>
              <a:gd name="connsiteY7" fmla="*/ 581025 h 866775"/>
              <a:gd name="connsiteX8" fmla="*/ 638175 w 819150"/>
              <a:gd name="connsiteY8" fmla="*/ 533400 h 866775"/>
              <a:gd name="connsiteX9" fmla="*/ 609600 w 819150"/>
              <a:gd name="connsiteY9" fmla="*/ 495300 h 866775"/>
              <a:gd name="connsiteX10" fmla="*/ 552450 w 819150"/>
              <a:gd name="connsiteY10" fmla="*/ 438150 h 866775"/>
              <a:gd name="connsiteX11" fmla="*/ 466725 w 819150"/>
              <a:gd name="connsiteY11" fmla="*/ 361950 h 866775"/>
              <a:gd name="connsiteX12" fmla="*/ 428625 w 819150"/>
              <a:gd name="connsiteY12" fmla="*/ 361950 h 866775"/>
              <a:gd name="connsiteX13" fmla="*/ 247650 w 819150"/>
              <a:gd name="connsiteY13" fmla="*/ 285750 h 866775"/>
              <a:gd name="connsiteX14" fmla="*/ 190500 w 819150"/>
              <a:gd name="connsiteY14" fmla="*/ 266700 h 866775"/>
              <a:gd name="connsiteX15" fmla="*/ 0 w 819150"/>
              <a:gd name="connsiteY15" fmla="*/ 228600 h 866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819150" h="866775">
                <a:moveTo>
                  <a:pt x="0" y="228600"/>
                </a:moveTo>
                <a:lnTo>
                  <a:pt x="9525" y="0"/>
                </a:lnTo>
                <a:lnTo>
                  <a:pt x="819150" y="9525"/>
                </a:lnTo>
                <a:lnTo>
                  <a:pt x="809625" y="866775"/>
                </a:lnTo>
                <a:cubicBezTo>
                  <a:pt x="757639" y="773200"/>
                  <a:pt x="785114" y="804164"/>
                  <a:pt x="742950" y="762000"/>
                </a:cubicBezTo>
                <a:cubicBezTo>
                  <a:pt x="720455" y="702015"/>
                  <a:pt x="725160" y="697005"/>
                  <a:pt x="695325" y="657225"/>
                </a:cubicBezTo>
                <a:cubicBezTo>
                  <a:pt x="692631" y="653633"/>
                  <a:pt x="688975" y="650875"/>
                  <a:pt x="685800" y="647700"/>
                </a:cubicBezTo>
                <a:cubicBezTo>
                  <a:pt x="676275" y="625475"/>
                  <a:pt x="666205" y="603476"/>
                  <a:pt x="657225" y="581025"/>
                </a:cubicBezTo>
                <a:cubicBezTo>
                  <a:pt x="633685" y="522175"/>
                  <a:pt x="660513" y="578076"/>
                  <a:pt x="638175" y="533400"/>
                </a:cubicBezTo>
                <a:cubicBezTo>
                  <a:pt x="628650" y="520700"/>
                  <a:pt x="618704" y="508305"/>
                  <a:pt x="609600" y="495300"/>
                </a:cubicBezTo>
                <a:cubicBezTo>
                  <a:pt x="565897" y="432866"/>
                  <a:pt x="594972" y="438150"/>
                  <a:pt x="552450" y="438150"/>
                </a:cubicBezTo>
                <a:cubicBezTo>
                  <a:pt x="534832" y="420532"/>
                  <a:pt x="488919" y="371814"/>
                  <a:pt x="466725" y="361950"/>
                </a:cubicBezTo>
                <a:cubicBezTo>
                  <a:pt x="455120" y="356792"/>
                  <a:pt x="441325" y="361950"/>
                  <a:pt x="428625" y="361950"/>
                </a:cubicBezTo>
                <a:cubicBezTo>
                  <a:pt x="368300" y="336550"/>
                  <a:pt x="309745" y="306448"/>
                  <a:pt x="247650" y="285750"/>
                </a:cubicBezTo>
                <a:lnTo>
                  <a:pt x="190500" y="266700"/>
                </a:lnTo>
                <a:lnTo>
                  <a:pt x="0" y="228600"/>
                </a:lnTo>
                <a:close/>
              </a:path>
            </a:pathLst>
          </a:custGeom>
          <a:gradFill flip="none" rotWithShape="1">
            <a:gsLst>
              <a:gs pos="0">
                <a:srgbClr val="47CFFF">
                  <a:tint val="66000"/>
                  <a:satMod val="160000"/>
                </a:srgbClr>
              </a:gs>
              <a:gs pos="50000">
                <a:srgbClr val="47CFFF">
                  <a:tint val="44500"/>
                  <a:satMod val="160000"/>
                </a:srgbClr>
              </a:gs>
              <a:gs pos="100000">
                <a:srgbClr val="47CFFF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олилиния 48"/>
          <p:cNvSpPr/>
          <p:nvPr/>
        </p:nvSpPr>
        <p:spPr>
          <a:xfrm>
            <a:off x="1500166" y="2205034"/>
            <a:ext cx="1241208" cy="723900"/>
          </a:xfrm>
          <a:custGeom>
            <a:avLst/>
            <a:gdLst>
              <a:gd name="connsiteX0" fmla="*/ 22008 w 1241208"/>
              <a:gd name="connsiteY0" fmla="*/ 723900 h 723900"/>
              <a:gd name="connsiteX1" fmla="*/ 1241208 w 1241208"/>
              <a:gd name="connsiteY1" fmla="*/ 723900 h 723900"/>
              <a:gd name="connsiteX2" fmla="*/ 1193583 w 1241208"/>
              <a:gd name="connsiteY2" fmla="*/ 628650 h 723900"/>
              <a:gd name="connsiteX3" fmla="*/ 1136433 w 1241208"/>
              <a:gd name="connsiteY3" fmla="*/ 485775 h 723900"/>
              <a:gd name="connsiteX4" fmla="*/ 1060233 w 1241208"/>
              <a:gd name="connsiteY4" fmla="*/ 295275 h 723900"/>
              <a:gd name="connsiteX5" fmla="*/ 1060233 w 1241208"/>
              <a:gd name="connsiteY5" fmla="*/ 285750 h 723900"/>
              <a:gd name="connsiteX6" fmla="*/ 945933 w 1241208"/>
              <a:gd name="connsiteY6" fmla="*/ 123825 h 723900"/>
              <a:gd name="connsiteX7" fmla="*/ 812583 w 1241208"/>
              <a:gd name="connsiteY7" fmla="*/ 57150 h 723900"/>
              <a:gd name="connsiteX8" fmla="*/ 707808 w 1241208"/>
              <a:gd name="connsiteY8" fmla="*/ 0 h 723900"/>
              <a:gd name="connsiteX9" fmla="*/ 507783 w 1241208"/>
              <a:gd name="connsiteY9" fmla="*/ 9525 h 723900"/>
              <a:gd name="connsiteX10" fmla="*/ 345858 w 1241208"/>
              <a:gd name="connsiteY10" fmla="*/ 152400 h 723900"/>
              <a:gd name="connsiteX11" fmla="*/ 231558 w 1241208"/>
              <a:gd name="connsiteY11" fmla="*/ 285750 h 723900"/>
              <a:gd name="connsiteX12" fmla="*/ 155358 w 1241208"/>
              <a:gd name="connsiteY12" fmla="*/ 409575 h 723900"/>
              <a:gd name="connsiteX13" fmla="*/ 79158 w 1241208"/>
              <a:gd name="connsiteY13" fmla="*/ 600075 h 723900"/>
              <a:gd name="connsiteX14" fmla="*/ 22008 w 1241208"/>
              <a:gd name="connsiteY14" fmla="*/ 723900 h 723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41208" h="723900">
                <a:moveTo>
                  <a:pt x="22008" y="723900"/>
                </a:moveTo>
                <a:lnTo>
                  <a:pt x="1241208" y="723900"/>
                </a:lnTo>
                <a:cubicBezTo>
                  <a:pt x="1182424" y="625927"/>
                  <a:pt x="1147031" y="628650"/>
                  <a:pt x="1193583" y="628650"/>
                </a:cubicBezTo>
                <a:lnTo>
                  <a:pt x="1136433" y="485775"/>
                </a:lnTo>
                <a:cubicBezTo>
                  <a:pt x="1016223" y="258712"/>
                  <a:pt x="1036292" y="391038"/>
                  <a:pt x="1060233" y="295275"/>
                </a:cubicBezTo>
                <a:cubicBezTo>
                  <a:pt x="1061003" y="292195"/>
                  <a:pt x="1060233" y="288925"/>
                  <a:pt x="1060233" y="285750"/>
                </a:cubicBezTo>
                <a:cubicBezTo>
                  <a:pt x="939734" y="145168"/>
                  <a:pt x="945933" y="210944"/>
                  <a:pt x="945933" y="123825"/>
                </a:cubicBezTo>
                <a:lnTo>
                  <a:pt x="812583" y="57150"/>
                </a:lnTo>
                <a:lnTo>
                  <a:pt x="707808" y="0"/>
                </a:lnTo>
                <a:lnTo>
                  <a:pt x="507783" y="9525"/>
                </a:lnTo>
                <a:lnTo>
                  <a:pt x="345858" y="152400"/>
                </a:lnTo>
                <a:lnTo>
                  <a:pt x="231558" y="285750"/>
                </a:lnTo>
                <a:cubicBezTo>
                  <a:pt x="163378" y="412370"/>
                  <a:pt x="211761" y="409575"/>
                  <a:pt x="155358" y="409575"/>
                </a:cubicBezTo>
                <a:cubicBezTo>
                  <a:pt x="68330" y="602970"/>
                  <a:pt x="0" y="600075"/>
                  <a:pt x="79158" y="600075"/>
                </a:cubicBezTo>
                <a:lnTo>
                  <a:pt x="22008" y="723900"/>
                </a:lnTo>
                <a:close/>
              </a:path>
            </a:pathLst>
          </a:custGeom>
          <a:gradFill flip="none" rotWithShape="1">
            <a:gsLst>
              <a:gs pos="0">
                <a:srgbClr val="119145">
                  <a:tint val="66000"/>
                  <a:satMod val="160000"/>
                </a:srgbClr>
              </a:gs>
              <a:gs pos="50000">
                <a:srgbClr val="119145">
                  <a:tint val="44500"/>
                  <a:satMod val="160000"/>
                </a:srgbClr>
              </a:gs>
              <a:gs pos="100000">
                <a:srgbClr val="119145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1928794" y="428604"/>
            <a:ext cx="56059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Криволинейная трапеция</a:t>
            </a:r>
            <a:endParaRPr lang="ru-RU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>
            <a:off x="642910" y="2928934"/>
            <a:ext cx="2857520" cy="1588"/>
          </a:xfrm>
          <a:prstGeom prst="straightConnector1">
            <a:avLst/>
          </a:prstGeom>
          <a:ln w="19050"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>
          <a:xfrm>
            <a:off x="5357818" y="3000372"/>
            <a:ext cx="2857520" cy="1588"/>
          </a:xfrm>
          <a:prstGeom prst="straightConnector1">
            <a:avLst/>
          </a:prstGeom>
          <a:ln w="19050"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642910" y="5643578"/>
            <a:ext cx="2857520" cy="1588"/>
          </a:xfrm>
          <a:prstGeom prst="straightConnector1">
            <a:avLst/>
          </a:prstGeom>
          <a:ln w="19050"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5429256" y="5643578"/>
            <a:ext cx="2857520" cy="1588"/>
          </a:xfrm>
          <a:prstGeom prst="straightConnector1">
            <a:avLst/>
          </a:prstGeom>
          <a:ln w="19050"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5400000" flipH="1" flipV="1">
            <a:off x="215076" y="2428074"/>
            <a:ext cx="2571768" cy="1588"/>
          </a:xfrm>
          <a:prstGeom prst="straightConnector1">
            <a:avLst/>
          </a:prstGeom>
          <a:ln w="19050"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rot="5400000" flipH="1" flipV="1">
            <a:off x="5358612" y="2570950"/>
            <a:ext cx="2571768" cy="1588"/>
          </a:xfrm>
          <a:prstGeom prst="straightConnector1">
            <a:avLst/>
          </a:prstGeom>
          <a:ln w="19050"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rot="5400000" flipH="1" flipV="1">
            <a:off x="500828" y="5214156"/>
            <a:ext cx="2000264" cy="1588"/>
          </a:xfrm>
          <a:prstGeom prst="straightConnector1">
            <a:avLst/>
          </a:prstGeom>
          <a:ln w="19050"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5400000" flipH="1" flipV="1">
            <a:off x="5607851" y="5322107"/>
            <a:ext cx="2071702" cy="1588"/>
          </a:xfrm>
          <a:prstGeom prst="straightConnector1">
            <a:avLst/>
          </a:prstGeom>
          <a:ln w="19050"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reeform 11"/>
          <p:cNvSpPr>
            <a:spLocks/>
          </p:cNvSpPr>
          <p:nvPr/>
        </p:nvSpPr>
        <p:spPr bwMode="auto">
          <a:xfrm rot="10800000">
            <a:off x="1285852" y="2143116"/>
            <a:ext cx="1687512" cy="14636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24" y="1105"/>
              </a:cxn>
              <a:cxn ang="0">
                <a:pos x="987" y="1729"/>
              </a:cxn>
              <a:cxn ang="0">
                <a:pos x="1574" y="1945"/>
              </a:cxn>
              <a:cxn ang="0">
                <a:pos x="2169" y="1687"/>
              </a:cxn>
              <a:cxn ang="0">
                <a:pos x="2612" y="1105"/>
              </a:cxn>
              <a:cxn ang="0">
                <a:pos x="3143" y="7"/>
              </a:cxn>
            </a:cxnLst>
            <a:rect l="0" t="0" r="r" b="b"/>
            <a:pathLst>
              <a:path w="3143" h="1952">
                <a:moveTo>
                  <a:pt x="0" y="0"/>
                </a:moveTo>
                <a:cubicBezTo>
                  <a:pt x="71" y="205"/>
                  <a:pt x="360" y="817"/>
                  <a:pt x="524" y="1105"/>
                </a:cubicBezTo>
                <a:cubicBezTo>
                  <a:pt x="688" y="1393"/>
                  <a:pt x="812" y="1589"/>
                  <a:pt x="987" y="1729"/>
                </a:cubicBezTo>
                <a:cubicBezTo>
                  <a:pt x="1162" y="1869"/>
                  <a:pt x="1377" y="1952"/>
                  <a:pt x="1574" y="1945"/>
                </a:cubicBezTo>
                <a:cubicBezTo>
                  <a:pt x="1771" y="1938"/>
                  <a:pt x="1996" y="1827"/>
                  <a:pt x="2169" y="1687"/>
                </a:cubicBezTo>
                <a:cubicBezTo>
                  <a:pt x="2342" y="1547"/>
                  <a:pt x="2450" y="1385"/>
                  <a:pt x="2612" y="1105"/>
                </a:cubicBezTo>
                <a:cubicBezTo>
                  <a:pt x="2774" y="825"/>
                  <a:pt x="3033" y="237"/>
                  <a:pt x="3143" y="7"/>
                </a:cubicBezTo>
              </a:path>
            </a:pathLst>
          </a:custGeom>
          <a:noFill/>
          <a:ln w="57150" cap="flat" cmpd="sng">
            <a:solidFill>
              <a:srgbClr val="1F8200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endParaRPr lang="ru-RU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flipV="1">
            <a:off x="5429256" y="4429132"/>
            <a:ext cx="2571768" cy="1500198"/>
          </a:xfrm>
          <a:prstGeom prst="line">
            <a:avLst/>
          </a:prstGeom>
          <a:ln w="38100">
            <a:solidFill>
              <a:srgbClr val="6F15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олилиния 21"/>
          <p:cNvSpPr/>
          <p:nvPr/>
        </p:nvSpPr>
        <p:spPr>
          <a:xfrm>
            <a:off x="6929454" y="1428736"/>
            <a:ext cx="1652571" cy="1466864"/>
          </a:xfrm>
          <a:custGeom>
            <a:avLst/>
            <a:gdLst>
              <a:gd name="connsiteX0" fmla="*/ 0 w 1685925"/>
              <a:gd name="connsiteY0" fmla="*/ 0 h 1790700"/>
              <a:gd name="connsiteX1" fmla="*/ 285750 w 1685925"/>
              <a:gd name="connsiteY1" fmla="*/ 1333500 h 1790700"/>
              <a:gd name="connsiteX2" fmla="*/ 1685925 w 1685925"/>
              <a:gd name="connsiteY2" fmla="*/ 1790700 h 1790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85925" h="1790700">
                <a:moveTo>
                  <a:pt x="0" y="0"/>
                </a:moveTo>
                <a:cubicBezTo>
                  <a:pt x="2381" y="517525"/>
                  <a:pt x="4763" y="1035050"/>
                  <a:pt x="285750" y="1333500"/>
                </a:cubicBezTo>
                <a:cubicBezTo>
                  <a:pt x="566738" y="1631950"/>
                  <a:pt x="1126331" y="1711325"/>
                  <a:pt x="1685925" y="1790700"/>
                </a:cubicBezTo>
              </a:path>
            </a:pathLst>
          </a:cu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олилиния 22"/>
          <p:cNvSpPr/>
          <p:nvPr/>
        </p:nvSpPr>
        <p:spPr>
          <a:xfrm rot="5613348" flipV="1">
            <a:off x="4893287" y="3008928"/>
            <a:ext cx="1393176" cy="1768837"/>
          </a:xfrm>
          <a:custGeom>
            <a:avLst/>
            <a:gdLst>
              <a:gd name="connsiteX0" fmla="*/ 0 w 1685925"/>
              <a:gd name="connsiteY0" fmla="*/ 0 h 1790700"/>
              <a:gd name="connsiteX1" fmla="*/ 285750 w 1685925"/>
              <a:gd name="connsiteY1" fmla="*/ 1333500 h 1790700"/>
              <a:gd name="connsiteX2" fmla="*/ 1685925 w 1685925"/>
              <a:gd name="connsiteY2" fmla="*/ 1790700 h 1790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85925" h="1790700">
                <a:moveTo>
                  <a:pt x="0" y="0"/>
                </a:moveTo>
                <a:cubicBezTo>
                  <a:pt x="2381" y="517525"/>
                  <a:pt x="4763" y="1035050"/>
                  <a:pt x="285750" y="1333500"/>
                </a:cubicBezTo>
                <a:cubicBezTo>
                  <a:pt x="566738" y="1631950"/>
                  <a:pt x="1126331" y="1711325"/>
                  <a:pt x="1685925" y="1790700"/>
                </a:cubicBezTo>
              </a:path>
            </a:pathLst>
          </a:cu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1428728" y="292893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0</a:t>
            </a:r>
            <a:endParaRPr lang="ru-RU" sz="2400" dirty="0"/>
          </a:p>
        </p:txBody>
      </p:sp>
      <p:sp>
        <p:nvSpPr>
          <p:cNvPr id="33" name="TextBox 32"/>
          <p:cNvSpPr txBox="1"/>
          <p:nvPr/>
        </p:nvSpPr>
        <p:spPr>
          <a:xfrm>
            <a:off x="2500298" y="292893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2</a:t>
            </a:r>
            <a:endParaRPr lang="ru-RU" sz="2400" dirty="0"/>
          </a:p>
        </p:txBody>
      </p:sp>
      <p:sp>
        <p:nvSpPr>
          <p:cNvPr id="34" name="TextBox 33"/>
          <p:cNvSpPr txBox="1"/>
          <p:nvPr/>
        </p:nvSpPr>
        <p:spPr>
          <a:xfrm>
            <a:off x="1428728" y="5572140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0</a:t>
            </a:r>
            <a:endParaRPr lang="ru-RU" sz="2400" dirty="0"/>
          </a:p>
        </p:txBody>
      </p:sp>
      <p:sp>
        <p:nvSpPr>
          <p:cNvPr id="35" name="TextBox 34"/>
          <p:cNvSpPr txBox="1"/>
          <p:nvPr/>
        </p:nvSpPr>
        <p:spPr>
          <a:xfrm>
            <a:off x="6643702" y="3000372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0</a:t>
            </a:r>
            <a:endParaRPr lang="ru-RU" sz="2400" dirty="0"/>
          </a:p>
        </p:txBody>
      </p:sp>
      <p:sp>
        <p:nvSpPr>
          <p:cNvPr id="36" name="TextBox 35"/>
          <p:cNvSpPr txBox="1"/>
          <p:nvPr/>
        </p:nvSpPr>
        <p:spPr>
          <a:xfrm>
            <a:off x="6572264" y="5643578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0</a:t>
            </a:r>
            <a:endParaRPr lang="ru-RU" sz="2400" dirty="0"/>
          </a:p>
        </p:txBody>
      </p:sp>
      <p:sp>
        <p:nvSpPr>
          <p:cNvPr id="37" name="TextBox 36"/>
          <p:cNvSpPr txBox="1"/>
          <p:nvPr/>
        </p:nvSpPr>
        <p:spPr>
          <a:xfrm>
            <a:off x="1785918" y="5572140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1</a:t>
            </a:r>
            <a:endParaRPr lang="ru-RU" sz="2400" dirty="0"/>
          </a:p>
        </p:txBody>
      </p:sp>
      <p:sp>
        <p:nvSpPr>
          <p:cNvPr id="38" name="TextBox 37"/>
          <p:cNvSpPr txBox="1"/>
          <p:nvPr/>
        </p:nvSpPr>
        <p:spPr>
          <a:xfrm>
            <a:off x="857224" y="5643578"/>
            <a:ext cx="434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-1</a:t>
            </a:r>
            <a:endParaRPr lang="ru-RU" sz="2400" dirty="0"/>
          </a:p>
        </p:txBody>
      </p:sp>
      <p:sp>
        <p:nvSpPr>
          <p:cNvPr id="39" name="TextBox 38"/>
          <p:cNvSpPr txBox="1"/>
          <p:nvPr/>
        </p:nvSpPr>
        <p:spPr>
          <a:xfrm>
            <a:off x="6000760" y="5643578"/>
            <a:ext cx="434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-1</a:t>
            </a:r>
            <a:endParaRPr lang="ru-RU" sz="2400" dirty="0"/>
          </a:p>
        </p:txBody>
      </p:sp>
      <p:sp>
        <p:nvSpPr>
          <p:cNvPr id="40" name="TextBox 39"/>
          <p:cNvSpPr txBox="1"/>
          <p:nvPr/>
        </p:nvSpPr>
        <p:spPr>
          <a:xfrm>
            <a:off x="7358082" y="5643578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2</a:t>
            </a:r>
            <a:endParaRPr lang="ru-RU" sz="2400" dirty="0"/>
          </a:p>
        </p:txBody>
      </p:sp>
      <p:sp>
        <p:nvSpPr>
          <p:cNvPr id="41" name="TextBox 40"/>
          <p:cNvSpPr txBox="1"/>
          <p:nvPr/>
        </p:nvSpPr>
        <p:spPr>
          <a:xfrm>
            <a:off x="6072198" y="2571744"/>
            <a:ext cx="434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-1</a:t>
            </a:r>
            <a:endParaRPr lang="ru-RU" sz="2400" dirty="0"/>
          </a:p>
        </p:txBody>
      </p:sp>
      <p:sp>
        <p:nvSpPr>
          <p:cNvPr id="42" name="TextBox 41"/>
          <p:cNvSpPr txBox="1"/>
          <p:nvPr/>
        </p:nvSpPr>
        <p:spPr>
          <a:xfrm>
            <a:off x="5286380" y="2571744"/>
            <a:ext cx="434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-2</a:t>
            </a:r>
            <a:endParaRPr lang="ru-RU" sz="2400" dirty="0"/>
          </a:p>
        </p:txBody>
      </p:sp>
      <p:sp>
        <p:nvSpPr>
          <p:cNvPr id="43" name="TextBox 42"/>
          <p:cNvSpPr txBox="1"/>
          <p:nvPr/>
        </p:nvSpPr>
        <p:spPr>
          <a:xfrm>
            <a:off x="1785918" y="1643050"/>
            <a:ext cx="15151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У=х²+2х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4" name="Объект 43"/>
          <p:cNvGraphicFramePr>
            <a:graphicFrameLocks noChangeAspect="1"/>
          </p:cNvGraphicFramePr>
          <p:nvPr/>
        </p:nvGraphicFramePr>
        <p:xfrm>
          <a:off x="2071670" y="4071942"/>
          <a:ext cx="1047757" cy="571504"/>
        </p:xfrm>
        <a:graphic>
          <a:graphicData uri="http://schemas.openxmlformats.org/presentationml/2006/ole">
            <p:oleObj spid="_x0000_s32770" name="Формула" r:id="rId3" imgW="419040" imgH="228600" progId="Equation.3">
              <p:embed/>
            </p:oleObj>
          </a:graphicData>
        </a:graphic>
      </p:graphicFrame>
      <p:graphicFrame>
        <p:nvGraphicFramePr>
          <p:cNvPr id="45" name="Объект 44"/>
          <p:cNvGraphicFramePr>
            <a:graphicFrameLocks noChangeAspect="1"/>
          </p:cNvGraphicFramePr>
          <p:nvPr/>
        </p:nvGraphicFramePr>
        <p:xfrm flipV="1">
          <a:off x="7072330" y="1357298"/>
          <a:ext cx="625478" cy="731844"/>
        </p:xfrm>
        <a:graphic>
          <a:graphicData uri="http://schemas.openxmlformats.org/presentationml/2006/ole">
            <p:oleObj spid="_x0000_s32771" name="Формула" r:id="rId4" imgW="393480" imgH="393480" progId="Equation.3">
              <p:embed/>
            </p:oleObj>
          </a:graphicData>
        </a:graphic>
      </p:graphicFrame>
      <p:sp>
        <p:nvSpPr>
          <p:cNvPr id="46" name="TextBox 45"/>
          <p:cNvSpPr txBox="1"/>
          <p:nvPr/>
        </p:nvSpPr>
        <p:spPr>
          <a:xfrm rot="20795490">
            <a:off x="6669242" y="4027474"/>
            <a:ext cx="16979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У=0,5х+1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1" name="Прямая соединительная линия 50"/>
          <p:cNvCxnSpPr>
            <a:stCxn id="42" idx="2"/>
          </p:cNvCxnSpPr>
          <p:nvPr/>
        </p:nvCxnSpPr>
        <p:spPr>
          <a:xfrm rot="5400000">
            <a:off x="5411583" y="3122521"/>
            <a:ext cx="181277" cy="3053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>
            <a:stCxn id="41" idx="2"/>
          </p:cNvCxnSpPr>
          <p:nvPr/>
        </p:nvCxnSpPr>
        <p:spPr>
          <a:xfrm rot="5400000">
            <a:off x="5875930" y="3443992"/>
            <a:ext cx="824219" cy="3053"/>
          </a:xfrm>
          <a:prstGeom prst="line">
            <a:avLst/>
          </a:prstGeom>
          <a:ln w="3810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 rot="5400000" flipH="1" flipV="1">
            <a:off x="964332" y="5534784"/>
            <a:ext cx="216000" cy="1588"/>
          </a:xfrm>
          <a:prstGeom prst="line">
            <a:avLst/>
          </a:prstGeom>
          <a:ln w="38100">
            <a:solidFill>
              <a:srgbClr val="6F15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 rot="5400000" flipH="1" flipV="1">
            <a:off x="1497588" y="5217528"/>
            <a:ext cx="864000" cy="1588"/>
          </a:xfrm>
          <a:prstGeom prst="line">
            <a:avLst/>
          </a:prstGeom>
          <a:ln w="38100">
            <a:solidFill>
              <a:srgbClr val="6F15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Полилиния 30"/>
          <p:cNvSpPr/>
          <p:nvPr/>
        </p:nvSpPr>
        <p:spPr>
          <a:xfrm>
            <a:off x="581025" y="4086225"/>
            <a:ext cx="1581150" cy="1438275"/>
          </a:xfrm>
          <a:custGeom>
            <a:avLst/>
            <a:gdLst>
              <a:gd name="connsiteX0" fmla="*/ 0 w 1581150"/>
              <a:gd name="connsiteY0" fmla="*/ 1438275 h 1438275"/>
              <a:gd name="connsiteX1" fmla="*/ 504825 w 1581150"/>
              <a:gd name="connsiteY1" fmla="*/ 1362075 h 1438275"/>
              <a:gd name="connsiteX2" fmla="*/ 942975 w 1581150"/>
              <a:gd name="connsiteY2" fmla="*/ 1123950 h 1438275"/>
              <a:gd name="connsiteX3" fmla="*/ 1333500 w 1581150"/>
              <a:gd name="connsiteY3" fmla="*/ 695325 h 1438275"/>
              <a:gd name="connsiteX4" fmla="*/ 1581150 w 1581150"/>
              <a:gd name="connsiteY4" fmla="*/ 0 h 1438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81150" h="1438275">
                <a:moveTo>
                  <a:pt x="0" y="1438275"/>
                </a:moveTo>
                <a:cubicBezTo>
                  <a:pt x="173831" y="1426369"/>
                  <a:pt x="347663" y="1414463"/>
                  <a:pt x="504825" y="1362075"/>
                </a:cubicBezTo>
                <a:cubicBezTo>
                  <a:pt x="661988" y="1309688"/>
                  <a:pt x="804863" y="1235075"/>
                  <a:pt x="942975" y="1123950"/>
                </a:cubicBezTo>
                <a:cubicBezTo>
                  <a:pt x="1081087" y="1012825"/>
                  <a:pt x="1227138" y="882650"/>
                  <a:pt x="1333500" y="695325"/>
                </a:cubicBezTo>
                <a:cubicBezTo>
                  <a:pt x="1439863" y="508000"/>
                  <a:pt x="1581150" y="0"/>
                  <a:pt x="1581150" y="0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3" name="Прямая соединительная линия 82"/>
          <p:cNvCxnSpPr/>
          <p:nvPr/>
        </p:nvCxnSpPr>
        <p:spPr>
          <a:xfrm rot="5400000" flipH="1" flipV="1">
            <a:off x="6179306" y="5536470"/>
            <a:ext cx="216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/>
          <p:cNvCxnSpPr/>
          <p:nvPr/>
        </p:nvCxnSpPr>
        <p:spPr>
          <a:xfrm rot="5400000" flipH="1" flipV="1">
            <a:off x="7033752" y="5182090"/>
            <a:ext cx="936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428596" y="1000108"/>
            <a:ext cx="8353425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36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Какие из заштрихованных на рисунке фигур являются криволинейными трапециями, а какие нет?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00364" y="3000372"/>
            <a:ext cx="32057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Заполнить таблицу</a:t>
            </a:r>
            <a:endParaRPr lang="ru-RU" sz="2800" i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643174" y="3643314"/>
          <a:ext cx="4176464" cy="23719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6244"/>
                <a:gridCol w="1980220"/>
              </a:tblGrid>
              <a:tr h="51770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№1</a:t>
                      </a:r>
                      <a:endParaRPr lang="ru-RU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00CC"/>
                          </a:solidFill>
                        </a:rPr>
                        <a:t>Да/нет</a:t>
                      </a:r>
                      <a:endParaRPr lang="ru-RU" dirty="0">
                        <a:solidFill>
                          <a:srgbClr val="0000CC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№2</a:t>
                      </a:r>
                      <a:endParaRPr lang="ru-RU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№3</a:t>
                      </a:r>
                      <a:endParaRPr lang="ru-RU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№4</a:t>
                      </a:r>
                      <a:endParaRPr lang="ru-RU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№5</a:t>
                      </a:r>
                      <a:endParaRPr lang="ru-RU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№6</a:t>
                      </a:r>
                      <a:endParaRPr lang="ru-RU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2" name="Freeform 92" descr="Частый вертикальный"/>
          <p:cNvSpPr>
            <a:spLocks/>
          </p:cNvSpPr>
          <p:nvPr/>
        </p:nvSpPr>
        <p:spPr bwMode="auto">
          <a:xfrm>
            <a:off x="7308850" y="4221163"/>
            <a:ext cx="647700" cy="9366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08" y="0"/>
              </a:cxn>
              <a:cxn ang="0">
                <a:pos x="181" y="408"/>
              </a:cxn>
              <a:cxn ang="0">
                <a:pos x="124" y="503"/>
              </a:cxn>
              <a:cxn ang="0">
                <a:pos x="0" y="590"/>
              </a:cxn>
              <a:cxn ang="0">
                <a:pos x="0" y="0"/>
              </a:cxn>
            </a:cxnLst>
            <a:rect l="0" t="0" r="r" b="b"/>
            <a:pathLst>
              <a:path w="408" h="590">
                <a:moveTo>
                  <a:pt x="0" y="0"/>
                </a:moveTo>
                <a:lnTo>
                  <a:pt x="408" y="0"/>
                </a:lnTo>
                <a:lnTo>
                  <a:pt x="181" y="408"/>
                </a:lnTo>
                <a:lnTo>
                  <a:pt x="124" y="503"/>
                </a:lnTo>
                <a:lnTo>
                  <a:pt x="0" y="590"/>
                </a:lnTo>
                <a:lnTo>
                  <a:pt x="0" y="0"/>
                </a:lnTo>
                <a:close/>
              </a:path>
            </a:pathLst>
          </a:custGeom>
          <a:pattFill prst="narVert">
            <a:fgClr>
              <a:srgbClr val="FF0066"/>
            </a:fgClr>
            <a:bgClr>
              <a:schemeClr val="bg1"/>
            </a:bgClr>
          </a:patt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208" name="Freeform 88" descr="Крупное конфетти"/>
          <p:cNvSpPr>
            <a:spLocks/>
          </p:cNvSpPr>
          <p:nvPr/>
        </p:nvSpPr>
        <p:spPr bwMode="auto">
          <a:xfrm>
            <a:off x="4643438" y="5157788"/>
            <a:ext cx="360362" cy="1079500"/>
          </a:xfrm>
          <a:custGeom>
            <a:avLst/>
            <a:gdLst/>
            <a:ahLst/>
            <a:cxnLst>
              <a:cxn ang="0">
                <a:pos x="227" y="680"/>
              </a:cxn>
              <a:cxn ang="0">
                <a:pos x="227" y="0"/>
              </a:cxn>
              <a:cxn ang="0">
                <a:pos x="0" y="0"/>
              </a:cxn>
              <a:cxn ang="0">
                <a:pos x="0" y="136"/>
              </a:cxn>
              <a:cxn ang="0">
                <a:pos x="227" y="680"/>
              </a:cxn>
            </a:cxnLst>
            <a:rect l="0" t="0" r="r" b="b"/>
            <a:pathLst>
              <a:path w="227" h="680">
                <a:moveTo>
                  <a:pt x="227" y="680"/>
                </a:moveTo>
                <a:lnTo>
                  <a:pt x="227" y="0"/>
                </a:lnTo>
                <a:lnTo>
                  <a:pt x="0" y="0"/>
                </a:lnTo>
                <a:lnTo>
                  <a:pt x="0" y="136"/>
                </a:lnTo>
                <a:lnTo>
                  <a:pt x="227" y="680"/>
                </a:lnTo>
                <a:close/>
              </a:path>
            </a:pathLst>
          </a:custGeom>
          <a:pattFill prst="lgConfetti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93" name="Freeform 73" descr="Волны"/>
          <p:cNvSpPr>
            <a:spLocks/>
          </p:cNvSpPr>
          <p:nvPr/>
        </p:nvSpPr>
        <p:spPr bwMode="auto">
          <a:xfrm>
            <a:off x="1403350" y="4292600"/>
            <a:ext cx="647700" cy="1584325"/>
          </a:xfrm>
          <a:custGeom>
            <a:avLst/>
            <a:gdLst/>
            <a:ahLst/>
            <a:cxnLst>
              <a:cxn ang="0">
                <a:pos x="0" y="771"/>
              </a:cxn>
              <a:cxn ang="0">
                <a:pos x="0" y="363"/>
              </a:cxn>
              <a:cxn ang="0">
                <a:pos x="91" y="182"/>
              </a:cxn>
              <a:cxn ang="0">
                <a:pos x="227" y="91"/>
              </a:cxn>
              <a:cxn ang="0">
                <a:pos x="363" y="0"/>
              </a:cxn>
              <a:cxn ang="0">
                <a:pos x="408" y="0"/>
              </a:cxn>
              <a:cxn ang="0">
                <a:pos x="408" y="998"/>
              </a:cxn>
              <a:cxn ang="0">
                <a:pos x="318" y="953"/>
              </a:cxn>
              <a:cxn ang="0">
                <a:pos x="272" y="908"/>
              </a:cxn>
              <a:cxn ang="0">
                <a:pos x="182" y="862"/>
              </a:cxn>
              <a:cxn ang="0">
                <a:pos x="91" y="817"/>
              </a:cxn>
              <a:cxn ang="0">
                <a:pos x="0" y="771"/>
              </a:cxn>
            </a:cxnLst>
            <a:rect l="0" t="0" r="r" b="b"/>
            <a:pathLst>
              <a:path w="408" h="998">
                <a:moveTo>
                  <a:pt x="0" y="771"/>
                </a:moveTo>
                <a:lnTo>
                  <a:pt x="0" y="363"/>
                </a:lnTo>
                <a:lnTo>
                  <a:pt x="91" y="182"/>
                </a:lnTo>
                <a:lnTo>
                  <a:pt x="227" y="91"/>
                </a:lnTo>
                <a:lnTo>
                  <a:pt x="363" y="0"/>
                </a:lnTo>
                <a:lnTo>
                  <a:pt x="408" y="0"/>
                </a:lnTo>
                <a:lnTo>
                  <a:pt x="408" y="998"/>
                </a:lnTo>
                <a:lnTo>
                  <a:pt x="318" y="953"/>
                </a:lnTo>
                <a:lnTo>
                  <a:pt x="272" y="908"/>
                </a:lnTo>
                <a:lnTo>
                  <a:pt x="182" y="862"/>
                </a:lnTo>
                <a:lnTo>
                  <a:pt x="91" y="817"/>
                </a:lnTo>
                <a:lnTo>
                  <a:pt x="0" y="771"/>
                </a:lnTo>
                <a:close/>
              </a:path>
            </a:pathLst>
          </a:custGeom>
          <a:pattFill prst="wave">
            <a:fgClr>
              <a:srgbClr val="FF0066"/>
            </a:fgClr>
            <a:bgClr>
              <a:schemeClr val="bg1"/>
            </a:bgClr>
          </a:patt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82" name="Freeform 62" descr="Диагональный кирпич"/>
          <p:cNvSpPr>
            <a:spLocks/>
          </p:cNvSpPr>
          <p:nvPr/>
        </p:nvSpPr>
        <p:spPr bwMode="auto">
          <a:xfrm>
            <a:off x="7308850" y="1916113"/>
            <a:ext cx="935038" cy="720725"/>
          </a:xfrm>
          <a:custGeom>
            <a:avLst/>
            <a:gdLst/>
            <a:ahLst/>
            <a:cxnLst>
              <a:cxn ang="0">
                <a:pos x="589" y="454"/>
              </a:cxn>
              <a:cxn ang="0">
                <a:pos x="0" y="454"/>
              </a:cxn>
              <a:cxn ang="0">
                <a:pos x="45" y="363"/>
              </a:cxn>
              <a:cxn ang="0">
                <a:pos x="90" y="318"/>
              </a:cxn>
              <a:cxn ang="0">
                <a:pos x="119" y="291"/>
              </a:cxn>
              <a:cxn ang="0">
                <a:pos x="181" y="227"/>
              </a:cxn>
              <a:cxn ang="0">
                <a:pos x="204" y="212"/>
              </a:cxn>
              <a:cxn ang="0">
                <a:pos x="392" y="103"/>
              </a:cxn>
              <a:cxn ang="0">
                <a:pos x="441" y="72"/>
              </a:cxn>
              <a:cxn ang="0">
                <a:pos x="531" y="30"/>
              </a:cxn>
              <a:cxn ang="0">
                <a:pos x="589" y="0"/>
              </a:cxn>
              <a:cxn ang="0">
                <a:pos x="589" y="454"/>
              </a:cxn>
            </a:cxnLst>
            <a:rect l="0" t="0" r="r" b="b"/>
            <a:pathLst>
              <a:path w="589" h="454">
                <a:moveTo>
                  <a:pt x="589" y="454"/>
                </a:moveTo>
                <a:lnTo>
                  <a:pt x="0" y="454"/>
                </a:lnTo>
                <a:lnTo>
                  <a:pt x="45" y="363"/>
                </a:lnTo>
                <a:lnTo>
                  <a:pt x="90" y="318"/>
                </a:lnTo>
                <a:lnTo>
                  <a:pt x="119" y="291"/>
                </a:lnTo>
                <a:lnTo>
                  <a:pt x="181" y="227"/>
                </a:lnTo>
                <a:lnTo>
                  <a:pt x="204" y="212"/>
                </a:lnTo>
                <a:lnTo>
                  <a:pt x="392" y="103"/>
                </a:lnTo>
                <a:lnTo>
                  <a:pt x="441" y="72"/>
                </a:lnTo>
                <a:lnTo>
                  <a:pt x="531" y="30"/>
                </a:lnTo>
                <a:lnTo>
                  <a:pt x="589" y="0"/>
                </a:lnTo>
                <a:lnTo>
                  <a:pt x="589" y="454"/>
                </a:lnTo>
                <a:close/>
              </a:path>
            </a:pathLst>
          </a:custGeom>
          <a:pattFill prst="diagBrick">
            <a:fgClr>
              <a:srgbClr val="8E4F44"/>
            </a:fgClr>
            <a:bgClr>
              <a:schemeClr val="bg1"/>
            </a:bgClr>
          </a:patt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74" name="Freeform 54" descr="Плетенка"/>
          <p:cNvSpPr>
            <a:spLocks/>
          </p:cNvSpPr>
          <p:nvPr/>
        </p:nvSpPr>
        <p:spPr bwMode="auto">
          <a:xfrm>
            <a:off x="4483100" y="1617663"/>
            <a:ext cx="1168400" cy="658812"/>
          </a:xfrm>
          <a:custGeom>
            <a:avLst/>
            <a:gdLst/>
            <a:ahLst/>
            <a:cxnLst>
              <a:cxn ang="0">
                <a:pos x="14" y="406"/>
              </a:cxn>
              <a:cxn ang="0">
                <a:pos x="736" y="415"/>
              </a:cxn>
              <a:cxn ang="0">
                <a:pos x="723" y="388"/>
              </a:cxn>
              <a:cxn ang="0">
                <a:pos x="693" y="369"/>
              </a:cxn>
              <a:cxn ang="0">
                <a:pos x="691" y="325"/>
              </a:cxn>
              <a:cxn ang="0">
                <a:pos x="662" y="291"/>
              </a:cxn>
              <a:cxn ang="0">
                <a:pos x="646" y="234"/>
              </a:cxn>
              <a:cxn ang="0">
                <a:pos x="600" y="188"/>
              </a:cxn>
              <a:cxn ang="0">
                <a:pos x="583" y="133"/>
              </a:cxn>
              <a:cxn ang="0">
                <a:pos x="555" y="98"/>
              </a:cxn>
              <a:cxn ang="0">
                <a:pos x="510" y="52"/>
              </a:cxn>
              <a:cxn ang="0">
                <a:pos x="486" y="30"/>
              </a:cxn>
              <a:cxn ang="0">
                <a:pos x="456" y="6"/>
              </a:cxn>
              <a:cxn ang="0">
                <a:pos x="396" y="0"/>
              </a:cxn>
              <a:cxn ang="0">
                <a:pos x="353" y="0"/>
              </a:cxn>
              <a:cxn ang="0">
                <a:pos x="283" y="7"/>
              </a:cxn>
              <a:cxn ang="0">
                <a:pos x="237" y="52"/>
              </a:cxn>
              <a:cxn ang="0">
                <a:pos x="192" y="98"/>
              </a:cxn>
              <a:cxn ang="0">
                <a:pos x="171" y="127"/>
              </a:cxn>
              <a:cxn ang="0">
                <a:pos x="123" y="175"/>
              </a:cxn>
              <a:cxn ang="0">
                <a:pos x="98" y="230"/>
              </a:cxn>
              <a:cxn ang="0">
                <a:pos x="92" y="260"/>
              </a:cxn>
              <a:cxn ang="0">
                <a:pos x="74" y="272"/>
              </a:cxn>
              <a:cxn ang="0">
                <a:pos x="56" y="327"/>
              </a:cxn>
              <a:cxn ang="0">
                <a:pos x="26" y="369"/>
              </a:cxn>
              <a:cxn ang="0">
                <a:pos x="1" y="400"/>
              </a:cxn>
              <a:cxn ang="0">
                <a:pos x="14" y="406"/>
              </a:cxn>
            </a:cxnLst>
            <a:rect l="0" t="0" r="r" b="b"/>
            <a:pathLst>
              <a:path w="736" h="415">
                <a:moveTo>
                  <a:pt x="14" y="406"/>
                </a:moveTo>
                <a:lnTo>
                  <a:pt x="736" y="415"/>
                </a:lnTo>
                <a:lnTo>
                  <a:pt x="723" y="388"/>
                </a:lnTo>
                <a:lnTo>
                  <a:pt x="693" y="369"/>
                </a:lnTo>
                <a:lnTo>
                  <a:pt x="691" y="325"/>
                </a:lnTo>
                <a:lnTo>
                  <a:pt x="662" y="291"/>
                </a:lnTo>
                <a:lnTo>
                  <a:pt x="646" y="234"/>
                </a:lnTo>
                <a:lnTo>
                  <a:pt x="600" y="188"/>
                </a:lnTo>
                <a:lnTo>
                  <a:pt x="583" y="133"/>
                </a:lnTo>
                <a:lnTo>
                  <a:pt x="555" y="98"/>
                </a:lnTo>
                <a:lnTo>
                  <a:pt x="510" y="52"/>
                </a:lnTo>
                <a:lnTo>
                  <a:pt x="486" y="30"/>
                </a:lnTo>
                <a:lnTo>
                  <a:pt x="456" y="6"/>
                </a:lnTo>
                <a:lnTo>
                  <a:pt x="396" y="0"/>
                </a:lnTo>
                <a:lnTo>
                  <a:pt x="353" y="0"/>
                </a:lnTo>
                <a:lnTo>
                  <a:pt x="283" y="7"/>
                </a:lnTo>
                <a:lnTo>
                  <a:pt x="237" y="52"/>
                </a:lnTo>
                <a:lnTo>
                  <a:pt x="192" y="98"/>
                </a:lnTo>
                <a:lnTo>
                  <a:pt x="171" y="127"/>
                </a:lnTo>
                <a:lnTo>
                  <a:pt x="123" y="175"/>
                </a:lnTo>
                <a:cubicBezTo>
                  <a:pt x="144" y="238"/>
                  <a:pt x="114" y="195"/>
                  <a:pt x="98" y="230"/>
                </a:cubicBezTo>
                <a:cubicBezTo>
                  <a:pt x="94" y="239"/>
                  <a:pt x="97" y="251"/>
                  <a:pt x="92" y="260"/>
                </a:cubicBezTo>
                <a:cubicBezTo>
                  <a:pt x="88" y="266"/>
                  <a:pt x="74" y="272"/>
                  <a:pt x="74" y="272"/>
                </a:cubicBezTo>
                <a:cubicBezTo>
                  <a:pt x="67" y="293"/>
                  <a:pt x="56" y="305"/>
                  <a:pt x="56" y="327"/>
                </a:cubicBezTo>
                <a:cubicBezTo>
                  <a:pt x="46" y="341"/>
                  <a:pt x="36" y="355"/>
                  <a:pt x="26" y="369"/>
                </a:cubicBezTo>
                <a:cubicBezTo>
                  <a:pt x="22" y="375"/>
                  <a:pt x="2" y="393"/>
                  <a:pt x="1" y="400"/>
                </a:cubicBezTo>
                <a:cubicBezTo>
                  <a:pt x="0" y="406"/>
                  <a:pt x="14" y="406"/>
                  <a:pt x="14" y="406"/>
                </a:cubicBezTo>
                <a:close/>
              </a:path>
            </a:pathLst>
          </a:custGeom>
          <a:pattFill prst="weave">
            <a:fgClr>
              <a:schemeClr val="folHlink"/>
            </a:fgClr>
            <a:bgClr>
              <a:schemeClr val="bg1"/>
            </a:bgClr>
          </a:patt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37" name="Freeform 17" descr="Светлый диагональный 1"/>
          <p:cNvSpPr>
            <a:spLocks/>
          </p:cNvSpPr>
          <p:nvPr/>
        </p:nvSpPr>
        <p:spPr bwMode="auto">
          <a:xfrm>
            <a:off x="1547813" y="1773238"/>
            <a:ext cx="511175" cy="825500"/>
          </a:xfrm>
          <a:custGeom>
            <a:avLst/>
            <a:gdLst/>
            <a:ahLst/>
            <a:cxnLst>
              <a:cxn ang="0">
                <a:pos x="0" y="520"/>
              </a:cxn>
              <a:cxn ang="0">
                <a:pos x="5" y="90"/>
              </a:cxn>
              <a:cxn ang="0">
                <a:pos x="12" y="47"/>
              </a:cxn>
              <a:cxn ang="0">
                <a:pos x="31" y="29"/>
              </a:cxn>
              <a:cxn ang="0">
                <a:pos x="96" y="0"/>
              </a:cxn>
              <a:cxn ang="0">
                <a:pos x="141" y="0"/>
              </a:cxn>
              <a:cxn ang="0">
                <a:pos x="186" y="0"/>
              </a:cxn>
              <a:cxn ang="0">
                <a:pos x="243" y="17"/>
              </a:cxn>
              <a:cxn ang="0">
                <a:pos x="277" y="45"/>
              </a:cxn>
              <a:cxn ang="0">
                <a:pos x="322" y="90"/>
              </a:cxn>
              <a:cxn ang="0">
                <a:pos x="322" y="136"/>
              </a:cxn>
              <a:cxn ang="0">
                <a:pos x="322" y="499"/>
              </a:cxn>
              <a:cxn ang="0">
                <a:pos x="5" y="499"/>
              </a:cxn>
            </a:cxnLst>
            <a:rect l="0" t="0" r="r" b="b"/>
            <a:pathLst>
              <a:path w="322" h="520">
                <a:moveTo>
                  <a:pt x="0" y="520"/>
                </a:moveTo>
                <a:lnTo>
                  <a:pt x="5" y="90"/>
                </a:lnTo>
                <a:lnTo>
                  <a:pt x="12" y="47"/>
                </a:lnTo>
                <a:lnTo>
                  <a:pt x="31" y="29"/>
                </a:lnTo>
                <a:lnTo>
                  <a:pt x="96" y="0"/>
                </a:lnTo>
                <a:lnTo>
                  <a:pt x="141" y="0"/>
                </a:lnTo>
                <a:lnTo>
                  <a:pt x="186" y="0"/>
                </a:lnTo>
                <a:lnTo>
                  <a:pt x="243" y="17"/>
                </a:lnTo>
                <a:lnTo>
                  <a:pt x="277" y="45"/>
                </a:lnTo>
                <a:lnTo>
                  <a:pt x="322" y="90"/>
                </a:lnTo>
                <a:lnTo>
                  <a:pt x="322" y="136"/>
                </a:lnTo>
                <a:lnTo>
                  <a:pt x="322" y="499"/>
                </a:lnTo>
                <a:lnTo>
                  <a:pt x="5" y="499"/>
                </a:lnTo>
              </a:path>
            </a:pathLst>
          </a:custGeom>
          <a:pattFill prst="ltDnDiag">
            <a:fgClr>
              <a:schemeClr val="hlink"/>
            </a:fgClr>
            <a:bgClr>
              <a:schemeClr val="bg1"/>
            </a:bgClr>
          </a:patt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684213" y="2601913"/>
            <a:ext cx="22320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1116013" y="1341438"/>
            <a:ext cx="1646237" cy="1943100"/>
            <a:chOff x="703" y="845"/>
            <a:chExt cx="1037" cy="1224"/>
          </a:xfrm>
        </p:grpSpPr>
        <p:sp>
          <p:nvSpPr>
            <p:cNvPr id="5125" name="Line 5"/>
            <p:cNvSpPr>
              <a:spLocks noChangeShapeType="1"/>
            </p:cNvSpPr>
            <p:nvPr/>
          </p:nvSpPr>
          <p:spPr bwMode="auto">
            <a:xfrm flipV="1">
              <a:off x="884" y="845"/>
              <a:ext cx="0" cy="12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127" name="Text Box 7"/>
            <p:cNvSpPr txBox="1">
              <a:spLocks noChangeArrowheads="1"/>
            </p:cNvSpPr>
            <p:nvPr/>
          </p:nvSpPr>
          <p:spPr bwMode="auto">
            <a:xfrm>
              <a:off x="703" y="1616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/>
                <a:t>0</a:t>
              </a:r>
            </a:p>
          </p:txBody>
        </p:sp>
        <p:sp>
          <p:nvSpPr>
            <p:cNvPr id="5128" name="Text Box 8"/>
            <p:cNvSpPr txBox="1">
              <a:spLocks noChangeArrowheads="1"/>
            </p:cNvSpPr>
            <p:nvPr/>
          </p:nvSpPr>
          <p:spPr bwMode="auto">
            <a:xfrm>
              <a:off x="1552" y="1628"/>
              <a:ext cx="1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/>
                <a:t>х</a:t>
              </a:r>
            </a:p>
          </p:txBody>
        </p:sp>
      </p:grp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1095375" y="1216025"/>
            <a:ext cx="298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у</a:t>
            </a:r>
          </a:p>
        </p:txBody>
      </p:sp>
      <p:sp>
        <p:nvSpPr>
          <p:cNvPr id="5131" name="Freeform 11"/>
          <p:cNvSpPr>
            <a:spLocks/>
          </p:cNvSpPr>
          <p:nvPr/>
        </p:nvSpPr>
        <p:spPr bwMode="auto">
          <a:xfrm rot="10800000">
            <a:off x="900113" y="1773238"/>
            <a:ext cx="1687512" cy="14636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24" y="1105"/>
              </a:cxn>
              <a:cxn ang="0">
                <a:pos x="987" y="1729"/>
              </a:cxn>
              <a:cxn ang="0">
                <a:pos x="1574" y="1945"/>
              </a:cxn>
              <a:cxn ang="0">
                <a:pos x="2169" y="1687"/>
              </a:cxn>
              <a:cxn ang="0">
                <a:pos x="2612" y="1105"/>
              </a:cxn>
              <a:cxn ang="0">
                <a:pos x="3143" y="7"/>
              </a:cxn>
            </a:cxnLst>
            <a:rect l="0" t="0" r="r" b="b"/>
            <a:pathLst>
              <a:path w="3143" h="1952">
                <a:moveTo>
                  <a:pt x="0" y="0"/>
                </a:moveTo>
                <a:cubicBezTo>
                  <a:pt x="71" y="205"/>
                  <a:pt x="360" y="817"/>
                  <a:pt x="524" y="1105"/>
                </a:cubicBezTo>
                <a:cubicBezTo>
                  <a:pt x="688" y="1393"/>
                  <a:pt x="812" y="1589"/>
                  <a:pt x="987" y="1729"/>
                </a:cubicBezTo>
                <a:cubicBezTo>
                  <a:pt x="1162" y="1869"/>
                  <a:pt x="1377" y="1952"/>
                  <a:pt x="1574" y="1945"/>
                </a:cubicBezTo>
                <a:cubicBezTo>
                  <a:pt x="1771" y="1938"/>
                  <a:pt x="1996" y="1827"/>
                  <a:pt x="2169" y="1687"/>
                </a:cubicBezTo>
                <a:cubicBezTo>
                  <a:pt x="2342" y="1547"/>
                  <a:pt x="2450" y="1385"/>
                  <a:pt x="2612" y="1105"/>
                </a:cubicBezTo>
                <a:cubicBezTo>
                  <a:pt x="2774" y="825"/>
                  <a:pt x="3033" y="237"/>
                  <a:pt x="3143" y="7"/>
                </a:cubicBezTo>
              </a:path>
            </a:pathLst>
          </a:custGeom>
          <a:noFill/>
          <a:ln w="57150" cap="flat" cmpd="sng">
            <a:solidFill>
              <a:srgbClr val="1F8200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5132" name="Freeform 12"/>
          <p:cNvSpPr>
            <a:spLocks/>
          </p:cNvSpPr>
          <p:nvPr/>
        </p:nvSpPr>
        <p:spPr bwMode="auto">
          <a:xfrm>
            <a:off x="1530350" y="1906588"/>
            <a:ext cx="1588" cy="701675"/>
          </a:xfrm>
          <a:custGeom>
            <a:avLst/>
            <a:gdLst/>
            <a:ahLst/>
            <a:cxnLst>
              <a:cxn ang="0">
                <a:pos x="0" y="442"/>
              </a:cxn>
              <a:cxn ang="0">
                <a:pos x="0" y="0"/>
              </a:cxn>
            </a:cxnLst>
            <a:rect l="0" t="0" r="r" b="b"/>
            <a:pathLst>
              <a:path w="1" h="442">
                <a:moveTo>
                  <a:pt x="0" y="442"/>
                </a:moveTo>
                <a:lnTo>
                  <a:pt x="0" y="0"/>
                </a:lnTo>
              </a:path>
            </a:pathLst>
          </a:custGeom>
          <a:noFill/>
          <a:ln w="38100" cap="flat" cmpd="sng">
            <a:solidFill>
              <a:srgbClr val="333399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33" name="Freeform 13"/>
          <p:cNvSpPr>
            <a:spLocks/>
          </p:cNvSpPr>
          <p:nvPr/>
        </p:nvSpPr>
        <p:spPr bwMode="auto">
          <a:xfrm>
            <a:off x="2068513" y="1992313"/>
            <a:ext cx="1587" cy="625475"/>
          </a:xfrm>
          <a:custGeom>
            <a:avLst/>
            <a:gdLst/>
            <a:ahLst/>
            <a:cxnLst>
              <a:cxn ang="0">
                <a:pos x="0" y="394"/>
              </a:cxn>
              <a:cxn ang="0">
                <a:pos x="1" y="0"/>
              </a:cxn>
            </a:cxnLst>
            <a:rect l="0" t="0" r="r" b="b"/>
            <a:pathLst>
              <a:path w="1" h="394">
                <a:moveTo>
                  <a:pt x="0" y="394"/>
                </a:moveTo>
                <a:lnTo>
                  <a:pt x="1" y="0"/>
                </a:lnTo>
              </a:path>
            </a:pathLst>
          </a:custGeom>
          <a:noFill/>
          <a:ln w="38100" cap="flat" cmpd="sng">
            <a:solidFill>
              <a:srgbClr val="333399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34" name="AutoShape 1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67544" y="476672"/>
            <a:ext cx="431800" cy="3603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85C2FF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rgbClr val="000066"/>
                </a:solidFill>
              </a:rPr>
              <a:t>1</a:t>
            </a:r>
            <a:endParaRPr lang="ru-RU" dirty="0"/>
          </a:p>
        </p:txBody>
      </p:sp>
      <p:sp>
        <p:nvSpPr>
          <p:cNvPr id="5136" name="Line 16"/>
          <p:cNvSpPr>
            <a:spLocks noChangeShapeType="1"/>
          </p:cNvSpPr>
          <p:nvPr/>
        </p:nvSpPr>
        <p:spPr bwMode="auto">
          <a:xfrm>
            <a:off x="1547813" y="2601913"/>
            <a:ext cx="503237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38" name="Document"/>
          <p:cNvSpPr>
            <a:spLocks noEditPoints="1" noChangeArrowheads="1"/>
          </p:cNvSpPr>
          <p:nvPr/>
        </p:nvSpPr>
        <p:spPr bwMode="auto">
          <a:xfrm>
            <a:off x="5077247" y="764382"/>
            <a:ext cx="1150937" cy="360362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ru-RU" sz="1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Не верно</a:t>
            </a:r>
          </a:p>
        </p:txBody>
      </p: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4067175" y="1268413"/>
            <a:ext cx="1646238" cy="1943100"/>
            <a:chOff x="703" y="845"/>
            <a:chExt cx="1037" cy="1224"/>
          </a:xfrm>
        </p:grpSpPr>
        <p:sp>
          <p:nvSpPr>
            <p:cNvPr id="5140" name="Line 20"/>
            <p:cNvSpPr>
              <a:spLocks noChangeShapeType="1"/>
            </p:cNvSpPr>
            <p:nvPr/>
          </p:nvSpPr>
          <p:spPr bwMode="auto">
            <a:xfrm flipV="1">
              <a:off x="884" y="845"/>
              <a:ext cx="0" cy="12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141" name="Text Box 21"/>
            <p:cNvSpPr txBox="1">
              <a:spLocks noChangeArrowheads="1"/>
            </p:cNvSpPr>
            <p:nvPr/>
          </p:nvSpPr>
          <p:spPr bwMode="auto">
            <a:xfrm>
              <a:off x="703" y="1616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/>
                <a:t>0</a:t>
              </a:r>
            </a:p>
          </p:txBody>
        </p:sp>
        <p:sp>
          <p:nvSpPr>
            <p:cNvPr id="5142" name="Text Box 22"/>
            <p:cNvSpPr txBox="1">
              <a:spLocks noChangeArrowheads="1"/>
            </p:cNvSpPr>
            <p:nvPr/>
          </p:nvSpPr>
          <p:spPr bwMode="auto">
            <a:xfrm>
              <a:off x="1552" y="1628"/>
              <a:ext cx="1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/>
                <a:t>х</a:t>
              </a:r>
            </a:p>
          </p:txBody>
        </p:sp>
      </p:grpSp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1116013" y="3716338"/>
            <a:ext cx="1646237" cy="1943100"/>
            <a:chOff x="703" y="845"/>
            <a:chExt cx="1037" cy="1224"/>
          </a:xfrm>
        </p:grpSpPr>
        <p:sp>
          <p:nvSpPr>
            <p:cNvPr id="5144" name="Line 24"/>
            <p:cNvSpPr>
              <a:spLocks noChangeShapeType="1"/>
            </p:cNvSpPr>
            <p:nvPr/>
          </p:nvSpPr>
          <p:spPr bwMode="auto">
            <a:xfrm flipV="1">
              <a:off x="884" y="845"/>
              <a:ext cx="0" cy="12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145" name="Text Box 25"/>
            <p:cNvSpPr txBox="1">
              <a:spLocks noChangeArrowheads="1"/>
            </p:cNvSpPr>
            <p:nvPr/>
          </p:nvSpPr>
          <p:spPr bwMode="auto">
            <a:xfrm>
              <a:off x="703" y="1616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/>
                <a:t>0</a:t>
              </a:r>
            </a:p>
          </p:txBody>
        </p:sp>
        <p:sp>
          <p:nvSpPr>
            <p:cNvPr id="5146" name="Text Box 26"/>
            <p:cNvSpPr txBox="1">
              <a:spLocks noChangeArrowheads="1"/>
            </p:cNvSpPr>
            <p:nvPr/>
          </p:nvSpPr>
          <p:spPr bwMode="auto">
            <a:xfrm>
              <a:off x="1552" y="1628"/>
              <a:ext cx="1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/>
                <a:t>х</a:t>
              </a:r>
            </a:p>
          </p:txBody>
        </p:sp>
      </p:grpSp>
      <p:grpSp>
        <p:nvGrpSpPr>
          <p:cNvPr id="5" name="Group 27"/>
          <p:cNvGrpSpPr>
            <a:grpSpLocks/>
          </p:cNvGrpSpPr>
          <p:nvPr/>
        </p:nvGrpSpPr>
        <p:grpSpPr bwMode="auto">
          <a:xfrm>
            <a:off x="4067175" y="3860800"/>
            <a:ext cx="1646238" cy="1943100"/>
            <a:chOff x="703" y="845"/>
            <a:chExt cx="1037" cy="1224"/>
          </a:xfrm>
        </p:grpSpPr>
        <p:sp>
          <p:nvSpPr>
            <p:cNvPr id="5148" name="Line 28"/>
            <p:cNvSpPr>
              <a:spLocks noChangeShapeType="1"/>
            </p:cNvSpPr>
            <p:nvPr/>
          </p:nvSpPr>
          <p:spPr bwMode="auto">
            <a:xfrm flipV="1">
              <a:off x="884" y="845"/>
              <a:ext cx="0" cy="12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149" name="Text Box 29"/>
            <p:cNvSpPr txBox="1">
              <a:spLocks noChangeArrowheads="1"/>
            </p:cNvSpPr>
            <p:nvPr/>
          </p:nvSpPr>
          <p:spPr bwMode="auto">
            <a:xfrm>
              <a:off x="703" y="1616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/>
                <a:t>0</a:t>
              </a:r>
            </a:p>
          </p:txBody>
        </p:sp>
        <p:sp>
          <p:nvSpPr>
            <p:cNvPr id="5150" name="Text Box 30"/>
            <p:cNvSpPr txBox="1">
              <a:spLocks noChangeArrowheads="1"/>
            </p:cNvSpPr>
            <p:nvPr/>
          </p:nvSpPr>
          <p:spPr bwMode="auto">
            <a:xfrm>
              <a:off x="1552" y="1628"/>
              <a:ext cx="1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/>
                <a:t>х</a:t>
              </a:r>
            </a:p>
          </p:txBody>
        </p:sp>
      </p:grpSp>
      <p:grpSp>
        <p:nvGrpSpPr>
          <p:cNvPr id="6" name="Group 31"/>
          <p:cNvGrpSpPr>
            <a:grpSpLocks/>
          </p:cNvGrpSpPr>
          <p:nvPr/>
        </p:nvGrpSpPr>
        <p:grpSpPr bwMode="auto">
          <a:xfrm>
            <a:off x="7019925" y="1052513"/>
            <a:ext cx="1646238" cy="1943100"/>
            <a:chOff x="703" y="845"/>
            <a:chExt cx="1037" cy="1224"/>
          </a:xfrm>
        </p:grpSpPr>
        <p:sp>
          <p:nvSpPr>
            <p:cNvPr id="5152" name="Line 32"/>
            <p:cNvSpPr>
              <a:spLocks noChangeShapeType="1"/>
            </p:cNvSpPr>
            <p:nvPr/>
          </p:nvSpPr>
          <p:spPr bwMode="auto">
            <a:xfrm flipV="1">
              <a:off x="884" y="845"/>
              <a:ext cx="0" cy="12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153" name="Text Box 33"/>
            <p:cNvSpPr txBox="1">
              <a:spLocks noChangeArrowheads="1"/>
            </p:cNvSpPr>
            <p:nvPr/>
          </p:nvSpPr>
          <p:spPr bwMode="auto">
            <a:xfrm>
              <a:off x="703" y="1616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/>
                <a:t>0</a:t>
              </a:r>
            </a:p>
          </p:txBody>
        </p:sp>
        <p:sp>
          <p:nvSpPr>
            <p:cNvPr id="5154" name="Text Box 34"/>
            <p:cNvSpPr txBox="1">
              <a:spLocks noChangeArrowheads="1"/>
            </p:cNvSpPr>
            <p:nvPr/>
          </p:nvSpPr>
          <p:spPr bwMode="auto">
            <a:xfrm>
              <a:off x="1552" y="1628"/>
              <a:ext cx="1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/>
                <a:t>х</a:t>
              </a:r>
            </a:p>
          </p:txBody>
        </p:sp>
      </p:grpSp>
      <p:grpSp>
        <p:nvGrpSpPr>
          <p:cNvPr id="7" name="Group 35"/>
          <p:cNvGrpSpPr>
            <a:grpSpLocks/>
          </p:cNvGrpSpPr>
          <p:nvPr/>
        </p:nvGrpSpPr>
        <p:grpSpPr bwMode="auto">
          <a:xfrm>
            <a:off x="7019925" y="3500438"/>
            <a:ext cx="1646238" cy="1943100"/>
            <a:chOff x="703" y="845"/>
            <a:chExt cx="1037" cy="1224"/>
          </a:xfrm>
        </p:grpSpPr>
        <p:sp>
          <p:nvSpPr>
            <p:cNvPr id="5156" name="Line 36"/>
            <p:cNvSpPr>
              <a:spLocks noChangeShapeType="1"/>
            </p:cNvSpPr>
            <p:nvPr/>
          </p:nvSpPr>
          <p:spPr bwMode="auto">
            <a:xfrm flipV="1">
              <a:off x="884" y="845"/>
              <a:ext cx="0" cy="12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157" name="Text Box 37"/>
            <p:cNvSpPr txBox="1">
              <a:spLocks noChangeArrowheads="1"/>
            </p:cNvSpPr>
            <p:nvPr/>
          </p:nvSpPr>
          <p:spPr bwMode="auto">
            <a:xfrm>
              <a:off x="703" y="1616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/>
                <a:t>0</a:t>
              </a:r>
            </a:p>
          </p:txBody>
        </p:sp>
        <p:sp>
          <p:nvSpPr>
            <p:cNvPr id="5158" name="Text Box 38"/>
            <p:cNvSpPr txBox="1">
              <a:spLocks noChangeArrowheads="1"/>
            </p:cNvSpPr>
            <p:nvPr/>
          </p:nvSpPr>
          <p:spPr bwMode="auto">
            <a:xfrm>
              <a:off x="1552" y="1628"/>
              <a:ext cx="1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/>
                <a:t>х</a:t>
              </a:r>
            </a:p>
          </p:txBody>
        </p:sp>
      </p:grpSp>
      <p:sp>
        <p:nvSpPr>
          <p:cNvPr id="5159" name="Text Box 39"/>
          <p:cNvSpPr txBox="1">
            <a:spLocks noChangeArrowheads="1"/>
          </p:cNvSpPr>
          <p:nvPr/>
        </p:nvSpPr>
        <p:spPr bwMode="auto">
          <a:xfrm>
            <a:off x="4067175" y="1268413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у</a:t>
            </a:r>
          </a:p>
        </p:txBody>
      </p:sp>
      <p:sp>
        <p:nvSpPr>
          <p:cNvPr id="5160" name="Text Box 40"/>
          <p:cNvSpPr txBox="1">
            <a:spLocks noChangeArrowheads="1"/>
          </p:cNvSpPr>
          <p:nvPr/>
        </p:nvSpPr>
        <p:spPr bwMode="auto">
          <a:xfrm>
            <a:off x="6948488" y="981075"/>
            <a:ext cx="298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у</a:t>
            </a:r>
          </a:p>
        </p:txBody>
      </p:sp>
      <p:sp>
        <p:nvSpPr>
          <p:cNvPr id="5161" name="Text Box 41"/>
          <p:cNvSpPr txBox="1">
            <a:spLocks noChangeArrowheads="1"/>
          </p:cNvSpPr>
          <p:nvPr/>
        </p:nvSpPr>
        <p:spPr bwMode="auto">
          <a:xfrm>
            <a:off x="971550" y="3716338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у</a:t>
            </a:r>
          </a:p>
        </p:txBody>
      </p:sp>
      <p:sp>
        <p:nvSpPr>
          <p:cNvPr id="5162" name="Text Box 42"/>
          <p:cNvSpPr txBox="1">
            <a:spLocks noChangeArrowheads="1"/>
          </p:cNvSpPr>
          <p:nvPr/>
        </p:nvSpPr>
        <p:spPr bwMode="auto">
          <a:xfrm>
            <a:off x="3995738" y="3644900"/>
            <a:ext cx="298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у</a:t>
            </a:r>
          </a:p>
        </p:txBody>
      </p:sp>
      <p:sp>
        <p:nvSpPr>
          <p:cNvPr id="5164" name="Text Box 44"/>
          <p:cNvSpPr txBox="1">
            <a:spLocks noChangeArrowheads="1"/>
          </p:cNvSpPr>
          <p:nvPr/>
        </p:nvSpPr>
        <p:spPr bwMode="auto">
          <a:xfrm>
            <a:off x="6877050" y="3573463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у</a:t>
            </a:r>
          </a:p>
        </p:txBody>
      </p:sp>
      <p:sp>
        <p:nvSpPr>
          <p:cNvPr id="5165" name="Line 45"/>
          <p:cNvSpPr>
            <a:spLocks noChangeShapeType="1"/>
          </p:cNvSpPr>
          <p:nvPr/>
        </p:nvSpPr>
        <p:spPr bwMode="auto">
          <a:xfrm>
            <a:off x="539750" y="5157788"/>
            <a:ext cx="22320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66" name="Line 46"/>
          <p:cNvSpPr>
            <a:spLocks noChangeShapeType="1"/>
          </p:cNvSpPr>
          <p:nvPr/>
        </p:nvSpPr>
        <p:spPr bwMode="auto">
          <a:xfrm>
            <a:off x="3779912" y="2636912"/>
            <a:ext cx="22320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67" name="Line 47"/>
          <p:cNvSpPr>
            <a:spLocks noChangeShapeType="1"/>
          </p:cNvSpPr>
          <p:nvPr/>
        </p:nvSpPr>
        <p:spPr bwMode="auto">
          <a:xfrm>
            <a:off x="3635375" y="5157788"/>
            <a:ext cx="22320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68" name="Line 48"/>
          <p:cNvSpPr>
            <a:spLocks noChangeShapeType="1"/>
          </p:cNvSpPr>
          <p:nvPr/>
        </p:nvSpPr>
        <p:spPr bwMode="auto">
          <a:xfrm>
            <a:off x="6443663" y="5157788"/>
            <a:ext cx="22320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69" name="Line 49"/>
          <p:cNvSpPr>
            <a:spLocks noChangeShapeType="1"/>
          </p:cNvSpPr>
          <p:nvPr/>
        </p:nvSpPr>
        <p:spPr bwMode="auto">
          <a:xfrm>
            <a:off x="6443663" y="2636838"/>
            <a:ext cx="22320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70" name="Freeform 50"/>
          <p:cNvSpPr>
            <a:spLocks/>
          </p:cNvSpPr>
          <p:nvPr/>
        </p:nvSpPr>
        <p:spPr bwMode="auto">
          <a:xfrm rot="10800000">
            <a:off x="4211638" y="1628775"/>
            <a:ext cx="1687512" cy="14636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24" y="1105"/>
              </a:cxn>
              <a:cxn ang="0">
                <a:pos x="987" y="1729"/>
              </a:cxn>
              <a:cxn ang="0">
                <a:pos x="1574" y="1945"/>
              </a:cxn>
              <a:cxn ang="0">
                <a:pos x="2169" y="1687"/>
              </a:cxn>
              <a:cxn ang="0">
                <a:pos x="2612" y="1105"/>
              </a:cxn>
              <a:cxn ang="0">
                <a:pos x="3143" y="7"/>
              </a:cxn>
            </a:cxnLst>
            <a:rect l="0" t="0" r="r" b="b"/>
            <a:pathLst>
              <a:path w="3143" h="1952">
                <a:moveTo>
                  <a:pt x="0" y="0"/>
                </a:moveTo>
                <a:cubicBezTo>
                  <a:pt x="71" y="205"/>
                  <a:pt x="360" y="817"/>
                  <a:pt x="524" y="1105"/>
                </a:cubicBezTo>
                <a:cubicBezTo>
                  <a:pt x="688" y="1393"/>
                  <a:pt x="812" y="1589"/>
                  <a:pt x="987" y="1729"/>
                </a:cubicBezTo>
                <a:cubicBezTo>
                  <a:pt x="1162" y="1869"/>
                  <a:pt x="1377" y="1952"/>
                  <a:pt x="1574" y="1945"/>
                </a:cubicBezTo>
                <a:cubicBezTo>
                  <a:pt x="1771" y="1938"/>
                  <a:pt x="1996" y="1827"/>
                  <a:pt x="2169" y="1687"/>
                </a:cubicBezTo>
                <a:cubicBezTo>
                  <a:pt x="2342" y="1547"/>
                  <a:pt x="2450" y="1385"/>
                  <a:pt x="2612" y="1105"/>
                </a:cubicBezTo>
                <a:cubicBezTo>
                  <a:pt x="2774" y="825"/>
                  <a:pt x="3033" y="237"/>
                  <a:pt x="3143" y="7"/>
                </a:cubicBezTo>
              </a:path>
            </a:pathLst>
          </a:custGeom>
          <a:noFill/>
          <a:ln w="57150" cap="flat" cmpd="sng">
            <a:solidFill>
              <a:srgbClr val="1F8200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5171" name="Line 51"/>
          <p:cNvSpPr>
            <a:spLocks noChangeShapeType="1"/>
          </p:cNvSpPr>
          <p:nvPr/>
        </p:nvSpPr>
        <p:spPr bwMode="auto">
          <a:xfrm>
            <a:off x="3419475" y="2276475"/>
            <a:ext cx="3168650" cy="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72" name="Text Box 52"/>
          <p:cNvSpPr txBox="1">
            <a:spLocks noChangeArrowheads="1"/>
          </p:cNvSpPr>
          <p:nvPr/>
        </p:nvSpPr>
        <p:spPr bwMode="auto">
          <a:xfrm>
            <a:off x="3779912" y="1916832"/>
            <a:ext cx="53893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0000CC"/>
                </a:solidFill>
              </a:rPr>
              <a:t>У=1</a:t>
            </a:r>
          </a:p>
        </p:txBody>
      </p:sp>
      <p:sp>
        <p:nvSpPr>
          <p:cNvPr id="5175" name="AutoShape 5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779912" y="404664"/>
            <a:ext cx="431800" cy="431800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85C2FF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>
                <a:solidFill>
                  <a:srgbClr val="000066"/>
                </a:solidFill>
              </a:rPr>
              <a:t>2</a:t>
            </a:r>
            <a:endParaRPr lang="ru-RU" dirty="0"/>
          </a:p>
        </p:txBody>
      </p:sp>
      <p:sp>
        <p:nvSpPr>
          <p:cNvPr id="5176" name="Document"/>
          <p:cNvSpPr>
            <a:spLocks noEditPoints="1" noChangeArrowheads="1"/>
          </p:cNvSpPr>
          <p:nvPr/>
        </p:nvSpPr>
        <p:spPr bwMode="auto">
          <a:xfrm>
            <a:off x="1187624" y="836390"/>
            <a:ext cx="1150938" cy="360362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FF0066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ru-RU" sz="1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верно</a:t>
            </a:r>
          </a:p>
        </p:txBody>
      </p:sp>
      <p:sp>
        <p:nvSpPr>
          <p:cNvPr id="5180" name="Freeform 60"/>
          <p:cNvSpPr>
            <a:spLocks/>
          </p:cNvSpPr>
          <p:nvPr/>
        </p:nvSpPr>
        <p:spPr bwMode="auto">
          <a:xfrm>
            <a:off x="7305675" y="1568450"/>
            <a:ext cx="2936875" cy="1039813"/>
          </a:xfrm>
          <a:custGeom>
            <a:avLst/>
            <a:gdLst/>
            <a:ahLst/>
            <a:cxnLst>
              <a:cxn ang="0">
                <a:pos x="1850" y="0"/>
              </a:cxn>
              <a:cxn ang="0">
                <a:pos x="1000" y="85"/>
              </a:cxn>
              <a:cxn ang="0">
                <a:pos x="412" y="310"/>
              </a:cxn>
              <a:cxn ang="0">
                <a:pos x="0" y="655"/>
              </a:cxn>
            </a:cxnLst>
            <a:rect l="0" t="0" r="r" b="b"/>
            <a:pathLst>
              <a:path w="1850" h="655">
                <a:moveTo>
                  <a:pt x="1850" y="0"/>
                </a:moveTo>
                <a:cubicBezTo>
                  <a:pt x="1739" y="13"/>
                  <a:pt x="1239" y="30"/>
                  <a:pt x="1000" y="85"/>
                </a:cubicBezTo>
                <a:cubicBezTo>
                  <a:pt x="760" y="137"/>
                  <a:pt x="579" y="215"/>
                  <a:pt x="412" y="310"/>
                </a:cubicBezTo>
                <a:cubicBezTo>
                  <a:pt x="81" y="470"/>
                  <a:pt x="71" y="563"/>
                  <a:pt x="0" y="655"/>
                </a:cubicBezTo>
              </a:path>
            </a:pathLst>
          </a:custGeom>
          <a:noFill/>
          <a:ln w="38100" cmpd="sng">
            <a:solidFill>
              <a:srgbClr val="6600CC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5181" name="Line 61"/>
          <p:cNvSpPr>
            <a:spLocks noChangeShapeType="1"/>
          </p:cNvSpPr>
          <p:nvPr/>
        </p:nvSpPr>
        <p:spPr bwMode="auto">
          <a:xfrm>
            <a:off x="8243888" y="1916113"/>
            <a:ext cx="0" cy="720725"/>
          </a:xfrm>
          <a:prstGeom prst="line">
            <a:avLst/>
          </a:prstGeom>
          <a:noFill/>
          <a:ln w="28575">
            <a:solidFill>
              <a:srgbClr val="333399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83" name="Line 63"/>
          <p:cNvSpPr>
            <a:spLocks noChangeShapeType="1"/>
          </p:cNvSpPr>
          <p:nvPr/>
        </p:nvSpPr>
        <p:spPr bwMode="auto">
          <a:xfrm>
            <a:off x="7308850" y="2636838"/>
            <a:ext cx="935038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85" name="AutoShape 6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516216" y="476672"/>
            <a:ext cx="431800" cy="431800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85C2FF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b="1"/>
              <a:t>3</a:t>
            </a:r>
            <a:endParaRPr lang="ru-RU" sz="2000" b="1"/>
          </a:p>
        </p:txBody>
      </p:sp>
      <p:sp>
        <p:nvSpPr>
          <p:cNvPr id="5186" name="Rectangle 66"/>
          <p:cNvSpPr>
            <a:spLocks noChangeArrowheads="1"/>
          </p:cNvSpPr>
          <p:nvPr/>
        </p:nvSpPr>
        <p:spPr bwMode="auto">
          <a:xfrm>
            <a:off x="6300788" y="1628775"/>
            <a:ext cx="4857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1">
                <a:solidFill>
                  <a:srgbClr val="000066"/>
                </a:solidFill>
              </a:rPr>
              <a:t>3</a:t>
            </a:r>
          </a:p>
        </p:txBody>
      </p:sp>
      <p:sp>
        <p:nvSpPr>
          <p:cNvPr id="5188" name="Freeform 68"/>
          <p:cNvSpPr>
            <a:spLocks/>
          </p:cNvSpPr>
          <p:nvPr/>
        </p:nvSpPr>
        <p:spPr bwMode="auto">
          <a:xfrm>
            <a:off x="1403350" y="4149725"/>
            <a:ext cx="1439863" cy="679450"/>
          </a:xfrm>
          <a:custGeom>
            <a:avLst/>
            <a:gdLst/>
            <a:ahLst/>
            <a:cxnLst>
              <a:cxn ang="0">
                <a:pos x="1850" y="0"/>
              </a:cxn>
              <a:cxn ang="0">
                <a:pos x="1000" y="85"/>
              </a:cxn>
              <a:cxn ang="0">
                <a:pos x="412" y="310"/>
              </a:cxn>
              <a:cxn ang="0">
                <a:pos x="0" y="655"/>
              </a:cxn>
            </a:cxnLst>
            <a:rect l="0" t="0" r="r" b="b"/>
            <a:pathLst>
              <a:path w="1850" h="655">
                <a:moveTo>
                  <a:pt x="1850" y="0"/>
                </a:moveTo>
                <a:cubicBezTo>
                  <a:pt x="1739" y="13"/>
                  <a:pt x="1239" y="30"/>
                  <a:pt x="1000" y="85"/>
                </a:cubicBezTo>
                <a:cubicBezTo>
                  <a:pt x="760" y="137"/>
                  <a:pt x="579" y="215"/>
                  <a:pt x="412" y="310"/>
                </a:cubicBezTo>
                <a:cubicBezTo>
                  <a:pt x="81" y="470"/>
                  <a:pt x="71" y="563"/>
                  <a:pt x="0" y="655"/>
                </a:cubicBezTo>
              </a:path>
            </a:pathLst>
          </a:custGeom>
          <a:noFill/>
          <a:ln w="38100" cmpd="sng">
            <a:solidFill>
              <a:srgbClr val="6600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91" name="Freeform 71"/>
          <p:cNvSpPr>
            <a:spLocks/>
          </p:cNvSpPr>
          <p:nvPr/>
        </p:nvSpPr>
        <p:spPr bwMode="auto">
          <a:xfrm>
            <a:off x="1401763" y="5487988"/>
            <a:ext cx="1631950" cy="59531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04" y="140"/>
              </a:cxn>
              <a:cxn ang="0">
                <a:pos x="443" y="265"/>
              </a:cxn>
              <a:cxn ang="0">
                <a:pos x="611" y="298"/>
              </a:cxn>
              <a:cxn ang="0">
                <a:pos x="818" y="336"/>
              </a:cxn>
              <a:cxn ang="0">
                <a:pos x="878" y="347"/>
              </a:cxn>
            </a:cxnLst>
            <a:rect l="0" t="0" r="r" b="b"/>
            <a:pathLst>
              <a:path w="1028" h="375">
                <a:moveTo>
                  <a:pt x="0" y="0"/>
                </a:moveTo>
                <a:cubicBezTo>
                  <a:pt x="36" y="22"/>
                  <a:pt x="127" y="102"/>
                  <a:pt x="204" y="140"/>
                </a:cubicBezTo>
                <a:cubicBezTo>
                  <a:pt x="278" y="184"/>
                  <a:pt x="375" y="239"/>
                  <a:pt x="443" y="265"/>
                </a:cubicBezTo>
                <a:cubicBezTo>
                  <a:pt x="511" y="291"/>
                  <a:pt x="549" y="286"/>
                  <a:pt x="611" y="298"/>
                </a:cubicBezTo>
                <a:cubicBezTo>
                  <a:pt x="673" y="310"/>
                  <a:pt x="774" y="328"/>
                  <a:pt x="818" y="336"/>
                </a:cubicBezTo>
                <a:cubicBezTo>
                  <a:pt x="1028" y="375"/>
                  <a:pt x="820" y="361"/>
                  <a:pt x="878" y="347"/>
                </a:cubicBezTo>
              </a:path>
            </a:pathLst>
          </a:custGeom>
          <a:noFill/>
          <a:ln w="38100" cmpd="sng">
            <a:solidFill>
              <a:srgbClr val="6600CC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5192" name="Line 72"/>
          <p:cNvSpPr>
            <a:spLocks noChangeShapeType="1"/>
          </p:cNvSpPr>
          <p:nvPr/>
        </p:nvSpPr>
        <p:spPr bwMode="auto">
          <a:xfrm flipV="1">
            <a:off x="2051050" y="4292600"/>
            <a:ext cx="0" cy="158432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94" name="Rectangle 74"/>
          <p:cNvSpPr>
            <a:spLocks noChangeArrowheads="1"/>
          </p:cNvSpPr>
          <p:nvPr/>
        </p:nvSpPr>
        <p:spPr bwMode="auto">
          <a:xfrm>
            <a:off x="1619250" y="1412875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y = f(x</a:t>
            </a:r>
            <a:r>
              <a:rPr lang="ru-RU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</a:p>
        </p:txBody>
      </p:sp>
      <p:sp>
        <p:nvSpPr>
          <p:cNvPr id="5195" name="Rectangle 75"/>
          <p:cNvSpPr>
            <a:spLocks noChangeArrowheads="1"/>
          </p:cNvSpPr>
          <p:nvPr/>
        </p:nvSpPr>
        <p:spPr bwMode="auto">
          <a:xfrm>
            <a:off x="5435600" y="1557338"/>
            <a:ext cx="9271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y = f(x</a:t>
            </a:r>
            <a:r>
              <a:rPr lang="ru-RU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</a:p>
        </p:txBody>
      </p:sp>
      <p:sp>
        <p:nvSpPr>
          <p:cNvPr id="5196" name="Rectangle 76"/>
          <p:cNvSpPr>
            <a:spLocks noChangeArrowheads="1"/>
          </p:cNvSpPr>
          <p:nvPr/>
        </p:nvSpPr>
        <p:spPr bwMode="auto">
          <a:xfrm>
            <a:off x="7235825" y="1700213"/>
            <a:ext cx="9271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y = f(x</a:t>
            </a:r>
            <a:r>
              <a:rPr lang="ru-RU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</a:p>
        </p:txBody>
      </p:sp>
      <p:sp>
        <p:nvSpPr>
          <p:cNvPr id="5197" name="Rectangle 77"/>
          <p:cNvSpPr>
            <a:spLocks noChangeArrowheads="1"/>
          </p:cNvSpPr>
          <p:nvPr/>
        </p:nvSpPr>
        <p:spPr bwMode="auto">
          <a:xfrm>
            <a:off x="1908175" y="3933825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y = f(x</a:t>
            </a:r>
            <a:r>
              <a:rPr lang="ru-RU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</a:p>
        </p:txBody>
      </p:sp>
      <p:sp>
        <p:nvSpPr>
          <p:cNvPr id="5198" name="Rectangle 78"/>
          <p:cNvSpPr>
            <a:spLocks noChangeArrowheads="1"/>
          </p:cNvSpPr>
          <p:nvPr/>
        </p:nvSpPr>
        <p:spPr bwMode="auto">
          <a:xfrm>
            <a:off x="4572000" y="38608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y = f(x</a:t>
            </a:r>
            <a:r>
              <a:rPr lang="ru-RU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</a:p>
        </p:txBody>
      </p:sp>
      <p:sp>
        <p:nvSpPr>
          <p:cNvPr id="5199" name="Rectangle 79"/>
          <p:cNvSpPr>
            <a:spLocks noChangeArrowheads="1"/>
          </p:cNvSpPr>
          <p:nvPr/>
        </p:nvSpPr>
        <p:spPr bwMode="auto">
          <a:xfrm>
            <a:off x="7812088" y="3500438"/>
            <a:ext cx="9271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y = f(x</a:t>
            </a:r>
            <a:r>
              <a:rPr lang="ru-RU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</a:p>
        </p:txBody>
      </p:sp>
      <p:sp>
        <p:nvSpPr>
          <p:cNvPr id="5203" name="Freeform 83"/>
          <p:cNvSpPr>
            <a:spLocks/>
          </p:cNvSpPr>
          <p:nvPr/>
        </p:nvSpPr>
        <p:spPr bwMode="auto">
          <a:xfrm rot="11234104">
            <a:off x="3492500" y="2636838"/>
            <a:ext cx="1031875" cy="2487612"/>
          </a:xfrm>
          <a:custGeom>
            <a:avLst/>
            <a:gdLst/>
            <a:ahLst/>
            <a:cxnLst>
              <a:cxn ang="0">
                <a:pos x="547" y="1081"/>
              </a:cxn>
              <a:cxn ang="0">
                <a:pos x="547" y="1081"/>
              </a:cxn>
              <a:cxn ang="0">
                <a:pos x="649" y="1567"/>
              </a:cxn>
              <a:cxn ang="0">
                <a:pos x="542" y="1078"/>
              </a:cxn>
              <a:cxn ang="0">
                <a:pos x="384" y="536"/>
              </a:cxn>
              <a:cxn ang="0">
                <a:pos x="222" y="180"/>
              </a:cxn>
              <a:cxn ang="0">
                <a:pos x="96" y="34"/>
              </a:cxn>
              <a:cxn ang="0">
                <a:pos x="0" y="0"/>
              </a:cxn>
            </a:cxnLst>
            <a:rect l="0" t="0" r="r" b="b"/>
            <a:pathLst>
              <a:path w="650" h="1567">
                <a:moveTo>
                  <a:pt x="547" y="1081"/>
                </a:moveTo>
                <a:cubicBezTo>
                  <a:pt x="548" y="1081"/>
                  <a:pt x="530" y="1000"/>
                  <a:pt x="547" y="1081"/>
                </a:cubicBezTo>
                <a:cubicBezTo>
                  <a:pt x="564" y="1162"/>
                  <a:pt x="650" y="1567"/>
                  <a:pt x="649" y="1567"/>
                </a:cubicBezTo>
                <a:cubicBezTo>
                  <a:pt x="648" y="1567"/>
                  <a:pt x="586" y="1250"/>
                  <a:pt x="542" y="1078"/>
                </a:cubicBezTo>
                <a:cubicBezTo>
                  <a:pt x="498" y="906"/>
                  <a:pt x="437" y="686"/>
                  <a:pt x="384" y="536"/>
                </a:cubicBezTo>
                <a:cubicBezTo>
                  <a:pt x="331" y="386"/>
                  <a:pt x="270" y="264"/>
                  <a:pt x="222" y="180"/>
                </a:cubicBezTo>
                <a:cubicBezTo>
                  <a:pt x="174" y="96"/>
                  <a:pt x="133" y="64"/>
                  <a:pt x="96" y="34"/>
                </a:cubicBezTo>
                <a:cubicBezTo>
                  <a:pt x="59" y="4"/>
                  <a:pt x="20" y="7"/>
                  <a:pt x="0" y="0"/>
                </a:cubicBezTo>
              </a:path>
            </a:pathLst>
          </a:custGeom>
          <a:noFill/>
          <a:ln w="28575" cmpd="sng">
            <a:solidFill>
              <a:srgbClr val="0033CC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5204" name="Freeform 84"/>
          <p:cNvSpPr>
            <a:spLocks/>
          </p:cNvSpPr>
          <p:nvPr/>
        </p:nvSpPr>
        <p:spPr bwMode="auto">
          <a:xfrm flipH="1" flipV="1">
            <a:off x="4284663" y="5157788"/>
            <a:ext cx="863600" cy="16557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4" y="1052"/>
              </a:cxn>
              <a:cxn ang="0">
                <a:pos x="372" y="1594"/>
              </a:cxn>
              <a:cxn ang="0">
                <a:pos x="534" y="1950"/>
              </a:cxn>
              <a:cxn ang="0">
                <a:pos x="660" y="2096"/>
              </a:cxn>
              <a:cxn ang="0">
                <a:pos x="756" y="2130"/>
              </a:cxn>
            </a:cxnLst>
            <a:rect l="0" t="0" r="r" b="b"/>
            <a:pathLst>
              <a:path w="756" h="2130">
                <a:moveTo>
                  <a:pt x="0" y="0"/>
                </a:moveTo>
                <a:cubicBezTo>
                  <a:pt x="36" y="175"/>
                  <a:pt x="152" y="786"/>
                  <a:pt x="214" y="1052"/>
                </a:cubicBezTo>
                <a:cubicBezTo>
                  <a:pt x="276" y="1318"/>
                  <a:pt x="319" y="1444"/>
                  <a:pt x="372" y="1594"/>
                </a:cubicBezTo>
                <a:cubicBezTo>
                  <a:pt x="425" y="1744"/>
                  <a:pt x="486" y="1866"/>
                  <a:pt x="534" y="1950"/>
                </a:cubicBezTo>
                <a:cubicBezTo>
                  <a:pt x="582" y="2034"/>
                  <a:pt x="623" y="2066"/>
                  <a:pt x="660" y="2096"/>
                </a:cubicBezTo>
                <a:cubicBezTo>
                  <a:pt x="697" y="2126"/>
                  <a:pt x="736" y="2123"/>
                  <a:pt x="756" y="2130"/>
                </a:cubicBezTo>
              </a:path>
            </a:pathLst>
          </a:custGeom>
          <a:noFill/>
          <a:ln w="38100" cmpd="sng">
            <a:solidFill>
              <a:srgbClr val="0033CC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5205" name="Line 85"/>
          <p:cNvSpPr>
            <a:spLocks noChangeShapeType="1"/>
          </p:cNvSpPr>
          <p:nvPr/>
        </p:nvSpPr>
        <p:spPr bwMode="auto">
          <a:xfrm>
            <a:off x="4643438" y="5157788"/>
            <a:ext cx="0" cy="287337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206" name="Line 86"/>
          <p:cNvSpPr>
            <a:spLocks noChangeShapeType="1"/>
          </p:cNvSpPr>
          <p:nvPr/>
        </p:nvSpPr>
        <p:spPr bwMode="auto">
          <a:xfrm>
            <a:off x="5003800" y="5157788"/>
            <a:ext cx="0" cy="107950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207" name="Line 87"/>
          <p:cNvSpPr>
            <a:spLocks noChangeShapeType="1"/>
          </p:cNvSpPr>
          <p:nvPr/>
        </p:nvSpPr>
        <p:spPr bwMode="auto">
          <a:xfrm>
            <a:off x="4643438" y="5157788"/>
            <a:ext cx="360362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209" name="Freeform 89"/>
          <p:cNvSpPr>
            <a:spLocks/>
          </p:cNvSpPr>
          <p:nvPr/>
        </p:nvSpPr>
        <p:spPr bwMode="auto">
          <a:xfrm>
            <a:off x="6486525" y="3552825"/>
            <a:ext cx="1647825" cy="1609725"/>
          </a:xfrm>
          <a:custGeom>
            <a:avLst/>
            <a:gdLst/>
            <a:ahLst/>
            <a:cxnLst>
              <a:cxn ang="0">
                <a:pos x="0" y="6"/>
              </a:cxn>
              <a:cxn ang="0">
                <a:pos x="115" y="448"/>
              </a:cxn>
              <a:cxn ang="0">
                <a:pos x="514" y="1013"/>
              </a:cxn>
              <a:cxn ang="0">
                <a:pos x="923" y="440"/>
              </a:cxn>
              <a:cxn ang="0">
                <a:pos x="1038" y="0"/>
              </a:cxn>
            </a:cxnLst>
            <a:rect l="0" t="0" r="r" b="b"/>
            <a:pathLst>
              <a:path w="1038" h="1014">
                <a:moveTo>
                  <a:pt x="0" y="6"/>
                </a:moveTo>
                <a:cubicBezTo>
                  <a:pt x="18" y="79"/>
                  <a:pt x="29" y="280"/>
                  <a:pt x="115" y="448"/>
                </a:cubicBezTo>
                <a:cubicBezTo>
                  <a:pt x="201" y="616"/>
                  <a:pt x="379" y="1014"/>
                  <a:pt x="514" y="1013"/>
                </a:cubicBezTo>
                <a:cubicBezTo>
                  <a:pt x="649" y="1012"/>
                  <a:pt x="836" y="609"/>
                  <a:pt x="923" y="440"/>
                </a:cubicBezTo>
                <a:cubicBezTo>
                  <a:pt x="1010" y="271"/>
                  <a:pt x="1014" y="92"/>
                  <a:pt x="1038" y="0"/>
                </a:cubicBezTo>
              </a:path>
            </a:pathLst>
          </a:custGeom>
          <a:noFill/>
          <a:ln w="38100" cmpd="sng">
            <a:solidFill>
              <a:srgbClr val="8E4F44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5210" name="Line 90"/>
          <p:cNvSpPr>
            <a:spLocks noChangeShapeType="1"/>
          </p:cNvSpPr>
          <p:nvPr/>
        </p:nvSpPr>
        <p:spPr bwMode="auto">
          <a:xfrm>
            <a:off x="5940425" y="4221163"/>
            <a:ext cx="2735263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211" name="Text Box 91"/>
          <p:cNvSpPr txBox="1">
            <a:spLocks noChangeArrowheads="1"/>
          </p:cNvSpPr>
          <p:nvPr/>
        </p:nvSpPr>
        <p:spPr bwMode="auto">
          <a:xfrm>
            <a:off x="5992813" y="4240213"/>
            <a:ext cx="5889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У=3</a:t>
            </a:r>
          </a:p>
        </p:txBody>
      </p:sp>
      <p:sp>
        <p:nvSpPr>
          <p:cNvPr id="5213" name="AutoShape 9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67544" y="3429000"/>
            <a:ext cx="431800" cy="36036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85C2FF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66"/>
                </a:solidFill>
              </a:rPr>
              <a:t>4</a:t>
            </a:r>
            <a:endParaRPr lang="ru-RU"/>
          </a:p>
        </p:txBody>
      </p:sp>
      <p:sp>
        <p:nvSpPr>
          <p:cNvPr id="5214" name="AutoShape 9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563888" y="3429000"/>
            <a:ext cx="431800" cy="431800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85C2FF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66"/>
                </a:solidFill>
              </a:rPr>
              <a:t>5</a:t>
            </a:r>
            <a:endParaRPr lang="ru-RU"/>
          </a:p>
        </p:txBody>
      </p:sp>
      <p:sp>
        <p:nvSpPr>
          <p:cNvPr id="5215" name="AutoShape 9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588224" y="3284984"/>
            <a:ext cx="431800" cy="431800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85C2FF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b="1"/>
              <a:t>6</a:t>
            </a:r>
            <a:endParaRPr lang="ru-RU" sz="2000" b="1"/>
          </a:p>
        </p:txBody>
      </p:sp>
      <p:sp>
        <p:nvSpPr>
          <p:cNvPr id="5217" name="Document"/>
          <p:cNvSpPr>
            <a:spLocks noEditPoints="1" noChangeArrowheads="1"/>
          </p:cNvSpPr>
          <p:nvPr/>
        </p:nvSpPr>
        <p:spPr bwMode="auto">
          <a:xfrm>
            <a:off x="1260822" y="6093296"/>
            <a:ext cx="1150938" cy="360362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ru-RU" sz="1400" b="1" i="1" dirty="0">
                <a:solidFill>
                  <a:srgbClr val="0000CC"/>
                </a:solidFill>
              </a:rPr>
              <a:t>Не верно</a:t>
            </a:r>
          </a:p>
        </p:txBody>
      </p:sp>
      <p:sp>
        <p:nvSpPr>
          <p:cNvPr id="5218" name="Document"/>
          <p:cNvSpPr>
            <a:spLocks noEditPoints="1" noChangeArrowheads="1"/>
          </p:cNvSpPr>
          <p:nvPr/>
        </p:nvSpPr>
        <p:spPr bwMode="auto">
          <a:xfrm>
            <a:off x="7309494" y="5949280"/>
            <a:ext cx="1150938" cy="360363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ru-RU" sz="1400" b="1" i="1" dirty="0">
                <a:solidFill>
                  <a:srgbClr val="0000CC"/>
                </a:solidFill>
              </a:rPr>
              <a:t>Не верно</a:t>
            </a:r>
          </a:p>
        </p:txBody>
      </p:sp>
      <p:sp>
        <p:nvSpPr>
          <p:cNvPr id="5219" name="Document"/>
          <p:cNvSpPr>
            <a:spLocks noEditPoints="1" noChangeArrowheads="1"/>
          </p:cNvSpPr>
          <p:nvPr/>
        </p:nvSpPr>
        <p:spPr bwMode="auto">
          <a:xfrm>
            <a:off x="5077246" y="6021288"/>
            <a:ext cx="1150938" cy="360363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FF0066"/>
          </a:solidFill>
          <a:ln w="9525">
            <a:solidFill>
              <a:srgbClr val="FF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ru-RU" sz="1400" b="1" i="1" dirty="0">
                <a:solidFill>
                  <a:srgbClr val="0000CC"/>
                </a:solidFill>
              </a:rPr>
              <a:t> верно</a:t>
            </a:r>
          </a:p>
        </p:txBody>
      </p:sp>
      <p:sp>
        <p:nvSpPr>
          <p:cNvPr id="5220" name="Document"/>
          <p:cNvSpPr>
            <a:spLocks noEditPoints="1" noChangeArrowheads="1"/>
          </p:cNvSpPr>
          <p:nvPr/>
        </p:nvSpPr>
        <p:spPr bwMode="auto">
          <a:xfrm>
            <a:off x="7380312" y="908398"/>
            <a:ext cx="1150937" cy="360362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FF0066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ru-RU" sz="1400" b="1" i="1" dirty="0">
                <a:solidFill>
                  <a:srgbClr val="0000CC"/>
                </a:solidFill>
              </a:rPr>
              <a:t> верно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1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4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1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7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51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85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2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13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52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14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52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15"/>
                  </p:tgtEl>
                </p:cond>
              </p:nextCondLst>
            </p:seq>
          </p:childTnLst>
        </p:cTn>
      </p:par>
    </p:tnLst>
    <p:bldLst>
      <p:bldP spid="5138" grpId="0" animBg="1"/>
      <p:bldP spid="5176" grpId="0" animBg="1"/>
      <p:bldP spid="5217" grpId="0" animBg="1"/>
      <p:bldP spid="5218" grpId="0" animBg="1"/>
      <p:bldP spid="5219" grpId="0" animBg="1"/>
      <p:bldP spid="52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Прямая соединительная линия 39"/>
          <p:cNvCxnSpPr/>
          <p:nvPr/>
        </p:nvCxnSpPr>
        <p:spPr>
          <a:xfrm rot="5400000" flipH="1" flipV="1">
            <a:off x="2125026" y="4219791"/>
            <a:ext cx="4317886" cy="1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rot="5400000" flipH="1" flipV="1">
            <a:off x="1296938" y="4399807"/>
            <a:ext cx="4101861" cy="6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16200000" flipV="1">
            <a:off x="216815" y="4255794"/>
            <a:ext cx="4389893" cy="1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1547664" y="4653136"/>
            <a:ext cx="4608512" cy="158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828" name="Freeform 60" descr="Широкий диагональный 2"/>
          <p:cNvSpPr>
            <a:spLocks/>
          </p:cNvSpPr>
          <p:nvPr/>
        </p:nvSpPr>
        <p:spPr bwMode="auto">
          <a:xfrm>
            <a:off x="3206128" y="4500570"/>
            <a:ext cx="1080120" cy="787598"/>
          </a:xfrm>
          <a:custGeom>
            <a:avLst/>
            <a:gdLst/>
            <a:ahLst/>
            <a:cxnLst>
              <a:cxn ang="0">
                <a:pos x="120" y="856"/>
              </a:cxn>
              <a:cxn ang="0">
                <a:pos x="435" y="759"/>
              </a:cxn>
              <a:cxn ang="0">
                <a:pos x="756" y="552"/>
              </a:cxn>
              <a:cxn ang="0">
                <a:pos x="1167" y="0"/>
              </a:cxn>
              <a:cxn ang="0">
                <a:pos x="1160" y="859"/>
              </a:cxn>
              <a:cxn ang="0">
                <a:pos x="120" y="856"/>
              </a:cxn>
            </a:cxnLst>
            <a:rect l="0" t="0" r="r" b="b"/>
            <a:pathLst>
              <a:path w="1168" h="859">
                <a:moveTo>
                  <a:pt x="120" y="856"/>
                </a:moveTo>
                <a:cubicBezTo>
                  <a:pt x="0" y="833"/>
                  <a:pt x="329" y="810"/>
                  <a:pt x="435" y="759"/>
                </a:cubicBezTo>
                <a:cubicBezTo>
                  <a:pt x="541" y="708"/>
                  <a:pt x="634" y="678"/>
                  <a:pt x="756" y="552"/>
                </a:cubicBezTo>
                <a:cubicBezTo>
                  <a:pt x="878" y="426"/>
                  <a:pt x="1118" y="75"/>
                  <a:pt x="1167" y="0"/>
                </a:cubicBezTo>
                <a:cubicBezTo>
                  <a:pt x="1167" y="52"/>
                  <a:pt x="1168" y="736"/>
                  <a:pt x="1160" y="859"/>
                </a:cubicBezTo>
                <a:cubicBezTo>
                  <a:pt x="1019" y="859"/>
                  <a:pt x="337" y="857"/>
                  <a:pt x="120" y="856"/>
                </a:cubicBezTo>
                <a:close/>
              </a:path>
            </a:pathLst>
          </a:custGeom>
          <a:pattFill prst="wdUpDiag">
            <a:fgClr>
              <a:srgbClr val="66FF33"/>
            </a:fgClr>
            <a:bgClr>
              <a:schemeClr val="bg1"/>
            </a:bgClr>
          </a:patt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260648"/>
            <a:ext cx="7924800" cy="1295400"/>
          </a:xfrm>
        </p:spPr>
        <p:txBody>
          <a:bodyPr/>
          <a:lstStyle/>
          <a:p>
            <a:pPr algn="l">
              <a:lnSpc>
                <a:spcPct val="80000"/>
              </a:lnSpc>
            </a:pPr>
            <a:r>
              <a:rPr lang="ru-RU" sz="280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№999(1</a:t>
            </a:r>
            <a:r>
              <a:rPr lang="ru-RU" sz="2800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dirty="0">
                <a:latin typeface="Times New Roman" pitchFamily="18" charset="0"/>
                <a:cs typeface="Times New Roman" pitchFamily="18" charset="0"/>
              </a:rPr>
              <a:t>Изобразить криволинейную трапецию,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dirty="0">
                <a:latin typeface="Times New Roman" pitchFamily="18" charset="0"/>
                <a:cs typeface="Times New Roman" pitchFamily="18" charset="0"/>
              </a:rPr>
              <a:t>ограниченную графиком функции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y = (x-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2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3200" b="1" i="1" baseline="30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200" b="1" i="1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800" b="1" i="1" baseline="30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dirty="0">
                <a:latin typeface="Times New Roman" pitchFamily="18" charset="0"/>
                <a:cs typeface="Times New Roman" pitchFamily="18" charset="0"/>
              </a:rPr>
              <a:t>осью 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Ox</a:t>
            </a:r>
            <a:r>
              <a:rPr lang="en-US" sz="2800" b="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dirty="0">
                <a:latin typeface="Times New Roman" pitchFamily="18" charset="0"/>
                <a:cs typeface="Times New Roman" pitchFamily="18" charset="0"/>
              </a:rPr>
              <a:t>и прямой 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=2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60771" name="Object 3"/>
          <p:cNvGraphicFramePr>
            <a:graphicFrameLocks noChangeAspect="1"/>
          </p:cNvGraphicFramePr>
          <p:nvPr>
            <p:ph sz="half" idx="1"/>
          </p:nvPr>
        </p:nvGraphicFramePr>
        <p:xfrm>
          <a:off x="3000364" y="5357826"/>
          <a:ext cx="298450" cy="417513"/>
        </p:xfrm>
        <a:graphic>
          <a:graphicData uri="http://schemas.openxmlformats.org/presentationml/2006/ole">
            <p:oleObj spid="_x0000_s2050" name="Формула" r:id="rId4" imgW="126720" imgH="177480" progId="Equation.3">
              <p:embed/>
            </p:oleObj>
          </a:graphicData>
        </a:graphic>
      </p:graphicFrame>
      <p:graphicFrame>
        <p:nvGraphicFramePr>
          <p:cNvPr id="160772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7162800" y="5562600"/>
          <a:ext cx="417513" cy="457200"/>
        </p:xfrm>
        <a:graphic>
          <a:graphicData uri="http://schemas.openxmlformats.org/presentationml/2006/ole">
            <p:oleObj spid="_x0000_s2051" name="Формула" r:id="rId5" imgW="126720" imgH="139680" progId="Equation.3">
              <p:embed/>
            </p:oleObj>
          </a:graphicData>
        </a:graphic>
      </p:graphicFrame>
      <p:sp>
        <p:nvSpPr>
          <p:cNvPr id="160804" name="Freeform 36"/>
          <p:cNvSpPr>
            <a:spLocks/>
          </p:cNvSpPr>
          <p:nvPr/>
        </p:nvSpPr>
        <p:spPr bwMode="auto">
          <a:xfrm>
            <a:off x="857224" y="5286388"/>
            <a:ext cx="6662738" cy="1588"/>
          </a:xfrm>
          <a:custGeom>
            <a:avLst/>
            <a:gdLst/>
            <a:ahLst/>
            <a:cxnLst>
              <a:cxn ang="0">
                <a:pos x="0" y="1"/>
              </a:cxn>
              <a:cxn ang="0">
                <a:pos x="4197" y="0"/>
              </a:cxn>
            </a:cxnLst>
            <a:rect l="0" t="0" r="r" b="b"/>
            <a:pathLst>
              <a:path w="4197" h="1">
                <a:moveTo>
                  <a:pt x="0" y="1"/>
                </a:moveTo>
                <a:lnTo>
                  <a:pt x="4197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0805" name="Freeform 37"/>
          <p:cNvSpPr>
            <a:spLocks/>
          </p:cNvSpPr>
          <p:nvPr/>
        </p:nvSpPr>
        <p:spPr bwMode="auto">
          <a:xfrm>
            <a:off x="3347864" y="2132856"/>
            <a:ext cx="9525" cy="4119563"/>
          </a:xfrm>
          <a:custGeom>
            <a:avLst/>
            <a:gdLst/>
            <a:ahLst/>
            <a:cxnLst>
              <a:cxn ang="0">
                <a:pos x="6" y="2595"/>
              </a:cxn>
              <a:cxn ang="0">
                <a:pos x="0" y="0"/>
              </a:cxn>
            </a:cxnLst>
            <a:rect l="0" t="0" r="r" b="b"/>
            <a:pathLst>
              <a:path w="6" h="2595">
                <a:moveTo>
                  <a:pt x="6" y="2595"/>
                </a:moveTo>
                <a:lnTo>
                  <a:pt x="0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0806" name="Freeform 38"/>
          <p:cNvSpPr>
            <a:spLocks/>
          </p:cNvSpPr>
          <p:nvPr/>
        </p:nvSpPr>
        <p:spPr bwMode="auto">
          <a:xfrm>
            <a:off x="4286248" y="2143116"/>
            <a:ext cx="4763" cy="4119563"/>
          </a:xfrm>
          <a:custGeom>
            <a:avLst/>
            <a:gdLst/>
            <a:ahLst/>
            <a:cxnLst>
              <a:cxn ang="0">
                <a:pos x="3" y="0"/>
              </a:cxn>
              <a:cxn ang="0">
                <a:pos x="0" y="2595"/>
              </a:cxn>
            </a:cxnLst>
            <a:rect l="0" t="0" r="r" b="b"/>
            <a:pathLst>
              <a:path w="3" h="2595">
                <a:moveTo>
                  <a:pt x="3" y="0"/>
                </a:moveTo>
                <a:lnTo>
                  <a:pt x="0" y="2595"/>
                </a:lnTo>
              </a:path>
            </a:pathLst>
          </a:custGeom>
          <a:noFill/>
          <a:ln w="57150" cmpd="sng">
            <a:solidFill>
              <a:srgbClr val="FF0000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160807" name="Object 39"/>
          <p:cNvGraphicFramePr>
            <a:graphicFrameLocks noChangeAspect="1"/>
          </p:cNvGraphicFramePr>
          <p:nvPr>
            <p:ph sz="quarter" idx="3"/>
          </p:nvPr>
        </p:nvGraphicFramePr>
        <p:xfrm>
          <a:off x="1857356" y="1857364"/>
          <a:ext cx="450850" cy="533400"/>
        </p:xfrm>
        <a:graphic>
          <a:graphicData uri="http://schemas.openxmlformats.org/presentationml/2006/ole">
            <p:oleObj spid="_x0000_s2052" name="Формула" r:id="rId6" imgW="139680" imgH="164880" progId="Equation.3">
              <p:embed/>
            </p:oleObj>
          </a:graphicData>
        </a:graphic>
      </p:graphicFrame>
      <p:graphicFrame>
        <p:nvGraphicFramePr>
          <p:cNvPr id="160822" name="Object 54"/>
          <p:cNvGraphicFramePr>
            <a:graphicFrameLocks noChangeAspect="1"/>
          </p:cNvGraphicFramePr>
          <p:nvPr/>
        </p:nvGraphicFramePr>
        <p:xfrm>
          <a:off x="4857752" y="1500174"/>
          <a:ext cx="2020888" cy="712788"/>
        </p:xfrm>
        <a:graphic>
          <a:graphicData uri="http://schemas.openxmlformats.org/presentationml/2006/ole">
            <p:oleObj spid="_x0000_s2053" name="Формула" r:id="rId7" imgW="685800" imgH="241200" progId="Equation.3">
              <p:embed/>
            </p:oleObj>
          </a:graphicData>
        </a:graphic>
      </p:graphicFrame>
      <p:sp>
        <p:nvSpPr>
          <p:cNvPr id="160824" name="Text Box 56"/>
          <p:cNvSpPr txBox="1">
            <a:spLocks noChangeArrowheads="1"/>
          </p:cNvSpPr>
          <p:nvPr/>
        </p:nvSpPr>
        <p:spPr bwMode="auto">
          <a:xfrm rot="16200000">
            <a:off x="4147342" y="4425162"/>
            <a:ext cx="10001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i="1" dirty="0">
                <a:latin typeface="Times New Roman" pitchFamily="18" charset="0"/>
              </a:rPr>
              <a:t>x </a:t>
            </a:r>
            <a:r>
              <a:rPr lang="en-US" sz="3200" dirty="0">
                <a:latin typeface="Times New Roman" pitchFamily="18" charset="0"/>
              </a:rPr>
              <a:t>= 2</a:t>
            </a:r>
            <a:endParaRPr lang="ru-RU" sz="3200" dirty="0">
              <a:latin typeface="Times New Roman" pitchFamily="18" charset="0"/>
            </a:endParaRPr>
          </a:p>
        </p:txBody>
      </p:sp>
      <p:graphicFrame>
        <p:nvGraphicFramePr>
          <p:cNvPr id="160825" name="Object 57"/>
          <p:cNvGraphicFramePr>
            <a:graphicFrameLocks noChangeAspect="1"/>
          </p:cNvGraphicFramePr>
          <p:nvPr/>
        </p:nvGraphicFramePr>
        <p:xfrm>
          <a:off x="4286248" y="5286388"/>
          <a:ext cx="327025" cy="422275"/>
        </p:xfrm>
        <a:graphic>
          <a:graphicData uri="http://schemas.openxmlformats.org/presentationml/2006/ole">
            <p:oleObj spid="_x0000_s2054" name="Формула" r:id="rId8" imgW="126720" imgH="164880" progId="Equation.3">
              <p:embed/>
            </p:oleObj>
          </a:graphicData>
        </a:graphic>
      </p:graphicFrame>
      <p:graphicFrame>
        <p:nvGraphicFramePr>
          <p:cNvPr id="160826" name="Object 58"/>
          <p:cNvGraphicFramePr>
            <a:graphicFrameLocks noChangeAspect="1"/>
          </p:cNvGraphicFramePr>
          <p:nvPr/>
        </p:nvGraphicFramePr>
        <p:xfrm>
          <a:off x="4071934" y="5286388"/>
          <a:ext cx="228600" cy="422275"/>
        </p:xfrm>
        <a:graphic>
          <a:graphicData uri="http://schemas.openxmlformats.org/presentationml/2006/ole">
            <p:oleObj spid="_x0000_s2055" name="Формула" r:id="rId9" imgW="88560" imgH="164880" progId="Equation.3">
              <p:embed/>
            </p:oleObj>
          </a:graphicData>
        </a:graphic>
      </p:graphicFrame>
      <p:graphicFrame>
        <p:nvGraphicFramePr>
          <p:cNvPr id="160830" name="Object 62"/>
          <p:cNvGraphicFramePr>
            <a:graphicFrameLocks noChangeAspect="1"/>
          </p:cNvGraphicFramePr>
          <p:nvPr/>
        </p:nvGraphicFramePr>
        <p:xfrm>
          <a:off x="3357554" y="4357694"/>
          <a:ext cx="228600" cy="422275"/>
        </p:xfrm>
        <a:graphic>
          <a:graphicData uri="http://schemas.openxmlformats.org/presentationml/2006/ole">
            <p:oleObj spid="_x0000_s2057" name="Формула" r:id="rId10" imgW="88560" imgH="164880" progId="Equation.3">
              <p:embed/>
            </p:oleObj>
          </a:graphicData>
        </a:graphic>
      </p:graphicFrame>
      <p:cxnSp>
        <p:nvCxnSpPr>
          <p:cNvPr id="25" name="Прямая соединительная линия 24"/>
          <p:cNvCxnSpPr/>
          <p:nvPr/>
        </p:nvCxnSpPr>
        <p:spPr>
          <a:xfrm rot="10800000">
            <a:off x="3851920" y="4653032"/>
            <a:ext cx="720080" cy="104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Freeform 35"/>
          <p:cNvSpPr>
            <a:spLocks/>
          </p:cNvSpPr>
          <p:nvPr/>
        </p:nvSpPr>
        <p:spPr bwMode="auto">
          <a:xfrm>
            <a:off x="1428728" y="1928802"/>
            <a:ext cx="3887437" cy="333665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24" y="1105"/>
              </a:cxn>
              <a:cxn ang="0">
                <a:pos x="987" y="1729"/>
              </a:cxn>
              <a:cxn ang="0">
                <a:pos x="1574" y="1945"/>
              </a:cxn>
              <a:cxn ang="0">
                <a:pos x="2169" y="1687"/>
              </a:cxn>
              <a:cxn ang="0">
                <a:pos x="2612" y="1105"/>
              </a:cxn>
              <a:cxn ang="0">
                <a:pos x="3143" y="7"/>
              </a:cxn>
            </a:cxnLst>
            <a:rect l="0" t="0" r="r" b="b"/>
            <a:pathLst>
              <a:path w="3143" h="1952">
                <a:moveTo>
                  <a:pt x="0" y="0"/>
                </a:moveTo>
                <a:cubicBezTo>
                  <a:pt x="71" y="205"/>
                  <a:pt x="360" y="817"/>
                  <a:pt x="524" y="1105"/>
                </a:cubicBezTo>
                <a:cubicBezTo>
                  <a:pt x="688" y="1393"/>
                  <a:pt x="812" y="1589"/>
                  <a:pt x="987" y="1729"/>
                </a:cubicBezTo>
                <a:cubicBezTo>
                  <a:pt x="1162" y="1869"/>
                  <a:pt x="1377" y="1952"/>
                  <a:pt x="1574" y="1945"/>
                </a:cubicBezTo>
                <a:cubicBezTo>
                  <a:pt x="1771" y="1938"/>
                  <a:pt x="1996" y="1827"/>
                  <a:pt x="2169" y="1687"/>
                </a:cubicBezTo>
                <a:cubicBezTo>
                  <a:pt x="2342" y="1547"/>
                  <a:pt x="2450" y="1385"/>
                  <a:pt x="2612" y="1105"/>
                </a:cubicBezTo>
                <a:cubicBezTo>
                  <a:pt x="2774" y="825"/>
                  <a:pt x="3033" y="237"/>
                  <a:pt x="3143" y="7"/>
                </a:cubicBezTo>
              </a:path>
            </a:pathLst>
          </a:custGeom>
          <a:noFill/>
          <a:ln w="57150" cap="flat" cmpd="sng">
            <a:solidFill>
              <a:srgbClr val="0000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2" name="Овал 31"/>
          <p:cNvSpPr/>
          <p:nvPr/>
        </p:nvSpPr>
        <p:spPr>
          <a:xfrm>
            <a:off x="2357422" y="4572008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Овал 32"/>
          <p:cNvSpPr/>
          <p:nvPr/>
        </p:nvSpPr>
        <p:spPr>
          <a:xfrm>
            <a:off x="4211960" y="4581128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Овал 33"/>
          <p:cNvSpPr/>
          <p:nvPr/>
        </p:nvSpPr>
        <p:spPr>
          <a:xfrm>
            <a:off x="3284976" y="5214950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1547664" y="3789040"/>
            <a:ext cx="4608512" cy="158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5400000" flipH="1" flipV="1">
            <a:off x="3164015" y="4194043"/>
            <a:ext cx="4101861" cy="6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rot="5400000" flipH="1" flipV="1">
            <a:off x="-611280" y="4219787"/>
            <a:ext cx="4317885" cy="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1547664" y="2924944"/>
            <a:ext cx="4608512" cy="158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1547664" y="2060848"/>
            <a:ext cx="4608512" cy="158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rot="5400000" flipH="1" flipV="1">
            <a:off x="3997238" y="4219787"/>
            <a:ext cx="4317885" cy="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2214546" y="5357826"/>
          <a:ext cx="298450" cy="417513"/>
        </p:xfrm>
        <a:graphic>
          <a:graphicData uri="http://schemas.openxmlformats.org/presentationml/2006/ole">
            <p:oleObj spid="_x0000_s2058" name="Формула" r:id="rId11" imgW="126720" imgH="177480" progId="Equation.3">
              <p:embed/>
            </p:oleObj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3357554" y="5357826"/>
          <a:ext cx="228600" cy="422275"/>
        </p:xfrm>
        <a:graphic>
          <a:graphicData uri="http://schemas.openxmlformats.org/presentationml/2006/ole">
            <p:oleObj spid="_x0000_s2059" name="Формула" r:id="rId12" imgW="88560" imgH="164880" progId="Equation.3">
              <p:embed/>
            </p:oleObj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/>
        </p:nvGraphicFramePr>
        <p:xfrm>
          <a:off x="2500298" y="4429132"/>
          <a:ext cx="228600" cy="422275"/>
        </p:xfrm>
        <a:graphic>
          <a:graphicData uri="http://schemas.openxmlformats.org/presentationml/2006/ole">
            <p:oleObj spid="_x0000_s2060" name="Формула" r:id="rId13" imgW="88560" imgH="1648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59259E-6 L -0.10295 0.0041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608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2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60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828" grpId="0" animBg="1"/>
      <p:bldP spid="160805" grpId="0" animBg="1"/>
      <p:bldP spid="160806" grpId="0" animBg="1"/>
      <p:bldP spid="160824" grpId="0"/>
      <p:bldP spid="31" grpId="0" animBg="1"/>
      <p:bldP spid="32" grpId="0" animBg="1"/>
      <p:bldP spid="33" grpId="0" animBg="1"/>
      <p:bldP spid="3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1043608" y="332656"/>
            <a:ext cx="77475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Площадь криволинейной трапеции.</a:t>
            </a:r>
          </a:p>
        </p:txBody>
      </p:sp>
      <p:sp>
        <p:nvSpPr>
          <p:cNvPr id="17" name="Freeform 24" descr="Светлый диагональный 2"/>
          <p:cNvSpPr>
            <a:spLocks/>
          </p:cNvSpPr>
          <p:nvPr/>
        </p:nvSpPr>
        <p:spPr bwMode="auto">
          <a:xfrm>
            <a:off x="3714744" y="1781909"/>
            <a:ext cx="2000264" cy="1718529"/>
          </a:xfrm>
          <a:custGeom>
            <a:avLst/>
            <a:gdLst/>
            <a:ahLst/>
            <a:cxnLst>
              <a:cxn ang="0">
                <a:pos x="52" y="956"/>
              </a:cxn>
              <a:cxn ang="0">
                <a:pos x="52" y="480"/>
              </a:cxn>
              <a:cxn ang="0">
                <a:pos x="365" y="162"/>
              </a:cxn>
              <a:cxn ang="0">
                <a:pos x="793" y="306"/>
              </a:cxn>
              <a:cxn ang="0">
                <a:pos x="1201" y="0"/>
              </a:cxn>
              <a:cxn ang="0">
                <a:pos x="1199" y="954"/>
              </a:cxn>
              <a:cxn ang="0">
                <a:pos x="52" y="956"/>
              </a:cxn>
            </a:cxnLst>
            <a:rect l="0" t="0" r="r" b="b"/>
            <a:pathLst>
              <a:path w="1204" h="959">
                <a:moveTo>
                  <a:pt x="52" y="956"/>
                </a:moveTo>
                <a:cubicBezTo>
                  <a:pt x="50" y="811"/>
                  <a:pt x="0" y="612"/>
                  <a:pt x="52" y="480"/>
                </a:cubicBezTo>
                <a:cubicBezTo>
                  <a:pt x="121" y="380"/>
                  <a:pt x="241" y="191"/>
                  <a:pt x="365" y="162"/>
                </a:cubicBezTo>
                <a:cubicBezTo>
                  <a:pt x="489" y="133"/>
                  <a:pt x="654" y="333"/>
                  <a:pt x="793" y="306"/>
                </a:cubicBezTo>
                <a:cubicBezTo>
                  <a:pt x="932" y="279"/>
                  <a:pt x="1127" y="81"/>
                  <a:pt x="1201" y="0"/>
                </a:cubicBezTo>
                <a:cubicBezTo>
                  <a:pt x="1204" y="159"/>
                  <a:pt x="1201" y="747"/>
                  <a:pt x="1199" y="954"/>
                </a:cubicBezTo>
                <a:cubicBezTo>
                  <a:pt x="941" y="959"/>
                  <a:pt x="251" y="953"/>
                  <a:pt x="52" y="956"/>
                </a:cubicBezTo>
                <a:close/>
              </a:path>
            </a:pathLst>
          </a:custGeom>
          <a:pattFill prst="ltUpDiag">
            <a:fgClr>
              <a:srgbClr val="FF33CC"/>
            </a:fgClr>
            <a:bgClr>
              <a:schemeClr val="bg1"/>
            </a:bgClr>
          </a:patt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18" name="Object 14"/>
          <p:cNvGraphicFramePr>
            <a:graphicFrameLocks noChangeAspect="1"/>
          </p:cNvGraphicFramePr>
          <p:nvPr>
            <p:ph sz="quarter" idx="2"/>
          </p:nvPr>
        </p:nvGraphicFramePr>
        <p:xfrm>
          <a:off x="6345219" y="3476507"/>
          <a:ext cx="369921" cy="430080"/>
        </p:xfrm>
        <a:graphic>
          <a:graphicData uri="http://schemas.openxmlformats.org/presentationml/2006/ole">
            <p:oleObj spid="_x0000_s22530" name="Формула" r:id="rId4" imgW="126720" imgH="139680" progId="Equation.3">
              <p:embed/>
            </p:oleObj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2987824" y="3441144"/>
          <a:ext cx="283380" cy="419328"/>
        </p:xfrm>
        <a:graphic>
          <a:graphicData uri="http://schemas.openxmlformats.org/presentationml/2006/ole">
            <p:oleObj spid="_x0000_s22531" name="Формула" r:id="rId5" imgW="126720" imgH="177480" progId="Equation.3">
              <p:embed/>
            </p:oleObj>
          </a:graphicData>
        </a:graphic>
      </p:graphicFrame>
      <p:sp>
        <p:nvSpPr>
          <p:cNvPr id="20" name="Freeform 22"/>
          <p:cNvSpPr>
            <a:spLocks/>
          </p:cNvSpPr>
          <p:nvPr/>
        </p:nvSpPr>
        <p:spPr bwMode="auto">
          <a:xfrm>
            <a:off x="5727552" y="1722139"/>
            <a:ext cx="1697" cy="17640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" y="963"/>
              </a:cxn>
            </a:cxnLst>
            <a:rect l="0" t="0" r="r" b="b"/>
            <a:pathLst>
              <a:path w="1" h="963">
                <a:moveTo>
                  <a:pt x="0" y="0"/>
                </a:moveTo>
                <a:lnTo>
                  <a:pt x="1" y="963"/>
                </a:lnTo>
              </a:path>
            </a:pathLst>
          </a:custGeom>
          <a:noFill/>
          <a:ln w="38100" cmpd="sng">
            <a:solidFill>
              <a:srgbClr val="9900CC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21" name="Object 25"/>
          <p:cNvGraphicFramePr>
            <a:graphicFrameLocks noChangeAspect="1"/>
          </p:cNvGraphicFramePr>
          <p:nvPr/>
        </p:nvGraphicFramePr>
        <p:xfrm>
          <a:off x="3575901" y="3476507"/>
          <a:ext cx="369921" cy="430080"/>
        </p:xfrm>
        <a:graphic>
          <a:graphicData uri="http://schemas.openxmlformats.org/presentationml/2006/ole">
            <p:oleObj spid="_x0000_s22532" name="Формула" r:id="rId6" imgW="126720" imgH="139680" progId="Equation.3">
              <p:embed/>
            </p:oleObj>
          </a:graphicData>
        </a:graphic>
      </p:graphicFrame>
      <p:graphicFrame>
        <p:nvGraphicFramePr>
          <p:cNvPr id="22" name="Object 26"/>
          <p:cNvGraphicFramePr>
            <a:graphicFrameLocks noChangeAspect="1"/>
          </p:cNvGraphicFramePr>
          <p:nvPr/>
        </p:nvGraphicFramePr>
        <p:xfrm>
          <a:off x="5612164" y="3417372"/>
          <a:ext cx="369921" cy="548352"/>
        </p:xfrm>
        <a:graphic>
          <a:graphicData uri="http://schemas.openxmlformats.org/presentationml/2006/ole">
            <p:oleObj spid="_x0000_s22533" name="Формула" r:id="rId7" imgW="126720" imgH="177480" progId="Equation.3">
              <p:embed/>
            </p:oleObj>
          </a:graphicData>
        </a:graphic>
      </p:graphicFrame>
      <p:graphicFrame>
        <p:nvGraphicFramePr>
          <p:cNvPr id="23" name="Object 27"/>
          <p:cNvGraphicFramePr>
            <a:graphicFrameLocks noChangeAspect="1"/>
          </p:cNvGraphicFramePr>
          <p:nvPr/>
        </p:nvGraphicFramePr>
        <p:xfrm>
          <a:off x="4008608" y="1571612"/>
          <a:ext cx="1440656" cy="528639"/>
        </p:xfrm>
        <a:graphic>
          <a:graphicData uri="http://schemas.openxmlformats.org/presentationml/2006/ole">
            <p:oleObj spid="_x0000_s22534" name="Формула" r:id="rId8" imgW="583920" imgH="203040" progId="Equation.3">
              <p:embed/>
            </p:oleObj>
          </a:graphicData>
        </a:graphic>
      </p:graphicFrame>
      <p:sp>
        <p:nvSpPr>
          <p:cNvPr id="24" name="Freeform 21"/>
          <p:cNvSpPr>
            <a:spLocks/>
          </p:cNvSpPr>
          <p:nvPr/>
        </p:nvSpPr>
        <p:spPr bwMode="auto">
          <a:xfrm>
            <a:off x="3772740" y="2571744"/>
            <a:ext cx="1697" cy="936000"/>
          </a:xfrm>
          <a:custGeom>
            <a:avLst/>
            <a:gdLst/>
            <a:ahLst/>
            <a:cxnLst>
              <a:cxn ang="0">
                <a:pos x="1" y="0"/>
              </a:cxn>
              <a:cxn ang="0">
                <a:pos x="0" y="486"/>
              </a:cxn>
            </a:cxnLst>
            <a:rect l="0" t="0" r="r" b="b"/>
            <a:pathLst>
              <a:path w="1" h="486">
                <a:moveTo>
                  <a:pt x="1" y="0"/>
                </a:moveTo>
                <a:lnTo>
                  <a:pt x="0" y="486"/>
                </a:lnTo>
              </a:path>
            </a:pathLst>
          </a:custGeom>
          <a:noFill/>
          <a:ln w="38100" cmpd="sng">
            <a:solidFill>
              <a:srgbClr val="9900CC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5" name="Freeform 23"/>
          <p:cNvSpPr>
            <a:spLocks/>
          </p:cNvSpPr>
          <p:nvPr/>
        </p:nvSpPr>
        <p:spPr bwMode="auto">
          <a:xfrm>
            <a:off x="3769346" y="1711388"/>
            <a:ext cx="1964994" cy="872703"/>
          </a:xfrm>
          <a:custGeom>
            <a:avLst/>
            <a:gdLst/>
            <a:ahLst/>
            <a:cxnLst>
              <a:cxn ang="0">
                <a:pos x="0" y="487"/>
              </a:cxn>
              <a:cxn ang="0">
                <a:pos x="318" y="169"/>
              </a:cxn>
              <a:cxn ang="0">
                <a:pos x="750" y="313"/>
              </a:cxn>
              <a:cxn ang="0">
                <a:pos x="1158" y="0"/>
              </a:cxn>
            </a:cxnLst>
            <a:rect l="0" t="0" r="r" b="b"/>
            <a:pathLst>
              <a:path w="1158" h="487">
                <a:moveTo>
                  <a:pt x="0" y="487"/>
                </a:moveTo>
                <a:cubicBezTo>
                  <a:pt x="48" y="430"/>
                  <a:pt x="193" y="198"/>
                  <a:pt x="318" y="169"/>
                </a:cubicBezTo>
                <a:cubicBezTo>
                  <a:pt x="443" y="140"/>
                  <a:pt x="610" y="341"/>
                  <a:pt x="750" y="313"/>
                </a:cubicBezTo>
                <a:cubicBezTo>
                  <a:pt x="890" y="285"/>
                  <a:pt x="1032" y="130"/>
                  <a:pt x="1158" y="0"/>
                </a:cubicBezTo>
              </a:path>
            </a:pathLst>
          </a:custGeom>
          <a:noFill/>
          <a:ln w="38100" cmpd="sng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26" name="Object 32"/>
          <p:cNvGraphicFramePr>
            <a:graphicFrameLocks noChangeAspect="1"/>
          </p:cNvGraphicFramePr>
          <p:nvPr/>
        </p:nvGraphicFramePr>
        <p:xfrm>
          <a:off x="4534642" y="2557212"/>
          <a:ext cx="407253" cy="548352"/>
        </p:xfrm>
        <a:graphic>
          <a:graphicData uri="http://schemas.openxmlformats.org/presentationml/2006/ole">
            <p:oleObj spid="_x0000_s22535" name="Формула" r:id="rId9" imgW="139680" imgH="177480" progId="Equation.3">
              <p:embed/>
            </p:oleObj>
          </a:graphicData>
        </a:graphic>
      </p:graphicFrame>
      <p:sp>
        <p:nvSpPr>
          <p:cNvPr id="27" name="Freeform 13"/>
          <p:cNvSpPr>
            <a:spLocks/>
          </p:cNvSpPr>
          <p:nvPr/>
        </p:nvSpPr>
        <p:spPr bwMode="auto">
          <a:xfrm>
            <a:off x="3203848" y="1628800"/>
            <a:ext cx="1587" cy="2292350"/>
          </a:xfrm>
          <a:custGeom>
            <a:avLst/>
            <a:gdLst/>
            <a:ahLst/>
            <a:cxnLst>
              <a:cxn ang="0">
                <a:pos x="0" y="1444"/>
              </a:cxn>
              <a:cxn ang="0">
                <a:pos x="0" y="0"/>
              </a:cxn>
            </a:cxnLst>
            <a:rect l="0" t="0" r="r" b="b"/>
            <a:pathLst>
              <a:path w="1" h="1444">
                <a:moveTo>
                  <a:pt x="0" y="1444"/>
                </a:moveTo>
                <a:lnTo>
                  <a:pt x="0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" name="Freeform 12"/>
          <p:cNvSpPr>
            <a:spLocks/>
          </p:cNvSpPr>
          <p:nvPr/>
        </p:nvSpPr>
        <p:spPr bwMode="auto">
          <a:xfrm>
            <a:off x="2771800" y="3501008"/>
            <a:ext cx="3671888" cy="79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313" y="5"/>
              </a:cxn>
            </a:cxnLst>
            <a:rect l="0" t="0" r="r" b="b"/>
            <a:pathLst>
              <a:path w="2313" h="5">
                <a:moveTo>
                  <a:pt x="0" y="0"/>
                </a:moveTo>
                <a:lnTo>
                  <a:pt x="2313" y="5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22536" name="Object 8"/>
          <p:cNvGraphicFramePr>
            <a:graphicFrameLocks noChangeAspect="1"/>
          </p:cNvGraphicFramePr>
          <p:nvPr/>
        </p:nvGraphicFramePr>
        <p:xfrm>
          <a:off x="2771800" y="1916832"/>
          <a:ext cx="322263" cy="381000"/>
        </p:xfrm>
        <a:graphic>
          <a:graphicData uri="http://schemas.openxmlformats.org/presentationml/2006/ole">
            <p:oleObj spid="_x0000_s22536" name="Формула" r:id="rId10" imgW="139680" imgH="164880" progId="Equation.3">
              <p:embed/>
            </p:oleObj>
          </a:graphicData>
        </a:graphic>
      </p:graphicFrame>
      <p:graphicFrame>
        <p:nvGraphicFramePr>
          <p:cNvPr id="30" name="Объект 29"/>
          <p:cNvGraphicFramePr>
            <a:graphicFrameLocks noChangeAspect="1"/>
          </p:cNvGraphicFramePr>
          <p:nvPr/>
        </p:nvGraphicFramePr>
        <p:xfrm>
          <a:off x="3071802" y="4143380"/>
          <a:ext cx="3280865" cy="648072"/>
        </p:xfrm>
        <a:graphic>
          <a:graphicData uri="http://schemas.openxmlformats.org/presentationml/2006/ole">
            <p:oleObj spid="_x0000_s22537" name="Формула" r:id="rId11" imgW="1028520" imgH="203040" progId="Equation.3">
              <p:embed/>
            </p:oleObj>
          </a:graphicData>
        </a:graphic>
      </p:graphicFrame>
      <p:sp>
        <p:nvSpPr>
          <p:cNvPr id="31" name="Text Box 19"/>
          <p:cNvSpPr txBox="1">
            <a:spLocks noChangeArrowheads="1"/>
          </p:cNvSpPr>
          <p:nvPr/>
        </p:nvSpPr>
        <p:spPr bwMode="auto">
          <a:xfrm>
            <a:off x="1142976" y="5429264"/>
            <a:ext cx="734957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 dirty="0"/>
              <a:t>где</a:t>
            </a:r>
            <a:r>
              <a:rPr lang="ru-RU" sz="2800" dirty="0">
                <a:solidFill>
                  <a:srgbClr val="000066"/>
                </a:solidFill>
              </a:rPr>
              <a:t> </a:t>
            </a:r>
            <a:r>
              <a:rPr lang="en-US" sz="2800" b="1" i="1" dirty="0">
                <a:solidFill>
                  <a:srgbClr val="CC0000"/>
                </a:solidFill>
                <a:latin typeface="Times New Roman" pitchFamily="18" charset="0"/>
              </a:rPr>
              <a:t>F(x)</a:t>
            </a:r>
            <a:r>
              <a:rPr lang="en-US" sz="2800" dirty="0">
                <a:solidFill>
                  <a:srgbClr val="000066"/>
                </a:solidFill>
              </a:rPr>
              <a:t> – </a:t>
            </a:r>
            <a:r>
              <a:rPr lang="ru-RU" sz="2800" dirty="0"/>
              <a:t>любая первообразная функции  </a:t>
            </a:r>
            <a:r>
              <a:rPr lang="en-US" sz="28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f(x)</a:t>
            </a:r>
            <a:r>
              <a:rPr lang="en-US" sz="2800" dirty="0">
                <a:solidFill>
                  <a:srgbClr val="000066"/>
                </a:solidFill>
              </a:rPr>
              <a:t>.</a:t>
            </a:r>
            <a:endParaRPr lang="ru-RU" sz="2800" dirty="0">
              <a:solidFill>
                <a:srgbClr val="000066"/>
              </a:solidFill>
            </a:endParaRP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3786182" y="3500438"/>
            <a:ext cx="1928826" cy="158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4357686" y="2214554"/>
            <a:ext cx="2592288" cy="720080"/>
          </a:xfrm>
          <a:prstGeom prst="rect">
            <a:avLst/>
          </a:prstGeom>
          <a:solidFill>
            <a:srgbClr val="DBEEF4">
              <a:alpha val="74902"/>
            </a:srgb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643042" y="357166"/>
            <a:ext cx="625062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Формула Ньютона-Лейбница</a:t>
            </a:r>
            <a:endParaRPr lang="ru-RU" sz="36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9698" name="Object 2"/>
          <p:cNvGraphicFramePr>
            <a:graphicFrameLocks noChangeAspect="1"/>
          </p:cNvGraphicFramePr>
          <p:nvPr/>
        </p:nvGraphicFramePr>
        <p:xfrm>
          <a:off x="2428860" y="3214686"/>
          <a:ext cx="4214842" cy="1428760"/>
        </p:xfrm>
        <a:graphic>
          <a:graphicData uri="http://schemas.openxmlformats.org/presentationml/2006/ole">
            <p:oleObj spid="_x0000_s29698" name="Формула" r:id="rId3" imgW="1460160" imgH="482400" progId="Equation.3">
              <p:embed/>
            </p:oleObj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357686" y="1142984"/>
            <a:ext cx="2592288" cy="720080"/>
          </a:xfrm>
          <a:prstGeom prst="rect">
            <a:avLst/>
          </a:prstGeom>
          <a:solidFill>
            <a:srgbClr val="DBEEF4">
              <a:alpha val="74902"/>
            </a:srgb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9699" name="Object 3"/>
          <p:cNvGraphicFramePr>
            <a:graphicFrameLocks noChangeAspect="1"/>
          </p:cNvGraphicFramePr>
          <p:nvPr/>
        </p:nvGraphicFramePr>
        <p:xfrm>
          <a:off x="3571868" y="1214422"/>
          <a:ext cx="3455987" cy="682625"/>
        </p:xfrm>
        <a:graphic>
          <a:graphicData uri="http://schemas.openxmlformats.org/presentationml/2006/ole">
            <p:oleObj spid="_x0000_s29699" name="Формула" r:id="rId4" imgW="1028520" imgH="203040" progId="Equation.3">
              <p:embed/>
            </p:oleObj>
          </a:graphicData>
        </a:graphic>
      </p:graphicFrame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2500298" y="1928802"/>
          <a:ext cx="1893887" cy="1296988"/>
        </p:xfrm>
        <a:graphic>
          <a:graphicData uri="http://schemas.openxmlformats.org/presentationml/2006/ole">
            <p:oleObj spid="_x0000_s29700" name="Формула" r:id="rId5" imgW="698400" imgH="482400" progId="Equation.3">
              <p:embed/>
            </p:oleObj>
          </a:graphicData>
        </a:graphic>
      </p:graphicFrame>
      <p:graphicFrame>
        <p:nvGraphicFramePr>
          <p:cNvPr id="29701" name="Object 5"/>
          <p:cNvGraphicFramePr>
            <a:graphicFrameLocks noChangeAspect="1"/>
          </p:cNvGraphicFramePr>
          <p:nvPr/>
        </p:nvGraphicFramePr>
        <p:xfrm>
          <a:off x="4429124" y="2214554"/>
          <a:ext cx="2603500" cy="682625"/>
        </p:xfrm>
        <a:graphic>
          <a:graphicData uri="http://schemas.openxmlformats.org/presentationml/2006/ole">
            <p:oleObj spid="_x0000_s29701" name="Формула" r:id="rId6" imgW="774360" imgH="203040" progId="Equation.3">
              <p:embed/>
            </p:oleObj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2143108" y="3071810"/>
            <a:ext cx="4714908" cy="141446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Picture 28" descr="240px-Gottfried_Wilhelm_von_Leibniz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786578" y="3786190"/>
            <a:ext cx="1905000" cy="2362200"/>
          </a:xfrm>
          <a:prstGeom prst="ellipse">
            <a:avLst/>
          </a:prstGeom>
          <a:ln w="28575" cap="rnd">
            <a:solidFill>
              <a:schemeClr val="bg2">
                <a:lumMod val="5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3" name="Picture 10" descr="Рисунок Ньютон"/>
          <p:cNvPicPr>
            <a:picLocks noChangeAspect="1" noChangeArrowheads="1"/>
          </p:cNvPicPr>
          <p:nvPr/>
        </p:nvPicPr>
        <p:blipFill>
          <a:blip r:embed="rId8"/>
          <a:srcRect b="11339"/>
          <a:stretch>
            <a:fillRect/>
          </a:stretch>
        </p:blipFill>
        <p:spPr bwMode="auto">
          <a:xfrm>
            <a:off x="285720" y="1285860"/>
            <a:ext cx="1980000" cy="2414950"/>
          </a:xfrm>
          <a:prstGeom prst="ellipse">
            <a:avLst/>
          </a:prstGeom>
          <a:ln w="28575" cap="rnd">
            <a:solidFill>
              <a:schemeClr val="bg2">
                <a:lumMod val="5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3643306" y="4786322"/>
          <a:ext cx="2443932" cy="1428760"/>
        </p:xfrm>
        <a:graphic>
          <a:graphicData uri="http://schemas.openxmlformats.org/presentationml/2006/ole">
            <p:oleObj spid="_x0000_s29702" name="Формула" r:id="rId9" imgW="825480" imgH="482400" progId="Equation.3">
              <p:embed/>
            </p:oleObj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642910" y="3786190"/>
            <a:ext cx="13292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1643—1727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143768" y="6072206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1646—1716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6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Полилиния 39"/>
          <p:cNvSpPr/>
          <p:nvPr/>
        </p:nvSpPr>
        <p:spPr>
          <a:xfrm>
            <a:off x="2000250" y="1571625"/>
            <a:ext cx="1009650" cy="4391025"/>
          </a:xfrm>
          <a:custGeom>
            <a:avLst/>
            <a:gdLst>
              <a:gd name="connsiteX0" fmla="*/ 9525 w 1009650"/>
              <a:gd name="connsiteY0" fmla="*/ 4381500 h 4391025"/>
              <a:gd name="connsiteX1" fmla="*/ 0 w 1009650"/>
              <a:gd name="connsiteY1" fmla="*/ 3905250 h 4391025"/>
              <a:gd name="connsiteX2" fmla="*/ 314325 w 1009650"/>
              <a:gd name="connsiteY2" fmla="*/ 3057525 h 4391025"/>
              <a:gd name="connsiteX3" fmla="*/ 495300 w 1009650"/>
              <a:gd name="connsiteY3" fmla="*/ 2343150 h 4391025"/>
              <a:gd name="connsiteX4" fmla="*/ 781050 w 1009650"/>
              <a:gd name="connsiteY4" fmla="*/ 1123950 h 4391025"/>
              <a:gd name="connsiteX5" fmla="*/ 923925 w 1009650"/>
              <a:gd name="connsiteY5" fmla="*/ 495300 h 4391025"/>
              <a:gd name="connsiteX6" fmla="*/ 1000125 w 1009650"/>
              <a:gd name="connsiteY6" fmla="*/ 0 h 4391025"/>
              <a:gd name="connsiteX7" fmla="*/ 1009650 w 1009650"/>
              <a:gd name="connsiteY7" fmla="*/ 4391025 h 4391025"/>
              <a:gd name="connsiteX8" fmla="*/ 9525 w 1009650"/>
              <a:gd name="connsiteY8" fmla="*/ 4381500 h 4391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09650" h="4391025">
                <a:moveTo>
                  <a:pt x="9525" y="4381500"/>
                </a:moveTo>
                <a:lnTo>
                  <a:pt x="0" y="3905250"/>
                </a:lnTo>
                <a:lnTo>
                  <a:pt x="314325" y="3057525"/>
                </a:lnTo>
                <a:lnTo>
                  <a:pt x="495300" y="2343150"/>
                </a:lnTo>
                <a:lnTo>
                  <a:pt x="781050" y="1123950"/>
                </a:lnTo>
                <a:lnTo>
                  <a:pt x="923925" y="495300"/>
                </a:lnTo>
                <a:lnTo>
                  <a:pt x="1000125" y="0"/>
                </a:lnTo>
                <a:lnTo>
                  <a:pt x="1009650" y="4391025"/>
                </a:lnTo>
                <a:lnTo>
                  <a:pt x="9525" y="4381500"/>
                </a:lnTo>
                <a:close/>
              </a:path>
            </a:pathLst>
          </a:custGeom>
          <a:solidFill>
            <a:srgbClr val="FFFF00">
              <a:alpha val="3882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7" name="Прямая соединительная линия 66"/>
          <p:cNvCxnSpPr>
            <a:stCxn id="64" idx="0"/>
            <a:endCxn id="62" idx="4"/>
          </p:cNvCxnSpPr>
          <p:nvPr/>
        </p:nvCxnSpPr>
        <p:spPr>
          <a:xfrm rot="16200000" flipV="1">
            <a:off x="1752524" y="5696029"/>
            <a:ext cx="500979" cy="5524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1643042" y="285728"/>
            <a:ext cx="6716647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Найти площадь криволинейной трапеции,</a:t>
            </a:r>
          </a:p>
          <a:p>
            <a:pPr algn="ctr"/>
            <a:r>
              <a:rPr lang="ru-RU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изображенной на рисунке</a:t>
            </a:r>
            <a:endParaRPr lang="ru-RU" sz="28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>
            <a:off x="683568" y="5949280"/>
            <a:ext cx="3816424" cy="1588"/>
          </a:xfrm>
          <a:prstGeom prst="straightConnector1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 rot="5400000" flipH="1" flipV="1">
            <a:off x="-899814" y="3861048"/>
            <a:ext cx="4751734" cy="794"/>
          </a:xfrm>
          <a:prstGeom prst="straightConnector1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4139952" y="6021288"/>
          <a:ext cx="575080" cy="360040"/>
        </p:xfrm>
        <a:graphic>
          <a:graphicData uri="http://schemas.openxmlformats.org/presentationml/2006/ole">
            <p:oleObj spid="_x0000_s24578" name="Формула" r:id="rId4" imgW="126720" imgH="139680" progId="Equation.3">
              <p:embed/>
            </p:oleObj>
          </a:graphicData>
        </a:graphic>
      </p:graphicFrame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1115616" y="1556792"/>
          <a:ext cx="360040" cy="425963"/>
        </p:xfrm>
        <a:graphic>
          <a:graphicData uri="http://schemas.openxmlformats.org/presentationml/2006/ole">
            <p:oleObj spid="_x0000_s24579" name="Формула" r:id="rId5" imgW="139680" imgH="164880" progId="Equation.3">
              <p:embed/>
            </p:oleObj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115616" y="5877272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0</a:t>
            </a:r>
            <a:endParaRPr lang="ru-RU" sz="2400" dirty="0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rot="5400000" flipH="1" flipV="1">
            <a:off x="-1223850" y="3752242"/>
            <a:ext cx="4391694" cy="794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179512" y="4939580"/>
            <a:ext cx="3312368" cy="158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5400000" flipH="1" flipV="1">
            <a:off x="-212738" y="3756831"/>
            <a:ext cx="4383310" cy="158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251520" y="4437112"/>
            <a:ext cx="3240360" cy="158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467544" y="5445224"/>
            <a:ext cx="3024336" cy="158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5400000" flipH="1" flipV="1">
            <a:off x="288318" y="3752242"/>
            <a:ext cx="4392488" cy="158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 flipH="1" flipV="1">
            <a:off x="796963" y="3747653"/>
            <a:ext cx="438331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467544" y="3933056"/>
            <a:ext cx="3024336" cy="158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179512" y="3429000"/>
            <a:ext cx="3312368" cy="158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827584" y="2924944"/>
            <a:ext cx="2664296" cy="158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467544" y="2420888"/>
            <a:ext cx="3024336" cy="158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467544" y="1988840"/>
            <a:ext cx="3024336" cy="158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467544" y="1556792"/>
            <a:ext cx="3024336" cy="158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5400000" flipH="1" flipV="1">
            <a:off x="-1723317" y="3747653"/>
            <a:ext cx="4383310" cy="158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rot="5400000" flipH="1" flipV="1">
            <a:off x="1299430" y="3747653"/>
            <a:ext cx="4383310" cy="158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Овал 55"/>
          <p:cNvSpPr/>
          <p:nvPr/>
        </p:nvSpPr>
        <p:spPr>
          <a:xfrm>
            <a:off x="1943720" y="5400000"/>
            <a:ext cx="108000" cy="1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Овал 57"/>
          <p:cNvSpPr/>
          <p:nvPr/>
        </p:nvSpPr>
        <p:spPr>
          <a:xfrm>
            <a:off x="935608" y="5400000"/>
            <a:ext cx="108000" cy="1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Овал 58"/>
          <p:cNvSpPr/>
          <p:nvPr/>
        </p:nvSpPr>
        <p:spPr>
          <a:xfrm>
            <a:off x="2447776" y="3861048"/>
            <a:ext cx="108000" cy="1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Овал 59"/>
          <p:cNvSpPr/>
          <p:nvPr/>
        </p:nvSpPr>
        <p:spPr>
          <a:xfrm>
            <a:off x="2951832" y="1484784"/>
            <a:ext cx="108000" cy="1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Овал 60"/>
          <p:cNvSpPr/>
          <p:nvPr/>
        </p:nvSpPr>
        <p:spPr>
          <a:xfrm>
            <a:off x="396000" y="3861048"/>
            <a:ext cx="108000" cy="1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Полилиния 61"/>
          <p:cNvSpPr/>
          <p:nvPr/>
        </p:nvSpPr>
        <p:spPr>
          <a:xfrm>
            <a:off x="9525" y="1181100"/>
            <a:ext cx="3076575" cy="4772025"/>
          </a:xfrm>
          <a:custGeom>
            <a:avLst/>
            <a:gdLst>
              <a:gd name="connsiteX0" fmla="*/ 0 w 3076575"/>
              <a:gd name="connsiteY0" fmla="*/ 400050 h 4772025"/>
              <a:gd name="connsiteX1" fmla="*/ 447675 w 3076575"/>
              <a:gd name="connsiteY1" fmla="*/ 2743200 h 4772025"/>
              <a:gd name="connsiteX2" fmla="*/ 990600 w 3076575"/>
              <a:gd name="connsiteY2" fmla="*/ 4267200 h 4772025"/>
              <a:gd name="connsiteX3" fmla="*/ 1476375 w 3076575"/>
              <a:gd name="connsiteY3" fmla="*/ 4772025 h 4772025"/>
              <a:gd name="connsiteX4" fmla="*/ 1990725 w 3076575"/>
              <a:gd name="connsiteY4" fmla="*/ 4267200 h 4772025"/>
              <a:gd name="connsiteX5" fmla="*/ 2524125 w 3076575"/>
              <a:gd name="connsiteY5" fmla="*/ 2619375 h 4772025"/>
              <a:gd name="connsiteX6" fmla="*/ 3048000 w 3076575"/>
              <a:gd name="connsiteY6" fmla="*/ 142875 h 4772025"/>
              <a:gd name="connsiteX7" fmla="*/ 3048000 w 3076575"/>
              <a:gd name="connsiteY7" fmla="*/ 142875 h 4772025"/>
              <a:gd name="connsiteX8" fmla="*/ 3076575 w 3076575"/>
              <a:gd name="connsiteY8" fmla="*/ 0 h 4772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76575" h="4772025">
                <a:moveTo>
                  <a:pt x="0" y="400050"/>
                </a:moveTo>
                <a:cubicBezTo>
                  <a:pt x="141287" y="1249362"/>
                  <a:pt x="282575" y="2098675"/>
                  <a:pt x="447675" y="2743200"/>
                </a:cubicBezTo>
                <a:cubicBezTo>
                  <a:pt x="612775" y="3387725"/>
                  <a:pt x="819150" y="3929063"/>
                  <a:pt x="990600" y="4267200"/>
                </a:cubicBezTo>
                <a:cubicBezTo>
                  <a:pt x="1162050" y="4605337"/>
                  <a:pt x="1309688" y="4772025"/>
                  <a:pt x="1476375" y="4772025"/>
                </a:cubicBezTo>
                <a:cubicBezTo>
                  <a:pt x="1643062" y="4772025"/>
                  <a:pt x="1816100" y="4625975"/>
                  <a:pt x="1990725" y="4267200"/>
                </a:cubicBezTo>
                <a:cubicBezTo>
                  <a:pt x="2165350" y="3908425"/>
                  <a:pt x="2347913" y="3306762"/>
                  <a:pt x="2524125" y="2619375"/>
                </a:cubicBezTo>
                <a:cubicBezTo>
                  <a:pt x="2700337" y="1931988"/>
                  <a:pt x="3048000" y="142875"/>
                  <a:pt x="3048000" y="142875"/>
                </a:cubicBezTo>
                <a:lnTo>
                  <a:pt x="3048000" y="142875"/>
                </a:lnTo>
                <a:lnTo>
                  <a:pt x="3076575" y="0"/>
                </a:lnTo>
              </a:path>
            </a:pathLst>
          </a:cu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Овал 62"/>
          <p:cNvSpPr/>
          <p:nvPr/>
        </p:nvSpPr>
        <p:spPr>
          <a:xfrm>
            <a:off x="1439664" y="5913288"/>
            <a:ext cx="108000" cy="1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TextBox 63"/>
          <p:cNvSpPr txBox="1"/>
          <p:nvPr/>
        </p:nvSpPr>
        <p:spPr>
          <a:xfrm>
            <a:off x="1835696" y="5949280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2843808" y="594928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285984" y="1285860"/>
            <a:ext cx="7377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err="1" smtClean="0"/>
              <a:t>У=х</a:t>
            </a:r>
            <a:r>
              <a:rPr lang="ru-RU" sz="2400" dirty="0" smtClean="0"/>
              <a:t>²</a:t>
            </a:r>
            <a:endParaRPr lang="ru-RU" sz="2400" dirty="0"/>
          </a:p>
        </p:txBody>
      </p:sp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4857752" y="1357298"/>
          <a:ext cx="2701655" cy="928694"/>
        </p:xfrm>
        <a:graphic>
          <a:graphicData uri="http://schemas.openxmlformats.org/presentationml/2006/ole">
            <p:oleObj spid="_x0000_s24580" name="Формула" r:id="rId6" imgW="825480" imgH="482400" progId="Equation.3">
              <p:embed/>
            </p:oleObj>
          </a:graphicData>
        </a:graphic>
      </p:graphicFrame>
      <p:graphicFrame>
        <p:nvGraphicFramePr>
          <p:cNvPr id="24581" name="Object 5"/>
          <p:cNvGraphicFramePr>
            <a:graphicFrameLocks noChangeAspect="1"/>
          </p:cNvGraphicFramePr>
          <p:nvPr/>
        </p:nvGraphicFramePr>
        <p:xfrm>
          <a:off x="3705225" y="2441574"/>
          <a:ext cx="2438411" cy="987425"/>
        </p:xfrm>
        <a:graphic>
          <a:graphicData uri="http://schemas.openxmlformats.org/presentationml/2006/ole">
            <p:oleObj spid="_x0000_s24581" name="Формула" r:id="rId7" imgW="787320" imgH="469800" progId="Equation.3">
              <p:embed/>
            </p:oleObj>
          </a:graphicData>
        </a:graphic>
      </p:graphicFrame>
      <p:graphicFrame>
        <p:nvGraphicFramePr>
          <p:cNvPr id="24582" name="Object 6"/>
          <p:cNvGraphicFramePr>
            <a:graphicFrameLocks noChangeAspect="1"/>
          </p:cNvGraphicFramePr>
          <p:nvPr/>
        </p:nvGraphicFramePr>
        <p:xfrm>
          <a:off x="6072198" y="2786058"/>
          <a:ext cx="2633663" cy="427037"/>
        </p:xfrm>
        <a:graphic>
          <a:graphicData uri="http://schemas.openxmlformats.org/presentationml/2006/ole">
            <p:oleObj spid="_x0000_s24582" name="Формула" r:id="rId8" imgW="850680" imgH="203040" progId="Equation.3">
              <p:embed/>
            </p:oleObj>
          </a:graphicData>
        </a:graphic>
      </p:graphicFrame>
      <p:graphicFrame>
        <p:nvGraphicFramePr>
          <p:cNvPr id="24583" name="Object 7"/>
          <p:cNvGraphicFramePr>
            <a:graphicFrameLocks noChangeAspect="1"/>
          </p:cNvGraphicFramePr>
          <p:nvPr/>
        </p:nvGraphicFramePr>
        <p:xfrm>
          <a:off x="4071934" y="3429000"/>
          <a:ext cx="2052523" cy="1000132"/>
        </p:xfrm>
        <a:graphic>
          <a:graphicData uri="http://schemas.openxmlformats.org/presentationml/2006/ole">
            <p:oleObj spid="_x0000_s24583" name="Формула" r:id="rId9" imgW="583920" imgH="419040" progId="Equation.3">
              <p:embed/>
            </p:oleObj>
          </a:graphicData>
        </a:graphic>
      </p:graphicFrame>
      <p:graphicFrame>
        <p:nvGraphicFramePr>
          <p:cNvPr id="24584" name="Object 8"/>
          <p:cNvGraphicFramePr>
            <a:graphicFrameLocks noChangeAspect="1"/>
          </p:cNvGraphicFramePr>
          <p:nvPr/>
        </p:nvGraphicFramePr>
        <p:xfrm>
          <a:off x="6000760" y="3500438"/>
          <a:ext cx="2365375" cy="939800"/>
        </p:xfrm>
        <a:graphic>
          <a:graphicData uri="http://schemas.openxmlformats.org/presentationml/2006/ole">
            <p:oleObj spid="_x0000_s24584" name="Формула" r:id="rId10" imgW="672840" imgH="393480" progId="Equation.3">
              <p:embed/>
            </p:oleObj>
          </a:graphicData>
        </a:graphic>
      </p:graphicFrame>
      <p:sp>
        <p:nvSpPr>
          <p:cNvPr id="44" name="TextBox 43"/>
          <p:cNvSpPr txBox="1"/>
          <p:nvPr/>
        </p:nvSpPr>
        <p:spPr>
          <a:xfrm>
            <a:off x="1142976" y="5214950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585</TotalTime>
  <Words>315</Words>
  <Application>Microsoft Office PowerPoint</Application>
  <PresentationFormat>Экран (4:3)</PresentationFormat>
  <Paragraphs>120</Paragraphs>
  <Slides>11</Slides>
  <Notes>7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Тема Office</vt:lpstr>
      <vt:lpstr>Формула</vt:lpstr>
      <vt:lpstr>Площадь криволинейной трапеции и интеграл.</vt:lpstr>
      <vt:lpstr>Слайд 2</vt:lpstr>
      <vt:lpstr>Слайд 3</vt:lpstr>
      <vt:lpstr>Слайд 4</vt:lpstr>
      <vt:lpstr>Слайд 5</vt:lpstr>
      <vt:lpstr>№999(1). Изобразить криволинейную трапецию, ограниченную графиком функции  y = (x-1)2, осью Ox и прямой x=2.</vt:lpstr>
      <vt:lpstr>Слайд 7</vt:lpstr>
      <vt:lpstr>Слайд 8</vt:lpstr>
      <vt:lpstr>Слайд 9</vt:lpstr>
      <vt:lpstr>Слайд 10</vt:lpstr>
      <vt:lpstr>Слайд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Площадь криволинейной трапеции и интеграл.</dc:title>
  <dc:creator>Юра</dc:creator>
  <cp:lastModifiedBy>витя</cp:lastModifiedBy>
  <cp:revision>66</cp:revision>
  <dcterms:created xsi:type="dcterms:W3CDTF">2012-04-19T00:58:03Z</dcterms:created>
  <dcterms:modified xsi:type="dcterms:W3CDTF">2013-12-01T12:40:41Z</dcterms:modified>
</cp:coreProperties>
</file>