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62" r:id="rId3"/>
    <p:sldId id="260" r:id="rId4"/>
    <p:sldId id="258" r:id="rId5"/>
    <p:sldId id="259" r:id="rId6"/>
    <p:sldId id="267" r:id="rId7"/>
    <p:sldId id="268" r:id="rId8"/>
    <p:sldId id="266" r:id="rId9"/>
    <p:sldId id="261" r:id="rId10"/>
    <p:sldId id="264" r:id="rId11"/>
    <p:sldId id="270" r:id="rId12"/>
    <p:sldId id="269" r:id="rId13"/>
    <p:sldId id="26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75" autoAdjust="0"/>
    <p:restoredTop sz="94660"/>
  </p:normalViewPr>
  <p:slideViewPr>
    <p:cSldViewPr>
      <p:cViewPr varScale="1">
        <p:scale>
          <a:sx n="68" d="100"/>
          <a:sy n="68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858280" cy="5150059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Bookman Old Style" pitchFamily="18" charset="0"/>
              </a:rPr>
              <a:t>Классный час</a:t>
            </a:r>
            <a:endParaRPr lang="ru-RU" sz="4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Bookman Old Style" pitchFamily="18" charset="0"/>
              </a:rPr>
              <a:t>«Правовая ответственность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Bookman Old Style" pitchFamily="18" charset="0"/>
              </a:rPr>
              <a:t> за приобретение, хранение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Bookman Old Style" pitchFamily="18" charset="0"/>
              </a:rPr>
              <a:t> и распространения ПАВ»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7862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900" dirty="0" smtClean="0">
                <a:latin typeface="Bookman Old Style" pitchFamily="18" charset="0"/>
              </a:rPr>
              <a:t>С 1</a:t>
            </a:r>
            <a:r>
              <a:rPr lang="ru-RU" sz="2900" b="1" dirty="0" smtClean="0">
                <a:latin typeface="Bookman Old Style" pitchFamily="18" charset="0"/>
              </a:rPr>
              <a:t> </a:t>
            </a:r>
            <a:r>
              <a:rPr lang="ru-RU" sz="2900" dirty="0" smtClean="0">
                <a:latin typeface="Bookman Old Style" pitchFamily="18" charset="0"/>
              </a:rPr>
              <a:t>января 1997 года действует новый Уголовный кодекс РФ от 13 июня 1996 г. N 63-ФЗ. </a:t>
            </a:r>
          </a:p>
          <a:p>
            <a:pPr>
              <a:spcAft>
                <a:spcPts val="1000"/>
              </a:spcAft>
              <a:buNone/>
            </a:pPr>
            <a:r>
              <a:rPr lang="ru-RU" sz="2900" b="1" dirty="0" smtClean="0">
                <a:latin typeface="Bookman Old Style" pitchFamily="18" charset="0"/>
              </a:rPr>
              <a:t>Статья 228.</a:t>
            </a:r>
            <a:r>
              <a:rPr lang="ru-RU" sz="2900" dirty="0" smtClean="0">
                <a:latin typeface="Bookman Old Style" pitchFamily="18" charset="0"/>
              </a:rPr>
              <a:t> Незаконные приобретение, хранение, перевозка, изготовление, переработка наркотических средств, психотропных веществ или их аналогов</a:t>
            </a:r>
          </a:p>
          <a:p>
            <a:pPr>
              <a:spcAft>
                <a:spcPts val="1000"/>
              </a:spcAft>
              <a:buNone/>
            </a:pPr>
            <a:r>
              <a:rPr lang="ru-RU" sz="2900" b="1" dirty="0" smtClean="0">
                <a:latin typeface="Bookman Old Style" pitchFamily="18" charset="0"/>
              </a:rPr>
              <a:t>Статья 228.1.</a:t>
            </a:r>
            <a:r>
              <a:rPr lang="ru-RU" sz="2900" dirty="0" smtClean="0">
                <a:latin typeface="Bookman Old Style" pitchFamily="18" charset="0"/>
              </a:rPr>
              <a:t> Незаконные производство, сбыт или пересылка наркотических средств, психотропных веществ или их аналогов</a:t>
            </a:r>
          </a:p>
          <a:p>
            <a:pPr>
              <a:spcAft>
                <a:spcPts val="1000"/>
              </a:spcAft>
              <a:buNone/>
            </a:pPr>
            <a:r>
              <a:rPr lang="ru-RU" sz="2900" b="1" dirty="0" smtClean="0">
                <a:latin typeface="Bookman Old Style" pitchFamily="18" charset="0"/>
              </a:rPr>
              <a:t>Статья 228.2.</a:t>
            </a:r>
            <a:r>
              <a:rPr lang="ru-RU" sz="2900" dirty="0" smtClean="0">
                <a:latin typeface="Bookman Old Style" pitchFamily="18" charset="0"/>
              </a:rPr>
              <a:t> Нарушение правил оборота наркотических средств или психотропных веществ</a:t>
            </a:r>
          </a:p>
          <a:p>
            <a:pPr>
              <a:spcAft>
                <a:spcPts val="1000"/>
              </a:spcAft>
              <a:buNone/>
            </a:pPr>
            <a:r>
              <a:rPr lang="ru-RU" sz="2900" b="1" dirty="0" smtClean="0">
                <a:latin typeface="Bookman Old Style" pitchFamily="18" charset="0"/>
              </a:rPr>
              <a:t>Статья 233.</a:t>
            </a:r>
            <a:r>
              <a:rPr lang="ru-RU" sz="2900" dirty="0" smtClean="0">
                <a:latin typeface="Bookman Old Style" pitchFamily="18" charset="0"/>
              </a:rPr>
              <a:t> Незаконная выдача либо подделка рецептов или иных документов, дающих право на получение наркотических средств или психотропных веществ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  <a:t>Уголовная ответственность</a:t>
            </a:r>
            <a:b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</a:br>
            <a:endParaRPr lang="ru-RU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71502" y="1285860"/>
            <a:ext cx="9215502" cy="55721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Bookman Old Style" pitchFamily="18" charset="0"/>
              </a:rPr>
              <a:t>Сердце устало гнать кровь по венам,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Bookman Old Style" pitchFamily="18" charset="0"/>
              </a:rPr>
              <a:t>А вены устали болеть.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Bookman Old Style" pitchFamily="18" charset="0"/>
              </a:rPr>
              <a:t>Судьбу легко сломать иглой,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Bookman Old Style" pitchFamily="18" charset="0"/>
              </a:rPr>
              <a:t>Но разве это выбор твой???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400" b="1" dirty="0" smtClean="0">
                <a:solidFill>
                  <a:srgbClr val="FF0000"/>
                </a:solidFill>
                <a:latin typeface="Bookman Old Style" pitchFamily="18" charset="0"/>
              </a:rPr>
              <a:t>НЕ ДЕЛАЙ ЭТОГО!!!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400" b="1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Иванов Артур, 15 лет</a:t>
            </a:r>
            <a:endParaRPr lang="ru-RU" sz="2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Дети о наркотиках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46" y="1285860"/>
            <a:ext cx="9144000" cy="55721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Знаете ли вы надежное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Средство против наркомании?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НЕТ!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Правильно это слово 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НЕТ</a:t>
            </a: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Слово 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НЕТ</a:t>
            </a: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 защитит тебя.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Отказаться проще, чем вылечится.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Научись отказываться!</a:t>
            </a:r>
          </a:p>
          <a:p>
            <a:pPr algn="ctr">
              <a:buNone/>
            </a:pPr>
            <a:endParaRPr lang="ru-RU" sz="19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Юмашев Вова, 15 лет</a:t>
            </a:r>
            <a:endParaRPr lang="ru-RU" sz="2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Дети о наркотиках</a:t>
            </a:r>
            <a:endParaRPr lang="ru-RU" sz="3600" dirty="0">
              <a:solidFill>
                <a:srgbClr val="0070C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CIM\100KC330\100_26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06704"/>
            <a:ext cx="9144000" cy="70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</a:t>
            </a:r>
            <a:br>
              <a:rPr lang="ru-RU" sz="7200" dirty="0" smtClean="0"/>
            </a:br>
            <a:r>
              <a:rPr lang="ru-RU" sz="7200" dirty="0" smtClean="0"/>
              <a:t>ЗА</a:t>
            </a:r>
            <a:br>
              <a:rPr lang="ru-RU" sz="7200" dirty="0" smtClean="0"/>
            </a:br>
            <a:r>
              <a:rPr lang="ru-RU" sz="7200" dirty="0" smtClean="0"/>
              <a:t> ВНИМАНИЕ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643998" cy="46623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В 1934 году был установлен запрет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на «посев мака и индийской конопли»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В1974 году -незаконное изготовление,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приобретение, хранение, перевозка, и сбыт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сильнодействующих, а также ядовитых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веществ стало преступлением.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8 января 1998 года Президент подписал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закон РФ </a:t>
            </a:r>
            <a:r>
              <a:rPr lang="ru-RU" b="1" dirty="0" smtClean="0">
                <a:latin typeface="Bookman Old Style" pitchFamily="18" charset="0"/>
              </a:rPr>
              <a:t>«О наркотических средствах или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психотропных веществах» № 3-ФЗ</a:t>
            </a:r>
            <a:r>
              <a:rPr lang="ru-RU" dirty="0" smtClean="0">
                <a:latin typeface="Bookman Old Style" pitchFamily="18" charset="0"/>
              </a:rPr>
              <a:t>. 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  <a:t>История борьбы с распространением наркотиков</a:t>
            </a:r>
            <a:endParaRPr lang="ru-RU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Bookman Old Style" pitchFamily="18" charset="0"/>
              </a:rPr>
              <a:t>В результате наркомании происходит деградация личности (в 15-20 раз быстрее, чем от алкоголя)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Bookman Old Style" pitchFamily="18" charset="0"/>
              </a:rPr>
              <a:t>Наркомания тесно связана с </a:t>
            </a:r>
            <a:r>
              <a:rPr lang="ru-RU" sz="2400" dirty="0" err="1" smtClean="0">
                <a:latin typeface="Bookman Old Style" pitchFamily="18" charset="0"/>
              </a:rPr>
              <a:t>общеуголовной</a:t>
            </a:r>
            <a:r>
              <a:rPr lang="ru-RU" sz="2400" dirty="0" smtClean="0">
                <a:latin typeface="Bookman Old Style" pitchFamily="18" charset="0"/>
              </a:rPr>
              <a:t> преступностью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Bookman Old Style" pitchFamily="18" charset="0"/>
              </a:rPr>
              <a:t>Наркотизация охватывает прежде всего молодежные слои населения, что особо опасно для будущего развития человечества;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Bookman Old Style" pitchFamily="18" charset="0"/>
              </a:rPr>
              <a:t>Злоупотребление наркотическими средствами или психотропными веществами приводит к значительным расходам со стороны семьи и общества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Общественная опасность наркомании</a:t>
            </a:r>
            <a:endParaRPr lang="ru-RU" sz="3600" dirty="0">
              <a:solidFill>
                <a:srgbClr val="0070C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2143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74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8300" b="1" dirty="0" err="1" smtClean="0">
                <a:latin typeface="Bookman Old Style" pitchFamily="18" charset="0"/>
              </a:rPr>
              <a:t>Ингалянты</a:t>
            </a:r>
            <a:r>
              <a:rPr lang="ru-RU" sz="8300" dirty="0" smtClean="0">
                <a:latin typeface="Bookman Old Style" pitchFamily="18" charset="0"/>
              </a:rPr>
              <a:t> — общее название веществ, пары которых вдыхают подростки с целью достижения состояния опьянения. Летучие вещества наркотического действия: красители, растворители, аэрозоли, чистящие вещества, клеи, лаки, бензин. </a:t>
            </a:r>
          </a:p>
          <a:p>
            <a:pPr>
              <a:buNone/>
            </a:pPr>
            <a:r>
              <a:rPr lang="ru-RU" sz="8300" dirty="0" smtClean="0">
                <a:latin typeface="Bookman Old Style" pitchFamily="18" charset="0"/>
              </a:rPr>
              <a:t> </a:t>
            </a:r>
          </a:p>
          <a:p>
            <a:pPr>
              <a:buNone/>
            </a:pPr>
            <a:r>
              <a:rPr lang="ru-RU" sz="8300" b="1" dirty="0" smtClean="0">
                <a:latin typeface="Bookman Old Style" pitchFamily="18" charset="0"/>
              </a:rPr>
              <a:t>Галлюциногены</a:t>
            </a:r>
            <a:r>
              <a:rPr lang="ru-RU" sz="8300" dirty="0" smtClean="0">
                <a:latin typeface="Bookman Old Style" pitchFamily="18" charset="0"/>
              </a:rPr>
              <a:t> — группа запрещенных наркотиков, которые меняют восприятие объективной реальности человеком</a:t>
            </a:r>
            <a:r>
              <a:rPr lang="ru-RU" sz="8300" b="1" dirty="0" smtClean="0">
                <a:latin typeface="Bookman Old Style" pitchFamily="18" charset="0"/>
              </a:rPr>
              <a:t>, </a:t>
            </a:r>
            <a:r>
              <a:rPr lang="ru-RU" sz="8300" dirty="0" smtClean="0">
                <a:latin typeface="Bookman Old Style" pitchFamily="18" charset="0"/>
              </a:rPr>
              <a:t>например: ЛСД, «магические грибы» и др. </a:t>
            </a:r>
          </a:p>
          <a:p>
            <a:endParaRPr lang="ru-RU" sz="83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/>
                <a:latin typeface="Bookman Old Style" pitchFamily="18" charset="0"/>
              </a:rPr>
              <a:t/>
            </a:r>
            <a:br>
              <a:rPr lang="ru-RU" sz="4400" dirty="0" smtClean="0">
                <a:effectLst/>
                <a:latin typeface="Bookman Old Style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Виды наркотических веществ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71504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2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Марихуана – </a:t>
            </a:r>
            <a:r>
              <a:rPr lang="ru-RU" sz="8000" dirty="0" smtClean="0">
                <a:latin typeface="Bookman Old Style" pitchFamily="18" charset="0"/>
              </a:rPr>
              <a:t>высушенная и размолотые листья или цветущие верхушки конопли. Этот наркотик курят, смешивая с</a:t>
            </a:r>
            <a:r>
              <a:rPr lang="ru-RU" sz="8000" b="1" dirty="0" smtClean="0">
                <a:latin typeface="Bookman Old Style" pitchFamily="18" charset="0"/>
              </a:rPr>
              <a:t> </a:t>
            </a:r>
            <a:r>
              <a:rPr lang="ru-RU" sz="8000" dirty="0" smtClean="0">
                <a:latin typeface="Bookman Old Style" pitchFamily="18" charset="0"/>
              </a:rPr>
              <a:t>табаком. </a:t>
            </a:r>
          </a:p>
          <a:p>
            <a:pPr>
              <a:spcAft>
                <a:spcPts val="2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Гашиш </a:t>
            </a:r>
            <a:r>
              <a:rPr lang="ru-RU" sz="8000" dirty="0" smtClean="0">
                <a:latin typeface="Bookman Old Style" pitchFamily="18" charset="0"/>
              </a:rPr>
              <a:t>- «</a:t>
            </a:r>
            <a:r>
              <a:rPr lang="ru-RU" sz="8000" dirty="0" err="1" smtClean="0">
                <a:latin typeface="Bookman Old Style" pitchFamily="18" charset="0"/>
              </a:rPr>
              <a:t>Ганджубас</a:t>
            </a:r>
            <a:r>
              <a:rPr lang="ru-RU" sz="8000" dirty="0" smtClean="0">
                <a:latin typeface="Bookman Old Style" pitchFamily="18" charset="0"/>
              </a:rPr>
              <a:t>», смесь смолы, пыльцы и измельченных верхушек конопли - темно-коричневая темная субстанция, похожая на пластилин. Гашиш курят с помощью специальных приспособлений).</a:t>
            </a:r>
          </a:p>
          <a:p>
            <a:pPr>
              <a:spcAft>
                <a:spcPts val="2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 </a:t>
            </a:r>
            <a:r>
              <a:rPr lang="ru-RU" sz="8000" b="1" dirty="0" err="1" smtClean="0">
                <a:latin typeface="Bookman Old Style" pitchFamily="18" charset="0"/>
              </a:rPr>
              <a:t>Насвай</a:t>
            </a:r>
            <a:r>
              <a:rPr lang="ru-RU" sz="8000" b="1" dirty="0" smtClean="0">
                <a:latin typeface="Bookman Old Style" pitchFamily="18" charset="0"/>
              </a:rPr>
              <a:t> </a:t>
            </a:r>
            <a:r>
              <a:rPr lang="ru-RU" sz="8000" dirty="0" smtClean="0">
                <a:latin typeface="Bookman Old Style" pitchFamily="18" charset="0"/>
              </a:rPr>
              <a:t>- зеленая кашицеобразная масса, состоящая из измельченного табака с примесью извести, стекла, куриного помета, марихуаны. </a:t>
            </a:r>
            <a:r>
              <a:rPr lang="ru-RU" sz="8000" dirty="0" err="1" smtClean="0">
                <a:latin typeface="Bookman Old Style" pitchFamily="18" charset="0"/>
              </a:rPr>
              <a:t>Насвай</a:t>
            </a:r>
            <a:r>
              <a:rPr lang="ru-RU" sz="8000" dirty="0" smtClean="0">
                <a:latin typeface="Bookman Old Style" pitchFamily="18" charset="0"/>
              </a:rPr>
              <a:t> потребляют, закладывая за нижнюю губу, что сопровождается частым сплевыванием).</a:t>
            </a:r>
          </a:p>
          <a:p>
            <a:pPr>
              <a:spcAft>
                <a:spcPts val="2000"/>
              </a:spcAft>
              <a:buNone/>
            </a:pPr>
            <a:r>
              <a:rPr lang="ru-RU" sz="8000" dirty="0" smtClean="0">
                <a:latin typeface="Bookman Old Style" pitchFamily="18" charset="0"/>
              </a:rPr>
              <a:t> </a:t>
            </a:r>
            <a:r>
              <a:rPr lang="ru-RU" sz="8000" b="1" dirty="0" smtClean="0">
                <a:latin typeface="Bookman Old Style" pitchFamily="18" charset="0"/>
              </a:rPr>
              <a:t>Кокаин</a:t>
            </a:r>
            <a:r>
              <a:rPr lang="ru-RU" sz="8000" dirty="0" smtClean="0">
                <a:latin typeface="Bookman Old Style" pitchFamily="18" charset="0"/>
              </a:rPr>
              <a:t> – запрещенный наркотик, относящийся к группе </a:t>
            </a:r>
            <a:r>
              <a:rPr lang="ru-RU" sz="8000" dirty="0" err="1" smtClean="0">
                <a:latin typeface="Bookman Old Style" pitchFamily="18" charset="0"/>
              </a:rPr>
              <a:t>стимулянтов</a:t>
            </a:r>
            <a:r>
              <a:rPr lang="ru-RU" sz="8000" dirty="0" smtClean="0">
                <a:latin typeface="Bookman Old Style" pitchFamily="18" charset="0"/>
              </a:rPr>
              <a:t>. Порошок белого цвета.</a:t>
            </a:r>
          </a:p>
          <a:p>
            <a:pPr>
              <a:spcAft>
                <a:spcPts val="2000"/>
              </a:spcAft>
              <a:buNone/>
            </a:pPr>
            <a:r>
              <a:rPr lang="ru-RU" sz="8000" dirty="0" smtClean="0">
                <a:latin typeface="Bookman Old Style" pitchFamily="18" charset="0"/>
              </a:rPr>
              <a:t> </a:t>
            </a:r>
            <a:r>
              <a:rPr lang="ru-RU" sz="8000" b="1" dirty="0" smtClean="0">
                <a:latin typeface="Bookman Old Style" pitchFamily="18" charset="0"/>
              </a:rPr>
              <a:t>Героин</a:t>
            </a:r>
            <a:r>
              <a:rPr lang="ru-RU" sz="8000" dirty="0" smtClean="0">
                <a:latin typeface="Bookman Old Style" pitchFamily="18" charset="0"/>
              </a:rPr>
              <a:t> - запрещенный, быстро вызывающий привыкание наркотик, относящийся к группе опиатов. Обычно вводится внутривенно.</a:t>
            </a:r>
          </a:p>
          <a:p>
            <a:pPr>
              <a:buNone/>
            </a:pPr>
            <a:r>
              <a:rPr lang="ru-RU" sz="8000" dirty="0" smtClean="0">
                <a:latin typeface="Bookman Old Style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Виды наркотических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веществ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/>
              <a:t>бледность кожи;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расширенные или суженные зрачки, покрасневшие или</a:t>
            </a:r>
            <a:br>
              <a:rPr lang="ru-RU" dirty="0" smtClean="0"/>
            </a:br>
            <a:r>
              <a:rPr lang="ru-RU" dirty="0" smtClean="0"/>
              <a:t>мутные глаза;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замедленная, несвязная речь;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потеря аппетита, похудение или чрезмерное употребление пищи;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хронический кашель;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плохая координация движений (пошатывание или спотыкание).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  <a:t>Физиологические признаки употребления наркотиков</a:t>
            </a:r>
            <a:b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</a:br>
            <a:endParaRPr lang="ru-RU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585791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беспричинное возбуждение, вялость, бессонница;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повышенная работоспособность;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нарастающее безразличие ко всему,  ухудшение памяти и внимания;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уходы из дома, прогулы в школе по непонятным причинам;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болезненная реакция на критику, частая и резкая смена настроения;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повышенная утомляемость;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снижение успеваемости в школе;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постоянные просьбы дать денег;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пропажа из дома ценностей;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частые телефонные звонки, вранье, изворотливость, лживость;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неопрятный внешний вид;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склонность к прослушиванию специфической музыки;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Bookman Old Style" pitchFamily="18" charset="0"/>
              </a:rPr>
              <a:t>проведение большей части времени в компаниях асоциального типа.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Bookman Old Style" pitchFamily="18" charset="0"/>
              </a:rPr>
              <a:t>Поведенческие признаки: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472518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Bookman Old Style" pitchFamily="18" charset="0"/>
              </a:rPr>
              <a:t>Хранение </a:t>
            </a:r>
            <a:r>
              <a:rPr lang="ru-RU" sz="2000" dirty="0" smtClean="0">
                <a:latin typeface="Bookman Old Style" pitchFamily="18" charset="0"/>
              </a:rPr>
              <a:t>- любые умышленные действия, связанные с фактическим нахождением наркотических средств или психотропных веществ во владении виновного.</a:t>
            </a:r>
          </a:p>
          <a:p>
            <a:pPr>
              <a:buNone/>
            </a:pPr>
            <a:r>
              <a:rPr lang="ru-RU" sz="2000" b="1" dirty="0" smtClean="0">
                <a:latin typeface="Bookman Old Style" pitchFamily="18" charset="0"/>
              </a:rPr>
              <a:t>Незаконным сбыт </a:t>
            </a:r>
            <a:r>
              <a:rPr lang="ru-RU" sz="2000" dirty="0" smtClean="0">
                <a:latin typeface="Bookman Old Style" pitchFamily="18" charset="0"/>
              </a:rPr>
              <a:t>ядовитых веществ - любые способы их возмездной или безвозмездной наркотических средств, психотропных, сильнодействующих передачи другим лицам (продажу, дарение, обмен, уплату долга, дачу взаймы и т.д.), </a:t>
            </a:r>
          </a:p>
          <a:p>
            <a:pPr>
              <a:buNone/>
            </a:pPr>
            <a:r>
              <a:rPr lang="ru-RU" sz="2000" b="1" dirty="0" smtClean="0">
                <a:latin typeface="Bookman Old Style" pitchFamily="18" charset="0"/>
              </a:rPr>
              <a:t>Незаконное изготовление</a:t>
            </a:r>
            <a:r>
              <a:rPr lang="ru-RU" sz="2000" dirty="0" smtClean="0">
                <a:latin typeface="Bookman Old Style" pitchFamily="18" charset="0"/>
              </a:rPr>
              <a:t> наркотических средств или психотропных веществ  - совершенные в нарушение законодательства Российской Федерации умышленные действия, направленные на получение из </a:t>
            </a:r>
            <a:r>
              <a:rPr lang="ru-RU" sz="2000" dirty="0" err="1" smtClean="0">
                <a:latin typeface="Bookman Old Style" pitchFamily="18" charset="0"/>
              </a:rPr>
              <a:t>наркотикосодержащих</a:t>
            </a:r>
            <a:r>
              <a:rPr lang="ru-RU" sz="2000" dirty="0" smtClean="0">
                <a:latin typeface="Bookman Old Style" pitchFamily="18" charset="0"/>
              </a:rPr>
              <a:t> растений, лекарственных, химических и иных веществ одного или нескольких готовых к использованию и потреблению наркотических средств или психотропных веществ.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42898" y="214290"/>
            <a:ext cx="9186898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Закон РФ «О наркотических средствах или психотропных веществах» </a:t>
            </a:r>
            <a:r>
              <a:rPr lang="ru-RU" sz="3600" dirty="0" smtClean="0">
                <a:latin typeface="Bookman Old Style" pitchFamily="18" charset="0"/>
              </a:rPr>
              <a:t/>
            </a:r>
            <a:br>
              <a:rPr lang="ru-RU" sz="3600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2149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400" dirty="0" smtClean="0">
                <a:latin typeface="Bookman Old Style" pitchFamily="18" charset="0"/>
              </a:rPr>
              <a:t>С 1 июля 2002 г. вступил в действие новый Кодекс РФ «Об</a:t>
            </a:r>
          </a:p>
          <a:p>
            <a:pPr>
              <a:buNone/>
            </a:pPr>
            <a:r>
              <a:rPr lang="ru-RU" sz="7400" dirty="0" smtClean="0">
                <a:latin typeface="Bookman Old Style" pitchFamily="18" charset="0"/>
              </a:rPr>
              <a:t>административных правонарушениях" от 30 декабря 2001 г. </a:t>
            </a:r>
          </a:p>
          <a:p>
            <a:pPr>
              <a:spcAft>
                <a:spcPts val="1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Статья 6.9.</a:t>
            </a:r>
            <a:r>
              <a:rPr lang="ru-RU" sz="8000" dirty="0" smtClean="0">
                <a:latin typeface="Bookman Old Style" pitchFamily="18" charset="0"/>
              </a:rPr>
              <a:t> Потребление наркотических средств или психотропных веществ без назначения врача</a:t>
            </a:r>
          </a:p>
          <a:p>
            <a:pPr>
              <a:spcAft>
                <a:spcPts val="1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Статья 6.10.</a:t>
            </a:r>
            <a:r>
              <a:rPr lang="ru-RU" sz="8000" dirty="0" smtClean="0">
                <a:latin typeface="Bookman Old Style" pitchFamily="18" charset="0"/>
              </a:rPr>
              <a:t>Вовлечение несовершеннолетнего в употребление пива и напитков, изготавливаемых на его основе, спиртных напитков или одурманивающих веществ.</a:t>
            </a:r>
          </a:p>
          <a:p>
            <a:pPr>
              <a:spcAft>
                <a:spcPts val="1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Статья 6.13.</a:t>
            </a:r>
            <a:r>
              <a:rPr lang="ru-RU" sz="8000" dirty="0" smtClean="0">
                <a:latin typeface="Bookman Old Style" pitchFamily="18" charset="0"/>
              </a:rPr>
              <a:t> Пропаганда наркотических средств, психотропных веществ или их </a:t>
            </a:r>
            <a:r>
              <a:rPr lang="ru-RU" sz="8000" dirty="0" err="1" smtClean="0">
                <a:latin typeface="Bookman Old Style" pitchFamily="18" charset="0"/>
              </a:rPr>
              <a:t>прекурсоров</a:t>
            </a:r>
            <a:r>
              <a:rPr lang="ru-RU" sz="8000" dirty="0" smtClean="0">
                <a:latin typeface="Bookman Old Style" pitchFamily="18" charset="0"/>
              </a:rPr>
              <a:t>.</a:t>
            </a:r>
          </a:p>
          <a:p>
            <a:pPr>
              <a:spcAft>
                <a:spcPts val="1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Статья 20.20.</a:t>
            </a:r>
            <a:r>
              <a:rPr lang="ru-RU" sz="8000" dirty="0" smtClean="0">
                <a:latin typeface="Bookman Old Style" pitchFamily="18" charset="0"/>
              </a:rPr>
              <a:t> Распитие пива и напитков, изготавливаемых на его основе, алкогольной и спиртосодержащей продукции либо потребление наркотических средств или психотропных веществ в общественных местах</a:t>
            </a:r>
          </a:p>
          <a:p>
            <a:pPr>
              <a:spcAft>
                <a:spcPts val="1000"/>
              </a:spcAft>
              <a:buNone/>
            </a:pPr>
            <a:r>
              <a:rPr lang="ru-RU" sz="8000" b="1" dirty="0" smtClean="0">
                <a:latin typeface="Bookman Old Style" pitchFamily="18" charset="0"/>
              </a:rPr>
              <a:t>Статья 20.22.</a:t>
            </a:r>
            <a:r>
              <a:rPr lang="ru-RU" sz="8000" dirty="0" smtClean="0">
                <a:latin typeface="Bookman Old Style" pitchFamily="18" charset="0"/>
              </a:rPr>
              <a:t> Появление в состоянии опьянения несовершеннолетних, а равно распитие ими пива и напитков, изготавливаемых на его основе, алкогольной и спиртосодержащей продукции, потребление ими наркотических средств или психотропных веществ в общественных местах.</a:t>
            </a:r>
            <a:endParaRPr lang="ru-RU" sz="80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6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effectLst/>
                <a:latin typeface="Bookman Old Style" pitchFamily="18" charset="0"/>
              </a:rPr>
              <a:t>Административная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537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История борьбы с распространением наркотиков</vt:lpstr>
      <vt:lpstr>Общественная опасность наркомании</vt:lpstr>
      <vt:lpstr> Виды наркотических веществ </vt:lpstr>
      <vt:lpstr>Виды наркотических веществ</vt:lpstr>
      <vt:lpstr>Физиологические признаки употребления наркотиков </vt:lpstr>
      <vt:lpstr>Поведенческие признаки: </vt:lpstr>
      <vt:lpstr> Закон РФ «О наркотических средствах или психотропных веществах»  </vt:lpstr>
      <vt:lpstr>Административная ответственность</vt:lpstr>
      <vt:lpstr>Уголовная ответственность </vt:lpstr>
      <vt:lpstr>Дети о наркотиках</vt:lpstr>
      <vt:lpstr>Дети о наркотиках</vt:lpstr>
      <vt:lpstr>Слайд 13</vt:lpstr>
      <vt:lpstr>СПАСИБО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 Похващева</cp:lastModifiedBy>
  <cp:revision>27</cp:revision>
  <dcterms:modified xsi:type="dcterms:W3CDTF">2020-04-23T14:49:49Z</dcterms:modified>
</cp:coreProperties>
</file>