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19"/>
  </p:notesMasterIdLst>
  <p:sldIdLst>
    <p:sldId id="256" r:id="rId2"/>
    <p:sldId id="275" r:id="rId3"/>
    <p:sldId id="297" r:id="rId4"/>
    <p:sldId id="260" r:id="rId5"/>
    <p:sldId id="286" r:id="rId6"/>
    <p:sldId id="287" r:id="rId7"/>
    <p:sldId id="288" r:id="rId8"/>
    <p:sldId id="289" r:id="rId9"/>
    <p:sldId id="291" r:id="rId10"/>
    <p:sldId id="270" r:id="rId11"/>
    <p:sldId id="259" r:id="rId12"/>
    <p:sldId id="271" r:id="rId13"/>
    <p:sldId id="268" r:id="rId14"/>
    <p:sldId id="290" r:id="rId15"/>
    <p:sldId id="273" r:id="rId16"/>
    <p:sldId id="292" r:id="rId17"/>
    <p:sldId id="29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223B"/>
    <a:srgbClr val="AB274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D8F8F-C149-41B6-A62A-489E22E4F434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3F604-3478-4C02-8040-55B1CAB130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268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3F604-3478-4C02-8040-55B1CAB1309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61988" y="228600"/>
            <a:ext cx="8329612" cy="579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3F2B8-CC61-440B-BE11-33F757C56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pn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jpeg"/><Relationship Id="rId11" Type="http://schemas.openxmlformats.org/officeDocument/2006/relationships/image" Target="../media/image58.jpeg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Irina\картинки\математика\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1142984"/>
            <a:ext cx="4857784" cy="5214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14282" y="285728"/>
            <a:ext cx="8643966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dirty="0" smtClean="0">
                <a:ln w="50800"/>
                <a:solidFill>
                  <a:schemeClr val="tx1"/>
                </a:solidFill>
              </a:rPr>
              <a:t>Правильные многогранники</a:t>
            </a:r>
            <a:endParaRPr lang="ru-RU" sz="4800" b="1" dirty="0">
              <a:ln w="50800"/>
              <a:solidFill>
                <a:schemeClr val="tx1"/>
              </a:solidFill>
            </a:endParaRPr>
          </a:p>
        </p:txBody>
      </p:sp>
      <p:pic>
        <p:nvPicPr>
          <p:cNvPr id="2" name="Picture 2" descr="D:\Irina\анимашки\математика\5.jpg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524132"/>
            <a:ext cx="1905000" cy="1905000"/>
          </a:xfrm>
          <a:prstGeom prst="rect">
            <a:avLst/>
          </a:prstGeom>
          <a:noFill/>
        </p:spPr>
      </p:pic>
      <p:pic>
        <p:nvPicPr>
          <p:cNvPr id="3075" name="Picture 3" descr="D:\Irina\анимашки\математика\4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26943" y="4857760"/>
            <a:ext cx="1817089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000232" y="4929198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611188" y="620713"/>
            <a:ext cx="8064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0" lang="ru-RU"/>
          </a:p>
        </p:txBody>
      </p:sp>
      <p:sp>
        <p:nvSpPr>
          <p:cNvPr id="27" name="Заголовок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Заполни таблицу</a:t>
            </a:r>
            <a:endParaRPr lang="ru-RU" dirty="0"/>
          </a:p>
        </p:txBody>
      </p:sp>
      <p:graphicFrame>
        <p:nvGraphicFramePr>
          <p:cNvPr id="22590" name="Group 62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472519" cy="471551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412087"/>
                <a:gridCol w="1412087"/>
                <a:gridCol w="1059064"/>
                <a:gridCol w="1412087"/>
                <a:gridCol w="1623899"/>
                <a:gridCol w="1553295"/>
              </a:tblGrid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Название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85641" marR="8564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Тетраэдр</a:t>
                      </a:r>
                      <a:endParaRPr kumimoji="0" lang="ru-RU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85641" marR="8564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Куб </a:t>
                      </a:r>
                      <a:endParaRPr kumimoji="0" lang="ru-RU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85641" marR="8564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Октаэдр </a:t>
                      </a:r>
                      <a:endParaRPr kumimoji="0" lang="ru-RU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85641" marR="8564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Додекаэдр</a:t>
                      </a:r>
                      <a:endParaRPr kumimoji="0" lang="ru-RU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85641" marR="8564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Икосаэдр </a:t>
                      </a:r>
                      <a:endParaRPr kumimoji="0" lang="ru-RU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85641" marR="85641" anchor="ctr" horzOverflow="overflow"/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Форма граней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641" marR="856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L="85641" marR="856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L="85641" marR="856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L="85641" marR="856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L="85641" marR="856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L="85641" marR="85641" anchor="ctr" horzOverflow="overflow"/>
                </a:tc>
              </a:tr>
              <a:tr h="938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Число граней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641" marR="8564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641" marR="8564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641" marR="8564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641" marR="8564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641" marR="85641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641" marR="85641" anchor="ctr" horzOverflow="overflow"/>
                </a:tc>
              </a:tr>
              <a:tr h="1114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Число ребер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641" marR="8564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641" marR="8564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641" marR="8564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641" marR="8564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641" marR="85641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641" marR="85641" anchor="ctr" horzOverflow="overflow"/>
                </a:tc>
              </a:tr>
              <a:tr h="1116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Число вершин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641" marR="8564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641" marR="8564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641" marR="8564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641" marR="8564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641" marR="85641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641" marR="85641" anchor="ctr" horzOverflow="overflow"/>
                </a:tc>
              </a:tr>
            </a:tbl>
          </a:graphicData>
        </a:graphic>
      </p:graphicFrame>
      <p:sp>
        <p:nvSpPr>
          <p:cNvPr id="20515" name="AutoShape 43"/>
          <p:cNvSpPr>
            <a:spLocks noChangeArrowheads="1"/>
          </p:cNvSpPr>
          <p:nvPr/>
        </p:nvSpPr>
        <p:spPr bwMode="auto">
          <a:xfrm>
            <a:off x="2143108" y="2571744"/>
            <a:ext cx="857256" cy="714380"/>
          </a:xfrm>
          <a:prstGeom prst="triangle">
            <a:avLst>
              <a:gd name="adj" fmla="val 50000"/>
            </a:avLst>
          </a:prstGeom>
          <a:solidFill>
            <a:srgbClr val="7030A0"/>
          </a:solidFill>
          <a:ln w="508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0" lang="ru-RU">
              <a:solidFill>
                <a:srgbClr val="993300"/>
              </a:solidFill>
            </a:endParaRPr>
          </a:p>
        </p:txBody>
      </p:sp>
      <p:sp>
        <p:nvSpPr>
          <p:cNvPr id="20516" name="Rectangle 46"/>
          <p:cNvSpPr>
            <a:spLocks noChangeArrowheads="1"/>
          </p:cNvSpPr>
          <p:nvPr/>
        </p:nvSpPr>
        <p:spPr bwMode="auto">
          <a:xfrm>
            <a:off x="3357554" y="2643182"/>
            <a:ext cx="798091" cy="588881"/>
          </a:xfrm>
          <a:prstGeom prst="rect">
            <a:avLst/>
          </a:prstGeom>
          <a:solidFill>
            <a:srgbClr val="7030A0"/>
          </a:solidFill>
          <a:ln w="508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7" name="AutoShape 47"/>
          <p:cNvSpPr>
            <a:spLocks noChangeArrowheads="1"/>
          </p:cNvSpPr>
          <p:nvPr/>
        </p:nvSpPr>
        <p:spPr bwMode="auto">
          <a:xfrm>
            <a:off x="4643438" y="2571744"/>
            <a:ext cx="785818" cy="714380"/>
          </a:xfrm>
          <a:prstGeom prst="triangle">
            <a:avLst>
              <a:gd name="adj" fmla="val 50000"/>
            </a:avLst>
          </a:prstGeom>
          <a:solidFill>
            <a:srgbClr val="7030A0"/>
          </a:solidFill>
          <a:ln w="508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8" name="AutoShape 48"/>
          <p:cNvSpPr>
            <a:spLocks noChangeArrowheads="1"/>
          </p:cNvSpPr>
          <p:nvPr/>
        </p:nvSpPr>
        <p:spPr bwMode="auto">
          <a:xfrm>
            <a:off x="6143636" y="2571744"/>
            <a:ext cx="913902" cy="675766"/>
          </a:xfrm>
          <a:prstGeom prst="pentagon">
            <a:avLst/>
          </a:prstGeom>
          <a:solidFill>
            <a:srgbClr val="7030A0"/>
          </a:solidFill>
          <a:ln w="508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20" name="Text Box 64"/>
          <p:cNvSpPr txBox="1">
            <a:spLocks noChangeArrowheads="1"/>
          </p:cNvSpPr>
          <p:nvPr/>
        </p:nvSpPr>
        <p:spPr bwMode="auto">
          <a:xfrm>
            <a:off x="2124075" y="4941888"/>
            <a:ext cx="6264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Times New Roman" pitchFamily="18" charset="0"/>
            </a:endParaRPr>
          </a:p>
        </p:txBody>
      </p:sp>
      <p:sp>
        <p:nvSpPr>
          <p:cNvPr id="12" name="AutoShape 47"/>
          <p:cNvSpPr>
            <a:spLocks noChangeArrowheads="1"/>
          </p:cNvSpPr>
          <p:nvPr/>
        </p:nvSpPr>
        <p:spPr bwMode="auto">
          <a:xfrm>
            <a:off x="7786710" y="2571744"/>
            <a:ext cx="857256" cy="714380"/>
          </a:xfrm>
          <a:prstGeom prst="triangle">
            <a:avLst>
              <a:gd name="adj" fmla="val 50000"/>
            </a:avLst>
          </a:prstGeom>
          <a:solidFill>
            <a:srgbClr val="7030A0"/>
          </a:solidFill>
          <a:ln w="508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285984" y="3429000"/>
            <a:ext cx="4244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285984" y="5572140"/>
            <a:ext cx="4244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500430" y="3500438"/>
            <a:ext cx="4244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285984" y="4572008"/>
            <a:ext cx="4244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714876" y="5643578"/>
            <a:ext cx="4244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714876" y="3500438"/>
            <a:ext cx="4244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500430" y="5643578"/>
            <a:ext cx="4244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929322" y="3429000"/>
            <a:ext cx="9906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429124" y="4500570"/>
            <a:ext cx="9906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429520" y="5643578"/>
            <a:ext cx="9906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214678" y="4572008"/>
            <a:ext cx="9906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857884" y="5572140"/>
            <a:ext cx="9906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500958" y="3429000"/>
            <a:ext cx="9906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857884" y="4500570"/>
            <a:ext cx="9906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30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500958" y="4500570"/>
            <a:ext cx="9906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30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5" grpId="0" animBg="1"/>
      <p:bldP spid="20516" grpId="0" animBg="1"/>
      <p:bldP spid="20517" grpId="0" animBg="1"/>
      <p:bldP spid="20518" grpId="0" animBg="1"/>
      <p:bldP spid="12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Правильные многогранники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099" name="Picture 3" descr="D:\Irina\анимашки\математика\5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3286116" y="1571612"/>
            <a:ext cx="1790700" cy="1790700"/>
          </a:xfrm>
          <a:prstGeom prst="rect">
            <a:avLst/>
          </a:prstGeom>
          <a:noFill/>
        </p:spPr>
      </p:pic>
      <p:pic>
        <p:nvPicPr>
          <p:cNvPr id="4098" name="Picture 2" descr="D:\Irina\картинки\математика\2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714488"/>
            <a:ext cx="1857388" cy="1857388"/>
          </a:xfrm>
          <a:prstGeom prst="rect">
            <a:avLst/>
          </a:prstGeom>
          <a:noFill/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214678" y="4286256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ru-RU" sz="3600" dirty="0" smtClean="0">
                <a:solidFill>
                  <a:srgbClr val="800000"/>
                </a:solidFill>
              </a:rPr>
              <a:t>Тетраэдр </a:t>
            </a:r>
            <a:endParaRPr lang="ru-RU" sz="3200" dirty="0">
              <a:solidFill>
                <a:srgbClr val="8000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286116" y="5929330"/>
            <a:ext cx="16430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ru-RU" sz="3600" dirty="0" smtClean="0">
                <a:solidFill>
                  <a:srgbClr val="800000"/>
                </a:solidFill>
              </a:rPr>
              <a:t>Куб</a:t>
            </a:r>
            <a:endParaRPr lang="ru-RU" sz="3600" dirty="0">
              <a:solidFill>
                <a:srgbClr val="800000"/>
              </a:solidFill>
            </a:endParaRPr>
          </a:p>
        </p:txBody>
      </p:sp>
      <p:pic>
        <p:nvPicPr>
          <p:cNvPr id="4100" name="Picture 4" descr="D:\Irina\картинки\математика\2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36" y="1643050"/>
            <a:ext cx="1857388" cy="1857388"/>
          </a:xfrm>
          <a:prstGeom prst="rect">
            <a:avLst/>
          </a:prstGeom>
          <a:noFill/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143240" y="4786322"/>
            <a:ext cx="22145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ru-RU" sz="3600" dirty="0" smtClean="0">
                <a:solidFill>
                  <a:srgbClr val="800000"/>
                </a:solidFill>
              </a:rPr>
              <a:t>Октаэдр  </a:t>
            </a:r>
            <a:endParaRPr lang="ru-RU" sz="3600" dirty="0">
              <a:solidFill>
                <a:srgbClr val="800000"/>
              </a:solidFill>
            </a:endParaRPr>
          </a:p>
        </p:txBody>
      </p:sp>
      <p:pic>
        <p:nvPicPr>
          <p:cNvPr id="4101" name="Picture 5" descr="D:\Irina\картинки\математика\2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86512" y="4572008"/>
            <a:ext cx="1428750" cy="1428750"/>
          </a:xfrm>
          <a:prstGeom prst="rect">
            <a:avLst/>
          </a:prstGeom>
          <a:noFill/>
        </p:spPr>
      </p:pic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3143240" y="5286388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ru-RU" sz="3600" dirty="0" smtClean="0">
                <a:solidFill>
                  <a:srgbClr val="800000"/>
                </a:solidFill>
              </a:rPr>
              <a:t>Икосаэдр</a:t>
            </a:r>
            <a:endParaRPr kumimoji="0" lang="ru-RU" sz="3600" dirty="0">
              <a:solidFill>
                <a:srgbClr val="800000"/>
              </a:solidFill>
            </a:endParaRPr>
          </a:p>
        </p:txBody>
      </p:sp>
      <p:pic>
        <p:nvPicPr>
          <p:cNvPr id="4102" name="Picture 6" descr="D:\Irina\картинки\математика\2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28662" y="4500570"/>
            <a:ext cx="1428750" cy="1428750"/>
          </a:xfrm>
          <a:prstGeom prst="rect">
            <a:avLst/>
          </a:prstGeom>
          <a:noFill/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000364" y="3786190"/>
            <a:ext cx="2643206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ru-RU" sz="3600" dirty="0" smtClean="0">
                <a:solidFill>
                  <a:srgbClr val="800000"/>
                </a:solidFill>
              </a:rPr>
              <a:t>Додекаэдр   </a:t>
            </a:r>
            <a:endParaRPr kumimoji="0" lang="ru-RU" sz="36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40741E-7 L -0.33472 -0.15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0" y="-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59259E-6 L 0.31875 -0.203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00" y="-1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0.31875 0.091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00" y="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8.14815E-6 L -0.00799 -0.39884 " pathEditMode="relative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26 0.00832 C -0.17083 0.01549 -0.18767 0.02567 -0.19879 0.04718 C -0.20156 0.05805 -0.2059 0.06892 -0.21111 0.07794 C -0.21337 0.08811 -0.21719 0.0969 -0.22031 0.10661 C -0.22205 0.11193 -0.22344 0.11748 -0.22483 0.12303 C -0.22535 0.12511 -0.22639 0.12928 -0.22639 0.12928 C -0.22691 0.14639 -0.22726 0.16327 -0.22795 0.18039 C -0.2283 0.18941 -0.22917 0.19819 -0.22951 0.20721 C -0.23125 0.24722 -0.22813 0.25532 -0.24184 0.28284 C -0.24566 0.29047 -0.25972 0.31776 -0.26181 0.32609 C -0.26354 0.33279 -0.26302 0.33325 -0.26788 0.33834 C -0.27326 0.34389 -0.27604 0.34644 -0.28177 0.34852 C -0.28594 0.35014 -0.2941 0.35268 -0.2941 0.35268 C -0.29826 0.35199 -0.3026 0.35268 -0.30642 0.3506 C -0.30816 0.34967 -0.30816 0.34621 -0.30955 0.34436 C -0.31076 0.34274 -0.3125 0.34181 -0.31406 0.34042 C -0.31719 0.32794 -0.31111 0.31637 -0.31111 0.30342 " pathEditMode="relative" ptsTypes="ffffffffffffffff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61988" y="228600"/>
            <a:ext cx="8329612" cy="105726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/>
              <a:t>Математика</a:t>
            </a:r>
            <a:r>
              <a:rPr lang="ru-RU" dirty="0" smtClean="0"/>
              <a:t> - гимнастика для ума, СТЕРЕОМЕТРИЯ - витамин для мозга.</a:t>
            </a:r>
            <a:endParaRPr lang="ru-RU" dirty="0"/>
          </a:p>
        </p:txBody>
      </p:sp>
      <p:pic>
        <p:nvPicPr>
          <p:cNvPr id="5123" name="Picture 3" descr="D:\Irina\картинки\математика\29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00860" y="1428736"/>
            <a:ext cx="2143140" cy="2143140"/>
          </a:xfrm>
          <a:prstGeom prst="rect">
            <a:avLst/>
          </a:prstGeom>
          <a:noFill/>
        </p:spPr>
      </p:pic>
      <p:pic>
        <p:nvPicPr>
          <p:cNvPr id="5124" name="Picture 4" descr="D:\Irina\картинки\кусудамы\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5357818" cy="6858008"/>
          </a:xfrm>
          <a:prstGeom prst="rect">
            <a:avLst/>
          </a:prstGeom>
          <a:noFill/>
        </p:spPr>
      </p:pic>
      <p:pic>
        <p:nvPicPr>
          <p:cNvPr id="5125" name="Picture 5" descr="D:\Irina\картинки\кусудамы\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86546" y="4500546"/>
            <a:ext cx="2357454" cy="2357454"/>
          </a:xfrm>
          <a:prstGeom prst="rect">
            <a:avLst/>
          </a:prstGeom>
          <a:noFill/>
        </p:spPr>
      </p:pic>
      <p:pic>
        <p:nvPicPr>
          <p:cNvPr id="5126" name="Picture 6" descr="D:\Irina\картинки\кусудамы\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57818" y="0"/>
            <a:ext cx="2420926" cy="1815695"/>
          </a:xfrm>
          <a:prstGeom prst="rect">
            <a:avLst/>
          </a:prstGeom>
          <a:noFill/>
        </p:spPr>
      </p:pic>
      <p:pic>
        <p:nvPicPr>
          <p:cNvPr id="5127" name="Picture 7" descr="D:\Irina\картинки\кусудамы\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57818" y="3143248"/>
            <a:ext cx="1928826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7" name="Picture 5" descr="arxit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071802" y="928670"/>
            <a:ext cx="2500330" cy="1660525"/>
          </a:xfrm>
          <a:noFill/>
        </p:spPr>
      </p:pic>
      <p:pic>
        <p:nvPicPr>
          <p:cNvPr id="110599" name="Picture 7" descr="arxit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5715008" y="3857628"/>
            <a:ext cx="3000375" cy="2000250"/>
          </a:xfrm>
          <a:noFill/>
        </p:spPr>
      </p:pic>
      <p:sp>
        <p:nvSpPr>
          <p:cNvPr id="110602" name="Text Box 10"/>
          <p:cNvSpPr txBox="1">
            <a:spLocks noChangeArrowheads="1"/>
          </p:cNvSpPr>
          <p:nvPr/>
        </p:nvSpPr>
        <p:spPr bwMode="auto">
          <a:xfrm>
            <a:off x="3000364" y="2143116"/>
            <a:ext cx="259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/>
              <a:t>Великая пирамида в Гизе</a:t>
            </a:r>
          </a:p>
        </p:txBody>
      </p:sp>
      <p:sp>
        <p:nvSpPr>
          <p:cNvPr id="110603" name="Text Box 11"/>
          <p:cNvSpPr txBox="1">
            <a:spLocks noChangeArrowheads="1"/>
          </p:cNvSpPr>
          <p:nvPr/>
        </p:nvSpPr>
        <p:spPr bwMode="auto">
          <a:xfrm>
            <a:off x="5715008" y="5857892"/>
            <a:ext cx="31638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/>
              <a:t>Александрийский маяк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6072198" y="857232"/>
            <a:ext cx="2786082" cy="3033433"/>
            <a:chOff x="6072198" y="928670"/>
            <a:chExt cx="2786082" cy="3033433"/>
          </a:xfrm>
        </p:grpSpPr>
        <p:pic>
          <p:nvPicPr>
            <p:cNvPr id="12290" name="Picture 2" descr="D:\Irina\картинки\математика\0010-010-Nikolskij-sobor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286512" y="928670"/>
              <a:ext cx="2357454" cy="2579861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6072198" y="3500438"/>
              <a:ext cx="27860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/>
                <a:t>Никольский собор</a:t>
              </a:r>
              <a:endParaRPr lang="ru-RU" sz="2400" b="1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85720" y="928670"/>
            <a:ext cx="2357454" cy="2902699"/>
            <a:chOff x="285720" y="928670"/>
            <a:chExt cx="2357454" cy="2902699"/>
          </a:xfrm>
        </p:grpSpPr>
        <p:pic>
          <p:nvPicPr>
            <p:cNvPr id="12291" name="Picture 3" descr="D:\Irina\картинки\математика\69317510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85720" y="928670"/>
              <a:ext cx="2283819" cy="2571768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285720" y="3000372"/>
              <a:ext cx="23574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</a:rPr>
                <a:t>Галикарнасский</a:t>
              </a:r>
              <a:r>
                <a:rPr lang="ru-RU" sz="2400" b="1" dirty="0" smtClean="0"/>
                <a:t> мавзолей</a:t>
              </a:r>
              <a:endParaRPr lang="ru-RU" sz="2400" b="1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143240" y="3071810"/>
            <a:ext cx="2286016" cy="3460292"/>
            <a:chOff x="3071802" y="3071810"/>
            <a:chExt cx="2286016" cy="3460292"/>
          </a:xfrm>
        </p:grpSpPr>
        <p:pic>
          <p:nvPicPr>
            <p:cNvPr id="12292" name="Picture 4" descr="D:\Irina\картинки\математика\Башня Сююмбике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071802" y="3071810"/>
              <a:ext cx="2286016" cy="3460292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3071802" y="6072206"/>
              <a:ext cx="22145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chemeClr val="bg1"/>
                  </a:solidFill>
                </a:rPr>
                <a:t>Башня </a:t>
              </a:r>
              <a:r>
                <a:rPr lang="ru-RU" sz="2000" b="1" dirty="0" err="1" smtClean="0">
                  <a:solidFill>
                    <a:schemeClr val="bg1"/>
                  </a:solidFill>
                </a:rPr>
                <a:t>Сююмбике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1285852" y="214290"/>
            <a:ext cx="70878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Многогранники в архитектуре.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285720" y="3786190"/>
            <a:ext cx="2357454" cy="3071810"/>
            <a:chOff x="285720" y="3786190"/>
            <a:chExt cx="2357454" cy="3071810"/>
          </a:xfrm>
        </p:grpSpPr>
        <p:pic>
          <p:nvPicPr>
            <p:cNvPr id="12293" name="Picture 5" descr="D:\Irina\картинки\математика\0009-009-Mechet-Kul-SHarif.jp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85720" y="3786190"/>
              <a:ext cx="2221072" cy="2714644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285720" y="6027003"/>
              <a:ext cx="23574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/>
                <a:t>Мечеть </a:t>
              </a:r>
            </a:p>
            <a:p>
              <a:pPr algn="ctr"/>
              <a:r>
                <a:rPr lang="ru-RU" sz="2400" b="1" dirty="0" err="1" smtClean="0"/>
                <a:t>Кул-Шариф</a:t>
              </a:r>
              <a:endParaRPr lang="ru-RU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2" grpId="0"/>
      <p:bldP spid="11060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71604" y="357166"/>
            <a:ext cx="5884776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Многогранники в жизни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314" name="Picture 2" descr="D:\Irina\картинки\математика\платье из многогран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1357298"/>
            <a:ext cx="3640865" cy="3071834"/>
          </a:xfrm>
          <a:prstGeom prst="rect">
            <a:avLst/>
          </a:prstGeom>
          <a:noFill/>
        </p:spPr>
      </p:pic>
      <p:pic>
        <p:nvPicPr>
          <p:cNvPr id="13315" name="Picture 3" descr="D:\Irina\картинки\математика\3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43306" y="1357298"/>
            <a:ext cx="2405066" cy="3607599"/>
          </a:xfrm>
          <a:prstGeom prst="rect">
            <a:avLst/>
          </a:prstGeom>
          <a:noFill/>
        </p:spPr>
      </p:pic>
      <p:pic>
        <p:nvPicPr>
          <p:cNvPr id="13316" name="Picture 4" descr="D:\Irina\картинки\математика\36.jpg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3643305" y="5000636"/>
            <a:ext cx="2772185" cy="1857364"/>
          </a:xfrm>
          <a:prstGeom prst="rect">
            <a:avLst/>
          </a:prstGeom>
          <a:solidFill>
            <a:schemeClr val="tx2">
              <a:lumMod val="40000"/>
              <a:lumOff val="60000"/>
              <a:alpha val="82000"/>
            </a:schemeClr>
          </a:solidFill>
          <a:ln>
            <a:noFill/>
          </a:ln>
        </p:spPr>
      </p:pic>
      <p:pic>
        <p:nvPicPr>
          <p:cNvPr id="13317" name="Picture 5" descr="D:\Irina\картинки\математика\3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00760" y="1285860"/>
            <a:ext cx="3143240" cy="2853392"/>
          </a:xfrm>
          <a:prstGeom prst="rect">
            <a:avLst/>
          </a:prstGeom>
          <a:noFill/>
        </p:spPr>
      </p:pic>
      <p:pic>
        <p:nvPicPr>
          <p:cNvPr id="13318" name="Picture 6" descr="D:\Irina\картинки\математика\3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00760" y="3938659"/>
            <a:ext cx="3143240" cy="2919341"/>
          </a:xfrm>
          <a:prstGeom prst="rect">
            <a:avLst/>
          </a:prstGeom>
          <a:noFill/>
        </p:spPr>
      </p:pic>
      <p:pic>
        <p:nvPicPr>
          <p:cNvPr id="13320" name="Picture 8" descr="Картинка 199 из 22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4429132"/>
            <a:ext cx="3666214" cy="2428868"/>
          </a:xfrm>
          <a:prstGeom prst="rect">
            <a:avLst/>
          </a:prstGeom>
          <a:noFill/>
        </p:spPr>
      </p:pic>
      <p:pic>
        <p:nvPicPr>
          <p:cNvPr id="15362" name="Picture 2" descr="http://duicoram.site50.net/images/img46407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83878" y="4429132"/>
            <a:ext cx="2359494" cy="2428868"/>
          </a:xfrm>
          <a:prstGeom prst="rect">
            <a:avLst/>
          </a:prstGeom>
          <a:noFill/>
        </p:spPr>
      </p:pic>
      <p:grpSp>
        <p:nvGrpSpPr>
          <p:cNvPr id="13" name="Группа 12"/>
          <p:cNvGrpSpPr/>
          <p:nvPr/>
        </p:nvGrpSpPr>
        <p:grpSpPr>
          <a:xfrm>
            <a:off x="0" y="1214422"/>
            <a:ext cx="9144000" cy="5643578"/>
            <a:chOff x="0" y="1214422"/>
            <a:chExt cx="9144000" cy="5643578"/>
          </a:xfrm>
        </p:grpSpPr>
        <p:pic>
          <p:nvPicPr>
            <p:cNvPr id="15366" name="Picture 6" descr="http://3.bp.blogspot.com/-MUHQfuQV5nY/Uid_v8FuzeI/AAAAAAAAC_U/sHE8S2h2s5E/s1600/1-geometric-table-by-john-foster.jp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0" y="1247775"/>
              <a:ext cx="5610225" cy="5610225"/>
            </a:xfrm>
            <a:prstGeom prst="rect">
              <a:avLst/>
            </a:prstGeom>
            <a:noFill/>
          </p:spPr>
        </p:pic>
        <p:pic>
          <p:nvPicPr>
            <p:cNvPr id="15368" name="Picture 8" descr="http://www.symbolsbook.ru/images/D/Almaz.jp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391150" y="1214422"/>
              <a:ext cx="3752850" cy="564357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0" y="1571612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Теорема Эйлера:</a:t>
            </a:r>
          </a:p>
          <a:p>
            <a:pPr algn="ctr"/>
            <a:r>
              <a:rPr kumimoji="0" lang="ru-RU" sz="3200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kumimoji="0"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Число вершин - число ребер + число граней =2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</a:endParaRPr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4286248" y="4143380"/>
            <a:ext cx="4429156" cy="239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300" b="1" dirty="0" smtClean="0">
                <a:solidFill>
                  <a:srgbClr val="96223B"/>
                </a:solidFill>
              </a:rPr>
              <a:t>Швейцарский, немецкий и российский</a:t>
            </a:r>
            <a:r>
              <a:rPr lang="ru-RU" sz="2300" dirty="0" smtClean="0">
                <a:solidFill>
                  <a:srgbClr val="96223B"/>
                </a:solidFill>
              </a:rPr>
              <a:t> </a:t>
            </a:r>
            <a:r>
              <a:rPr lang="ru-RU" sz="2300" b="1" dirty="0" smtClean="0">
                <a:solidFill>
                  <a:srgbClr val="96223B"/>
                </a:solidFill>
              </a:rPr>
              <a:t>математик </a:t>
            </a:r>
            <a:r>
              <a:rPr lang="ru-RU" sz="2300" dirty="0" smtClean="0">
                <a:solidFill>
                  <a:srgbClr val="96223B"/>
                </a:solidFill>
              </a:rPr>
              <a:t> </a:t>
            </a:r>
          </a:p>
          <a:p>
            <a:pPr>
              <a:spcBef>
                <a:spcPct val="50000"/>
              </a:spcBef>
            </a:pPr>
            <a:r>
              <a:rPr lang="ru-RU" sz="2300" dirty="0" smtClean="0"/>
              <a:t>автор более чем 800 работ по математическому анализу, дифференциальной геометрии, теории музыки и др.</a:t>
            </a:r>
            <a:endParaRPr lang="ru-RU" sz="2300" b="1" u="sng" dirty="0"/>
          </a:p>
        </p:txBody>
      </p:sp>
      <p:sp>
        <p:nvSpPr>
          <p:cNvPr id="103434" name="Text Box 10"/>
          <p:cNvSpPr txBox="1">
            <a:spLocks noChangeArrowheads="1"/>
          </p:cNvSpPr>
          <p:nvPr/>
        </p:nvSpPr>
        <p:spPr bwMode="auto">
          <a:xfrm>
            <a:off x="4643438" y="3143248"/>
            <a:ext cx="3168650" cy="95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500"/>
              </a:lnSpc>
              <a:spcBef>
                <a:spcPct val="50000"/>
              </a:spcBef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</a:rPr>
              <a:t>Леонард Эйлер</a:t>
            </a:r>
            <a:endParaRPr lang="ru-RU" sz="2800" b="1" dirty="0">
              <a:solidFill>
                <a:srgbClr val="800000"/>
              </a:solidFill>
              <a:latin typeface="Times New Roman" pitchFamily="18" charset="0"/>
            </a:endParaRPr>
          </a:p>
          <a:p>
            <a:pPr algn="ctr">
              <a:lnSpc>
                <a:spcPts val="2500"/>
              </a:lnSpc>
              <a:spcBef>
                <a:spcPct val="50000"/>
              </a:spcBef>
            </a:pPr>
            <a:r>
              <a:rPr lang="ru-RU" sz="2800" b="1" dirty="0">
                <a:solidFill>
                  <a:srgbClr val="800000"/>
                </a:solidFill>
                <a:latin typeface="Times New Roman" pitchFamily="18" charset="0"/>
              </a:rPr>
              <a:t>(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</a:rPr>
              <a:t>1707-1783</a:t>
            </a:r>
            <a:r>
              <a:rPr lang="ru-RU" sz="2800" b="1" dirty="0">
                <a:solidFill>
                  <a:srgbClr val="800000"/>
                </a:solidFill>
                <a:latin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</a:endParaRPr>
          </a:p>
        </p:txBody>
      </p:sp>
      <p:pic>
        <p:nvPicPr>
          <p:cNvPr id="11266" name="Picture 2" descr="D:\Irina\картинки\Ученые\Leonhard_Euler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2643182"/>
            <a:ext cx="3500462" cy="4214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Число вершин, рёбер и граней правильных многогранников связано друг с другом интересным соотношением.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9" grpId="0"/>
      <p:bldP spid="103432" grpId="0"/>
      <p:bldP spid="1034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472518" cy="125272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Виды многогранников</a:t>
            </a:r>
            <a:endParaRPr lang="ru-RU" dirty="0"/>
          </a:p>
        </p:txBody>
      </p:sp>
      <p:pic>
        <p:nvPicPr>
          <p:cNvPr id="30724" name="Picture 4" descr="http://wsyakayawsyachina.narod.ru/physics/all_matter/ris-ti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0" y="1857364"/>
            <a:ext cx="9019043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Правильные многогранники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099" name="Picture 3" descr="D:\Irina\анимашки\математика\5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3929058" y="4643446"/>
            <a:ext cx="1790700" cy="1790700"/>
          </a:xfrm>
          <a:prstGeom prst="rect">
            <a:avLst/>
          </a:prstGeom>
          <a:noFill/>
        </p:spPr>
      </p:pic>
      <p:pic>
        <p:nvPicPr>
          <p:cNvPr id="4098" name="Picture 2" descr="D:\Irina\картинки\математика\2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714488"/>
            <a:ext cx="1857388" cy="1857388"/>
          </a:xfrm>
          <a:prstGeom prst="rect">
            <a:avLst/>
          </a:prstGeom>
          <a:noFill/>
        </p:spPr>
      </p:pic>
      <p:pic>
        <p:nvPicPr>
          <p:cNvPr id="4100" name="Picture 4" descr="D:\Irina\картинки\математика\2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58016" y="1643050"/>
            <a:ext cx="1857388" cy="1857388"/>
          </a:xfrm>
          <a:prstGeom prst="rect">
            <a:avLst/>
          </a:prstGeom>
          <a:noFill/>
        </p:spPr>
      </p:pic>
      <p:pic>
        <p:nvPicPr>
          <p:cNvPr id="4101" name="Picture 5" descr="D:\Irina\картинки\математика\2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00892" y="4643446"/>
            <a:ext cx="1428750" cy="1428750"/>
          </a:xfrm>
          <a:prstGeom prst="rect">
            <a:avLst/>
          </a:prstGeom>
          <a:noFill/>
        </p:spPr>
      </p:pic>
      <p:pic>
        <p:nvPicPr>
          <p:cNvPr id="4102" name="Picture 6" descr="D:\Irina\картинки\математика\2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28662" y="4500570"/>
            <a:ext cx="1428750" cy="1428750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2571736" y="1857364"/>
            <a:ext cx="430444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214282" y="3071810"/>
            <a:ext cx="8715436" cy="28469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2300" b="0" dirty="0" smtClean="0">
                <a:solidFill>
                  <a:schemeClr val="tx1"/>
                </a:solidFill>
              </a:rPr>
              <a:t>Плоские многоугольники </a:t>
            </a:r>
          </a:p>
          <a:p>
            <a:pPr marL="0" indent="0">
              <a:buNone/>
            </a:pPr>
            <a:r>
              <a:rPr lang="ru-RU" sz="2300" b="0" dirty="0" smtClean="0">
                <a:solidFill>
                  <a:schemeClr val="tx1"/>
                </a:solidFill>
              </a:rPr>
              <a:t>называются </a:t>
            </a:r>
            <a:r>
              <a:rPr lang="ru-RU" sz="2300" b="0" dirty="0" smtClean="0">
                <a:solidFill>
                  <a:srgbClr val="C00000"/>
                </a:solidFill>
              </a:rPr>
              <a:t>гранями </a:t>
            </a:r>
            <a:r>
              <a:rPr lang="ru-RU" sz="2300" b="0" dirty="0" smtClean="0"/>
              <a:t>многогранника</a:t>
            </a:r>
            <a:r>
              <a:rPr lang="ru-RU" sz="2300" b="0" dirty="0" smtClean="0">
                <a:solidFill>
                  <a:schemeClr val="tx1"/>
                </a:solidFill>
              </a:rPr>
              <a:t> </a:t>
            </a:r>
          </a:p>
          <a:p>
            <a:endParaRPr lang="ru-RU" sz="1200" b="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2300" b="0" dirty="0" smtClean="0">
                <a:solidFill>
                  <a:schemeClr val="tx1"/>
                </a:solidFill>
              </a:rPr>
              <a:t>стороны </a:t>
            </a:r>
            <a:r>
              <a:rPr lang="ru-RU" sz="2300" b="0" dirty="0">
                <a:solidFill>
                  <a:schemeClr val="tx1"/>
                </a:solidFill>
              </a:rPr>
              <a:t>многоугольника </a:t>
            </a:r>
            <a:r>
              <a:rPr lang="ru-RU" sz="2300" b="0" dirty="0" smtClean="0">
                <a:solidFill>
                  <a:schemeClr val="tx1"/>
                </a:solidFill>
              </a:rPr>
              <a:t>– </a:t>
            </a:r>
          </a:p>
          <a:p>
            <a:pPr>
              <a:buNone/>
            </a:pPr>
            <a:r>
              <a:rPr lang="ru-RU" sz="2300" b="0" dirty="0" smtClean="0">
                <a:solidFill>
                  <a:srgbClr val="00B050"/>
                </a:solidFill>
              </a:rPr>
              <a:t>ребрами</a:t>
            </a:r>
            <a:r>
              <a:rPr lang="ru-RU" sz="2300" b="0" dirty="0" smtClean="0">
                <a:solidFill>
                  <a:schemeClr val="tx1"/>
                </a:solidFill>
              </a:rPr>
              <a:t> многогранника </a:t>
            </a:r>
          </a:p>
          <a:p>
            <a:endParaRPr lang="ru-RU" sz="1200" b="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2300" b="0" dirty="0" smtClean="0">
                <a:solidFill>
                  <a:schemeClr val="tx1"/>
                </a:solidFill>
              </a:rPr>
              <a:t>вершины </a:t>
            </a:r>
            <a:r>
              <a:rPr lang="ru-RU" sz="2300" b="0" dirty="0">
                <a:solidFill>
                  <a:schemeClr val="tx1"/>
                </a:solidFill>
              </a:rPr>
              <a:t>многоугольника </a:t>
            </a:r>
            <a:r>
              <a:rPr lang="ru-RU" sz="2300" b="0" dirty="0" smtClean="0">
                <a:solidFill>
                  <a:schemeClr val="tx1"/>
                </a:solidFill>
              </a:rPr>
              <a:t>– </a:t>
            </a:r>
          </a:p>
          <a:p>
            <a:pPr>
              <a:buNone/>
            </a:pPr>
            <a:r>
              <a:rPr lang="ru-RU" sz="2300" b="0" dirty="0" smtClean="0">
                <a:solidFill>
                  <a:srgbClr val="7030A0"/>
                </a:solidFill>
              </a:rPr>
              <a:t>вершинами</a:t>
            </a:r>
            <a:r>
              <a:rPr lang="ru-RU" sz="2300" b="0" dirty="0" smtClean="0">
                <a:solidFill>
                  <a:schemeClr val="tx1"/>
                </a:solidFill>
              </a:rPr>
              <a:t> </a:t>
            </a:r>
            <a:r>
              <a:rPr lang="ru-RU" sz="2300" b="0" dirty="0">
                <a:solidFill>
                  <a:schemeClr val="tx1"/>
                </a:solidFill>
              </a:rPr>
              <a:t>многогранника. </a:t>
            </a:r>
            <a:endParaRPr lang="ru-RU" sz="1400" b="0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Irina\картинки\математика\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794" y="1500174"/>
            <a:ext cx="1620789" cy="1585914"/>
          </a:xfrm>
          <a:prstGeom prst="rect">
            <a:avLst/>
          </a:prstGeom>
          <a:noFill/>
        </p:spPr>
      </p:pic>
      <p:pic>
        <p:nvPicPr>
          <p:cNvPr id="1027" name="Picture 3" descr="D:\Irina\картинки\математика\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44" y="1500174"/>
            <a:ext cx="1643074" cy="1643074"/>
          </a:xfrm>
          <a:prstGeom prst="rect">
            <a:avLst/>
          </a:prstGeom>
          <a:noFill/>
        </p:spPr>
      </p:pic>
      <p:pic>
        <p:nvPicPr>
          <p:cNvPr id="1030" name="Picture 6" descr="D:\Irina\картинки\математика\15.jpg"/>
          <p:cNvPicPr>
            <a:picLocks noChangeAspect="1" noChangeArrowheads="1"/>
          </p:cNvPicPr>
          <p:nvPr/>
        </p:nvPicPr>
        <p:blipFill>
          <a:blip r:embed="rId4" cstate="email"/>
          <a:srcRect r="44141"/>
          <a:stretch>
            <a:fillRect/>
          </a:stretch>
        </p:blipFill>
        <p:spPr bwMode="auto">
          <a:xfrm>
            <a:off x="5429256" y="3071810"/>
            <a:ext cx="3071834" cy="3356817"/>
          </a:xfrm>
          <a:prstGeom prst="rect">
            <a:avLst/>
          </a:prstGeom>
          <a:noFill/>
        </p:spPr>
      </p:pic>
      <p:sp>
        <p:nvSpPr>
          <p:cNvPr id="7" name="Равнобедренный треугольник 6"/>
          <p:cNvSpPr/>
          <p:nvPr/>
        </p:nvSpPr>
        <p:spPr>
          <a:xfrm rot="19701543">
            <a:off x="6158626" y="3031402"/>
            <a:ext cx="1281483" cy="3143820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>
            <a:endCxn id="7" idx="2"/>
          </p:cNvCxnSpPr>
          <p:nvPr/>
        </p:nvCxnSpPr>
        <p:spPr>
          <a:xfrm rot="16200000" flipH="1">
            <a:off x="5008122" y="4207326"/>
            <a:ext cx="2991565" cy="1149164"/>
          </a:xfrm>
          <a:prstGeom prst="line">
            <a:avLst/>
          </a:prstGeom>
          <a:ln w="63500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17"/>
          <p:cNvGrpSpPr/>
          <p:nvPr/>
        </p:nvGrpSpPr>
        <p:grpSpPr>
          <a:xfrm>
            <a:off x="6429386" y="6143645"/>
            <a:ext cx="762007" cy="714356"/>
            <a:chOff x="6104666" y="6040134"/>
            <a:chExt cx="415640" cy="369332"/>
          </a:xfrm>
        </p:grpSpPr>
        <p:sp>
          <p:nvSpPr>
            <p:cNvPr id="16" name="Овал 15"/>
            <p:cNvSpPr/>
            <p:nvPr/>
          </p:nvSpPr>
          <p:spPr>
            <a:xfrm>
              <a:off x="6377430" y="6040134"/>
              <a:ext cx="142876" cy="14287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04666" y="6040134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7030A0"/>
                  </a:solidFill>
                </a:rPr>
                <a:t>С</a:t>
              </a:r>
              <a:endParaRPr lang="ru-RU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85720" y="142852"/>
            <a:ext cx="8572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Многогранник</a:t>
            </a:r>
            <a:r>
              <a:rPr lang="ru-RU" sz="3200" dirty="0" smtClean="0">
                <a:solidFill>
                  <a:srgbClr val="FF0000"/>
                </a:solidFill>
              </a:rPr>
              <a:t> - геометрическое тело, ограниченное плоскими многоугольниками.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31746" name="Picture 2" descr="http://graph.power.nstu.ru/wolchin/umm/Graphbook/book/001/027/75/75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428736"/>
            <a:ext cx="1742422" cy="1785950"/>
          </a:xfrm>
          <a:prstGeom prst="rect">
            <a:avLst/>
          </a:prstGeom>
          <a:noFill/>
        </p:spPr>
      </p:pic>
      <p:pic>
        <p:nvPicPr>
          <p:cNvPr id="31748" name="Picture 4" descr="http://polyhedron2008.narod.ru/images/stars/ss_dode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9000" y="1500175"/>
            <a:ext cx="1905000" cy="1643074"/>
          </a:xfrm>
          <a:prstGeom prst="rect">
            <a:avLst/>
          </a:prstGeom>
          <a:noFill/>
        </p:spPr>
      </p:pic>
      <p:pic>
        <p:nvPicPr>
          <p:cNvPr id="31750" name="Picture 6" descr="http://upload.wikimedia.org/wikipedia/commons/0/06/Second_stellation_of_dodecahedro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32" y="1500174"/>
            <a:ext cx="1571636" cy="1573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Развертка многогранников</a:t>
            </a:r>
            <a:endParaRPr lang="ru-RU" dirty="0"/>
          </a:p>
        </p:txBody>
      </p:sp>
      <p:pic>
        <p:nvPicPr>
          <p:cNvPr id="62466" name="Picture 2" descr="http://5fan.info/files/186/31f7141439877131c8d344afadcb15d1.html_files/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8715436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7143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Тетраэдр</a:t>
            </a:r>
            <a:endParaRPr lang="ru-RU" dirty="0"/>
          </a:p>
        </p:txBody>
      </p:sp>
      <p:pic>
        <p:nvPicPr>
          <p:cNvPr id="7171" name="Picture 5" descr="tetrahedr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357554" y="1428736"/>
            <a:ext cx="2643174" cy="2643174"/>
          </a:xfr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3571876"/>
            <a:ext cx="91440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состоит из 4-х правильных треугольников, в каждой его вершине сходятся 3 ребра.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928926" y="5715016"/>
            <a:ext cx="48577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kumimoji="0"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тетраэдр-огонь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43174" y="5000636"/>
            <a:ext cx="578647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Тетраэдр символизировал огонь, </a:t>
            </a:r>
          </a:p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т.к. его вершина устремлена вверх 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0004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(от «тетра»- четыре и греческого «</a:t>
            </a:r>
            <a:r>
              <a:rPr lang="ru-RU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эдра</a:t>
            </a: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»-грань</a:t>
            </a:r>
            <a:r>
              <a:rPr lang="ru-RU" sz="3200" dirty="0" smtClean="0">
                <a:solidFill>
                  <a:schemeClr val="bg1"/>
                </a:solidFill>
                <a:latin typeface="Segoe Script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25604" name="AutoShape 4" descr="http://iclass.home-edu.ru/pluginfile.php/90857/mod_resource/content/0/LESSONS/pict/prav_tetraedr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http://iclass.home-edu.ru/pluginfile.php/90857/mod_resource/content/0/LESSONS/pict/prav_tetraedr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http://iclass.home-edu.ru/pluginfile.php/90857/mod_resource/content/0/LESSONS/pict/prav_tetraedr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12" name="Picture 12" descr="http://espresso.codeforces.com/41a23824f9e98639ea33d97a378b247c70c1a5e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357298"/>
            <a:ext cx="3143240" cy="2714643"/>
          </a:xfrm>
          <a:prstGeom prst="rect">
            <a:avLst/>
          </a:prstGeom>
          <a:noFill/>
        </p:spPr>
      </p:pic>
      <p:pic>
        <p:nvPicPr>
          <p:cNvPr id="25614" name="Picture 14" descr="https://upload.wikimedia.org/wikipedia/commons/thumb/7/70/Tetrahedron.gif/169px-Tetrahedron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57298"/>
            <a:ext cx="3357522" cy="2643206"/>
          </a:xfrm>
          <a:prstGeom prst="rect">
            <a:avLst/>
          </a:prstGeom>
          <a:noFill/>
        </p:spPr>
      </p:pic>
      <p:pic>
        <p:nvPicPr>
          <p:cNvPr id="19" name="Picture 18" descr="http://kingdom.do.am/_ph/57/4969076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14346" y="4515464"/>
            <a:ext cx="3500462" cy="2342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857488" y="5786454"/>
            <a:ext cx="57150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гексаэдр (к</a:t>
            </a:r>
            <a:r>
              <a:rPr kumimoji="0"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уб) - земля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86050" y="4929198"/>
            <a:ext cx="5929354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Гексаэдр (куб) символизировал землю, </a:t>
            </a:r>
          </a:p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sz="2400" dirty="0" smtClean="0"/>
              <a:t>как самый «устойчивый»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52728"/>
          </a:xfrm>
        </p:spPr>
        <p:txBody>
          <a:bodyPr/>
          <a:lstStyle/>
          <a:p>
            <a:pPr algn="ctr"/>
            <a:r>
              <a:rPr lang="ru-RU" dirty="0" smtClean="0"/>
              <a:t>Гексаэдр (куб)</a:t>
            </a:r>
            <a:endParaRPr lang="ru-RU" dirty="0"/>
          </a:p>
        </p:txBody>
      </p:sp>
      <p:pic>
        <p:nvPicPr>
          <p:cNvPr id="8" name="Picture 5" descr="cub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357554" y="1428736"/>
            <a:ext cx="2214578" cy="2143140"/>
          </a:xfrm>
          <a:noFill/>
        </p:spPr>
      </p:pic>
      <p:sp>
        <p:nvSpPr>
          <p:cNvPr id="15" name="Прямоугольник 14"/>
          <p:cNvSpPr/>
          <p:nvPr/>
        </p:nvSpPr>
        <p:spPr>
          <a:xfrm>
            <a:off x="785786" y="3714752"/>
            <a:ext cx="785818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имеет 6 квадратных граней, в каждой его вершине сходятся 3 ребра.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8662" y="857232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Segoe Script" pitchFamily="34" charset="0"/>
                <a:cs typeface="Times New Roman" pitchFamily="18" charset="0"/>
              </a:rPr>
              <a:t>(от латинского ,,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  <a:cs typeface="Times New Roman" pitchFamily="18" charset="0"/>
              </a:rPr>
              <a:t>cubus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  <a:cs typeface="Times New Roman" pitchFamily="18" charset="0"/>
              </a:rPr>
              <a:t>”; от греческого ,,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  <a:cs typeface="Times New Roman" pitchFamily="18" charset="0"/>
              </a:rPr>
              <a:t>kubos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  <a:cs typeface="Times New Roman" pitchFamily="18" charset="0"/>
              </a:rPr>
              <a:t>”)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 от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  <a:cs typeface="Times New Roman" pitchFamily="18" charset="0"/>
              </a:rPr>
              <a:t>греческого ,,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  <a:cs typeface="Times New Roman" pitchFamily="18" charset="0"/>
              </a:rPr>
              <a:t>гекса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  <a:cs typeface="Times New Roman" pitchFamily="18" charset="0"/>
              </a:rPr>
              <a:t>” - шесть и ,,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  <a:cs typeface="Times New Roman" pitchFamily="18" charset="0"/>
              </a:rPr>
              <a:t>hedra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  <a:cs typeface="Times New Roman" pitchFamily="18" charset="0"/>
              </a:rPr>
              <a:t>” - грань) </a:t>
            </a:r>
          </a:p>
        </p:txBody>
      </p:sp>
      <p:pic>
        <p:nvPicPr>
          <p:cNvPr id="24578" name="Picture 2" descr="http://rus.ans4.com/media/img/o/b/obixjotzsps2f7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500174"/>
            <a:ext cx="2281261" cy="2082351"/>
          </a:xfrm>
          <a:prstGeom prst="rect">
            <a:avLst/>
          </a:prstGeom>
          <a:noFill/>
        </p:spPr>
      </p:pic>
      <p:pic>
        <p:nvPicPr>
          <p:cNvPr id="24582" name="Picture 6" descr="http://geographyofrussia.com/wp-content/uploads/2014/01/Image_kosmos43864_Wallpapers-master.ru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572008"/>
            <a:ext cx="2786082" cy="2285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4" name="Picture 8" descr="Hexahedron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1428736"/>
            <a:ext cx="2286016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286216" y="5715016"/>
            <a:ext cx="48577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kumimoji="0"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октаэдр-воздух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3929066"/>
            <a:ext cx="614366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имеет 8 граней (треугольных), </a:t>
            </a:r>
          </a:p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 каждой вершине сходятся 4 ребра.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Октаэдр</a:t>
            </a:r>
            <a:endParaRPr lang="ru-RU" dirty="0"/>
          </a:p>
        </p:txBody>
      </p:sp>
      <p:pic>
        <p:nvPicPr>
          <p:cNvPr id="12" name="Picture 5" descr="octahedr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143240" y="1428736"/>
            <a:ext cx="2500330" cy="2500330"/>
          </a:xfrm>
          <a:noFill/>
        </p:spPr>
      </p:pic>
      <p:sp>
        <p:nvSpPr>
          <p:cNvPr id="14" name="Прямоугольник 13"/>
          <p:cNvSpPr/>
          <p:nvPr/>
        </p:nvSpPr>
        <p:spPr>
          <a:xfrm>
            <a:off x="4429092" y="4929198"/>
            <a:ext cx="471490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Октаэдр символизировал воздух, </a:t>
            </a:r>
          </a:p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как самый "воздушный"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662" y="1000108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Segoe Script" pitchFamily="34" charset="0"/>
                <a:cs typeface="Times New Roman" pitchFamily="18" charset="0"/>
              </a:rPr>
              <a:t>(от греческого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  <a:cs typeface="Times New Roman" pitchFamily="18" charset="0"/>
              </a:rPr>
              <a:t>okto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  <a:cs typeface="Times New Roman" pitchFamily="18" charset="0"/>
              </a:rPr>
              <a:t> - восемь и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  <a:cs typeface="Times New Roman" pitchFamily="18" charset="0"/>
              </a:rPr>
              <a:t>hedra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  <a:cs typeface="Times New Roman" pitchFamily="18" charset="0"/>
              </a:rPr>
              <a:t> - грань)</a:t>
            </a:r>
          </a:p>
        </p:txBody>
      </p:sp>
      <p:pic>
        <p:nvPicPr>
          <p:cNvPr id="23556" name="Picture 4" descr="http://5terka.com/images/geom11pog2/geom11pog2-3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428736"/>
            <a:ext cx="2658676" cy="2571768"/>
          </a:xfrm>
          <a:prstGeom prst="rect">
            <a:avLst/>
          </a:prstGeom>
          <a:noFill/>
        </p:spPr>
      </p:pic>
      <p:grpSp>
        <p:nvGrpSpPr>
          <p:cNvPr id="15" name="Группа 14"/>
          <p:cNvGrpSpPr/>
          <p:nvPr/>
        </p:nvGrpSpPr>
        <p:grpSpPr>
          <a:xfrm>
            <a:off x="0" y="4714884"/>
            <a:ext cx="4686652" cy="2143116"/>
            <a:chOff x="0" y="4714884"/>
            <a:chExt cx="4686652" cy="2143116"/>
          </a:xfrm>
        </p:grpSpPr>
        <p:pic>
          <p:nvPicPr>
            <p:cNvPr id="23558" name="Picture 6" descr="http://mnogograns.narod.ru/img/almaz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71736" y="4714884"/>
              <a:ext cx="2114916" cy="214311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3560" name="Picture 8" descr="http://fr7920sq.bget.ru/wp-content/uploads/2013/12/04_air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4714884"/>
              <a:ext cx="2881257" cy="214311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23562" name="Picture 10" descr="Octahedron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1428736"/>
            <a:ext cx="2643206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14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572000" y="5000636"/>
            <a:ext cx="457200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Икосаэдр символизировал воду, </a:t>
            </a:r>
          </a:p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так как </a:t>
            </a:r>
            <a:r>
              <a:rPr lang="ru-RU" sz="2300" dirty="0" smtClean="0"/>
              <a:t>он самый «обтекаемый»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Икосаэдр</a:t>
            </a:r>
            <a:endParaRPr lang="ru-RU" dirty="0"/>
          </a:p>
        </p:txBody>
      </p:sp>
      <p:pic>
        <p:nvPicPr>
          <p:cNvPr id="12" name="Picture 47" descr="icosahedr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-6000" contrast="12000"/>
          </a:blip>
          <a:stretch>
            <a:fillRect/>
          </a:stretch>
        </p:blipFill>
        <p:spPr>
          <a:xfrm>
            <a:off x="3143240" y="1428736"/>
            <a:ext cx="2743200" cy="2743200"/>
          </a:xfrm>
          <a:noFill/>
        </p:spPr>
      </p:pic>
      <p:sp>
        <p:nvSpPr>
          <p:cNvPr id="14" name="Прямоугольник 13"/>
          <p:cNvSpPr/>
          <p:nvPr/>
        </p:nvSpPr>
        <p:spPr>
          <a:xfrm>
            <a:off x="1928794" y="4214818"/>
            <a:ext cx="621510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имеет 20 граней (треугольных), </a:t>
            </a:r>
          </a:p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 каждой вершине сходится 5 рёбер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1000108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Segoe Script" pitchFamily="34" charset="0"/>
                <a:cs typeface="Times New Roman" pitchFamily="18" charset="0"/>
              </a:rPr>
              <a:t>(от греческого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  <a:cs typeface="Times New Roman" pitchFamily="18" charset="0"/>
              </a:rPr>
              <a:t>eikosi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  <a:cs typeface="Times New Roman" pitchFamily="18" charset="0"/>
              </a:rPr>
              <a:t> - двадцать и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  <a:cs typeface="Times New Roman" pitchFamily="18" charset="0"/>
              </a:rPr>
              <a:t>hedra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  <a:cs typeface="Times New Roman" pitchFamily="18" charset="0"/>
              </a:rPr>
              <a:t> - грань)</a:t>
            </a:r>
          </a:p>
        </p:txBody>
      </p:sp>
      <p:pic>
        <p:nvPicPr>
          <p:cNvPr id="22530" name="Picture 2" descr="https://upload.wikimedia.org/wikipedia/commons/e/e2/Icosahedron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60"/>
            <a:ext cx="3152748" cy="2938466"/>
          </a:xfrm>
          <a:prstGeom prst="rect">
            <a:avLst/>
          </a:prstGeom>
          <a:noFill/>
        </p:spPr>
      </p:pic>
      <p:pic>
        <p:nvPicPr>
          <p:cNvPr id="22532" name="Picture 4" descr="http://www.office-post.ru/wp-content/uploads/2010/02/2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65177" y="1357298"/>
            <a:ext cx="3378823" cy="2857520"/>
          </a:xfrm>
          <a:prstGeom prst="rect">
            <a:avLst/>
          </a:prstGeom>
          <a:noFill/>
        </p:spPr>
      </p:pic>
      <p:pic>
        <p:nvPicPr>
          <p:cNvPr id="22534" name="Picture 6" descr="http://img-fotki.yandex.ru/get/6607/16969765.19/0_66dcd_71235591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929198"/>
            <a:ext cx="5008242" cy="1928802"/>
          </a:xfrm>
          <a:prstGeom prst="rect">
            <a:avLst/>
          </a:prstGeom>
          <a:noFill/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929190" y="5929330"/>
            <a:ext cx="38576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икосаэдр-вода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9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000364" y="6211669"/>
            <a:ext cx="56436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kumimoji="0"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додекаэдр-вселенная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86050" y="5072074"/>
            <a:ext cx="671517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Додекаэдр </a:t>
            </a:r>
            <a:r>
              <a:rPr lang="ru-RU" sz="2300" dirty="0" smtClean="0"/>
              <a:t>воплощал в себе "все сущее", символизировал все мироздание, считался главным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52728"/>
          </a:xfrm>
        </p:spPr>
        <p:txBody>
          <a:bodyPr/>
          <a:lstStyle/>
          <a:p>
            <a:pPr algn="ctr"/>
            <a:r>
              <a:rPr lang="ru-RU" dirty="0" smtClean="0"/>
              <a:t>Додекаэдр</a:t>
            </a:r>
            <a:endParaRPr lang="ru-RU" dirty="0"/>
          </a:p>
        </p:txBody>
      </p:sp>
      <p:pic>
        <p:nvPicPr>
          <p:cNvPr id="12" name="Picture 15" descr="dodecahedr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14678" y="1357298"/>
            <a:ext cx="2857520" cy="2500330"/>
          </a:xfrm>
          <a:noFill/>
        </p:spPr>
      </p:pic>
      <p:sp>
        <p:nvSpPr>
          <p:cNvPr id="14" name="Прямоугольник 13"/>
          <p:cNvSpPr/>
          <p:nvPr/>
        </p:nvSpPr>
        <p:spPr>
          <a:xfrm>
            <a:off x="1428728" y="3857628"/>
            <a:ext cx="657229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имеет 12 граней (пятиугольных),</a:t>
            </a:r>
          </a:p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 каждой вершине сходятся 3 ребра.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1000108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Segoe Script" pitchFamily="34" charset="0"/>
                <a:cs typeface="Times New Roman" pitchFamily="18" charset="0"/>
              </a:rPr>
              <a:t>(от греческого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  <a:cs typeface="Times New Roman" pitchFamily="18" charset="0"/>
              </a:rPr>
              <a:t>dodeka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  <a:cs typeface="Times New Roman" pitchFamily="18" charset="0"/>
              </a:rPr>
              <a:t> - двенадцать и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  <a:cs typeface="Times New Roman" pitchFamily="18" charset="0"/>
              </a:rPr>
              <a:t>hedra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  <a:cs typeface="Times New Roman" pitchFamily="18" charset="0"/>
              </a:rPr>
              <a:t> - грань)</a:t>
            </a:r>
          </a:p>
        </p:txBody>
      </p:sp>
      <p:pic>
        <p:nvPicPr>
          <p:cNvPr id="21506" name="Picture 2" descr="Файл:Dodecahedron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298"/>
            <a:ext cx="3071802" cy="2652714"/>
          </a:xfrm>
          <a:prstGeom prst="rect">
            <a:avLst/>
          </a:prstGeom>
          <a:noFill/>
        </p:spPr>
      </p:pic>
      <p:pic>
        <p:nvPicPr>
          <p:cNvPr id="21508" name="Picture 4" descr="http://www.toyall.ru/upload/catalog_sbig/Teraminx_s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357298"/>
            <a:ext cx="2928926" cy="2500330"/>
          </a:xfrm>
          <a:prstGeom prst="rect">
            <a:avLst/>
          </a:prstGeom>
          <a:noFill/>
        </p:spPr>
      </p:pic>
      <p:pic>
        <p:nvPicPr>
          <p:cNvPr id="21510" name="Picture 6" descr="http://shurarb.ru/wp-content/uploads/2015/04/1427023742_-fakty-vselennaya-7781431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14884"/>
            <a:ext cx="3357554" cy="21431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nfourok.ru/images/doc/31/39349/img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1180</TotalTime>
  <Words>353</Words>
  <Application>Microsoft Office PowerPoint</Application>
  <PresentationFormat>Экран (4:3)</PresentationFormat>
  <Paragraphs>102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Модульная</vt:lpstr>
      <vt:lpstr>Слайд 1</vt:lpstr>
      <vt:lpstr>Слайд 2</vt:lpstr>
      <vt:lpstr>Развертка многогранников</vt:lpstr>
      <vt:lpstr>Тетраэдр</vt:lpstr>
      <vt:lpstr>Гексаэдр (куб)</vt:lpstr>
      <vt:lpstr>Октаэдр</vt:lpstr>
      <vt:lpstr>Икосаэдр</vt:lpstr>
      <vt:lpstr>Додекаэдр</vt:lpstr>
      <vt:lpstr>Слайд 9</vt:lpstr>
      <vt:lpstr>Заполни таблицу</vt:lpstr>
      <vt:lpstr>Правильные многогранники</vt:lpstr>
      <vt:lpstr>Слайд 12</vt:lpstr>
      <vt:lpstr>Слайд 13</vt:lpstr>
      <vt:lpstr>Слайд 14</vt:lpstr>
      <vt:lpstr>Число вершин, рёбер и граней правильных многогранников связано друг с другом интересным соотношением.</vt:lpstr>
      <vt:lpstr>Виды многогранников</vt:lpstr>
      <vt:lpstr>Правильные многогранники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Многогранники</dc:title>
  <dc:creator>Чеботарева Н.А.</dc:creator>
  <cp:lastModifiedBy>Татьяна Похващева</cp:lastModifiedBy>
  <cp:revision>162</cp:revision>
  <dcterms:created xsi:type="dcterms:W3CDTF">2012-02-28T09:33:24Z</dcterms:created>
  <dcterms:modified xsi:type="dcterms:W3CDTF">2020-04-27T15:23:41Z</dcterms:modified>
</cp:coreProperties>
</file>