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66" r:id="rId4"/>
    <p:sldId id="265" r:id="rId5"/>
    <p:sldId id="269" r:id="rId6"/>
    <p:sldId id="274" r:id="rId7"/>
    <p:sldId id="276" r:id="rId8"/>
    <p:sldId id="263" r:id="rId9"/>
    <p:sldId id="275" r:id="rId10"/>
    <p:sldId id="277" r:id="rId11"/>
    <p:sldId id="278" r:id="rId12"/>
    <p:sldId id="27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624033-A6F3-454A-8D96-78740461468C}" type="datetimeFigureOut">
              <a:rPr lang="ru-RU" smtClean="0"/>
              <a:pPr/>
              <a:t>09.06.2020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6AAD35-A8C2-4147-B87F-8B9DC5268D7A}" type="slidenum">
              <a:rPr lang="ru-RU" smtClean="0"/>
              <a:pPr/>
              <a:t>‹#›</a:t>
            </a:fld>
            <a:endParaRPr lang="ru-RU"/>
          </a:p>
        </p:txBody>
      </p:sp>
    </p:spTree>
    <p:extLst>
      <p:ext uri="{BB962C8B-B14F-4D97-AF65-F5344CB8AC3E}">
        <p14:creationId xmlns:p14="http://schemas.microsoft.com/office/powerpoint/2010/main" val="362381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6B148E-0969-49C9-9625-52F8B5DC087E}" type="datetimeFigureOut">
              <a:rPr lang="ru-RU" smtClean="0"/>
              <a:pPr/>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A62C97-916A-44B2-9EF2-608E5321DB4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B148E-0969-49C9-9625-52F8B5DC087E}" type="datetimeFigureOut">
              <a:rPr lang="ru-RU" smtClean="0"/>
              <a:pPr/>
              <a:t>09.06.2020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62C97-916A-44B2-9EF2-608E5321DB4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27584" y="620688"/>
            <a:ext cx="7920880" cy="2585323"/>
          </a:xfrm>
          <a:prstGeom prst="rect">
            <a:avLst/>
          </a:prstGeom>
        </p:spPr>
        <p:txBody>
          <a:bodyPr wrap="square">
            <a:spAutoFit/>
          </a:bodyPr>
          <a:lstStyle/>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Понятие о независимости событий</a:t>
            </a: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pic>
        <p:nvPicPr>
          <p:cNvPr id="6" name="Рисунок 5" descr="101012121439.jpg"/>
          <p:cNvPicPr>
            <a:picLocks noChangeAspect="1"/>
          </p:cNvPicPr>
          <p:nvPr/>
        </p:nvPicPr>
        <p:blipFill>
          <a:blip r:embed="rId2" cstate="print"/>
          <a:stretch>
            <a:fillRect/>
          </a:stretch>
        </p:blipFill>
        <p:spPr>
          <a:xfrm>
            <a:off x="5857884" y="3429000"/>
            <a:ext cx="2100182" cy="31432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
          <p:cNvSpPr>
            <a:spLocks noGrp="1"/>
          </p:cNvSpPr>
          <p:nvPr>
            <p:ph type="title"/>
          </p:nvPr>
        </p:nvSpPr>
        <p:spPr>
          <a:xfrm>
            <a:off x="457200" y="274638"/>
            <a:ext cx="8229600" cy="1143000"/>
          </a:xfrm>
        </p:spPr>
        <p:txBody>
          <a:bodyPr>
            <a:normAutofit/>
          </a:bodyPr>
          <a:lstStyle/>
          <a:p>
            <a:pPr lvl="0">
              <a:defRPr/>
            </a:pPr>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sz="4800"/>
          </a:p>
        </p:txBody>
      </p:sp>
      <p:sp>
        <p:nvSpPr>
          <p:cNvPr id="11" name="Прямоугольник 10"/>
          <p:cNvSpPr/>
          <p:nvPr/>
        </p:nvSpPr>
        <p:spPr>
          <a:xfrm>
            <a:off x="357158" y="1500174"/>
            <a:ext cx="8429684" cy="3477875"/>
          </a:xfrm>
          <a:prstGeom prst="rect">
            <a:avLst/>
          </a:prstGeom>
        </p:spPr>
        <p:txBody>
          <a:bodyPr wrap="square">
            <a:spAutoFit/>
          </a:bodyPr>
          <a:lstStyle/>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в)</a:t>
            </a:r>
            <a:r>
              <a:rPr lang="ru-RU" sz="2000" smtClean="0">
                <a:latin typeface="Arial" pitchFamily="34" charset="0"/>
                <a:cs typeface="Arial" pitchFamily="34" charset="0"/>
              </a:rPr>
              <a:t> Будет решена хотя бы одна задача. Это значит, что нужно  решить или первую или вторую задачу, ну или одновременное решение двух задач.  Логически нам подходит конструкция или, тогда нам надо найти вероятность суммы событий А и Б.</a:t>
            </a:r>
          </a:p>
          <a:p>
            <a:pPr algn="ctr"/>
            <a:r>
              <a:rPr lang="ru-RU" sz="2000" smtClean="0">
                <a:latin typeface="Arial" pitchFamily="34" charset="0"/>
                <a:cs typeface="Arial" pitchFamily="34" charset="0"/>
              </a:rPr>
              <a:t>	</a:t>
            </a:r>
          </a:p>
          <a:p>
            <a:pPr algn="ctr"/>
            <a:r>
              <a:rPr lang="en-US" sz="2000" b="1" smtClean="0">
                <a:latin typeface="Arial" pitchFamily="34" charset="0"/>
                <a:cs typeface="Arial" pitchFamily="34" charset="0"/>
              </a:rPr>
              <a:t>P(A+B)= P(A)+P(B)-P(A)·P(B)=0.8+0.7-0.56=0.94</a:t>
            </a:r>
            <a:endParaRPr lang="ru-RU" sz="2000" b="1" smtClean="0">
              <a:latin typeface="Arial" pitchFamily="34" charset="0"/>
              <a:cs typeface="Arial" pitchFamily="34" charset="0"/>
            </a:endParaRPr>
          </a:p>
          <a:p>
            <a:pPr algn="just"/>
            <a:r>
              <a:rPr lang="en-US" sz="2000" smtClean="0">
                <a:latin typeface="Arial" pitchFamily="34" charset="0"/>
                <a:cs typeface="Arial" pitchFamily="34" charset="0"/>
              </a:rPr>
              <a:t>	</a:t>
            </a:r>
            <a:endParaRPr lang="ru-RU" sz="2000" smtClean="0">
              <a:latin typeface="Arial" pitchFamily="34" charset="0"/>
              <a:cs typeface="Arial" pitchFamily="34" charset="0"/>
            </a:endParaRPr>
          </a:p>
          <a:p>
            <a:pPr algn="just"/>
            <a:r>
              <a:rPr lang="ru-RU" sz="2000" smtClean="0">
                <a:latin typeface="Arial" pitchFamily="34" charset="0"/>
                <a:cs typeface="Arial" pitchFamily="34" charset="0"/>
              </a:rPr>
              <a:t>	Наш пример можно решить и другим способом, каково обратное событие к нашему условию? Правильно, ни одного правильного решения, но такую задачу мы уже решили в пункте </a:t>
            </a:r>
            <a:r>
              <a:rPr lang="ru-RU" sz="2000" b="1" smtClean="0">
                <a:latin typeface="Arial" pitchFamily="34" charset="0"/>
                <a:cs typeface="Arial" pitchFamily="34" charset="0"/>
              </a:rPr>
              <a:t>б</a:t>
            </a:r>
            <a:r>
              <a:rPr lang="ru-RU" sz="2000" smtClean="0">
                <a:latin typeface="Arial" pitchFamily="34" charset="0"/>
                <a:cs typeface="Arial" pitchFamily="34" charset="0"/>
              </a:rPr>
              <a:t>. Тогда вероятность хотя бы одного решения:</a:t>
            </a:r>
            <a:endParaRPr lang="ru-RU" sz="2000">
              <a:latin typeface="Arial" pitchFamily="34" charset="0"/>
              <a:cs typeface="Arial" pitchFamily="34"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1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14480" y="5286388"/>
            <a:ext cx="5835935" cy="428628"/>
          </a:xfrm>
          <a:prstGeom prst="rect">
            <a:avLst/>
          </a:prstGeom>
          <a:noFill/>
        </p:spPr>
      </p:pic>
      <p:sp>
        <p:nvSpPr>
          <p:cNvPr id="5123" name="Rectangle 3"/>
          <p:cNvSpPr>
            <a:spLocks noChangeArrowheads="1"/>
          </p:cNvSpPr>
          <p:nvPr/>
        </p:nvSpPr>
        <p:spPr bwMode="auto">
          <a:xfrm>
            <a:off x="0" y="704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
          <p:cNvSpPr>
            <a:spLocks noGrp="1"/>
          </p:cNvSpPr>
          <p:nvPr>
            <p:ph type="title"/>
          </p:nvPr>
        </p:nvSpPr>
        <p:spPr>
          <a:xfrm>
            <a:off x="457200" y="274638"/>
            <a:ext cx="8229600" cy="1143000"/>
          </a:xfrm>
        </p:spPr>
        <p:txBody>
          <a:bodyPr>
            <a:normAutofit/>
          </a:bodyPr>
          <a:lstStyle/>
          <a:p>
            <a:pPr lvl="0">
              <a:defRPr/>
            </a:pPr>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sz="4800"/>
          </a:p>
        </p:txBody>
      </p:sp>
      <p:sp>
        <p:nvSpPr>
          <p:cNvPr id="11" name="Прямоугольник 10"/>
          <p:cNvSpPr/>
          <p:nvPr/>
        </p:nvSpPr>
        <p:spPr>
          <a:xfrm>
            <a:off x="357158" y="1500174"/>
            <a:ext cx="8429684" cy="4401205"/>
          </a:xfrm>
          <a:prstGeom prst="rect">
            <a:avLst/>
          </a:prstGeom>
        </p:spPr>
        <p:txBody>
          <a:bodyPr wrap="square">
            <a:spAutoFit/>
          </a:bodyPr>
          <a:lstStyle/>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г)</a:t>
            </a:r>
            <a:r>
              <a:rPr lang="ru-RU" sz="2000" smtClean="0">
                <a:latin typeface="Arial" pitchFamily="34" charset="0"/>
                <a:cs typeface="Arial" pitchFamily="34" charset="0"/>
              </a:rPr>
              <a:t> Будет решена ровно одна задача. В этой задаче одновременно правильно обе задачи решить нельзя, то есть либо решили первую, но вторую не решили, либо наоборот.</a:t>
            </a:r>
          </a:p>
          <a:p>
            <a:pPr algn="just"/>
            <a:endParaRPr lang="ru-RU" sz="2000" smtClean="0">
              <a:latin typeface="Arial" pitchFamily="34" charset="0"/>
              <a:cs typeface="Arial" pitchFamily="34" charset="0"/>
            </a:endParaRPr>
          </a:p>
          <a:p>
            <a:pPr algn="just"/>
            <a:endParaRPr lang="ru-RU" sz="2000" smtClean="0">
              <a:latin typeface="Arial" pitchFamily="34" charset="0"/>
              <a:cs typeface="Arial" pitchFamily="34" charset="0"/>
            </a:endParaRPr>
          </a:p>
          <a:p>
            <a:pPr algn="just"/>
            <a:endParaRPr lang="ru-RU" sz="2000" smtClean="0">
              <a:latin typeface="Arial" pitchFamily="34" charset="0"/>
              <a:cs typeface="Arial" pitchFamily="34" charset="0"/>
            </a:endParaRPr>
          </a:p>
          <a:p>
            <a:pPr algn="just"/>
            <a:r>
              <a:rPr lang="ru-RU" sz="2000" smtClean="0">
                <a:latin typeface="Arial" pitchFamily="34" charset="0"/>
                <a:cs typeface="Arial" pitchFamily="34" charset="0"/>
              </a:rPr>
              <a:t>	Так же можно вернуться к пункту </a:t>
            </a:r>
            <a:r>
              <a:rPr lang="ru-RU" sz="2000" b="1" smtClean="0">
                <a:latin typeface="Arial" pitchFamily="34" charset="0"/>
                <a:cs typeface="Arial" pitchFamily="34" charset="0"/>
              </a:rPr>
              <a:t>в</a:t>
            </a:r>
            <a:r>
              <a:rPr lang="ru-RU" sz="2000" smtClean="0">
                <a:latin typeface="Arial" pitchFamily="34" charset="0"/>
                <a:cs typeface="Arial" pitchFamily="34" charset="0"/>
              </a:rPr>
              <a:t> и из полученной там вероятности вычесть вероятность одновременного решения:</a:t>
            </a:r>
          </a:p>
          <a:p>
            <a:pPr algn="just"/>
            <a:endParaRPr lang="ru-RU" sz="2000" smtClean="0">
              <a:latin typeface="Arial" pitchFamily="34" charset="0"/>
              <a:cs typeface="Arial" pitchFamily="34" charset="0"/>
            </a:endParaRPr>
          </a:p>
          <a:p>
            <a:pPr algn="just"/>
            <a:endParaRPr lang="ru-RU" sz="2000" smtClean="0">
              <a:latin typeface="Arial" pitchFamily="34" charset="0"/>
              <a:cs typeface="Arial" pitchFamily="34" charset="0"/>
            </a:endParaRPr>
          </a:p>
          <a:p>
            <a:pPr algn="just"/>
            <a:endParaRPr lang="ru-RU" sz="2000" smtClean="0">
              <a:latin typeface="Arial" pitchFamily="34" charset="0"/>
              <a:cs typeface="Arial" pitchFamily="34" charset="0"/>
            </a:endParaRPr>
          </a:p>
          <a:p>
            <a:pPr algn="just"/>
            <a:r>
              <a:rPr lang="ru-RU" sz="2000" smtClean="0">
                <a:latin typeface="Arial" pitchFamily="34" charset="0"/>
                <a:cs typeface="Arial" pitchFamily="34" charset="0"/>
              </a:rPr>
              <a:t>	</a:t>
            </a:r>
          </a:p>
          <a:p>
            <a:pPr algn="just"/>
            <a:endParaRPr lang="ru-RU" sz="2000" b="1" smtClean="0">
              <a:latin typeface="Arial" pitchFamily="34" charset="0"/>
              <a:cs typeface="Arial" pitchFamily="34" charset="0"/>
            </a:endParaRPr>
          </a:p>
          <a:p>
            <a:pPr algn="just"/>
            <a:r>
              <a:rPr lang="ru-RU" sz="2000" b="1" smtClean="0">
                <a:latin typeface="Arial" pitchFamily="34" charset="0"/>
                <a:cs typeface="Arial" pitchFamily="34" charset="0"/>
              </a:rPr>
              <a:t>	</a:t>
            </a:r>
            <a:r>
              <a:rPr lang="ru-RU" sz="2000" b="1" smtClean="0"/>
              <a:t>Ответ: а) 0.56 б) 0.06 в) 0.94 г) 0.38</a:t>
            </a:r>
            <a:endParaRPr lang="ru-RU" sz="2000">
              <a:latin typeface="Arial" pitchFamily="34" charset="0"/>
              <a:cs typeface="Arial" pitchFamily="34"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3" name="Rectangle 3"/>
          <p:cNvSpPr>
            <a:spLocks noChangeArrowheads="1"/>
          </p:cNvSpPr>
          <p:nvPr/>
        </p:nvSpPr>
        <p:spPr bwMode="auto">
          <a:xfrm>
            <a:off x="0" y="704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56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28596" y="2786058"/>
            <a:ext cx="8286808" cy="335603"/>
          </a:xfrm>
          <a:prstGeom prst="rect">
            <a:avLst/>
          </a:prstGeom>
          <a:noFill/>
        </p:spPr>
      </p:pic>
      <p:sp>
        <p:nvSpPr>
          <p:cNvPr id="25603" name="Rectangle 3"/>
          <p:cNvSpPr>
            <a:spLocks noChangeArrowheads="1"/>
          </p:cNvSpPr>
          <p:nvPr/>
        </p:nvSpPr>
        <p:spPr bwMode="auto">
          <a:xfrm>
            <a:off x="-180975"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560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43042" y="4214818"/>
            <a:ext cx="5726470" cy="428628"/>
          </a:xfrm>
          <a:prstGeom prst="rect">
            <a:avLst/>
          </a:prstGeom>
          <a:noFill/>
        </p:spPr>
      </p:pic>
      <p:sp>
        <p:nvSpPr>
          <p:cNvPr id="25606" name="Rectangle 6"/>
          <p:cNvSpPr>
            <a:spLocks noChangeArrowheads="1"/>
          </p:cNvSpPr>
          <p:nvPr/>
        </p:nvSpPr>
        <p:spPr bwMode="auto">
          <a:xfrm>
            <a:off x="0" y="695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
          <p:cNvSpPr>
            <a:spLocks noGrp="1"/>
          </p:cNvSpPr>
          <p:nvPr>
            <p:ph type="title"/>
          </p:nvPr>
        </p:nvSpPr>
        <p:spPr>
          <a:xfrm>
            <a:off x="457200" y="274638"/>
            <a:ext cx="8229600" cy="1143000"/>
          </a:xfrm>
        </p:spPr>
        <p:txBody>
          <a:bodyPr>
            <a:normAutofit/>
          </a:bodyPr>
          <a:lstStyle/>
          <a:p>
            <a:pPr lvl="0">
              <a:defRPr/>
            </a:pPr>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sz="4800"/>
          </a:p>
        </p:txBody>
      </p:sp>
      <p:sp>
        <p:nvSpPr>
          <p:cNvPr id="11" name="Прямоугольник 10"/>
          <p:cNvSpPr/>
          <p:nvPr/>
        </p:nvSpPr>
        <p:spPr>
          <a:xfrm>
            <a:off x="357158" y="1500174"/>
            <a:ext cx="8429684" cy="2031325"/>
          </a:xfrm>
          <a:prstGeom prst="rect">
            <a:avLst/>
          </a:prstGeom>
        </p:spPr>
        <p:txBody>
          <a:bodyPr wrap="square">
            <a:spAutoFit/>
          </a:bodyPr>
          <a:lstStyle/>
          <a:p>
            <a:pPr algn="just"/>
            <a:r>
              <a:rPr lang="ru-RU" smtClean="0">
                <a:latin typeface="Arial" pitchFamily="34" charset="0"/>
                <a:cs typeface="Arial" pitchFamily="34" charset="0"/>
              </a:rPr>
              <a:t>	</a:t>
            </a:r>
            <a:r>
              <a:rPr lang="ru-RU" b="1" smtClean="0">
                <a:latin typeface="Arial" pitchFamily="34" charset="0"/>
                <a:cs typeface="Arial" pitchFamily="34" charset="0"/>
              </a:rPr>
              <a:t>Задачи для самостоятельного решения.</a:t>
            </a:r>
            <a:endParaRPr lang="ru-RU" smtClean="0">
              <a:latin typeface="Arial" pitchFamily="34" charset="0"/>
              <a:cs typeface="Arial" pitchFamily="34" charset="0"/>
            </a:endParaRPr>
          </a:p>
          <a:p>
            <a:pPr algn="just"/>
            <a:r>
              <a:rPr lang="ru-RU" smtClean="0">
                <a:latin typeface="Arial" pitchFamily="34" charset="0"/>
                <a:cs typeface="Arial" pitchFamily="34" charset="0"/>
              </a:rPr>
              <a:t>	Два стрелка стреляют по мишени. Вероятность промаха первого – 0.3, вероятность промаха второго - 0.15. Найти вероятности:	</a:t>
            </a:r>
          </a:p>
          <a:p>
            <a:pPr algn="just"/>
            <a:r>
              <a:rPr lang="ru-RU" smtClean="0">
                <a:latin typeface="Arial" pitchFamily="34" charset="0"/>
                <a:cs typeface="Arial" pitchFamily="34" charset="0"/>
              </a:rPr>
              <a:t>	</a:t>
            </a:r>
            <a:r>
              <a:rPr lang="ru-RU" b="1" smtClean="0">
                <a:latin typeface="Arial" pitchFamily="34" charset="0"/>
                <a:cs typeface="Arial" pitchFamily="34" charset="0"/>
              </a:rPr>
              <a:t>а)</a:t>
            </a:r>
            <a:r>
              <a:rPr lang="ru-RU" smtClean="0">
                <a:latin typeface="Arial" pitchFamily="34" charset="0"/>
                <a:cs typeface="Arial" pitchFamily="34" charset="0"/>
              </a:rPr>
              <a:t> Первый стрелок попадет, а второй промахнется.</a:t>
            </a:r>
          </a:p>
          <a:p>
            <a:pPr algn="just"/>
            <a:r>
              <a:rPr lang="ru-RU" smtClean="0">
                <a:latin typeface="Arial" pitchFamily="34" charset="0"/>
                <a:cs typeface="Arial" pitchFamily="34" charset="0"/>
              </a:rPr>
              <a:t>	</a:t>
            </a:r>
            <a:r>
              <a:rPr lang="ru-RU" b="1" smtClean="0">
                <a:latin typeface="Arial" pitchFamily="34" charset="0"/>
                <a:cs typeface="Arial" pitchFamily="34" charset="0"/>
              </a:rPr>
              <a:t>б)</a:t>
            </a:r>
            <a:r>
              <a:rPr lang="ru-RU" smtClean="0">
                <a:latin typeface="Arial" pitchFamily="34" charset="0"/>
                <a:cs typeface="Arial" pitchFamily="34" charset="0"/>
              </a:rPr>
              <a:t> Оба стрелка промахнутся.</a:t>
            </a:r>
          </a:p>
          <a:p>
            <a:pPr algn="just"/>
            <a:r>
              <a:rPr lang="ru-RU" smtClean="0">
                <a:latin typeface="Arial" pitchFamily="34" charset="0"/>
                <a:cs typeface="Arial" pitchFamily="34" charset="0"/>
              </a:rPr>
              <a:t>	</a:t>
            </a:r>
            <a:r>
              <a:rPr lang="ru-RU" b="1" smtClean="0">
                <a:latin typeface="Arial" pitchFamily="34" charset="0"/>
                <a:cs typeface="Arial" pitchFamily="34" charset="0"/>
              </a:rPr>
              <a:t>в) </a:t>
            </a:r>
            <a:r>
              <a:rPr lang="ru-RU" smtClean="0">
                <a:latin typeface="Arial" pitchFamily="34" charset="0"/>
                <a:cs typeface="Arial" pitchFamily="34" charset="0"/>
              </a:rPr>
              <a:t>Цель будет поражена дважды.</a:t>
            </a:r>
          </a:p>
          <a:p>
            <a:pPr algn="just"/>
            <a:r>
              <a:rPr lang="ru-RU" smtClean="0">
                <a:latin typeface="Arial" pitchFamily="34" charset="0"/>
                <a:cs typeface="Arial" pitchFamily="34" charset="0"/>
              </a:rPr>
              <a:t>	</a:t>
            </a:r>
            <a:r>
              <a:rPr lang="ru-RU" b="1" smtClean="0">
                <a:latin typeface="Arial" pitchFamily="34" charset="0"/>
                <a:cs typeface="Arial" pitchFamily="34" charset="0"/>
              </a:rPr>
              <a:t>г)</a:t>
            </a:r>
            <a:r>
              <a:rPr lang="ru-RU" smtClean="0">
                <a:latin typeface="Arial" pitchFamily="34" charset="0"/>
                <a:cs typeface="Arial" pitchFamily="34" charset="0"/>
              </a:rPr>
              <a:t> Цель будет поражена ровно один раз.</a:t>
            </a:r>
            <a:endParaRPr lang="ru-RU">
              <a:latin typeface="Arial" pitchFamily="34" charset="0"/>
              <a:cs typeface="Arial" pitchFamily="34"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6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457200" y="274638"/>
            <a:ext cx="8229600" cy="1143000"/>
          </a:xfrm>
        </p:spPr>
        <p:txBody>
          <a:bodyPr>
            <a:normAutofit/>
          </a:bodyPr>
          <a:lstStyle/>
          <a:p>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a:p>
        </p:txBody>
      </p:sp>
      <p:sp>
        <p:nvSpPr>
          <p:cNvPr id="15" name="TextBox 14"/>
          <p:cNvSpPr txBox="1"/>
          <p:nvPr/>
        </p:nvSpPr>
        <p:spPr>
          <a:xfrm>
            <a:off x="0" y="1357298"/>
            <a:ext cx="9001156" cy="4985980"/>
          </a:xfrm>
          <a:prstGeom prst="rect">
            <a:avLst/>
          </a:prstGeom>
          <a:noFill/>
        </p:spPr>
        <p:txBody>
          <a:bodyPr wrap="square" rtlCol="0">
            <a:spAutoFit/>
          </a:bodyPr>
          <a:lstStyle/>
          <a:p>
            <a:pPr algn="just"/>
            <a:r>
              <a:rPr lang="ru-RU" sz="2000" smtClean="0">
                <a:latin typeface="Arial" pitchFamily="34" charset="0"/>
                <a:cs typeface="Arial" pitchFamily="34" charset="0"/>
              </a:rPr>
              <a:t>	Ребята, мы продолжаем изучать теорию вероятности. Сегодня мы остановимся на таких понятиях как зависимые и независимые события. На прошлом уроке мы уже сталкивались с независимыми событиями при решении одной из задач. </a:t>
            </a:r>
          </a:p>
          <a:p>
            <a:pPr algn="just"/>
            <a:r>
              <a:rPr lang="ru-RU" sz="2000" smtClean="0">
                <a:latin typeface="Arial" pitchFamily="34" charset="0"/>
                <a:cs typeface="Arial" pitchFamily="34" charset="0"/>
              </a:rPr>
              <a:t>	Вообще, что такое независимое событие? По логике, очевидно, что два события не зависимы – если они происходят не зависимо друг от друга, результаты этих событий ни как не зависят друг от друга.</a:t>
            </a:r>
          </a:p>
          <a:p>
            <a:pPr algn="just"/>
            <a:r>
              <a:rPr lang="ru-RU" sz="2000" smtClean="0">
                <a:latin typeface="Arial" pitchFamily="34" charset="0"/>
                <a:cs typeface="Arial" pitchFamily="34" charset="0"/>
              </a:rPr>
              <a:t>	Остановимся подробнее на зависимых событиях. </a:t>
            </a:r>
          </a:p>
          <a:p>
            <a:pPr algn="just"/>
            <a:r>
              <a:rPr lang="ru-RU" sz="2000" smtClean="0">
                <a:latin typeface="Arial" pitchFamily="34" charset="0"/>
                <a:cs typeface="Arial" pitchFamily="34" charset="0"/>
              </a:rPr>
              <a:t>	Давайте введем </a:t>
            </a:r>
            <a:r>
              <a:rPr lang="ru-RU" sz="2000" b="1" smtClean="0">
                <a:latin typeface="Arial" pitchFamily="34" charset="0"/>
                <a:cs typeface="Arial" pitchFamily="34" charset="0"/>
              </a:rPr>
              <a:t>определение</a:t>
            </a:r>
            <a:r>
              <a:rPr lang="ru-RU" sz="2000" smtClean="0">
                <a:latin typeface="Arial" pitchFamily="34" charset="0"/>
                <a:cs typeface="Arial" pitchFamily="34" charset="0"/>
              </a:rPr>
              <a:t>:</a:t>
            </a:r>
          </a:p>
          <a:p>
            <a:pPr algn="just"/>
            <a:endParaRPr lang="ru-RU" sz="2000" smtClean="0">
              <a:latin typeface="Arial" pitchFamily="34" charset="0"/>
              <a:cs typeface="Arial" pitchFamily="34" charset="0"/>
            </a:endParaRPr>
          </a:p>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Произведение двух событий А и Б, называют такое событие, которое происходит тогда и только тогда, когда происходят события А и Б одновременно, то есть происходит и событие А и событие Б. </a:t>
            </a:r>
          </a:p>
          <a:p>
            <a:pPr algn="just"/>
            <a:r>
              <a:rPr lang="ru-RU" sz="2000" smtClean="0">
                <a:latin typeface="Arial" pitchFamily="34" charset="0"/>
                <a:cs typeface="Arial" pitchFamily="34" charset="0"/>
              </a:rPr>
              <a:t>	</a:t>
            </a:r>
          </a:p>
          <a:p>
            <a:pPr algn="just"/>
            <a:r>
              <a:rPr lang="ru-RU" sz="2000" smtClean="0">
                <a:latin typeface="Arial" pitchFamily="34" charset="0"/>
                <a:cs typeface="Arial" pitchFamily="34" charset="0"/>
              </a:rPr>
              <a:t>	Принято обозначать: </a:t>
            </a:r>
            <a:r>
              <a:rPr lang="ru-RU" sz="2000" b="1" smtClean="0">
                <a:latin typeface="Arial" pitchFamily="34" charset="0"/>
                <a:cs typeface="Arial" pitchFamily="34" charset="0"/>
              </a:rPr>
              <a:t>А·Б</a:t>
            </a:r>
            <a:r>
              <a:rPr lang="ru-RU" sz="2000" smtClean="0">
                <a:latin typeface="Arial" pitchFamily="34" charset="0"/>
                <a:cs typeface="Arial" pitchFamily="34" charset="0"/>
              </a:rPr>
              <a:t>.</a:t>
            </a:r>
          </a:p>
          <a:p>
            <a:pPr algn="just"/>
            <a:endParaRPr lang="ru-RU">
              <a:latin typeface="Arial" pitchFamily="34" charset="0"/>
              <a:cs typeface="Arial" pitchFamily="34"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428596" y="285728"/>
            <a:ext cx="8229600" cy="1143000"/>
          </a:xfrm>
        </p:spPr>
        <p:txBody>
          <a:bodyPr>
            <a:normAutofit/>
          </a:bodyPr>
          <a:lstStyle/>
          <a:p>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a:p>
        </p:txBody>
      </p:sp>
      <p:sp>
        <p:nvSpPr>
          <p:cNvPr id="9" name="TextBox 8"/>
          <p:cNvSpPr txBox="1"/>
          <p:nvPr/>
        </p:nvSpPr>
        <p:spPr>
          <a:xfrm>
            <a:off x="0" y="1142984"/>
            <a:ext cx="9001156" cy="1538883"/>
          </a:xfrm>
          <a:prstGeom prst="rect">
            <a:avLst/>
          </a:prstGeom>
          <a:noFill/>
        </p:spPr>
        <p:txBody>
          <a:bodyPr wrap="square" rtlCol="0">
            <a:spAutoFit/>
          </a:bodyPr>
          <a:lstStyle/>
          <a:p>
            <a:pPr algn="just"/>
            <a:r>
              <a:rPr lang="ru-RU" smtClean="0">
                <a:latin typeface="Arial" pitchFamily="34" charset="0"/>
                <a:cs typeface="Arial" pitchFamily="34" charset="0"/>
              </a:rPr>
              <a:t>	</a:t>
            </a:r>
            <a:r>
              <a:rPr lang="ru-RU" sz="2000" smtClean="0">
                <a:latin typeface="Arial" pitchFamily="34" charset="0"/>
                <a:cs typeface="Arial" pitchFamily="34" charset="0"/>
              </a:rPr>
              <a:t> Если событие А – стоимость некоторого товара большая 100 рублей, а событие Б – стоимость товара не превышающая 110 рублей, то одновременное событие А и Б – стоимость товара больше 100 рублей, но меньшая 110 рублей.</a:t>
            </a:r>
          </a:p>
          <a:p>
            <a:pPr algn="just"/>
            <a:endParaRPr lang="ru-RU" sz="1400">
              <a:latin typeface="Arial" pitchFamily="34" charset="0"/>
              <a:cs typeface="Arial" pitchFamily="34" charset="0"/>
            </a:endParaRPr>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9459" name="Rectangle 3"/>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descr="C:\Users\апачай\Desktop\Презентации\11 класс\Статитстическая обработка данных\мал.jpg"/>
          <p:cNvPicPr>
            <a:picLocks noChangeAspect="1" noChangeArrowheads="1"/>
          </p:cNvPicPr>
          <p:nvPr/>
        </p:nvPicPr>
        <p:blipFill>
          <a:blip r:embed="rId2" cstate="print"/>
          <a:srcRect/>
          <a:stretch>
            <a:fillRect/>
          </a:stretch>
        </p:blipFill>
        <p:spPr bwMode="auto">
          <a:xfrm>
            <a:off x="7143768" y="2857496"/>
            <a:ext cx="1500198" cy="3000396"/>
          </a:xfrm>
          <a:prstGeom prst="rect">
            <a:avLst/>
          </a:prstGeom>
          <a:noFill/>
        </p:spPr>
      </p:pic>
      <p:sp>
        <p:nvSpPr>
          <p:cNvPr id="10" name="TextBox 9"/>
          <p:cNvSpPr txBox="1"/>
          <p:nvPr/>
        </p:nvSpPr>
        <p:spPr>
          <a:xfrm>
            <a:off x="142844" y="2428868"/>
            <a:ext cx="6572296" cy="4247317"/>
          </a:xfrm>
          <a:prstGeom prst="rect">
            <a:avLst/>
          </a:prstGeom>
          <a:noFill/>
        </p:spPr>
        <p:txBody>
          <a:bodyPr wrap="square" rtlCol="0">
            <a:spAutoFit/>
          </a:bodyPr>
          <a:lstStyle/>
          <a:p>
            <a:pPr algn="just"/>
            <a:r>
              <a:rPr lang="ru-RU" b="1" smtClean="0">
                <a:latin typeface="Arial" pitchFamily="34" charset="0"/>
                <a:cs typeface="Arial" pitchFamily="34" charset="0"/>
              </a:rPr>
              <a:t>	Пример. </a:t>
            </a:r>
            <a:r>
              <a:rPr lang="ru-RU" smtClean="0">
                <a:latin typeface="Arial" pitchFamily="34" charset="0"/>
                <a:cs typeface="Arial" pitchFamily="34" charset="0"/>
              </a:rPr>
              <a:t>Событие А – случайное выбранное двузначное число четное. Событие Б – случайно выбранное натуральное число делится на 10. Когда одновременно выполняются события А и Б?</a:t>
            </a:r>
          </a:p>
          <a:p>
            <a:pPr algn="just"/>
            <a:r>
              <a:rPr lang="ru-RU" smtClean="0">
                <a:latin typeface="Arial" pitchFamily="34" charset="0"/>
                <a:cs typeface="Arial" pitchFamily="34" charset="0"/>
              </a:rPr>
              <a:t>	</a:t>
            </a:r>
            <a:r>
              <a:rPr lang="ru-RU" b="1" smtClean="0">
                <a:latin typeface="Arial" pitchFamily="34" charset="0"/>
                <a:cs typeface="Arial" pitchFamily="34" charset="0"/>
              </a:rPr>
              <a:t>Решение. </a:t>
            </a:r>
            <a:r>
              <a:rPr lang="ru-RU" smtClean="0">
                <a:latin typeface="Arial" pitchFamily="34" charset="0"/>
                <a:cs typeface="Arial" pitchFamily="34" charset="0"/>
              </a:rPr>
              <a:t>Событие А – это множество четных двузначных чисел, т.е. {10,12,14…96,98}. Событие Б - это множество двузначных чисел делящихся на 10, т.е. {10,20,30,…,100,…,150…}</a:t>
            </a:r>
          </a:p>
          <a:p>
            <a:pPr algn="just"/>
            <a:r>
              <a:rPr lang="ru-RU" smtClean="0">
                <a:latin typeface="Arial" pitchFamily="34" charset="0"/>
                <a:cs typeface="Arial" pitchFamily="34" charset="0"/>
              </a:rPr>
              <a:t>	Одновременное выполнение событий А и Б есть ни что иное как пересечение двух этих множеств. А∩Б=</a:t>
            </a:r>
            <a:r>
              <a:rPr lang="en-US" smtClean="0">
                <a:latin typeface="Arial" pitchFamily="34" charset="0"/>
                <a:cs typeface="Arial" pitchFamily="34" charset="0"/>
              </a:rPr>
              <a:t>{10,20,30,40,50,60,70,80,90}</a:t>
            </a:r>
            <a:endParaRPr lang="ru-RU" smtClean="0">
              <a:latin typeface="Arial" pitchFamily="34" charset="0"/>
              <a:cs typeface="Arial" pitchFamily="34" charset="0"/>
            </a:endParaRPr>
          </a:p>
          <a:p>
            <a:pPr algn="just"/>
            <a:r>
              <a:rPr lang="ru-RU" smtClean="0">
                <a:latin typeface="Arial" pitchFamily="34" charset="0"/>
                <a:cs typeface="Arial" pitchFamily="34" charset="0"/>
              </a:rPr>
              <a:t>	По другому вопрос нашей задачи можно сформулировать так: Найдите произведение событий А и Б. Произведение и пересечение событий практически эквивалентные понятия.</a:t>
            </a: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
          <p:cNvSpPr>
            <a:spLocks noGrp="1"/>
          </p:cNvSpPr>
          <p:nvPr>
            <p:ph type="title"/>
          </p:nvPr>
        </p:nvSpPr>
        <p:spPr>
          <a:xfrm>
            <a:off x="457200" y="274638"/>
            <a:ext cx="8229600" cy="1143000"/>
          </a:xfrm>
        </p:spPr>
        <p:txBody>
          <a:bodyPr>
            <a:normAutofit/>
          </a:bodyPr>
          <a:lstStyle/>
          <a:p>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a:p>
        </p:txBody>
      </p:sp>
      <p:sp>
        <p:nvSpPr>
          <p:cNvPr id="17" name="TextBox 16"/>
          <p:cNvSpPr txBox="1"/>
          <p:nvPr/>
        </p:nvSpPr>
        <p:spPr>
          <a:xfrm>
            <a:off x="857224" y="3714752"/>
            <a:ext cx="3286148" cy="369332"/>
          </a:xfrm>
          <a:prstGeom prst="rect">
            <a:avLst/>
          </a:prstGeom>
          <a:noFill/>
        </p:spPr>
        <p:txBody>
          <a:bodyPr wrap="square" rtlCol="0">
            <a:spAutoFit/>
          </a:bodyPr>
          <a:lstStyle/>
          <a:p>
            <a:r>
              <a:rPr lang="ru-RU" smtClean="0"/>
              <a:t> </a:t>
            </a:r>
            <a:endParaRPr lang="ru-RU"/>
          </a:p>
        </p:txBody>
      </p:sp>
      <p:sp>
        <p:nvSpPr>
          <p:cNvPr id="15" name="Прямоугольник 14"/>
          <p:cNvSpPr/>
          <p:nvPr/>
        </p:nvSpPr>
        <p:spPr>
          <a:xfrm>
            <a:off x="142844" y="1214422"/>
            <a:ext cx="8572560" cy="1323439"/>
          </a:xfrm>
          <a:prstGeom prst="rect">
            <a:avLst/>
          </a:prstGeom>
        </p:spPr>
        <p:txBody>
          <a:bodyPr wrap="square">
            <a:spAutoFit/>
          </a:bodyPr>
          <a:lstStyle/>
          <a:p>
            <a:pPr algn="just"/>
            <a:r>
              <a:rPr lang="ru-RU" sz="2000" smtClean="0">
                <a:latin typeface="Arial" pitchFamily="34" charset="0"/>
                <a:cs typeface="Arial" pitchFamily="34" charset="0"/>
              </a:rPr>
              <a:t>	 Многие разделы математики так или иначе пересекаются. Так теория множеств и теория вероятностей имеют очень схожие определения и понятия. Ребята, давайте составим таблицу схожих понятий.</a:t>
            </a:r>
            <a:endParaRPr lang="ru-RU" sz="2000">
              <a:latin typeface="Arial" pitchFamily="34" charset="0"/>
              <a:cs typeface="Arial" pitchFamily="34" charset="0"/>
            </a:endParaRPr>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19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197" name="Rectangle 5"/>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19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00" name="Rectangle 8"/>
          <p:cNvSpPr>
            <a:spLocks noChangeArrowheads="1"/>
          </p:cNvSpPr>
          <p:nvPr/>
        </p:nvSpPr>
        <p:spPr bwMode="auto">
          <a:xfrm>
            <a:off x="0" y="971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1357290" y="2714620"/>
            <a:ext cx="6381750" cy="3305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
          <p:cNvSpPr>
            <a:spLocks noGrp="1"/>
          </p:cNvSpPr>
          <p:nvPr>
            <p:ph type="title"/>
          </p:nvPr>
        </p:nvSpPr>
        <p:spPr>
          <a:xfrm>
            <a:off x="457200" y="274638"/>
            <a:ext cx="8229600" cy="1143000"/>
          </a:xfrm>
        </p:spPr>
        <p:txBody>
          <a:bodyPr>
            <a:normAutofit/>
          </a:bodyPr>
          <a:lstStyle/>
          <a:p>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a:p>
        </p:txBody>
      </p:sp>
      <p:sp>
        <p:nvSpPr>
          <p:cNvPr id="6" name="TextBox 5"/>
          <p:cNvSpPr txBox="1"/>
          <p:nvPr/>
        </p:nvSpPr>
        <p:spPr>
          <a:xfrm>
            <a:off x="142844" y="1214422"/>
            <a:ext cx="8786874" cy="3477875"/>
          </a:xfrm>
          <a:prstGeom prst="rect">
            <a:avLst/>
          </a:prstGeom>
          <a:noFill/>
        </p:spPr>
        <p:txBody>
          <a:bodyPr wrap="square" rtlCol="0">
            <a:spAutoFit/>
          </a:bodyPr>
          <a:lstStyle/>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Утверждение 1. </a:t>
            </a:r>
            <a:r>
              <a:rPr lang="ru-RU" sz="2000" smtClean="0">
                <a:latin typeface="Arial" pitchFamily="34" charset="0"/>
                <a:cs typeface="Arial" pitchFamily="34" charset="0"/>
              </a:rPr>
              <a:t>Сумма вероятностей двух событий равна сумме вероятности произведения этих событий и вероятности суммы этих событий.</a:t>
            </a:r>
          </a:p>
          <a:p>
            <a:pPr algn="ctr"/>
            <a:r>
              <a:rPr lang="en-US" sz="2000" b="1" smtClean="0">
                <a:latin typeface="Arial" pitchFamily="34" charset="0"/>
                <a:cs typeface="Arial" pitchFamily="34" charset="0"/>
              </a:rPr>
              <a:t>P(A)+P(B)=P(A·B)+P(A+B)</a:t>
            </a:r>
            <a:endParaRPr lang="ru-RU" sz="2000" b="1" smtClean="0">
              <a:latin typeface="Arial" pitchFamily="34" charset="0"/>
              <a:cs typeface="Arial" pitchFamily="34" charset="0"/>
            </a:endParaRPr>
          </a:p>
          <a:p>
            <a:pPr algn="just"/>
            <a:r>
              <a:rPr lang="en-US" sz="2000" smtClean="0">
                <a:latin typeface="Arial" pitchFamily="34" charset="0"/>
                <a:cs typeface="Arial" pitchFamily="34" charset="0"/>
              </a:rPr>
              <a:t>	</a:t>
            </a:r>
            <a:endParaRPr lang="ru-RU" sz="2000" smtClean="0">
              <a:latin typeface="Arial" pitchFamily="34" charset="0"/>
              <a:cs typeface="Arial" pitchFamily="34" charset="0"/>
            </a:endParaRPr>
          </a:p>
          <a:p>
            <a:pPr algn="just"/>
            <a:r>
              <a:rPr lang="ru-RU" sz="2000" smtClean="0">
                <a:latin typeface="Arial" pitchFamily="34" charset="0"/>
                <a:cs typeface="Arial" pitchFamily="34" charset="0"/>
              </a:rPr>
              <a:t>	В теории вероятности принято писать не много другую формулировку для вероятности суммы двух событий:</a:t>
            </a:r>
          </a:p>
          <a:p>
            <a:pPr algn="ctr"/>
            <a:endParaRPr lang="ru-RU" sz="2000" smtClean="0">
              <a:latin typeface="Arial" pitchFamily="34" charset="0"/>
              <a:cs typeface="Arial" pitchFamily="34" charset="0"/>
            </a:endParaRPr>
          </a:p>
          <a:p>
            <a:pPr algn="ctr"/>
            <a:r>
              <a:rPr lang="en-US" sz="2000" b="1" smtClean="0">
                <a:latin typeface="Arial" pitchFamily="34" charset="0"/>
                <a:cs typeface="Arial" pitchFamily="34" charset="0"/>
              </a:rPr>
              <a:t>P(A+B)= P(A)+P(B)-P(A·B)</a:t>
            </a:r>
            <a:endParaRPr lang="ru-RU" sz="2000" b="1" smtClean="0">
              <a:latin typeface="Arial" pitchFamily="34" charset="0"/>
              <a:cs typeface="Arial" pitchFamily="34" charset="0"/>
            </a:endParaRPr>
          </a:p>
          <a:p>
            <a:pPr algn="just"/>
            <a:r>
              <a:rPr lang="en-US" sz="2000" smtClean="0">
                <a:latin typeface="Arial" pitchFamily="34" charset="0"/>
                <a:cs typeface="Arial" pitchFamily="34" charset="0"/>
              </a:rPr>
              <a:t>	</a:t>
            </a:r>
            <a:endParaRPr lang="ru-RU" sz="2000" smtClean="0">
              <a:latin typeface="Arial" pitchFamily="34" charset="0"/>
              <a:cs typeface="Arial" pitchFamily="34" charset="0"/>
            </a:endParaRPr>
          </a:p>
          <a:p>
            <a:pPr algn="just"/>
            <a:r>
              <a:rPr lang="ru-RU" sz="2000" smtClean="0">
                <a:latin typeface="Arial" pitchFamily="34" charset="0"/>
                <a:cs typeface="Arial" pitchFamily="34" charset="0"/>
              </a:rPr>
              <a:t>	Доказательство утверждения приводить не будем.	</a:t>
            </a:r>
            <a:endParaRPr lang="ru-RU" sz="2000">
              <a:latin typeface="Arial" pitchFamily="34" charset="0"/>
              <a:cs typeface="Arial" pitchFamily="34" charset="0"/>
            </a:endParaRPr>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17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descr="C:\Users\апачай\Desktop\Презентации\9 класс\Статистика\300x.jpg"/>
          <p:cNvPicPr>
            <a:picLocks noChangeAspect="1" noChangeArrowheads="1"/>
          </p:cNvPicPr>
          <p:nvPr/>
        </p:nvPicPr>
        <p:blipFill>
          <a:blip r:embed="rId2" cstate="print"/>
          <a:srcRect/>
          <a:stretch>
            <a:fillRect/>
          </a:stretch>
        </p:blipFill>
        <p:spPr bwMode="auto">
          <a:xfrm>
            <a:off x="6357950" y="4643446"/>
            <a:ext cx="2000264" cy="20002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457200" y="274638"/>
            <a:ext cx="8229600" cy="1143000"/>
          </a:xfrm>
        </p:spPr>
        <p:txBody>
          <a:bodyPr>
            <a:normAutofit/>
          </a:bodyPr>
          <a:lstStyle/>
          <a:p>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a:p>
        </p:txBody>
      </p:sp>
      <p:sp>
        <p:nvSpPr>
          <p:cNvPr id="14" name="TextBox 13"/>
          <p:cNvSpPr txBox="1"/>
          <p:nvPr/>
        </p:nvSpPr>
        <p:spPr>
          <a:xfrm>
            <a:off x="0" y="1214422"/>
            <a:ext cx="9144000" cy="4462760"/>
          </a:xfrm>
          <a:prstGeom prst="rect">
            <a:avLst/>
          </a:prstGeom>
          <a:noFill/>
        </p:spPr>
        <p:txBody>
          <a:bodyPr wrap="square" rtlCol="0">
            <a:spAutoFit/>
          </a:bodyPr>
          <a:lstStyle/>
          <a:p>
            <a:pPr algn="just"/>
            <a:r>
              <a:rPr lang="ru-RU" sz="2000" smtClean="0">
                <a:latin typeface="Arial" pitchFamily="34" charset="0"/>
                <a:cs typeface="Arial" pitchFamily="34" charset="0"/>
              </a:rPr>
              <a:t>	</a:t>
            </a:r>
            <a:r>
              <a:rPr lang="ru-RU" b="1" smtClean="0">
                <a:latin typeface="Arial" pitchFamily="34" charset="0"/>
                <a:cs typeface="Arial" pitchFamily="34" charset="0"/>
              </a:rPr>
              <a:t>Определение. </a:t>
            </a:r>
            <a:r>
              <a:rPr lang="ru-RU" smtClean="0">
                <a:latin typeface="Arial" pitchFamily="34" charset="0"/>
                <a:cs typeface="Arial" pitchFamily="34" charset="0"/>
              </a:rPr>
              <a:t>События А и Б называются независимыми, если вероятность их произведения равна произведению вероятностей этих событий:</a:t>
            </a:r>
          </a:p>
          <a:p>
            <a:pPr algn="just"/>
            <a:endParaRPr lang="ru-RU" sz="1000" smtClean="0">
              <a:latin typeface="Arial" pitchFamily="34" charset="0"/>
              <a:cs typeface="Arial" pitchFamily="34" charset="0"/>
            </a:endParaRPr>
          </a:p>
          <a:p>
            <a:pPr algn="ctr"/>
            <a:r>
              <a:rPr lang="en-US" b="1" smtClean="0">
                <a:latin typeface="Arial" pitchFamily="34" charset="0"/>
                <a:cs typeface="Arial" pitchFamily="34" charset="0"/>
              </a:rPr>
              <a:t>P(A·B)</a:t>
            </a:r>
            <a:r>
              <a:rPr lang="ru-RU" b="1" smtClean="0">
                <a:latin typeface="Arial" pitchFamily="34" charset="0"/>
                <a:cs typeface="Arial" pitchFamily="34" charset="0"/>
              </a:rPr>
              <a:t>=Р(А)·Р(В)</a:t>
            </a:r>
          </a:p>
          <a:p>
            <a:pPr algn="ctr"/>
            <a:endParaRPr lang="ru-RU" sz="1000" smtClean="0">
              <a:latin typeface="Arial" pitchFamily="34" charset="0"/>
              <a:cs typeface="Arial" pitchFamily="34" charset="0"/>
            </a:endParaRPr>
          </a:p>
          <a:p>
            <a:pPr algn="just"/>
            <a:r>
              <a:rPr lang="ru-RU" smtClean="0">
                <a:latin typeface="Arial" pitchFamily="34" charset="0"/>
                <a:cs typeface="Arial" pitchFamily="34" charset="0"/>
              </a:rPr>
              <a:t>	Несовместность и независимость двух событий немного разные понятия, несовместные события – множество возможных исходов событий ни как не пересекаются, а не зависимость более абстрактное понятие, результаты событий ни как не зависят друг от друга, но могут иметь какие общие элементы.</a:t>
            </a:r>
          </a:p>
          <a:p>
            <a:pPr algn="just"/>
            <a:r>
              <a:rPr lang="ru-RU" smtClean="0">
                <a:latin typeface="Arial" pitchFamily="34" charset="0"/>
                <a:cs typeface="Arial" pitchFamily="34" charset="0"/>
              </a:rPr>
              <a:t>	</a:t>
            </a:r>
            <a:r>
              <a:rPr lang="ru-RU" b="1" smtClean="0">
                <a:latin typeface="Arial" pitchFamily="34" charset="0"/>
                <a:cs typeface="Arial" pitchFamily="34" charset="0"/>
              </a:rPr>
              <a:t>Утверждение 2. </a:t>
            </a:r>
            <a:r>
              <a:rPr lang="ru-RU" smtClean="0">
                <a:latin typeface="Arial" pitchFamily="34" charset="0"/>
                <a:cs typeface="Arial" pitchFamily="34" charset="0"/>
              </a:rPr>
              <a:t>Вероятность суммы двух независимых событий равна сумме вероятностей этих событий минус произведение вероятностей событий:</a:t>
            </a:r>
          </a:p>
          <a:p>
            <a:pPr algn="just"/>
            <a:endParaRPr lang="ru-RU" sz="1000" b="1" smtClean="0">
              <a:latin typeface="Arial" pitchFamily="34" charset="0"/>
              <a:cs typeface="Arial" pitchFamily="34" charset="0"/>
            </a:endParaRPr>
          </a:p>
          <a:p>
            <a:pPr algn="ctr"/>
            <a:r>
              <a:rPr lang="en-US" b="1" smtClean="0">
                <a:latin typeface="Arial" pitchFamily="34" charset="0"/>
                <a:cs typeface="Arial" pitchFamily="34" charset="0"/>
              </a:rPr>
              <a:t>P(A+B)= P(A)+P(B)-P(A)·P(B)</a:t>
            </a:r>
            <a:endParaRPr lang="ru-RU" b="1" smtClean="0">
              <a:latin typeface="Arial" pitchFamily="34" charset="0"/>
              <a:cs typeface="Arial" pitchFamily="34" charset="0"/>
            </a:endParaRPr>
          </a:p>
          <a:p>
            <a:pPr algn="ctr"/>
            <a:endParaRPr lang="ru-RU" sz="1000" smtClean="0">
              <a:latin typeface="Arial" pitchFamily="34" charset="0"/>
              <a:cs typeface="Arial" pitchFamily="34" charset="0"/>
            </a:endParaRPr>
          </a:p>
          <a:p>
            <a:pPr algn="just"/>
            <a:r>
              <a:rPr lang="en-US" smtClean="0">
                <a:latin typeface="Arial" pitchFamily="34" charset="0"/>
                <a:cs typeface="Arial" pitchFamily="34" charset="0"/>
              </a:rPr>
              <a:t>	</a:t>
            </a:r>
            <a:r>
              <a:rPr lang="ru-RU" smtClean="0">
                <a:latin typeface="Arial" pitchFamily="34" charset="0"/>
                <a:cs typeface="Arial" pitchFamily="34" charset="0"/>
              </a:rPr>
              <a:t>Доказательство этого утверждения вытекает из определения независимых событий и утверждения 1. Ребята, попробуйте сами провести четкое и последовательное доказательство.</a:t>
            </a:r>
            <a:endParaRPr lang="ru-RU">
              <a:latin typeface="Arial" pitchFamily="34" charset="0"/>
              <a:cs typeface="Arial" pitchFamily="34" charset="0"/>
            </a:endParaRPr>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2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47"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a:p>
        </p:txBody>
      </p:sp>
      <p:sp>
        <p:nvSpPr>
          <p:cNvPr id="10" name="TextBox 9"/>
          <p:cNvSpPr txBox="1"/>
          <p:nvPr/>
        </p:nvSpPr>
        <p:spPr>
          <a:xfrm>
            <a:off x="357158" y="4929198"/>
            <a:ext cx="8572560" cy="1323439"/>
          </a:xfrm>
          <a:prstGeom prst="rect">
            <a:avLst/>
          </a:prstGeom>
          <a:noFill/>
        </p:spPr>
        <p:txBody>
          <a:bodyPr wrap="square" rtlCol="0">
            <a:spAutoFit/>
          </a:bodyPr>
          <a:lstStyle/>
          <a:p>
            <a:pPr algn="just"/>
            <a:r>
              <a:rPr lang="ru-RU" sz="2000" smtClean="0">
                <a:latin typeface="Arial" pitchFamily="34" charset="0"/>
                <a:cs typeface="Arial" pitchFamily="34" charset="0"/>
              </a:rPr>
              <a:t>	</a:t>
            </a:r>
            <a:r>
              <a:rPr lang="ru-RU" sz="2000" smtClean="0"/>
              <a:t> </a:t>
            </a:r>
            <a:r>
              <a:rPr lang="ru-RU" sz="2000" smtClean="0">
                <a:latin typeface="Arial" pitchFamily="34" charset="0"/>
                <a:cs typeface="Arial" pitchFamily="34" charset="0"/>
              </a:rPr>
              <a:t>При решение задач, если логически подразумевается конструкция </a:t>
            </a:r>
            <a:r>
              <a:rPr lang="ru-RU" sz="2000" b="1" smtClean="0">
                <a:latin typeface="Arial" pitchFamily="34" charset="0"/>
                <a:cs typeface="Arial" pitchFamily="34" charset="0"/>
              </a:rPr>
              <a:t>“или”</a:t>
            </a:r>
            <a:r>
              <a:rPr lang="ru-RU" sz="2000" smtClean="0">
                <a:latin typeface="Arial" pitchFamily="34" charset="0"/>
                <a:cs typeface="Arial" pitchFamily="34" charset="0"/>
              </a:rPr>
              <a:t> то следует вычислять </a:t>
            </a:r>
            <a:r>
              <a:rPr lang="ru-RU" sz="2000" b="1" smtClean="0">
                <a:latin typeface="Arial" pitchFamily="34" charset="0"/>
                <a:cs typeface="Arial" pitchFamily="34" charset="0"/>
              </a:rPr>
              <a:t>вероятность суммы событий</a:t>
            </a:r>
            <a:r>
              <a:rPr lang="ru-RU" sz="2000" smtClean="0">
                <a:latin typeface="Arial" pitchFamily="34" charset="0"/>
                <a:cs typeface="Arial" pitchFamily="34" charset="0"/>
              </a:rPr>
              <a:t>, если логически подразумевается конструкция </a:t>
            </a:r>
            <a:r>
              <a:rPr lang="ru-RU" sz="2000" b="1" smtClean="0">
                <a:latin typeface="Arial" pitchFamily="34" charset="0"/>
                <a:cs typeface="Arial" pitchFamily="34" charset="0"/>
              </a:rPr>
              <a:t>“и”</a:t>
            </a:r>
            <a:r>
              <a:rPr lang="ru-RU" sz="2000" smtClean="0">
                <a:latin typeface="Arial" pitchFamily="34" charset="0"/>
                <a:cs typeface="Arial" pitchFamily="34" charset="0"/>
              </a:rPr>
              <a:t> то </a:t>
            </a:r>
            <a:r>
              <a:rPr lang="ru-RU" sz="2000" b="1" smtClean="0">
                <a:latin typeface="Arial" pitchFamily="34" charset="0"/>
                <a:cs typeface="Arial" pitchFamily="34" charset="0"/>
              </a:rPr>
              <a:t>вероятность произведения событий</a:t>
            </a:r>
            <a:r>
              <a:rPr lang="ru-RU" sz="2000" smtClean="0">
                <a:latin typeface="Arial" pitchFamily="34" charset="0"/>
                <a:cs typeface="Arial" pitchFamily="34" charset="0"/>
              </a:rPr>
              <a:t>.</a:t>
            </a:r>
            <a:endParaRPr lang="ru-RU" sz="2000">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363" name="Rectangle 3"/>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074" name="Picture 2" descr="C:\Users\апачай\Desktop\Презентации\11 класс\Случайные события\znaete_li_vy.gif"/>
          <p:cNvPicPr>
            <a:picLocks noChangeAspect="1" noChangeArrowheads="1"/>
          </p:cNvPicPr>
          <p:nvPr/>
        </p:nvPicPr>
        <p:blipFill>
          <a:blip r:embed="rId2" cstate="print"/>
          <a:srcRect/>
          <a:stretch>
            <a:fillRect/>
          </a:stretch>
        </p:blipFill>
        <p:spPr bwMode="auto">
          <a:xfrm>
            <a:off x="3000364" y="1214422"/>
            <a:ext cx="3333750" cy="34004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
          <p:cNvSpPr>
            <a:spLocks noGrp="1"/>
          </p:cNvSpPr>
          <p:nvPr>
            <p:ph type="title"/>
          </p:nvPr>
        </p:nvSpPr>
        <p:spPr>
          <a:xfrm>
            <a:off x="500034" y="142852"/>
            <a:ext cx="8229600" cy="1143000"/>
          </a:xfrm>
        </p:spPr>
        <p:txBody>
          <a:bodyPr>
            <a:normAutofit/>
          </a:bodyPr>
          <a:lstStyle/>
          <a:p>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a:p>
        </p:txBody>
      </p:sp>
      <p:sp>
        <p:nvSpPr>
          <p:cNvPr id="12" name="Прямоугольник 11"/>
          <p:cNvSpPr/>
          <p:nvPr/>
        </p:nvSpPr>
        <p:spPr>
          <a:xfrm>
            <a:off x="214282" y="1225689"/>
            <a:ext cx="8929718" cy="4401205"/>
          </a:xfrm>
          <a:prstGeom prst="rect">
            <a:avLst/>
          </a:prstGeom>
        </p:spPr>
        <p:txBody>
          <a:bodyPr wrap="square">
            <a:spAutoFit/>
          </a:bodyPr>
          <a:lstStyle/>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Пример.</a:t>
            </a:r>
            <a:r>
              <a:rPr lang="ru-RU" sz="2000" smtClean="0">
                <a:latin typeface="Arial" pitchFamily="34" charset="0"/>
                <a:cs typeface="Arial" pitchFamily="34" charset="0"/>
              </a:rPr>
              <a:t> В билете две задачи. Вероятность решения первой задачи 0,8. Вероятность правильного решения второй – 0,7. Найдите вероятности следующих событий:</a:t>
            </a:r>
          </a:p>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а)</a:t>
            </a:r>
            <a:r>
              <a:rPr lang="ru-RU" sz="2000" smtClean="0">
                <a:latin typeface="Arial" pitchFamily="34" charset="0"/>
                <a:cs typeface="Arial" pitchFamily="34" charset="0"/>
              </a:rPr>
              <a:t> Обе задачи будут решены.</a:t>
            </a:r>
          </a:p>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б)</a:t>
            </a:r>
            <a:r>
              <a:rPr lang="ru-RU" sz="2000" smtClean="0">
                <a:latin typeface="Arial" pitchFamily="34" charset="0"/>
                <a:cs typeface="Arial" pitchFamily="34" charset="0"/>
              </a:rPr>
              <a:t> Обе задачи не будут решены.</a:t>
            </a:r>
          </a:p>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в)</a:t>
            </a:r>
            <a:r>
              <a:rPr lang="ru-RU" sz="2000" smtClean="0">
                <a:latin typeface="Arial" pitchFamily="34" charset="0"/>
                <a:cs typeface="Arial" pitchFamily="34" charset="0"/>
              </a:rPr>
              <a:t> Будет решена хотя бы одна задача.</a:t>
            </a:r>
          </a:p>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г)</a:t>
            </a:r>
            <a:r>
              <a:rPr lang="ru-RU" sz="2000" smtClean="0">
                <a:latin typeface="Arial" pitchFamily="34" charset="0"/>
                <a:cs typeface="Arial" pitchFamily="34" charset="0"/>
              </a:rPr>
              <a:t> Будет решена ровно одна задача.</a:t>
            </a:r>
          </a:p>
          <a:p>
            <a:pPr algn="just"/>
            <a:r>
              <a:rPr lang="ru-RU" sz="2000" smtClean="0">
                <a:latin typeface="Arial" pitchFamily="34" charset="0"/>
                <a:cs typeface="Arial" pitchFamily="34" charset="0"/>
              </a:rPr>
              <a:t>	</a:t>
            </a:r>
          </a:p>
          <a:p>
            <a:pPr algn="just"/>
            <a:r>
              <a:rPr lang="ru-RU" sz="2000" b="1" smtClean="0">
                <a:latin typeface="Arial" pitchFamily="34" charset="0"/>
                <a:cs typeface="Arial" pitchFamily="34" charset="0"/>
              </a:rPr>
              <a:t>	Решение. </a:t>
            </a:r>
          </a:p>
          <a:p>
            <a:pPr algn="just"/>
            <a:r>
              <a:rPr lang="ru-RU" sz="2000" b="1" smtClean="0">
                <a:latin typeface="Arial" pitchFamily="34" charset="0"/>
                <a:cs typeface="Arial" pitchFamily="34" charset="0"/>
              </a:rPr>
              <a:t>	</a:t>
            </a:r>
            <a:r>
              <a:rPr lang="ru-RU" sz="2000" smtClean="0">
                <a:latin typeface="Arial" pitchFamily="34" charset="0"/>
                <a:cs typeface="Arial" pitchFamily="34" charset="0"/>
              </a:rPr>
              <a:t>Давайте выделим события.</a:t>
            </a:r>
          </a:p>
          <a:p>
            <a:pPr algn="just"/>
            <a:r>
              <a:rPr lang="ru-RU" sz="2000" smtClean="0">
                <a:latin typeface="Arial" pitchFamily="34" charset="0"/>
                <a:cs typeface="Arial" pitchFamily="34" charset="0"/>
              </a:rPr>
              <a:t>	Событие А – решение первой задачи. Р(А)=0,8.</a:t>
            </a:r>
          </a:p>
          <a:p>
            <a:pPr algn="just"/>
            <a:r>
              <a:rPr lang="ru-RU" sz="2000" smtClean="0">
                <a:latin typeface="Arial" pitchFamily="34" charset="0"/>
                <a:cs typeface="Arial" pitchFamily="34" charset="0"/>
              </a:rPr>
              <a:t>	Событие Б – решение второй задачи. Р(Б)=0,7.</a:t>
            </a:r>
          </a:p>
          <a:p>
            <a:pPr algn="just"/>
            <a:r>
              <a:rPr lang="ru-RU" sz="2000" smtClean="0">
                <a:latin typeface="Arial" pitchFamily="34" charset="0"/>
                <a:cs typeface="Arial" pitchFamily="34" charset="0"/>
              </a:rPr>
              <a:t>	А и Б независимы.</a:t>
            </a:r>
          </a:p>
          <a:p>
            <a:pPr algn="just"/>
            <a:endParaRPr lang="ru-RU" sz="2000">
              <a:latin typeface="Arial" pitchFamily="34" charset="0"/>
              <a:cs typeface="Arial" pitchFamily="34" charset="0"/>
            </a:endParaRP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39"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42"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43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45" name="Rectangle 9"/>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0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05" name="Rectangle 13"/>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206" name="Rectangle 14"/>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2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10"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11" name="Rectangle 19"/>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213"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14" name="Rectangle 22"/>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217"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18" name="Rectangle 26"/>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219" name="Rectangle 27"/>
          <p:cNvSpPr>
            <a:spLocks noChangeArrowheads="1"/>
          </p:cNvSpPr>
          <p:nvPr/>
        </p:nvSpPr>
        <p:spPr bwMode="auto">
          <a:xfrm>
            <a:off x="0" y="1447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221"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23"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25"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27"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29"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31" name="Rectangle 3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232" name="Rectangle 40"/>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099" name="Rectangle 3"/>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02"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05" name="Rectangle 9"/>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
          <p:cNvSpPr>
            <a:spLocks noGrp="1"/>
          </p:cNvSpPr>
          <p:nvPr>
            <p:ph type="title"/>
          </p:nvPr>
        </p:nvSpPr>
        <p:spPr>
          <a:xfrm>
            <a:off x="457200" y="274638"/>
            <a:ext cx="8229600" cy="1143000"/>
          </a:xfrm>
        </p:spPr>
        <p:txBody>
          <a:bodyPr>
            <a:normAutofit/>
          </a:bodyPr>
          <a:lstStyle/>
          <a:p>
            <a:r>
              <a:rPr lang="ru-RU"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Независимость событий.</a:t>
            </a:r>
            <a:endParaRPr lang="ru-RU"/>
          </a:p>
        </p:txBody>
      </p:sp>
      <p:sp>
        <p:nvSpPr>
          <p:cNvPr id="11" name="Прямоугольник 10"/>
          <p:cNvSpPr/>
          <p:nvPr/>
        </p:nvSpPr>
        <p:spPr>
          <a:xfrm>
            <a:off x="357158" y="1285860"/>
            <a:ext cx="8643998" cy="4401205"/>
          </a:xfrm>
          <a:prstGeom prst="rect">
            <a:avLst/>
          </a:prstGeom>
        </p:spPr>
        <p:txBody>
          <a:bodyPr wrap="square">
            <a:spAutoFit/>
          </a:bodyPr>
          <a:lstStyle/>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а)</a:t>
            </a:r>
            <a:r>
              <a:rPr lang="ru-RU" sz="2000" smtClean="0">
                <a:latin typeface="Arial" pitchFamily="34" charset="0"/>
                <a:cs typeface="Arial" pitchFamily="34" charset="0"/>
              </a:rPr>
              <a:t> Обе задачи будут решены – значит одновременное выполнение событий А и Б, то есть из определения – произведение событий А и Б, т.к. события не зависимы:</a:t>
            </a:r>
          </a:p>
          <a:p>
            <a:pPr algn="ctr"/>
            <a:endParaRPr lang="ru-RU" sz="2000" smtClean="0">
              <a:latin typeface="Arial" pitchFamily="34" charset="0"/>
              <a:cs typeface="Arial" pitchFamily="34" charset="0"/>
            </a:endParaRPr>
          </a:p>
          <a:p>
            <a:pPr algn="ctr"/>
            <a:r>
              <a:rPr lang="ru-RU" sz="2000" i="1" smtClean="0">
                <a:latin typeface="Arial" pitchFamily="34" charset="0"/>
                <a:cs typeface="Arial" pitchFamily="34" charset="0"/>
              </a:rPr>
              <a:t>Р(А·Б)=Р(А)·Р(Б)=0,8·0,7=0,56</a:t>
            </a:r>
          </a:p>
          <a:p>
            <a:pPr algn="just"/>
            <a:r>
              <a:rPr lang="ru-RU" sz="2000" smtClean="0">
                <a:latin typeface="Arial" pitchFamily="34" charset="0"/>
                <a:cs typeface="Arial" pitchFamily="34" charset="0"/>
              </a:rPr>
              <a:t>	</a:t>
            </a:r>
          </a:p>
          <a:p>
            <a:pPr algn="just"/>
            <a:r>
              <a:rPr lang="ru-RU" sz="2000" smtClean="0">
                <a:latin typeface="Arial" pitchFamily="34" charset="0"/>
                <a:cs typeface="Arial" pitchFamily="34" charset="0"/>
              </a:rPr>
              <a:t>	</a:t>
            </a:r>
            <a:r>
              <a:rPr lang="ru-RU" sz="2000" b="1" smtClean="0">
                <a:latin typeface="Arial" pitchFamily="34" charset="0"/>
                <a:cs typeface="Arial" pitchFamily="34" charset="0"/>
              </a:rPr>
              <a:t>б)</a:t>
            </a:r>
            <a:r>
              <a:rPr lang="ru-RU" sz="2000" smtClean="0">
                <a:latin typeface="Arial" pitchFamily="34" charset="0"/>
                <a:cs typeface="Arial" pitchFamily="34" charset="0"/>
              </a:rPr>
              <a:t> Обе задачи не будут решены. Не правильное решение – обратное событие правильному решению, тогда мы можем рассмотреть и обратные вероятности</a:t>
            </a:r>
          </a:p>
          <a:p>
            <a:pPr algn="just"/>
            <a:endParaRPr lang="ru-RU" sz="2000" smtClean="0">
              <a:latin typeface="Arial" pitchFamily="34" charset="0"/>
              <a:cs typeface="Arial" pitchFamily="34" charset="0"/>
            </a:endParaRPr>
          </a:p>
          <a:p>
            <a:pPr algn="just"/>
            <a:endParaRPr lang="ru-RU" sz="2000" smtClean="0">
              <a:latin typeface="Arial" pitchFamily="34" charset="0"/>
              <a:cs typeface="Arial" pitchFamily="34" charset="0"/>
            </a:endParaRPr>
          </a:p>
          <a:p>
            <a:pPr algn="just"/>
            <a:endParaRPr lang="ru-RU" sz="2000" smtClean="0">
              <a:latin typeface="Arial" pitchFamily="34" charset="0"/>
              <a:cs typeface="Arial" pitchFamily="34" charset="0"/>
            </a:endParaRPr>
          </a:p>
          <a:p>
            <a:pPr algn="just"/>
            <a:r>
              <a:rPr lang="ru-RU" sz="2000" smtClean="0">
                <a:latin typeface="Arial" pitchFamily="34" charset="0"/>
                <a:cs typeface="Arial" pitchFamily="34" charset="0"/>
              </a:rPr>
              <a:t>	Обратные события так же независимы:</a:t>
            </a:r>
          </a:p>
          <a:p>
            <a:pPr algn="just"/>
            <a:endParaRPr lang="ru-RU" sz="2000">
              <a:latin typeface="Arial" pitchFamily="34" charset="0"/>
              <a:cs typeface="Arial" pitchFamily="34" charset="0"/>
            </a:endParaRPr>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5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57" name="Rectangle 13"/>
          <p:cNvSpPr>
            <a:spLocks noChangeArrowheads="1"/>
          </p:cNvSpPr>
          <p:nvPr/>
        </p:nvSpPr>
        <p:spPr bwMode="auto">
          <a:xfrm>
            <a:off x="0" y="742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15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16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3315" name="Rectangle 3"/>
          <p:cNvSpPr>
            <a:spLocks noChangeArrowheads="1"/>
          </p:cNvSpPr>
          <p:nvPr/>
        </p:nvSpPr>
        <p:spPr bwMode="auto">
          <a:xfrm>
            <a:off x="0" y="238125"/>
            <a:ext cx="216726"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171" name="Rectangle 3"/>
          <p:cNvSpPr>
            <a:spLocks noChangeArrowheads="1"/>
          </p:cNvSpPr>
          <p:nvPr/>
        </p:nvSpPr>
        <p:spPr bwMode="auto">
          <a:xfrm>
            <a:off x="0" y="695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075" name="Rectangle 3"/>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078" name="Rectangle 6"/>
          <p:cNvSpPr>
            <a:spLocks noChangeArrowheads="1"/>
          </p:cNvSpPr>
          <p:nvPr/>
        </p:nvSpPr>
        <p:spPr bwMode="auto">
          <a:xfrm>
            <a:off x="0" y="695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081" name="Rectangle 9"/>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084" name="Rectangle 12"/>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28662" y="4286256"/>
            <a:ext cx="3049853" cy="428628"/>
          </a:xfrm>
          <a:prstGeom prst="rect">
            <a:avLst/>
          </a:prstGeom>
          <a:noFill/>
        </p:spPr>
      </p:pic>
      <p:pic>
        <p:nvPicPr>
          <p:cNvPr id="614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57752" y="4286256"/>
            <a:ext cx="3016885" cy="428628"/>
          </a:xfrm>
          <a:prstGeom prst="rect">
            <a:avLst/>
          </a:prstGeom>
          <a:noFill/>
        </p:spPr>
      </p:pic>
      <p:sp>
        <p:nvSpPr>
          <p:cNvPr id="614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614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571736" y="5500702"/>
            <a:ext cx="3923595" cy="428628"/>
          </a:xfrm>
          <a:prstGeom prst="rect">
            <a:avLst/>
          </a:prstGeom>
          <a:noFill/>
        </p:spPr>
      </p:pic>
      <p:sp>
        <p:nvSpPr>
          <p:cNvPr id="6151" name="Rectangle 7"/>
          <p:cNvSpPr>
            <a:spLocks noChangeArrowheads="1"/>
          </p:cNvSpPr>
          <p:nvPr/>
        </p:nvSpPr>
        <p:spPr bwMode="auto">
          <a:xfrm>
            <a:off x="0" y="704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39</Words>
  <Application>Microsoft Office PowerPoint</Application>
  <PresentationFormat>Экран (4:3)</PresentationFormat>
  <Paragraphs>89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Независимость событий.</vt:lpstr>
      <vt:lpstr>Независимость событий.</vt:lpstr>
      <vt:lpstr>Независимость событий.</vt:lpstr>
      <vt:lpstr>Независимость событий.</vt:lpstr>
      <vt:lpstr>Независимость событий.</vt:lpstr>
      <vt:lpstr>Независимость событий.</vt:lpstr>
      <vt:lpstr>Независимость событий.</vt:lpstr>
      <vt:lpstr>Независимость событий.</vt:lpstr>
      <vt:lpstr>Независимость событий.</vt:lpstr>
      <vt:lpstr>Независимость событий.</vt:lpstr>
      <vt:lpstr>Независимость событий.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Занимательная математика</dc:title>
  <dc:creator>апачай</dc:creator>
  <cp:lastModifiedBy>Татьяна Похващева</cp:lastModifiedBy>
  <cp:revision>109</cp:revision>
  <dcterms:created xsi:type="dcterms:W3CDTF">2014-11-11T08:01:01Z</dcterms:created>
  <dcterms:modified xsi:type="dcterms:W3CDTF">2020-06-09T17:16:43Z</dcterms:modified>
</cp:coreProperties>
</file>