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0"/>
  </p:notesMasterIdLst>
  <p:sldIdLst>
    <p:sldId id="256" r:id="rId3"/>
    <p:sldId id="286" r:id="rId4"/>
    <p:sldId id="268" r:id="rId5"/>
    <p:sldId id="269" r:id="rId6"/>
    <p:sldId id="257" r:id="rId7"/>
    <p:sldId id="258" r:id="rId8"/>
    <p:sldId id="271" r:id="rId9"/>
    <p:sldId id="259" r:id="rId10"/>
    <p:sldId id="275" r:id="rId11"/>
    <p:sldId id="274" r:id="rId12"/>
    <p:sldId id="260" r:id="rId13"/>
    <p:sldId id="272" r:id="rId14"/>
    <p:sldId id="261" r:id="rId15"/>
    <p:sldId id="287" r:id="rId16"/>
    <p:sldId id="263" r:id="rId17"/>
    <p:sldId id="26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65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2CB"/>
    <a:srgbClr val="CFFFDF"/>
    <a:srgbClr val="FDD5FA"/>
    <a:srgbClr val="990033"/>
    <a:srgbClr val="663300"/>
    <a:srgbClr val="008000"/>
    <a:srgbClr val="FF0000"/>
    <a:srgbClr val="D1F8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660"/>
  </p:normalViewPr>
  <p:slideViewPr>
    <p:cSldViewPr>
      <p:cViewPr varScale="1">
        <p:scale>
          <a:sx n="60" d="100"/>
          <a:sy n="60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D26B94-2158-4308-B9D3-F50730C5D457}" type="datetimeFigureOut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6880FF-727D-4712-A2BB-769F4556F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10BDE8-0A7B-4417-957A-0A3BEA6C86BE}" type="slidenum">
              <a:rPr lang="ru-RU" smtClean="0">
                <a:latin typeface="Arial" pitchFamily="34" charset="0"/>
              </a:rPr>
              <a:pPr/>
              <a:t>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356FF-7F5D-453D-9F06-27B47EC6C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E8FFC-FF4E-4FFE-A411-9C9465099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45127-A95B-4F0B-9276-A0F0408B5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7640E-094E-45AC-BF3B-9A8636411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F545F-9C99-402F-A601-96E31B608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91B5A-5192-4EE9-8B76-BB208E49B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0E2DA-BE52-4271-BF64-EAFF30837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00EA0-70F7-43F5-A73B-6078A7B15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F4332-C2BE-433B-BD7C-9166C4EEC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D9F3-4D42-4F38-97E6-65C8C8F55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A4469-3733-463F-AC32-41B6EB617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4D105-FA2A-4E4A-990B-262ED3363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8EB4C-DE43-4D64-BCF2-AF861C547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3C6DE-0072-456D-882C-ACEE5350B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9AB8-7FAB-42EC-9DE8-39980FA16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34949-A6F2-491F-8196-96380DCB3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D0FE9-FEE2-4F2E-8A07-BB43144EF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0D962-1939-420D-9BCC-4A96F29BC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66B1-0E85-46DF-9EE8-6F99BE11F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02283-5D0B-4CD3-950C-7025617A0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C4F3C-67B7-4F6B-BE3E-D67820753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5517A-6EEF-4153-AC41-46246B92F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5677-4016-409F-B5CA-9C2773B0C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30F07-24EC-430A-83DF-CF8E200C1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4E909E-387A-4373-861F-3CA0A3F11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EC5FF81-19B9-4CCB-AB2D-6E8070EC1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96975"/>
            <a:ext cx="7559675" cy="1008063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CC00CC"/>
                </a:solidFill>
                <a:latin typeface="Georgia" pitchFamily="18" charset="0"/>
              </a:rPr>
              <a:t>«Перпендикулярные  прямые  в  пространстве»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205038"/>
            <a:ext cx="7704137" cy="1728787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00B050"/>
                </a:solidFill>
                <a:latin typeface="Georgia" pitchFamily="18" charset="0"/>
              </a:rPr>
              <a:t>«Параллельные прямые, перпендикулярные к плоскости».</a:t>
            </a:r>
          </a:p>
          <a:p>
            <a:pPr eaLnBrk="1" hangingPunct="1"/>
            <a:r>
              <a:rPr lang="ru-RU" sz="2800" b="1" i="1" smtClean="0">
                <a:solidFill>
                  <a:srgbClr val="3333CC"/>
                </a:solidFill>
                <a:latin typeface="Georgia" pitchFamily="18" charset="0"/>
              </a:rPr>
              <a:t>«Перпендикулярность  прямой  и  плоскости»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00113" y="765175"/>
            <a:ext cx="29511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Тема  урока: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1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FF"/>
                </a:solidFill>
              </a:rPr>
              <a:t>Свойства 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625" y="1125538"/>
            <a:ext cx="8229600" cy="497205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Если две различные плоскости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перпендикулярны одной и той же прямой,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то эти плоскости параллельны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⊥ α 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⊥ β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=&gt; a II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000" b="1" smtClean="0">
              <a:latin typeface="Segoe Script" pitchFamily="34" charset="0"/>
            </a:endParaRP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Через любую точку пространства можно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провести прямую, перпендикулярную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данной плоскости, 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притом только одну. </a:t>
            </a:r>
          </a:p>
          <a:p>
            <a:pPr eaLnBrk="1" hangingPunct="1"/>
            <a:r>
              <a:rPr lang="ru-RU" sz="2000" b="1" smtClean="0">
                <a:latin typeface="Segoe Script" pitchFamily="34" charset="0"/>
              </a:rPr>
              <a:t> 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Через любую точку прямой можно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провести плоскость, перпендикулярную ей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 притом только одну.</a:t>
            </a:r>
          </a:p>
          <a:p>
            <a:endParaRPr lang="ru-RU" sz="1600" b="1" smtClean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981075"/>
            <a:ext cx="1987550" cy="1281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089150" cy="128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4365625"/>
            <a:ext cx="1931987" cy="150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9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280"/>
                            </p:stCondLst>
                            <p:childTnLst>
                              <p:par>
                                <p:cTn id="5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9680"/>
                            </p:stCondLst>
                            <p:childTnLst>
                              <p:par>
                                <p:cTn id="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9720"/>
                            </p:stCondLst>
                            <p:childTnLst>
                              <p:par>
                                <p:cTn id="6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720"/>
                            </p:stCondLst>
                            <p:childTnLst>
                              <p:par>
                                <p:cTn id="7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1880"/>
                            </p:stCondLst>
                            <p:childTnLst>
                              <p:par>
                                <p:cTn id="7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3360"/>
                            </p:stCondLst>
                            <p:childTnLst>
                              <p:par>
                                <p:cTn id="8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4120"/>
                            </p:stCondLst>
                            <p:childTnLst>
                              <p:par>
                                <p:cTn id="9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CC00CC"/>
                </a:solidFill>
                <a:latin typeface="Georgia" pitchFamily="18" charset="0"/>
              </a:rPr>
              <a:t>Найдите  угол  между  прямой  АА</a:t>
            </a:r>
            <a:r>
              <a:rPr lang="ru-RU" sz="2400" b="1" i="1" baseline="-25000" smtClean="0">
                <a:solidFill>
                  <a:srgbClr val="CC00CC"/>
                </a:solidFill>
                <a:latin typeface="Georgia" pitchFamily="18" charset="0"/>
              </a:rPr>
              <a:t>1</a:t>
            </a:r>
            <a:r>
              <a:rPr lang="ru-RU" sz="2400" b="1" i="1" smtClean="0">
                <a:solidFill>
                  <a:srgbClr val="CC00CC"/>
                </a:solidFill>
                <a:latin typeface="Georgia" pitchFamily="18" charset="0"/>
              </a:rPr>
              <a:t>  и  прямыми  плоскости  (АВС):</a:t>
            </a:r>
            <a:br>
              <a:rPr lang="ru-RU" sz="2400" b="1" i="1" smtClean="0">
                <a:solidFill>
                  <a:srgbClr val="CC00CC"/>
                </a:solidFill>
                <a:latin typeface="Georgia" pitchFamily="18" charset="0"/>
              </a:rPr>
            </a:br>
            <a:r>
              <a:rPr lang="ru-RU" sz="2400" b="1" i="1" smtClean="0">
                <a:solidFill>
                  <a:srgbClr val="3333CC"/>
                </a:solidFill>
                <a:latin typeface="Georgia" pitchFamily="18" charset="0"/>
              </a:rPr>
              <a:t>АВ,  А</a:t>
            </a:r>
            <a:r>
              <a:rPr lang="en-US" sz="2400" b="1" i="1" smtClean="0">
                <a:solidFill>
                  <a:srgbClr val="3333CC"/>
                </a:solidFill>
                <a:latin typeface="Georgia" pitchFamily="18" charset="0"/>
              </a:rPr>
              <a:t>D</a:t>
            </a:r>
            <a:r>
              <a:rPr lang="ru-RU" sz="2400" b="1" i="1" smtClean="0">
                <a:solidFill>
                  <a:srgbClr val="3333CC"/>
                </a:solidFill>
                <a:latin typeface="Georgia" pitchFamily="18" charset="0"/>
              </a:rPr>
              <a:t>,  АС,  В</a:t>
            </a:r>
            <a:r>
              <a:rPr lang="en-US" sz="2400" b="1" i="1" smtClean="0">
                <a:solidFill>
                  <a:srgbClr val="3333CC"/>
                </a:solidFill>
                <a:latin typeface="Georgia" pitchFamily="18" charset="0"/>
              </a:rPr>
              <a:t>D</a:t>
            </a:r>
            <a:r>
              <a:rPr lang="ru-RU" sz="2400" b="1" i="1" smtClean="0">
                <a:solidFill>
                  <a:srgbClr val="3333CC"/>
                </a:solidFill>
                <a:latin typeface="Georgia" pitchFamily="18" charset="0"/>
              </a:rPr>
              <a:t>,  М</a:t>
            </a:r>
            <a:r>
              <a:rPr lang="en-US" sz="2400" b="1" i="1" smtClean="0">
                <a:solidFill>
                  <a:srgbClr val="3333CC"/>
                </a:solidFill>
                <a:latin typeface="Georgia" pitchFamily="18" charset="0"/>
              </a:rPr>
              <a:t>N</a:t>
            </a:r>
            <a:r>
              <a:rPr lang="ru-RU" sz="2400" b="1" i="1" smtClean="0">
                <a:solidFill>
                  <a:srgbClr val="3333CC"/>
                </a:solidFill>
                <a:latin typeface="Georgia" pitchFamily="18" charset="0"/>
              </a:rPr>
              <a:t>.</a:t>
            </a:r>
            <a:endParaRPr lang="ru-RU" sz="2400" b="1" i="1" smtClean="0">
              <a:solidFill>
                <a:srgbClr val="CC00CC"/>
              </a:solidFill>
              <a:latin typeface="Georgia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31913" y="2133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r>
              <a:rPr lang="en-US" sz="2400" b="1" i="1" baseline="-25000"/>
              <a:t>1</a:t>
            </a:r>
            <a:endParaRPr lang="ru-RU" sz="2400" b="1" i="1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492500" y="55181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12775" y="29972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57238" y="55181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1116013" y="2420938"/>
            <a:ext cx="3168650" cy="3240087"/>
          </a:xfrm>
          <a:prstGeom prst="cube">
            <a:avLst>
              <a:gd name="adj" fmla="val 25000"/>
            </a:avLst>
          </a:prstGeom>
          <a:solidFill>
            <a:srgbClr val="FFFF99">
              <a:alpha val="50195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1914525" y="2432050"/>
            <a:ext cx="14288" cy="2393950"/>
          </a:xfrm>
          <a:custGeom>
            <a:avLst/>
            <a:gdLst>
              <a:gd name="T0" fmla="*/ 0 w 9"/>
              <a:gd name="T1" fmla="*/ 0 h 1508"/>
              <a:gd name="T2" fmla="*/ 2147483647 w 9"/>
              <a:gd name="T3" fmla="*/ 2147483647 h 1508"/>
              <a:gd name="T4" fmla="*/ 0 60000 65536"/>
              <a:gd name="T5" fmla="*/ 0 60000 65536"/>
              <a:gd name="T6" fmla="*/ 0 w 9"/>
              <a:gd name="T7" fmla="*/ 0 h 1508"/>
              <a:gd name="T8" fmla="*/ 9 w 9"/>
              <a:gd name="T9" fmla="*/ 1508 h 15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1928813" y="4856163"/>
            <a:ext cx="2338387" cy="11112"/>
          </a:xfrm>
          <a:custGeom>
            <a:avLst/>
            <a:gdLst>
              <a:gd name="T0" fmla="*/ 0 w 1473"/>
              <a:gd name="T1" fmla="*/ 0 h 7"/>
              <a:gd name="T2" fmla="*/ 2147483647 w 1473"/>
              <a:gd name="T3" fmla="*/ 2147483647 h 7"/>
              <a:gd name="T4" fmla="*/ 0 60000 65536"/>
              <a:gd name="T5" fmla="*/ 0 60000 65536"/>
              <a:gd name="T6" fmla="*/ 0 w 1473"/>
              <a:gd name="T7" fmla="*/ 0 h 7"/>
              <a:gd name="T8" fmla="*/ 1473 w 1473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1133475" y="4870450"/>
            <a:ext cx="795338" cy="762000"/>
          </a:xfrm>
          <a:custGeom>
            <a:avLst/>
            <a:gdLst>
              <a:gd name="T0" fmla="*/ 0 w 501"/>
              <a:gd name="T1" fmla="*/ 2147483647 h 480"/>
              <a:gd name="T2" fmla="*/ 2147483647 w 501"/>
              <a:gd name="T3" fmla="*/ 0 h 480"/>
              <a:gd name="T4" fmla="*/ 0 60000 65536"/>
              <a:gd name="T5" fmla="*/ 0 60000 65536"/>
              <a:gd name="T6" fmla="*/ 0 w 501"/>
              <a:gd name="T7" fmla="*/ 0 h 480"/>
              <a:gd name="T8" fmla="*/ 501 w 501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476375" y="45815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213225" y="22780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213225" y="47259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492500" y="29972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1131888" y="4848225"/>
            <a:ext cx="3149600" cy="798513"/>
          </a:xfrm>
          <a:custGeom>
            <a:avLst/>
            <a:gdLst>
              <a:gd name="T0" fmla="*/ 0 w 1984"/>
              <a:gd name="T1" fmla="*/ 2147483647 h 503"/>
              <a:gd name="T2" fmla="*/ 2147483647 w 1984"/>
              <a:gd name="T3" fmla="*/ 0 h 503"/>
              <a:gd name="T4" fmla="*/ 0 60000 65536"/>
              <a:gd name="T5" fmla="*/ 0 60000 65536"/>
              <a:gd name="T6" fmla="*/ 0 w 1984"/>
              <a:gd name="T7" fmla="*/ 0 h 503"/>
              <a:gd name="T8" fmla="*/ 1984 w 1984"/>
              <a:gd name="T9" fmla="*/ 503 h 5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4" h="503">
                <a:moveTo>
                  <a:pt x="0" y="503"/>
                </a:moveTo>
                <a:lnTo>
                  <a:pt x="1984" y="0"/>
                </a:lnTo>
              </a:path>
            </a:pathLst>
          </a:custGeom>
          <a:noFill/>
          <a:ln w="381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7" name="Freeform 23"/>
          <p:cNvSpPr>
            <a:spLocks/>
          </p:cNvSpPr>
          <p:nvPr/>
        </p:nvSpPr>
        <p:spPr bwMode="auto">
          <a:xfrm>
            <a:off x="1930400" y="4862513"/>
            <a:ext cx="1552575" cy="784225"/>
          </a:xfrm>
          <a:custGeom>
            <a:avLst/>
            <a:gdLst>
              <a:gd name="T0" fmla="*/ 0 w 978"/>
              <a:gd name="T1" fmla="*/ 0 h 494"/>
              <a:gd name="T2" fmla="*/ 2147483647 w 978"/>
              <a:gd name="T3" fmla="*/ 2147483647 h 494"/>
              <a:gd name="T4" fmla="*/ 0 60000 65536"/>
              <a:gd name="T5" fmla="*/ 0 60000 65536"/>
              <a:gd name="T6" fmla="*/ 0 w 978"/>
              <a:gd name="T7" fmla="*/ 0 h 494"/>
              <a:gd name="T8" fmla="*/ 978 w 978"/>
              <a:gd name="T9" fmla="*/ 494 h 4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78" h="494">
                <a:moveTo>
                  <a:pt x="0" y="0"/>
                </a:moveTo>
                <a:lnTo>
                  <a:pt x="978" y="494"/>
                </a:lnTo>
              </a:path>
            </a:pathLst>
          </a:custGeom>
          <a:noFill/>
          <a:ln w="381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Freeform 24"/>
          <p:cNvSpPr>
            <a:spLocks/>
          </p:cNvSpPr>
          <p:nvPr/>
        </p:nvSpPr>
        <p:spPr bwMode="auto">
          <a:xfrm>
            <a:off x="1566863" y="5210175"/>
            <a:ext cx="755650" cy="436563"/>
          </a:xfrm>
          <a:custGeom>
            <a:avLst/>
            <a:gdLst>
              <a:gd name="T0" fmla="*/ 0 w 476"/>
              <a:gd name="T1" fmla="*/ 0 h 275"/>
              <a:gd name="T2" fmla="*/ 2147483647 w 476"/>
              <a:gd name="T3" fmla="*/ 2147483647 h 275"/>
              <a:gd name="T4" fmla="*/ 0 60000 65536"/>
              <a:gd name="T5" fmla="*/ 0 60000 65536"/>
              <a:gd name="T6" fmla="*/ 0 w 476"/>
              <a:gd name="T7" fmla="*/ 0 h 275"/>
              <a:gd name="T8" fmla="*/ 476 w 476"/>
              <a:gd name="T9" fmla="*/ 275 h 2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6" h="275">
                <a:moveTo>
                  <a:pt x="0" y="0"/>
                </a:moveTo>
                <a:lnTo>
                  <a:pt x="476" y="275"/>
                </a:lnTo>
              </a:path>
            </a:pathLst>
          </a:custGeom>
          <a:noFill/>
          <a:ln w="381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2124075" y="55895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CC"/>
                </a:solidFill>
              </a:rPr>
              <a:t>N</a:t>
            </a:r>
            <a:endParaRPr lang="ru-RU" sz="2400" b="1" i="1">
              <a:solidFill>
                <a:srgbClr val="3333CC"/>
              </a:solidFill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116013" y="49418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3333CC"/>
                </a:solidFill>
              </a:rPr>
              <a:t>М</a:t>
            </a:r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5076825" y="4724400"/>
            <a:ext cx="1079500" cy="985838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latin typeface="Georgia" pitchFamily="18" charset="0"/>
              </a:rPr>
              <a:t>90</a:t>
            </a:r>
            <a:r>
              <a:rPr lang="en-US" sz="2400" b="1" i="1" baseline="30000">
                <a:latin typeface="Georgia" pitchFamily="18" charset="0"/>
              </a:rPr>
              <a:t>0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6732588" y="3357563"/>
            <a:ext cx="1079500" cy="985837"/>
          </a:xfrm>
          <a:prstGeom prst="star16">
            <a:avLst>
              <a:gd name="adj" fmla="val 37500"/>
            </a:avLst>
          </a:prstGeom>
          <a:solidFill>
            <a:srgbClr val="FDD5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latin typeface="Georgia" pitchFamily="18" charset="0"/>
              </a:rPr>
              <a:t>90</a:t>
            </a:r>
            <a:r>
              <a:rPr lang="en-US" sz="2400" b="1" i="1" baseline="30000">
                <a:latin typeface="Georgia" pitchFamily="18" charset="0"/>
              </a:rPr>
              <a:t>0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5292725" y="2420938"/>
            <a:ext cx="1079500" cy="985837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latin typeface="Georgia" pitchFamily="18" charset="0"/>
              </a:rPr>
              <a:t>90</a:t>
            </a:r>
            <a:r>
              <a:rPr lang="en-US" sz="2400" b="1" i="1" baseline="30000">
                <a:latin typeface="Georgia" pitchFamily="18" charset="0"/>
              </a:rPr>
              <a:t>0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6174" name="AutoShape 30"/>
          <p:cNvSpPr>
            <a:spLocks noChangeArrowheads="1"/>
          </p:cNvSpPr>
          <p:nvPr/>
        </p:nvSpPr>
        <p:spPr bwMode="auto">
          <a:xfrm>
            <a:off x="7524750" y="1773238"/>
            <a:ext cx="1079500" cy="985837"/>
          </a:xfrm>
          <a:prstGeom prst="star16">
            <a:avLst>
              <a:gd name="adj" fmla="val 37500"/>
            </a:avLst>
          </a:prstGeom>
          <a:solidFill>
            <a:srgbClr val="CFFF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latin typeface="Georgia" pitchFamily="18" charset="0"/>
              </a:rPr>
              <a:t>90</a:t>
            </a:r>
            <a:r>
              <a:rPr lang="en-US" sz="2400" b="1" i="1" baseline="30000">
                <a:latin typeface="Georgia" pitchFamily="18" charset="0"/>
              </a:rPr>
              <a:t>0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7380288" y="5013325"/>
            <a:ext cx="1079500" cy="985838"/>
          </a:xfrm>
          <a:prstGeom prst="star16">
            <a:avLst>
              <a:gd name="adj" fmla="val 37500"/>
            </a:avLst>
          </a:prstGeom>
          <a:solidFill>
            <a:srgbClr val="FDD2C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latin typeface="Georgia" pitchFamily="18" charset="0"/>
              </a:rPr>
              <a:t>90</a:t>
            </a:r>
            <a:r>
              <a:rPr lang="en-US" sz="2400" b="1" i="1" baseline="30000">
                <a:latin typeface="Georgia" pitchFamily="18" charset="0"/>
              </a:rPr>
              <a:t>0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323850" y="981075"/>
            <a:ext cx="8531225" cy="5516563"/>
          </a:xfrm>
          <a:prstGeom prst="irregularSeal1">
            <a:avLst/>
          </a:prstGeom>
          <a:solidFill>
            <a:srgbClr val="D1F8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3333CC"/>
                </a:solidFill>
                <a:latin typeface="Georgia" pitchFamily="18" charset="0"/>
              </a:rPr>
              <a:t>Прямая  называется</a:t>
            </a:r>
          </a:p>
          <a:p>
            <a:pPr algn="ctr"/>
            <a:r>
              <a:rPr lang="ru-RU" sz="2400" b="1" i="1">
                <a:solidFill>
                  <a:srgbClr val="3333CC"/>
                </a:solidFill>
                <a:latin typeface="Georgia" pitchFamily="18" charset="0"/>
              </a:rPr>
              <a:t>перпендикулярной  к  плоскости,</a:t>
            </a:r>
          </a:p>
          <a:p>
            <a:pPr algn="ctr"/>
            <a:r>
              <a:rPr lang="ru-RU" sz="2400" b="1" i="1">
                <a:solidFill>
                  <a:srgbClr val="3333CC"/>
                </a:solidFill>
                <a:latin typeface="Georgia" pitchFamily="18" charset="0"/>
              </a:rPr>
              <a:t>если  она  перпендикулярна  к</a:t>
            </a:r>
          </a:p>
          <a:p>
            <a:pPr algn="ctr"/>
            <a:r>
              <a:rPr lang="ru-RU" sz="2400" b="1" i="1">
                <a:solidFill>
                  <a:srgbClr val="3333CC"/>
                </a:solidFill>
                <a:latin typeface="Georgia" pitchFamily="18" charset="0"/>
              </a:rPr>
              <a:t>любой  прямой,  лежащей</a:t>
            </a:r>
          </a:p>
          <a:p>
            <a:pPr algn="ctr"/>
            <a:r>
              <a:rPr lang="ru-RU" sz="2400" b="1" i="1">
                <a:solidFill>
                  <a:srgbClr val="3333CC"/>
                </a:solidFill>
                <a:latin typeface="Georgia" pitchFamily="18" charset="0"/>
              </a:rPr>
              <a:t>в  этой  плоскости.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1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/>
      <p:bldP spid="6149" grpId="0"/>
      <p:bldP spid="6150" grpId="0"/>
      <p:bldP spid="6151" grpId="0"/>
      <p:bldP spid="6152" grpId="0" animBg="1"/>
      <p:bldP spid="6153" grpId="0" animBg="1"/>
      <p:bldP spid="6154" grpId="0" animBg="1"/>
      <p:bldP spid="6155" grpId="0" animBg="1"/>
      <p:bldP spid="6156" grpId="0"/>
      <p:bldP spid="6157" grpId="0"/>
      <p:bldP spid="6158" grpId="0"/>
      <p:bldP spid="6159" grpId="0"/>
      <p:bldP spid="6166" grpId="0" animBg="1"/>
      <p:bldP spid="6167" grpId="0" animBg="1"/>
      <p:bldP spid="6168" grpId="0" animBg="1"/>
      <p:bldP spid="6169" grpId="0"/>
      <p:bldP spid="6170" grpId="0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араллелограмм 3"/>
          <p:cNvSpPr/>
          <p:nvPr/>
        </p:nvSpPr>
        <p:spPr>
          <a:xfrm>
            <a:off x="1214438" y="2357438"/>
            <a:ext cx="7000875" cy="2914650"/>
          </a:xfrm>
          <a:prstGeom prst="parallelogram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071813" y="3000375"/>
            <a:ext cx="3857625" cy="14287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143250" y="3071813"/>
            <a:ext cx="3214688" cy="14287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786187" y="2857501"/>
            <a:ext cx="1928813" cy="19288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822700" y="2820988"/>
            <a:ext cx="1928813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037013" y="4537075"/>
            <a:ext cx="1500188" cy="1587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287044" y="5787232"/>
            <a:ext cx="100012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678782" y="3679031"/>
            <a:ext cx="1214438" cy="10001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215063" y="2714625"/>
            <a:ext cx="1071562" cy="9286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357938" y="3500438"/>
            <a:ext cx="2143125" cy="7143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071938" y="5000625"/>
            <a:ext cx="2643187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51" name="TextBox 29"/>
          <p:cNvSpPr txBox="1">
            <a:spLocks noChangeArrowheads="1"/>
          </p:cNvSpPr>
          <p:nvPr/>
        </p:nvSpPr>
        <p:spPr bwMode="auto">
          <a:xfrm>
            <a:off x="4786313" y="1714500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/>
              <a:t>a</a:t>
            </a:r>
            <a:endParaRPr lang="ru-RU" sz="3200" i="1"/>
          </a:p>
        </p:txBody>
      </p:sp>
      <p:sp>
        <p:nvSpPr>
          <p:cNvPr id="14352" name="TextBox 30"/>
          <p:cNvSpPr txBox="1">
            <a:spLocks noChangeArrowheads="1"/>
          </p:cNvSpPr>
          <p:nvPr/>
        </p:nvSpPr>
        <p:spPr bwMode="auto">
          <a:xfrm>
            <a:off x="1928813" y="2500313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/>
              <a:t>α</a:t>
            </a:r>
            <a:endParaRPr lang="ru-RU" sz="32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pPr algn="l" eaLnBrk="1" hangingPunct="1"/>
            <a:r>
              <a:rPr lang="ru-RU" sz="2000" b="1" i="1" smtClean="0">
                <a:solidFill>
                  <a:srgbClr val="3333CC"/>
                </a:solidFill>
                <a:latin typeface="Georgia" pitchFamily="18" charset="0"/>
              </a:rPr>
              <a:t>Теорема:  </a:t>
            </a:r>
            <a:r>
              <a:rPr lang="ru-RU" sz="2000" b="1" i="1" smtClean="0">
                <a:solidFill>
                  <a:schemeClr val="tx1"/>
                </a:solidFill>
                <a:latin typeface="Georgia" pitchFamily="18" charset="0"/>
              </a:rPr>
              <a:t>Если  одна  из  двух  параллельных прямых  перпендикулярна  плоскости, то  и  другая  прямая  перпендикулярна к  этой  плоскости.</a:t>
            </a:r>
            <a:endParaRPr lang="ru-RU" sz="2000" b="1" i="1" smtClean="0">
              <a:solidFill>
                <a:srgbClr val="3333CC"/>
              </a:solidFill>
              <a:latin typeface="Georg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137525" cy="1312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smtClean="0">
                <a:latin typeface="Times New Roman" pitchFamily="18" charset="0"/>
              </a:rPr>
              <a:t>Дано:  </a:t>
            </a:r>
            <a:r>
              <a:rPr lang="ru-RU" sz="2800" b="1" i="1" smtClean="0">
                <a:solidFill>
                  <a:srgbClr val="3333CC"/>
                </a:solidFill>
                <a:latin typeface="Times New Roman" pitchFamily="18" charset="0"/>
              </a:rPr>
              <a:t>прямая  </a:t>
            </a:r>
            <a:r>
              <a:rPr lang="ru-RU" sz="2800" b="1" i="1" smtClean="0">
                <a:latin typeface="Times New Roman" pitchFamily="18" charset="0"/>
              </a:rPr>
              <a:t>а  </a:t>
            </a:r>
            <a:r>
              <a:rPr lang="ru-RU" sz="2800" b="1" i="1" smtClean="0">
                <a:solidFill>
                  <a:srgbClr val="3333CC"/>
                </a:solidFill>
                <a:latin typeface="Times New Roman" pitchFamily="18" charset="0"/>
              </a:rPr>
              <a:t>параллельна   прямой  </a:t>
            </a:r>
            <a:r>
              <a:rPr lang="ru-RU" sz="2800" b="1" i="1" smtClean="0">
                <a:latin typeface="Times New Roman" pitchFamily="18" charset="0"/>
              </a:rPr>
              <a:t>а</a:t>
            </a:r>
            <a:r>
              <a:rPr lang="ru-RU" sz="2800" b="1" i="1" baseline="-25000" smtClean="0">
                <a:latin typeface="Times New Roman" pitchFamily="18" charset="0"/>
              </a:rPr>
              <a:t>1</a:t>
            </a:r>
            <a:r>
              <a:rPr lang="ru-RU" sz="2800" b="1" i="1" smtClean="0">
                <a:latin typeface="Times New Roman" pitchFamily="18" charset="0"/>
              </a:rPr>
              <a:t>  </a:t>
            </a:r>
            <a:r>
              <a:rPr lang="ru-RU" sz="2800" b="1" i="1" smtClean="0">
                <a:solidFill>
                  <a:srgbClr val="3333CC"/>
                </a:solidFill>
                <a:latin typeface="Times New Roman" pitchFamily="18" charset="0"/>
              </a:rPr>
              <a:t>и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smtClean="0">
                <a:solidFill>
                  <a:srgbClr val="3333CC"/>
                </a:solidFill>
                <a:latin typeface="Times New Roman" pitchFamily="18" charset="0"/>
              </a:rPr>
              <a:t>            перпендикулярна  плоскости  </a:t>
            </a:r>
            <a:r>
              <a:rPr lang="el-GR" sz="2800" b="1" i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i="1" smtClean="0"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smtClean="0">
                <a:latin typeface="Times New Roman" pitchFamily="18" charset="0"/>
              </a:rPr>
              <a:t>Доказать: а</a:t>
            </a:r>
            <a:r>
              <a:rPr lang="ru-RU" sz="2800" b="1" i="1" baseline="-25000" smtClean="0">
                <a:latin typeface="Times New Roman" pitchFamily="18" charset="0"/>
              </a:rPr>
              <a:t>1</a:t>
            </a:r>
            <a:r>
              <a:rPr lang="ru-RU" sz="2800" b="1" i="1" smtClean="0">
                <a:latin typeface="Times New Roman" pitchFamily="18" charset="0"/>
              </a:rPr>
              <a:t>      </a:t>
            </a:r>
            <a:r>
              <a:rPr lang="el-GR" sz="2800" b="1" i="1" smtClean="0"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365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700338" y="2924175"/>
          <a:ext cx="409575" cy="442913"/>
        </p:xfrm>
        <a:graphic>
          <a:graphicData uri="http://schemas.openxmlformats.org/presentationml/2006/ole">
            <p:oleObj spid="_x0000_s15366" name="Формула" r:id="rId4" imgW="152268" imgH="164957" progId="Equation.3">
              <p:embed/>
            </p:oleObj>
          </a:graphicData>
        </a:graphic>
      </p:graphicFrame>
      <p:sp>
        <p:nvSpPr>
          <p:cNvPr id="7176" name="Freeform 8"/>
          <p:cNvSpPr>
            <a:spLocks/>
          </p:cNvSpPr>
          <p:nvPr/>
        </p:nvSpPr>
        <p:spPr bwMode="auto">
          <a:xfrm>
            <a:off x="3338513" y="3919538"/>
            <a:ext cx="4629150" cy="1697037"/>
          </a:xfrm>
          <a:custGeom>
            <a:avLst/>
            <a:gdLst>
              <a:gd name="T0" fmla="*/ 2147483647 w 2916"/>
              <a:gd name="T1" fmla="*/ 2147483647 h 1069"/>
              <a:gd name="T2" fmla="*/ 0 w 2916"/>
              <a:gd name="T3" fmla="*/ 2147483647 h 1069"/>
              <a:gd name="T4" fmla="*/ 2147483647 w 2916"/>
              <a:gd name="T5" fmla="*/ 2147483647 h 1069"/>
              <a:gd name="T6" fmla="*/ 2147483647 w 2916"/>
              <a:gd name="T7" fmla="*/ 0 h 1069"/>
              <a:gd name="T8" fmla="*/ 2147483647 w 2916"/>
              <a:gd name="T9" fmla="*/ 2147483647 h 10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6"/>
              <a:gd name="T16" fmla="*/ 0 h 1069"/>
              <a:gd name="T17" fmla="*/ 2916 w 2916"/>
              <a:gd name="T18" fmla="*/ 1069 h 10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6" h="1069">
                <a:moveTo>
                  <a:pt x="2276" y="1042"/>
                </a:moveTo>
                <a:lnTo>
                  <a:pt x="0" y="1069"/>
                </a:lnTo>
                <a:lnTo>
                  <a:pt x="722" y="54"/>
                </a:lnTo>
                <a:lnTo>
                  <a:pt x="2916" y="0"/>
                </a:lnTo>
                <a:lnTo>
                  <a:pt x="2274" y="1053"/>
                </a:lnTo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732588" y="2852738"/>
            <a:ext cx="0" cy="17287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732588" y="4625975"/>
            <a:ext cx="0" cy="963613"/>
          </a:xfrm>
          <a:prstGeom prst="line">
            <a:avLst/>
          </a:prstGeom>
          <a:noFill/>
          <a:ln w="381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732588" y="5618163"/>
            <a:ext cx="0" cy="12398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5435600" y="3284538"/>
            <a:ext cx="0" cy="1412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435600" y="5589588"/>
            <a:ext cx="0" cy="10810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5435600" y="4724400"/>
            <a:ext cx="0" cy="1295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211638" y="4581525"/>
            <a:ext cx="9366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435600" y="321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732588" y="2997200"/>
            <a:ext cx="48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995738" y="45815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х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/>
      <p:bldP spid="7185" grpId="0"/>
      <p:bldP spid="71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Проведем прямую х в плоскости </a:t>
            </a:r>
            <a:r>
              <a:rPr lang="ru-RU" sz="2800" smtClean="0">
                <a:sym typeface="Symbol" pitchFamily="18" charset="2"/>
              </a:rPr>
              <a:t>. Так как  а, то ах. По лемме о перпендикулярности двух параллельных прямых к третьей а х. Т.о., прямая а1 перпендикулярна к любой прямой, лежащей в плоскости , т.е. а .</a:t>
            </a:r>
            <a:endParaRPr lang="ru-RU" sz="2800" smtClean="0"/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143375" y="30718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786438" y="39290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Freeform 6"/>
          <p:cNvSpPr>
            <a:spLocks/>
          </p:cNvSpPr>
          <p:nvPr/>
        </p:nvSpPr>
        <p:spPr bwMode="auto">
          <a:xfrm>
            <a:off x="4059238" y="1582738"/>
            <a:ext cx="1152525" cy="5616575"/>
          </a:xfrm>
          <a:custGeom>
            <a:avLst/>
            <a:gdLst>
              <a:gd name="T0" fmla="*/ 2147483647 w 726"/>
              <a:gd name="T1" fmla="*/ 2147483647 h 3538"/>
              <a:gd name="T2" fmla="*/ 2147483647 w 726"/>
              <a:gd name="T3" fmla="*/ 2147483647 h 3538"/>
              <a:gd name="T4" fmla="*/ 2147483647 w 726"/>
              <a:gd name="T5" fmla="*/ 0 h 3538"/>
              <a:gd name="T6" fmla="*/ 0 w 726"/>
              <a:gd name="T7" fmla="*/ 2147483647 h 3538"/>
              <a:gd name="T8" fmla="*/ 2147483647 w 726"/>
              <a:gd name="T9" fmla="*/ 2147483647 h 3538"/>
              <a:gd name="T10" fmla="*/ 2147483647 w 726"/>
              <a:gd name="T11" fmla="*/ 2147483647 h 3538"/>
              <a:gd name="T12" fmla="*/ 2147483647 w 726"/>
              <a:gd name="T13" fmla="*/ 2147483647 h 3538"/>
              <a:gd name="T14" fmla="*/ 2147483647 w 726"/>
              <a:gd name="T15" fmla="*/ 2147483647 h 35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26"/>
              <a:gd name="T25" fmla="*/ 0 h 3538"/>
              <a:gd name="T26" fmla="*/ 726 w 726"/>
              <a:gd name="T27" fmla="*/ 3538 h 35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26" h="3538">
                <a:moveTo>
                  <a:pt x="18" y="2029"/>
                </a:moveTo>
                <a:lnTo>
                  <a:pt x="713" y="991"/>
                </a:lnTo>
                <a:lnTo>
                  <a:pt x="695" y="0"/>
                </a:lnTo>
                <a:lnTo>
                  <a:pt x="0" y="832"/>
                </a:lnTo>
                <a:lnTo>
                  <a:pt x="37" y="3538"/>
                </a:lnTo>
                <a:lnTo>
                  <a:pt x="726" y="2565"/>
                </a:lnTo>
                <a:lnTo>
                  <a:pt x="726" y="2037"/>
                </a:lnTo>
                <a:lnTo>
                  <a:pt x="9" y="2038"/>
                </a:ln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2651125" y="2543175"/>
          <a:ext cx="114300" cy="215900"/>
        </p:xfrm>
        <a:graphic>
          <a:graphicData uri="http://schemas.openxmlformats.org/presentationml/2006/ole">
            <p:oleObj spid="_x0000_s17411" name="Формула" r:id="rId3" imgW="114151" imgH="215619" progId="Equation.3">
              <p:embed/>
            </p:oleObj>
          </a:graphicData>
        </a:graphic>
      </p:graphicFrame>
      <p:sp>
        <p:nvSpPr>
          <p:cNvPr id="9224" name="Freeform 8"/>
          <p:cNvSpPr>
            <a:spLocks/>
          </p:cNvSpPr>
          <p:nvPr/>
        </p:nvSpPr>
        <p:spPr bwMode="auto">
          <a:xfrm>
            <a:off x="1939925" y="3121025"/>
            <a:ext cx="5226050" cy="1741488"/>
          </a:xfrm>
          <a:custGeom>
            <a:avLst/>
            <a:gdLst>
              <a:gd name="T0" fmla="*/ 2147483647 w 3292"/>
              <a:gd name="T1" fmla="*/ 2147483647 h 1097"/>
              <a:gd name="T2" fmla="*/ 0 w 3292"/>
              <a:gd name="T3" fmla="*/ 2147483647 h 1097"/>
              <a:gd name="T4" fmla="*/ 2147483647 w 3292"/>
              <a:gd name="T5" fmla="*/ 2147483647 h 1097"/>
              <a:gd name="T6" fmla="*/ 2147483647 w 3292"/>
              <a:gd name="T7" fmla="*/ 0 h 1097"/>
              <a:gd name="T8" fmla="*/ 2147483647 w 3292"/>
              <a:gd name="T9" fmla="*/ 2147483647 h 1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2"/>
              <a:gd name="T16" fmla="*/ 0 h 1097"/>
              <a:gd name="T17" fmla="*/ 3292 w 3292"/>
              <a:gd name="T18" fmla="*/ 1097 h 10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2" h="1097">
                <a:moveTo>
                  <a:pt x="2437" y="1055"/>
                </a:moveTo>
                <a:lnTo>
                  <a:pt x="0" y="1097"/>
                </a:lnTo>
                <a:lnTo>
                  <a:pt x="883" y="67"/>
                </a:lnTo>
                <a:lnTo>
                  <a:pt x="3292" y="0"/>
                </a:lnTo>
                <a:lnTo>
                  <a:pt x="2435" y="1066"/>
                </a:lnTo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4868863" y="2074863"/>
            <a:ext cx="3175" cy="1597025"/>
          </a:xfrm>
          <a:custGeom>
            <a:avLst/>
            <a:gdLst>
              <a:gd name="T0" fmla="*/ 0 w 2"/>
              <a:gd name="T1" fmla="*/ 0 h 1006"/>
              <a:gd name="T2" fmla="*/ 2147483647 w 2"/>
              <a:gd name="T3" fmla="*/ 2147483647 h 1006"/>
              <a:gd name="T4" fmla="*/ 0 60000 65536"/>
              <a:gd name="T5" fmla="*/ 0 60000 65536"/>
              <a:gd name="T6" fmla="*/ 0 w 2"/>
              <a:gd name="T7" fmla="*/ 0 h 1006"/>
              <a:gd name="T8" fmla="*/ 2 w 2"/>
              <a:gd name="T9" fmla="*/ 1006 h 10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1006">
                <a:moveTo>
                  <a:pt x="0" y="0"/>
                </a:moveTo>
                <a:lnTo>
                  <a:pt x="2" y="1006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868863" y="3848100"/>
            <a:ext cx="0" cy="963613"/>
          </a:xfrm>
          <a:prstGeom prst="line">
            <a:avLst/>
          </a:prstGeom>
          <a:noFill/>
          <a:ln w="381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868863" y="4840288"/>
            <a:ext cx="0" cy="12398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563938" y="1989138"/>
            <a:ext cx="7937" cy="1930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3563938" y="4811713"/>
            <a:ext cx="7937" cy="16414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3571875" y="3946525"/>
            <a:ext cx="0" cy="1295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562350" y="54451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859338" y="54451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4787900" y="2565400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Freeform 19"/>
          <p:cNvSpPr>
            <a:spLocks/>
          </p:cNvSpPr>
          <p:nvPr/>
        </p:nvSpPr>
        <p:spPr bwMode="auto">
          <a:xfrm>
            <a:off x="4422775" y="1887538"/>
            <a:ext cx="623888" cy="2422525"/>
          </a:xfrm>
          <a:custGeom>
            <a:avLst/>
            <a:gdLst>
              <a:gd name="T0" fmla="*/ 2147483647 w 393"/>
              <a:gd name="T1" fmla="*/ 0 h 1526"/>
              <a:gd name="T2" fmla="*/ 0 w 393"/>
              <a:gd name="T3" fmla="*/ 2147483647 h 1526"/>
              <a:gd name="T4" fmla="*/ 0 60000 65536"/>
              <a:gd name="T5" fmla="*/ 0 60000 65536"/>
              <a:gd name="T6" fmla="*/ 0 w 393"/>
              <a:gd name="T7" fmla="*/ 0 h 1526"/>
              <a:gd name="T8" fmla="*/ 393 w 393"/>
              <a:gd name="T9" fmla="*/ 1526 h 15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3" h="1526">
                <a:moveTo>
                  <a:pt x="393" y="0"/>
                </a:moveTo>
                <a:lnTo>
                  <a:pt x="0" y="1526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4248150" y="4295775"/>
            <a:ext cx="174625" cy="725488"/>
          </a:xfrm>
          <a:custGeom>
            <a:avLst/>
            <a:gdLst>
              <a:gd name="T0" fmla="*/ 2147483647 w 110"/>
              <a:gd name="T1" fmla="*/ 0 h 457"/>
              <a:gd name="T2" fmla="*/ 0 w 110"/>
              <a:gd name="T3" fmla="*/ 2147483647 h 457"/>
              <a:gd name="T4" fmla="*/ 0 60000 65536"/>
              <a:gd name="T5" fmla="*/ 0 60000 65536"/>
              <a:gd name="T6" fmla="*/ 0 w 110"/>
              <a:gd name="T7" fmla="*/ 0 h 457"/>
              <a:gd name="T8" fmla="*/ 110 w 110"/>
              <a:gd name="T9" fmla="*/ 457 h 4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0" h="457">
                <a:moveTo>
                  <a:pt x="110" y="0"/>
                </a:moveTo>
                <a:lnTo>
                  <a:pt x="0" y="457"/>
                </a:lnTo>
              </a:path>
            </a:pathLst>
          </a:cu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Freeform 21"/>
          <p:cNvSpPr>
            <a:spLocks/>
          </p:cNvSpPr>
          <p:nvPr/>
        </p:nvSpPr>
        <p:spPr bwMode="auto">
          <a:xfrm>
            <a:off x="4000500" y="4833938"/>
            <a:ext cx="290513" cy="1160462"/>
          </a:xfrm>
          <a:custGeom>
            <a:avLst/>
            <a:gdLst>
              <a:gd name="T0" fmla="*/ 2147483647 w 183"/>
              <a:gd name="T1" fmla="*/ 0 h 731"/>
              <a:gd name="T2" fmla="*/ 0 w 183"/>
              <a:gd name="T3" fmla="*/ 2147483647 h 731"/>
              <a:gd name="T4" fmla="*/ 0 60000 65536"/>
              <a:gd name="T5" fmla="*/ 0 60000 65536"/>
              <a:gd name="T6" fmla="*/ 0 w 183"/>
              <a:gd name="T7" fmla="*/ 0 h 731"/>
              <a:gd name="T8" fmla="*/ 183 w 183"/>
              <a:gd name="T9" fmla="*/ 731 h 7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3" h="731">
                <a:moveTo>
                  <a:pt x="183" y="0"/>
                </a:moveTo>
                <a:lnTo>
                  <a:pt x="0" y="73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995738" y="5516563"/>
            <a:ext cx="48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4059238" y="3149600"/>
            <a:ext cx="1160462" cy="1668463"/>
          </a:xfrm>
          <a:custGeom>
            <a:avLst/>
            <a:gdLst>
              <a:gd name="T0" fmla="*/ 2147483647 w 731"/>
              <a:gd name="T1" fmla="*/ 0 h 1051"/>
              <a:gd name="T2" fmla="*/ 0 w 731"/>
              <a:gd name="T3" fmla="*/ 2147483647 h 1051"/>
              <a:gd name="T4" fmla="*/ 0 60000 65536"/>
              <a:gd name="T5" fmla="*/ 0 60000 65536"/>
              <a:gd name="T6" fmla="*/ 0 w 731"/>
              <a:gd name="T7" fmla="*/ 0 h 1051"/>
              <a:gd name="T8" fmla="*/ 731 w 731"/>
              <a:gd name="T9" fmla="*/ 1051 h 10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1" h="1051">
                <a:moveTo>
                  <a:pt x="731" y="0"/>
                </a:moveTo>
                <a:lnTo>
                  <a:pt x="0" y="105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Freeform 24"/>
          <p:cNvSpPr>
            <a:spLocks/>
          </p:cNvSpPr>
          <p:nvPr/>
        </p:nvSpPr>
        <p:spPr bwMode="auto">
          <a:xfrm>
            <a:off x="4041775" y="1965325"/>
            <a:ext cx="804863" cy="2881313"/>
          </a:xfrm>
          <a:custGeom>
            <a:avLst/>
            <a:gdLst>
              <a:gd name="T0" fmla="*/ 2147483647 w 507"/>
              <a:gd name="T1" fmla="*/ 2147483647 h 1815"/>
              <a:gd name="T2" fmla="*/ 0 w 507"/>
              <a:gd name="T3" fmla="*/ 2147483647 h 1815"/>
              <a:gd name="T4" fmla="*/ 2147483647 w 507"/>
              <a:gd name="T5" fmla="*/ 0 h 1815"/>
              <a:gd name="T6" fmla="*/ 2147483647 w 507"/>
              <a:gd name="T7" fmla="*/ 2147483647 h 1815"/>
              <a:gd name="T8" fmla="*/ 2147483647 w 507"/>
              <a:gd name="T9" fmla="*/ 2147483647 h 1815"/>
              <a:gd name="T10" fmla="*/ 2147483647 w 507"/>
              <a:gd name="T11" fmla="*/ 2147483647 h 1815"/>
              <a:gd name="T12" fmla="*/ 2147483647 w 507"/>
              <a:gd name="T13" fmla="*/ 2147483647 h 1815"/>
              <a:gd name="T14" fmla="*/ 2147483647 w 507"/>
              <a:gd name="T15" fmla="*/ 2147483647 h 1815"/>
              <a:gd name="T16" fmla="*/ 2147483647 w 507"/>
              <a:gd name="T17" fmla="*/ 2147483647 h 1815"/>
              <a:gd name="T18" fmla="*/ 2147483647 w 507"/>
              <a:gd name="T19" fmla="*/ 2147483647 h 181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7"/>
              <a:gd name="T31" fmla="*/ 0 h 1815"/>
              <a:gd name="T32" fmla="*/ 507 w 507"/>
              <a:gd name="T33" fmla="*/ 1815 h 181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7" h="1815">
                <a:moveTo>
                  <a:pt x="27" y="1815"/>
                </a:moveTo>
                <a:lnTo>
                  <a:pt x="0" y="583"/>
                </a:lnTo>
                <a:lnTo>
                  <a:pt x="488" y="0"/>
                </a:lnTo>
                <a:lnTo>
                  <a:pt x="497" y="442"/>
                </a:lnTo>
                <a:lnTo>
                  <a:pt x="228" y="1498"/>
                </a:lnTo>
                <a:lnTo>
                  <a:pt x="17" y="1796"/>
                </a:lnTo>
                <a:lnTo>
                  <a:pt x="238" y="1450"/>
                </a:lnTo>
                <a:lnTo>
                  <a:pt x="507" y="1047"/>
                </a:lnTo>
                <a:lnTo>
                  <a:pt x="507" y="452"/>
                </a:lnTo>
                <a:lnTo>
                  <a:pt x="228" y="1469"/>
                </a:ln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4892675" y="1608138"/>
            <a:ext cx="284163" cy="1973262"/>
          </a:xfrm>
          <a:custGeom>
            <a:avLst/>
            <a:gdLst>
              <a:gd name="T0" fmla="*/ 2147483647 w 179"/>
              <a:gd name="T1" fmla="*/ 2147483647 h 1243"/>
              <a:gd name="T2" fmla="*/ 2147483647 w 179"/>
              <a:gd name="T3" fmla="*/ 0 h 1243"/>
              <a:gd name="T4" fmla="*/ 0 w 179"/>
              <a:gd name="T5" fmla="*/ 2147483647 h 1243"/>
              <a:gd name="T6" fmla="*/ 0 w 179"/>
              <a:gd name="T7" fmla="*/ 2147483647 h 1243"/>
              <a:gd name="T8" fmla="*/ 0 60000 65536"/>
              <a:gd name="T9" fmla="*/ 0 60000 65536"/>
              <a:gd name="T10" fmla="*/ 0 60000 65536"/>
              <a:gd name="T11" fmla="*/ 0 60000 65536"/>
              <a:gd name="T12" fmla="*/ 0 w 179"/>
              <a:gd name="T13" fmla="*/ 0 h 1243"/>
              <a:gd name="T14" fmla="*/ 179 w 179"/>
              <a:gd name="T15" fmla="*/ 1243 h 1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9" h="1243">
                <a:moveTo>
                  <a:pt x="179" y="966"/>
                </a:moveTo>
                <a:lnTo>
                  <a:pt x="160" y="0"/>
                </a:lnTo>
                <a:lnTo>
                  <a:pt x="0" y="638"/>
                </a:lnTo>
                <a:lnTo>
                  <a:pt x="0" y="1243"/>
                </a:ln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250825" y="260350"/>
            <a:ext cx="8497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Обратная  теорема:</a:t>
            </a:r>
            <a:br>
              <a:rPr lang="ru-RU" sz="2400" b="1" i="1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             </a:t>
            </a:r>
            <a:r>
              <a:rPr lang="ru-RU" sz="2400" b="1" i="1">
                <a:latin typeface="Georgia" pitchFamily="18" charset="0"/>
              </a:rPr>
              <a:t>Если  две   прямые  перпендикулярны  к</a:t>
            </a:r>
            <a:br>
              <a:rPr lang="ru-RU" sz="2400" b="1" i="1">
                <a:latin typeface="Georgia" pitchFamily="18" charset="0"/>
              </a:rPr>
            </a:br>
            <a:r>
              <a:rPr lang="ru-RU" sz="2400" b="1" i="1">
                <a:latin typeface="Georgia" pitchFamily="18" charset="0"/>
              </a:rPr>
              <a:t>             плоскости,  то  они  параллельны.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859338" y="2420938"/>
            <a:ext cx="500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003800" y="3141663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/>
      <p:bldP spid="9233" grpId="0" animBg="1"/>
      <p:bldP spid="9235" grpId="0" animBg="1"/>
      <p:bldP spid="9236" grpId="0" animBg="1"/>
      <p:bldP spid="9237" grpId="0" animBg="1"/>
      <p:bldP spid="9239" grpId="0" animBg="1"/>
      <p:bldP spid="9240" grpId="0" animBg="1"/>
      <p:bldP spid="9241" grpId="0" animBg="1"/>
      <p:bldP spid="92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008000"/>
                </a:solidFill>
                <a:latin typeface="Georgia" pitchFamily="18" charset="0"/>
              </a:rPr>
              <a:t>Признак  перпендикулярности  прямой  и  плоскости.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1584325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latin typeface="Georgia" pitchFamily="18" charset="0"/>
              </a:rPr>
              <a:t>Если  прямая  перпендикулярна  к  двум  пересекающимся  прямым,  лежащим  в  плоскости,  то  она  перпендикулярна  к  этой  плоскости.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539750" y="4005263"/>
            <a:ext cx="8137525" cy="1920875"/>
          </a:xfrm>
          <a:custGeom>
            <a:avLst/>
            <a:gdLst>
              <a:gd name="T0" fmla="*/ 2147483647 w 5126"/>
              <a:gd name="T1" fmla="*/ 0 h 1210"/>
              <a:gd name="T2" fmla="*/ 2147483647 w 5126"/>
              <a:gd name="T3" fmla="*/ 2147483647 h 1210"/>
              <a:gd name="T4" fmla="*/ 2147483647 w 5126"/>
              <a:gd name="T5" fmla="*/ 2147483647 h 1210"/>
              <a:gd name="T6" fmla="*/ 0 w 5126"/>
              <a:gd name="T7" fmla="*/ 2147483647 h 1210"/>
              <a:gd name="T8" fmla="*/ 2147483647 w 5126"/>
              <a:gd name="T9" fmla="*/ 2147483647 h 12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26"/>
              <a:gd name="T16" fmla="*/ 0 h 1210"/>
              <a:gd name="T17" fmla="*/ 5126 w 5126"/>
              <a:gd name="T18" fmla="*/ 1210 h 12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26" h="1210">
                <a:moveTo>
                  <a:pt x="874" y="0"/>
                </a:moveTo>
                <a:lnTo>
                  <a:pt x="5126" y="10"/>
                </a:lnTo>
                <a:lnTo>
                  <a:pt x="4330" y="1210"/>
                </a:lnTo>
                <a:lnTo>
                  <a:pt x="0" y="1181"/>
                </a:lnTo>
                <a:lnTo>
                  <a:pt x="854" y="10"/>
                </a:lnTo>
              </a:path>
            </a:pathLst>
          </a:custGeom>
          <a:solidFill>
            <a:srgbClr val="CFFFDF"/>
          </a:solidFill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3375025" y="2895600"/>
            <a:ext cx="1588" cy="1905000"/>
          </a:xfrm>
          <a:custGeom>
            <a:avLst/>
            <a:gdLst>
              <a:gd name="T0" fmla="*/ 0 w 1"/>
              <a:gd name="T1" fmla="*/ 0 h 1200"/>
              <a:gd name="T2" fmla="*/ 0 w 1"/>
              <a:gd name="T3" fmla="*/ 2147483647 h 1200"/>
              <a:gd name="T4" fmla="*/ 0 60000 65536"/>
              <a:gd name="T5" fmla="*/ 0 60000 65536"/>
              <a:gd name="T6" fmla="*/ 0 w 1"/>
              <a:gd name="T7" fmla="*/ 0 h 1200"/>
              <a:gd name="T8" fmla="*/ 1 w 1"/>
              <a:gd name="T9" fmla="*/ 1200 h 1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00">
                <a:moveTo>
                  <a:pt x="0" y="0"/>
                </a:moveTo>
                <a:lnTo>
                  <a:pt x="0" y="120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359150" y="5973763"/>
            <a:ext cx="1588" cy="884237"/>
          </a:xfrm>
          <a:custGeom>
            <a:avLst/>
            <a:gdLst>
              <a:gd name="T0" fmla="*/ 0 w 1"/>
              <a:gd name="T1" fmla="*/ 0 h 557"/>
              <a:gd name="T2" fmla="*/ 0 w 1"/>
              <a:gd name="T3" fmla="*/ 2147483647 h 557"/>
              <a:gd name="T4" fmla="*/ 0 60000 65536"/>
              <a:gd name="T5" fmla="*/ 0 60000 65536"/>
              <a:gd name="T6" fmla="*/ 0 w 1"/>
              <a:gd name="T7" fmla="*/ 0 h 557"/>
              <a:gd name="T8" fmla="*/ 1 w 1"/>
              <a:gd name="T9" fmla="*/ 557 h 5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57">
                <a:moveTo>
                  <a:pt x="0" y="0"/>
                </a:moveTo>
                <a:lnTo>
                  <a:pt x="0" y="557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359150" y="4814888"/>
            <a:ext cx="15875" cy="1235075"/>
          </a:xfrm>
          <a:custGeom>
            <a:avLst/>
            <a:gdLst>
              <a:gd name="T0" fmla="*/ 2147483647 w 10"/>
              <a:gd name="T1" fmla="*/ 0 h 778"/>
              <a:gd name="T2" fmla="*/ 0 w 10"/>
              <a:gd name="T3" fmla="*/ 2147483647 h 778"/>
              <a:gd name="T4" fmla="*/ 0 60000 65536"/>
              <a:gd name="T5" fmla="*/ 0 60000 65536"/>
              <a:gd name="T6" fmla="*/ 0 w 10"/>
              <a:gd name="T7" fmla="*/ 0 h 778"/>
              <a:gd name="T8" fmla="*/ 10 w 10"/>
              <a:gd name="T9" fmla="*/ 778 h 7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778">
                <a:moveTo>
                  <a:pt x="10" y="0"/>
                </a:moveTo>
                <a:lnTo>
                  <a:pt x="0" y="778"/>
                </a:lnTo>
              </a:path>
            </a:pathLst>
          </a:custGeom>
          <a:noFill/>
          <a:ln w="381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059113" y="27813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1763713" y="4797425"/>
            <a:ext cx="4103687" cy="71438"/>
          </a:xfrm>
          <a:custGeom>
            <a:avLst/>
            <a:gdLst>
              <a:gd name="T0" fmla="*/ 0 w 1354"/>
              <a:gd name="T1" fmla="*/ 0 h 29"/>
              <a:gd name="T2" fmla="*/ 2147483647 w 1354"/>
              <a:gd name="T3" fmla="*/ 2147483647 h 29"/>
              <a:gd name="T4" fmla="*/ 0 60000 65536"/>
              <a:gd name="T5" fmla="*/ 0 60000 65536"/>
              <a:gd name="T6" fmla="*/ 0 w 1354"/>
              <a:gd name="T7" fmla="*/ 0 h 29"/>
              <a:gd name="T8" fmla="*/ 1354 w 1354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54" h="29">
                <a:moveTo>
                  <a:pt x="0" y="0"/>
                </a:moveTo>
                <a:lnTo>
                  <a:pt x="1354" y="29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1371600" y="4005263"/>
            <a:ext cx="4495800" cy="1435100"/>
          </a:xfrm>
          <a:custGeom>
            <a:avLst/>
            <a:gdLst>
              <a:gd name="T0" fmla="*/ 0 w 2131"/>
              <a:gd name="T1" fmla="*/ 2147483647 h 681"/>
              <a:gd name="T2" fmla="*/ 2147483647 w 2131"/>
              <a:gd name="T3" fmla="*/ 0 h 681"/>
              <a:gd name="T4" fmla="*/ 0 60000 65536"/>
              <a:gd name="T5" fmla="*/ 0 60000 65536"/>
              <a:gd name="T6" fmla="*/ 0 w 2131"/>
              <a:gd name="T7" fmla="*/ 0 h 681"/>
              <a:gd name="T8" fmla="*/ 2131 w 2131"/>
              <a:gd name="T9" fmla="*/ 681 h 6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31" h="681">
                <a:moveTo>
                  <a:pt x="0" y="681"/>
                </a:moveTo>
                <a:lnTo>
                  <a:pt x="2131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580063" y="35004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051050" y="4292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q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987675" y="43227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O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>
            <a:off x="1908175" y="4941888"/>
            <a:ext cx="990600" cy="639762"/>
          </a:xfrm>
          <a:custGeom>
            <a:avLst/>
            <a:gdLst>
              <a:gd name="T0" fmla="*/ 0 w 624"/>
              <a:gd name="T1" fmla="*/ 0 h 403"/>
              <a:gd name="T2" fmla="*/ 2147483647 w 624"/>
              <a:gd name="T3" fmla="*/ 2147483647 h 403"/>
              <a:gd name="T4" fmla="*/ 0 60000 65536"/>
              <a:gd name="T5" fmla="*/ 0 60000 65536"/>
              <a:gd name="T6" fmla="*/ 0 w 624"/>
              <a:gd name="T7" fmla="*/ 0 h 403"/>
              <a:gd name="T8" fmla="*/ 624 w 624"/>
              <a:gd name="T9" fmla="*/ 403 h 4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403">
                <a:moveTo>
                  <a:pt x="0" y="0"/>
                </a:moveTo>
                <a:lnTo>
                  <a:pt x="624" y="40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700338" y="5084763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2339975" y="4149725"/>
            <a:ext cx="2565400" cy="1681163"/>
          </a:xfrm>
          <a:custGeom>
            <a:avLst/>
            <a:gdLst>
              <a:gd name="T0" fmla="*/ 0 w 1616"/>
              <a:gd name="T1" fmla="*/ 0 h 1059"/>
              <a:gd name="T2" fmla="*/ 2147483647 w 1616"/>
              <a:gd name="T3" fmla="*/ 2147483647 h 1059"/>
              <a:gd name="T4" fmla="*/ 0 60000 65536"/>
              <a:gd name="T5" fmla="*/ 0 60000 65536"/>
              <a:gd name="T6" fmla="*/ 0 w 1616"/>
              <a:gd name="T7" fmla="*/ 0 h 1059"/>
              <a:gd name="T8" fmla="*/ 1616 w 1616"/>
              <a:gd name="T9" fmla="*/ 1059 h 10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16" h="1059">
                <a:moveTo>
                  <a:pt x="0" y="0"/>
                </a:moveTo>
                <a:lnTo>
                  <a:pt x="1616" y="1059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411413" y="37893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l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3276600" y="3284538"/>
            <a:ext cx="144463" cy="1492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3276600" y="6308725"/>
            <a:ext cx="144463" cy="1492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916238" y="29241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916238" y="63388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90" name="Freeform 26"/>
          <p:cNvSpPr>
            <a:spLocks/>
          </p:cNvSpPr>
          <p:nvPr/>
        </p:nvSpPr>
        <p:spPr bwMode="auto">
          <a:xfrm>
            <a:off x="4427538" y="3933825"/>
            <a:ext cx="639762" cy="1919288"/>
          </a:xfrm>
          <a:custGeom>
            <a:avLst/>
            <a:gdLst>
              <a:gd name="T0" fmla="*/ 0 w 403"/>
              <a:gd name="T1" fmla="*/ 2147483647 h 1209"/>
              <a:gd name="T2" fmla="*/ 2147483647 w 403"/>
              <a:gd name="T3" fmla="*/ 0 h 1209"/>
              <a:gd name="T4" fmla="*/ 0 60000 65536"/>
              <a:gd name="T5" fmla="*/ 0 60000 65536"/>
              <a:gd name="T6" fmla="*/ 0 w 403"/>
              <a:gd name="T7" fmla="*/ 0 h 1209"/>
              <a:gd name="T8" fmla="*/ 403 w 403"/>
              <a:gd name="T9" fmla="*/ 1209 h 1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3" h="1209">
                <a:moveTo>
                  <a:pt x="0" y="1209"/>
                </a:moveTo>
                <a:lnTo>
                  <a:pt x="403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4859338" y="4221163"/>
            <a:ext cx="144462" cy="1492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>
            <a:off x="4643438" y="4797425"/>
            <a:ext cx="144462" cy="1492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4427538" y="5445125"/>
            <a:ext cx="144462" cy="1492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787900" y="4292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Q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003800" y="371633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4500563" y="515778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L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97" name="Freeform 33"/>
          <p:cNvSpPr>
            <a:spLocks/>
          </p:cNvSpPr>
          <p:nvPr/>
        </p:nvSpPr>
        <p:spPr bwMode="auto">
          <a:xfrm>
            <a:off x="3352800" y="3336925"/>
            <a:ext cx="1570038" cy="976313"/>
          </a:xfrm>
          <a:custGeom>
            <a:avLst/>
            <a:gdLst>
              <a:gd name="T0" fmla="*/ 0 w 989"/>
              <a:gd name="T1" fmla="*/ 0 h 615"/>
              <a:gd name="T2" fmla="*/ 2147483647 w 989"/>
              <a:gd name="T3" fmla="*/ 2147483647 h 615"/>
              <a:gd name="T4" fmla="*/ 0 60000 65536"/>
              <a:gd name="T5" fmla="*/ 0 60000 65536"/>
              <a:gd name="T6" fmla="*/ 0 w 989"/>
              <a:gd name="T7" fmla="*/ 0 h 615"/>
              <a:gd name="T8" fmla="*/ 989 w 989"/>
              <a:gd name="T9" fmla="*/ 615 h 6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9" h="615">
                <a:moveTo>
                  <a:pt x="0" y="0"/>
                </a:moveTo>
                <a:lnTo>
                  <a:pt x="989" y="615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0" name="Freeform 36"/>
          <p:cNvSpPr>
            <a:spLocks/>
          </p:cNvSpPr>
          <p:nvPr/>
        </p:nvSpPr>
        <p:spPr bwMode="auto">
          <a:xfrm>
            <a:off x="3733800" y="4327525"/>
            <a:ext cx="1219200" cy="1570038"/>
          </a:xfrm>
          <a:custGeom>
            <a:avLst/>
            <a:gdLst>
              <a:gd name="T0" fmla="*/ 0 w 768"/>
              <a:gd name="T1" fmla="*/ 2147483647 h 989"/>
              <a:gd name="T2" fmla="*/ 2147483647 w 768"/>
              <a:gd name="T3" fmla="*/ 0 h 989"/>
              <a:gd name="T4" fmla="*/ 0 60000 65536"/>
              <a:gd name="T5" fmla="*/ 0 60000 65536"/>
              <a:gd name="T6" fmla="*/ 0 w 768"/>
              <a:gd name="T7" fmla="*/ 0 h 989"/>
              <a:gd name="T8" fmla="*/ 768 w 768"/>
              <a:gd name="T9" fmla="*/ 989 h 9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8" h="989">
                <a:moveTo>
                  <a:pt x="0" y="989"/>
                </a:moveTo>
                <a:lnTo>
                  <a:pt x="768" y="0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1" name="Freeform 37"/>
          <p:cNvSpPr>
            <a:spLocks/>
          </p:cNvSpPr>
          <p:nvPr/>
        </p:nvSpPr>
        <p:spPr bwMode="auto">
          <a:xfrm>
            <a:off x="3368675" y="5775325"/>
            <a:ext cx="471488" cy="595313"/>
          </a:xfrm>
          <a:custGeom>
            <a:avLst/>
            <a:gdLst>
              <a:gd name="T0" fmla="*/ 0 w 297"/>
              <a:gd name="T1" fmla="*/ 2147483647 h 375"/>
              <a:gd name="T2" fmla="*/ 2147483647 w 297"/>
              <a:gd name="T3" fmla="*/ 0 h 375"/>
              <a:gd name="T4" fmla="*/ 0 60000 65536"/>
              <a:gd name="T5" fmla="*/ 0 60000 65536"/>
              <a:gd name="T6" fmla="*/ 0 w 297"/>
              <a:gd name="T7" fmla="*/ 0 h 375"/>
              <a:gd name="T8" fmla="*/ 297 w 297"/>
              <a:gd name="T9" fmla="*/ 375 h 3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7" h="375">
                <a:moveTo>
                  <a:pt x="0" y="375"/>
                </a:moveTo>
                <a:lnTo>
                  <a:pt x="29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2" name="Freeform 38"/>
          <p:cNvSpPr>
            <a:spLocks/>
          </p:cNvSpPr>
          <p:nvPr/>
        </p:nvSpPr>
        <p:spPr bwMode="auto">
          <a:xfrm>
            <a:off x="3368675" y="3382963"/>
            <a:ext cx="1371600" cy="1493837"/>
          </a:xfrm>
          <a:custGeom>
            <a:avLst/>
            <a:gdLst>
              <a:gd name="T0" fmla="*/ 0 w 864"/>
              <a:gd name="T1" fmla="*/ 0 h 941"/>
              <a:gd name="T2" fmla="*/ 2147483647 w 864"/>
              <a:gd name="T3" fmla="*/ 2147483647 h 941"/>
              <a:gd name="T4" fmla="*/ 0 60000 65536"/>
              <a:gd name="T5" fmla="*/ 0 60000 65536"/>
              <a:gd name="T6" fmla="*/ 0 w 864"/>
              <a:gd name="T7" fmla="*/ 0 h 941"/>
              <a:gd name="T8" fmla="*/ 864 w 864"/>
              <a:gd name="T9" fmla="*/ 941 h 9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64" h="941">
                <a:moveTo>
                  <a:pt x="0" y="0"/>
                </a:moveTo>
                <a:lnTo>
                  <a:pt x="864" y="941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3" name="Freeform 39"/>
          <p:cNvSpPr>
            <a:spLocks/>
          </p:cNvSpPr>
          <p:nvPr/>
        </p:nvSpPr>
        <p:spPr bwMode="auto">
          <a:xfrm>
            <a:off x="3368675" y="3368675"/>
            <a:ext cx="1143000" cy="2178050"/>
          </a:xfrm>
          <a:custGeom>
            <a:avLst/>
            <a:gdLst>
              <a:gd name="T0" fmla="*/ 0 w 720"/>
              <a:gd name="T1" fmla="*/ 0 h 1372"/>
              <a:gd name="T2" fmla="*/ 2147483647 w 720"/>
              <a:gd name="T3" fmla="*/ 2147483647 h 1372"/>
              <a:gd name="T4" fmla="*/ 0 60000 65536"/>
              <a:gd name="T5" fmla="*/ 0 60000 65536"/>
              <a:gd name="T6" fmla="*/ 0 w 720"/>
              <a:gd name="T7" fmla="*/ 0 h 1372"/>
              <a:gd name="T8" fmla="*/ 720 w 720"/>
              <a:gd name="T9" fmla="*/ 1372 h 1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0" h="1372">
                <a:moveTo>
                  <a:pt x="0" y="0"/>
                </a:moveTo>
                <a:lnTo>
                  <a:pt x="720" y="137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4" name="Freeform 40"/>
          <p:cNvSpPr>
            <a:spLocks/>
          </p:cNvSpPr>
          <p:nvPr/>
        </p:nvSpPr>
        <p:spPr bwMode="auto">
          <a:xfrm>
            <a:off x="3336925" y="4876800"/>
            <a:ext cx="1357313" cy="1508125"/>
          </a:xfrm>
          <a:custGeom>
            <a:avLst/>
            <a:gdLst>
              <a:gd name="T0" fmla="*/ 2147483647 w 855"/>
              <a:gd name="T1" fmla="*/ 0 h 950"/>
              <a:gd name="T2" fmla="*/ 0 w 855"/>
              <a:gd name="T3" fmla="*/ 2147483647 h 950"/>
              <a:gd name="T4" fmla="*/ 0 60000 65536"/>
              <a:gd name="T5" fmla="*/ 0 60000 65536"/>
              <a:gd name="T6" fmla="*/ 0 w 855"/>
              <a:gd name="T7" fmla="*/ 0 h 950"/>
              <a:gd name="T8" fmla="*/ 855 w 855"/>
              <a:gd name="T9" fmla="*/ 950 h 9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5" h="950">
                <a:moveTo>
                  <a:pt x="855" y="0"/>
                </a:moveTo>
                <a:lnTo>
                  <a:pt x="0" y="95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5" name="Freeform 41"/>
          <p:cNvSpPr>
            <a:spLocks/>
          </p:cNvSpPr>
          <p:nvPr/>
        </p:nvSpPr>
        <p:spPr bwMode="auto">
          <a:xfrm>
            <a:off x="3322638" y="5546725"/>
            <a:ext cx="1173162" cy="823913"/>
          </a:xfrm>
          <a:custGeom>
            <a:avLst/>
            <a:gdLst>
              <a:gd name="T0" fmla="*/ 2147483647 w 739"/>
              <a:gd name="T1" fmla="*/ 0 h 519"/>
              <a:gd name="T2" fmla="*/ 0 w 739"/>
              <a:gd name="T3" fmla="*/ 2147483647 h 519"/>
              <a:gd name="T4" fmla="*/ 0 60000 65536"/>
              <a:gd name="T5" fmla="*/ 0 60000 65536"/>
              <a:gd name="T6" fmla="*/ 0 w 739"/>
              <a:gd name="T7" fmla="*/ 0 h 519"/>
              <a:gd name="T8" fmla="*/ 739 w 739"/>
              <a:gd name="T9" fmla="*/ 519 h 5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9" h="519">
                <a:moveTo>
                  <a:pt x="739" y="0"/>
                </a:moveTo>
                <a:lnTo>
                  <a:pt x="0" y="519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7" name="Freeform 43"/>
          <p:cNvSpPr>
            <a:spLocks/>
          </p:cNvSpPr>
          <p:nvPr/>
        </p:nvSpPr>
        <p:spPr bwMode="auto">
          <a:xfrm>
            <a:off x="3368675" y="5883275"/>
            <a:ext cx="639763" cy="457200"/>
          </a:xfrm>
          <a:custGeom>
            <a:avLst/>
            <a:gdLst>
              <a:gd name="T0" fmla="*/ 0 w 403"/>
              <a:gd name="T1" fmla="*/ 2147483647 h 288"/>
              <a:gd name="T2" fmla="*/ 2147483647 w 403"/>
              <a:gd name="T3" fmla="*/ 0 h 288"/>
              <a:gd name="T4" fmla="*/ 0 60000 65536"/>
              <a:gd name="T5" fmla="*/ 0 60000 65536"/>
              <a:gd name="T6" fmla="*/ 0 w 403"/>
              <a:gd name="T7" fmla="*/ 0 h 288"/>
              <a:gd name="T8" fmla="*/ 403 w 403"/>
              <a:gd name="T9" fmla="*/ 288 h 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3" h="288">
                <a:moveTo>
                  <a:pt x="0" y="288"/>
                </a:moveTo>
                <a:lnTo>
                  <a:pt x="40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4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8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8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3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8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2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8" grpId="0" animBg="1"/>
      <p:bldP spid="11269" grpId="0" animBg="1"/>
      <p:bldP spid="11272" grpId="0" animBg="1"/>
      <p:bldP spid="11274" grpId="0" animBg="1"/>
      <p:bldP spid="11275" grpId="0"/>
      <p:bldP spid="11276" grpId="0" animBg="1"/>
      <p:bldP spid="11277" grpId="0" animBg="1"/>
      <p:bldP spid="11278" grpId="0"/>
      <p:bldP spid="11279" grpId="0"/>
      <p:bldP spid="11280" grpId="0"/>
      <p:bldP spid="11282" grpId="0" animBg="1"/>
      <p:bldP spid="11283" grpId="0"/>
      <p:bldP spid="11284" grpId="0" animBg="1"/>
      <p:bldP spid="11285" grpId="0"/>
      <p:bldP spid="11286" grpId="0" animBg="1"/>
      <p:bldP spid="11287" grpId="0" animBg="1"/>
      <p:bldP spid="11288" grpId="0"/>
      <p:bldP spid="11289" grpId="0"/>
      <p:bldP spid="11290" grpId="0" animBg="1"/>
      <p:bldP spid="11291" grpId="0" animBg="1"/>
      <p:bldP spid="11292" grpId="0" animBg="1"/>
      <p:bldP spid="11293" grpId="0" animBg="1"/>
      <p:bldP spid="11294" grpId="0"/>
      <p:bldP spid="11295" grpId="0"/>
      <p:bldP spid="11296" grpId="0"/>
      <p:bldP spid="11297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u="sng" smtClean="0"/>
              <a:t/>
            </a:r>
            <a:br>
              <a:rPr lang="ru-RU" sz="1600" b="1" u="sng" smtClean="0"/>
            </a:br>
            <a:r>
              <a:rPr lang="ru-RU" sz="1600" b="1" u="sng" smtClean="0"/>
              <a:t/>
            </a:r>
            <a:br>
              <a:rPr lang="ru-RU" sz="1600" b="1" u="sng" smtClean="0"/>
            </a:br>
            <a:r>
              <a:rPr lang="ru-RU" sz="1600" b="1" u="sng" smtClean="0"/>
              <a:t/>
            </a:r>
            <a:br>
              <a:rPr lang="ru-RU" sz="1600" b="1" u="sng" smtClean="0"/>
            </a:br>
            <a:r>
              <a:rPr lang="ru-RU" sz="1600" b="1" u="sng" smtClean="0"/>
              <a:t>Применение признака перпендикулярности прямой и плоскости.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 </a:t>
            </a:r>
            <a:br>
              <a:rPr lang="ru-RU" sz="1600" smtClean="0"/>
            </a:br>
            <a:r>
              <a:rPr lang="ru-RU" sz="1600" smtClean="0"/>
              <a:t>Дан куб. Определи, какая из перечисленных в ответе прямых перпендикулярна названной плоскости?</a:t>
            </a:r>
            <a:br>
              <a:rPr lang="ru-RU" sz="1600" smtClean="0"/>
            </a:br>
            <a:endParaRPr lang="ru-RU" sz="1600" smtClean="0"/>
          </a:p>
        </p:txBody>
      </p:sp>
      <p:pic>
        <p:nvPicPr>
          <p:cNvPr id="19459" name="Объект 3" descr="http://dxmbkxacdb7tv.cloudfront.net/6d81b88f-f6ce-4d59-889c-87b83c0b6a8e/Cube_0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8175" y="1628775"/>
            <a:ext cx="3527425" cy="3095625"/>
          </a:xfrm>
        </p:spPr>
      </p:pic>
      <p:sp>
        <p:nvSpPr>
          <p:cNvPr id="19460" name="Прямоугольник 4"/>
          <p:cNvSpPr>
            <a:spLocks noChangeArrowheads="1"/>
          </p:cNvSpPr>
          <p:nvPr/>
        </p:nvSpPr>
        <p:spPr bwMode="auto">
          <a:xfrm>
            <a:off x="468313" y="4652963"/>
            <a:ext cx="7991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/>
              <a:t>а) плоскости (ABC)  перпендикулярна   B1C1, AC1, BD1, AC, AA1, BD, AB</a:t>
            </a:r>
          </a:p>
          <a:p>
            <a:pPr fontAlgn="ctr"/>
            <a:endParaRPr lang="ru-RU"/>
          </a:p>
          <a:p>
            <a:r>
              <a:rPr lang="ru-RU"/>
              <a:t>б) плоскости (BDD1)  перпендикулярна AC, AA1, B1C1, AC1, AB, BD1, BD</a:t>
            </a:r>
          </a:p>
          <a:p>
            <a:r>
              <a:rPr lang="ru-RU"/>
              <a:t> 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u="sng" smtClean="0"/>
              <a:t/>
            </a:r>
            <a:br>
              <a:rPr lang="ru-RU" sz="2400" b="1" u="sng" smtClean="0"/>
            </a:br>
            <a:r>
              <a:rPr lang="ru-RU" sz="2400" b="1" u="sng" smtClean="0"/>
              <a:t/>
            </a:r>
            <a:br>
              <a:rPr lang="ru-RU" sz="2400" b="1" u="sng" smtClean="0"/>
            </a:br>
            <a:r>
              <a:rPr lang="ru-RU" sz="2400" b="1" u="sng" smtClean="0"/>
              <a:t/>
            </a:r>
            <a:br>
              <a:rPr lang="ru-RU" sz="2400" b="1" u="sng" smtClean="0"/>
            </a:br>
            <a:r>
              <a:rPr lang="ru-RU" sz="2400" b="1" u="sng" smtClean="0"/>
              <a:t>Две прямые, перпендикулярные одной плоскости.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 </a:t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20483" name="Объект 3" descr="http://dxmbkxacdb7tv.cloudfront.net/09030bd0-3a00-405a-9ece-3c599c4cba60/Plakne_2taisnes_0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858963"/>
            <a:ext cx="2520950" cy="2794000"/>
          </a:xfrm>
        </p:spPr>
      </p:pic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3995738" y="1858963"/>
            <a:ext cx="41052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 PQ параллельна плоскости α. </a:t>
            </a:r>
          </a:p>
          <a:p>
            <a:r>
              <a:rPr lang="ru-RU"/>
              <a:t>От точек P и Q к плоскости проведены прямые PP1⊥α и QQ1⊥α. Известно, что PQ=PP1=19,8 см.</a:t>
            </a:r>
          </a:p>
          <a:p>
            <a:r>
              <a:rPr lang="ru-RU"/>
              <a:t>Определи вид четырехугольника PP1Q1Q и найди его периметр.</a:t>
            </a:r>
          </a:p>
          <a:p>
            <a:r>
              <a:rPr lang="ru-RU"/>
              <a:t> </a:t>
            </a:r>
          </a:p>
          <a:p>
            <a:r>
              <a:rPr lang="ru-RU"/>
              <a:t>Ответ:</a:t>
            </a:r>
          </a:p>
          <a:p>
            <a:r>
              <a:rPr lang="ru-RU"/>
              <a:t>1. PP1Q1Q — </a:t>
            </a:r>
          </a:p>
          <a:p>
            <a:r>
              <a:rPr lang="ru-RU"/>
              <a:t>2. PPP1Q1Q=  см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smtClean="0"/>
              <a:t/>
            </a:r>
            <a:br>
              <a:rPr lang="ru-RU" sz="2800" b="1" u="sng" smtClean="0"/>
            </a:br>
            <a:r>
              <a:rPr lang="ru-RU" sz="2800" b="1" u="sng" smtClean="0"/>
              <a:t/>
            </a:r>
            <a:br>
              <a:rPr lang="ru-RU" sz="2800" b="1" u="sng" smtClean="0"/>
            </a:br>
            <a:r>
              <a:rPr lang="ru-RU" sz="2400" b="1" u="sng" smtClean="0"/>
              <a:t>Перпендикулярность прямой к плоскости.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21507" name="Объект 3" descr="http://dxmbkxacdb7tv.cloudfront.net/6fe5248d-962e-408c-902b-bd5fc8e538f3/Plakne_1taisne_perp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773238"/>
            <a:ext cx="2879725" cy="3240087"/>
          </a:xfrm>
        </p:spPr>
      </p:pic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4211638" y="1444625"/>
            <a:ext cx="4105275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Проведенная к плоскости перпендикулярная прямая пересекает плоскость в точке O.</a:t>
            </a:r>
          </a:p>
          <a:p>
            <a:r>
              <a:rPr lang="ru-RU"/>
              <a:t>На прямой отложен отрезок AD, точка O является серединной точкой этого отрезка.</a:t>
            </a:r>
          </a:p>
          <a:p>
            <a:r>
              <a:rPr lang="ru-RU"/>
              <a:t>Определи вид и периметр треугольника ABD, если AD= 24 см, а OB= 5 см (ответ округли до одной десятой).</a:t>
            </a:r>
          </a:p>
          <a:p>
            <a:r>
              <a:rPr lang="ru-RU"/>
              <a:t> </a:t>
            </a:r>
          </a:p>
          <a:p>
            <a:r>
              <a:rPr lang="ru-RU"/>
              <a:t>Ответ:</a:t>
            </a:r>
          </a:p>
          <a:p>
            <a:r>
              <a:rPr lang="ru-RU"/>
              <a:t>1. ΔABD — </a:t>
            </a:r>
          </a:p>
          <a:p>
            <a:r>
              <a:rPr lang="ru-RU"/>
              <a:t>2. PABD=  см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/>
          <a:lstStyle/>
          <a:p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Цели урока: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Ввести понятие перпендикулярных прямых в пространстве;</a:t>
            </a:r>
          </a:p>
          <a:p>
            <a:r>
              <a:rPr lang="ru-RU" sz="2400" smtClean="0"/>
              <a:t>Доказать лемму о перпендикулярности двух параллельных прямых к третьей прямой;</a:t>
            </a:r>
          </a:p>
          <a:p>
            <a:r>
              <a:rPr lang="ru-RU" sz="2400" smtClean="0"/>
              <a:t>Дать определение перпендикулярности прямой и плоскости;</a:t>
            </a:r>
          </a:p>
          <a:p>
            <a:r>
              <a:rPr lang="ru-RU" sz="2400" smtClean="0"/>
              <a:t>Доказать теоремы, в которых устанавливается связь между параллельностью прямых и их перпендикулярности к плоскости.</a:t>
            </a:r>
          </a:p>
          <a:p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smtClean="0"/>
              <a:t/>
            </a:r>
            <a:br>
              <a:rPr lang="ru-RU" sz="2800" b="1" u="sng" smtClean="0"/>
            </a:br>
            <a:r>
              <a:rPr lang="ru-RU" sz="2800" b="1" u="sng" smtClean="0"/>
              <a:t/>
            </a:r>
            <a:br>
              <a:rPr lang="ru-RU" sz="2800" b="1" u="sng" smtClean="0"/>
            </a:br>
            <a:r>
              <a:rPr lang="ru-RU" sz="2800" b="1" u="sng" smtClean="0"/>
              <a:t>Прямые, перпендикулярные к плоскости.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22531" name="Объект 3" descr="http://dxmbkxacdb7tv.cloudfront.net/67fa63c5-ea23-4989-b4c5-a0121e1b92be/Plakne_2taisnes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773238"/>
            <a:ext cx="2808288" cy="3168650"/>
          </a:xfrm>
        </p:spPr>
      </p:pic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3995738" y="1484313"/>
            <a:ext cx="410527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Две прямые образуют прямой угол с плоскостью α.</a:t>
            </a:r>
          </a:p>
          <a:p>
            <a:r>
              <a:rPr lang="ru-RU"/>
              <a:t>Длина отрезка KN= 96,5cм , длина отрезка LM= 56,5 см. </a:t>
            </a:r>
          </a:p>
          <a:p>
            <a:r>
              <a:rPr lang="ru-RU"/>
              <a:t>Рассчитай расстояние NM, если KL=41 см.</a:t>
            </a:r>
          </a:p>
          <a:p>
            <a:r>
              <a:rPr lang="ru-RU"/>
              <a:t> </a:t>
            </a:r>
          </a:p>
          <a:p>
            <a:r>
              <a:rPr lang="ru-RU"/>
              <a:t>NM= … см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smtClean="0"/>
              <a:t/>
            </a:r>
            <a:br>
              <a:rPr lang="ru-RU" sz="2800" b="1" u="sng" smtClean="0"/>
            </a:br>
            <a:r>
              <a:rPr lang="ru-RU" sz="2800" b="1" u="sng" smtClean="0"/>
              <a:t>Перпендикуляр к плоскости квадрата.</a:t>
            </a:r>
            <a:endParaRPr lang="ru-RU" sz="2800" smtClean="0"/>
          </a:p>
        </p:txBody>
      </p:sp>
      <p:pic>
        <p:nvPicPr>
          <p:cNvPr id="23555" name="Объект 3" descr="http://dxmbkxacdb7tv.cloudfront.net/3c9d9220-49ed-4b62-bdef-e91081562fa7/Plakne_1taisne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700213"/>
            <a:ext cx="3168650" cy="3313112"/>
          </a:xfrm>
        </p:spPr>
      </p:pic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3851275" y="1628775"/>
            <a:ext cx="47529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 плоскости квадрата ABCD со стороной 7 см через точку пересечения диагоналей O проведена прямая, перпендикулярная плоскости квадрата.</a:t>
            </a:r>
          </a:p>
          <a:p>
            <a:r>
              <a:rPr lang="ru-RU"/>
              <a:t>На прямой отложен отрезок OK длиной 5 см.</a:t>
            </a:r>
          </a:p>
          <a:p>
            <a:r>
              <a:rPr lang="ru-RU"/>
              <a:t>Рассчитай расстояние от точки K к вершинам квадрата (результат округли до одной десятой).</a:t>
            </a:r>
          </a:p>
          <a:p>
            <a:r>
              <a:rPr lang="ru-RU"/>
              <a:t> </a:t>
            </a:r>
          </a:p>
          <a:p>
            <a:r>
              <a:rPr lang="ru-RU"/>
              <a:t>KA=  см</a:t>
            </a:r>
          </a:p>
          <a:p>
            <a:r>
              <a:rPr lang="ru-RU"/>
              <a:t>KB=  см</a:t>
            </a:r>
          </a:p>
          <a:p>
            <a:r>
              <a:rPr lang="ru-RU"/>
              <a:t>KC=  см</a:t>
            </a:r>
          </a:p>
          <a:p>
            <a:r>
              <a:rPr lang="ru-RU"/>
              <a:t>KD=  см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863600"/>
          </a:xfrm>
        </p:spPr>
        <p:txBody>
          <a:bodyPr/>
          <a:lstStyle/>
          <a:p>
            <a:r>
              <a:rPr lang="ru-RU" b="1" u="sng" smtClean="0"/>
              <a:t> </a:t>
            </a:r>
            <a:br>
              <a:rPr lang="ru-RU" b="1" u="sng" smtClean="0"/>
            </a:br>
            <a:r>
              <a:rPr lang="ru-RU" sz="2800" b="1" u="sng" smtClean="0"/>
              <a:t>Доказательство перпендикулярности скрещивающихся прямых.</a:t>
            </a:r>
            <a:endParaRPr lang="ru-RU" sz="2800" smtClean="0"/>
          </a:p>
        </p:txBody>
      </p:sp>
      <p:pic>
        <p:nvPicPr>
          <p:cNvPr id="24579" name="Объект 3" descr="http://dxmbkxacdb7tv.cloudfront.net/3bb1e264-3887-4c67-a838-6cb8169857b9/Tetraedr_perp2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844675"/>
            <a:ext cx="2663825" cy="3384550"/>
          </a:xfrm>
        </p:spPr>
      </p:pic>
      <p:sp>
        <p:nvSpPr>
          <p:cNvPr id="5" name="Прямоугольник 4"/>
          <p:cNvSpPr/>
          <p:nvPr/>
        </p:nvSpPr>
        <p:spPr>
          <a:xfrm>
            <a:off x="3779838" y="1844675"/>
            <a:ext cx="4608512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Arial" charset="0"/>
              </a:rPr>
              <a:t>Известно, что в тетраэдре DABC ребро DA</a:t>
            </a:r>
          </a:p>
          <a:p>
            <a:pPr>
              <a:defRPr/>
            </a:pPr>
            <a:r>
              <a:rPr lang="ru-RU" dirty="0">
                <a:latin typeface="Arial" charset="0"/>
              </a:rPr>
              <a:t> перпендикулярно ребру BC. </a:t>
            </a:r>
          </a:p>
          <a:p>
            <a:pPr>
              <a:defRPr/>
            </a:pPr>
            <a:r>
              <a:rPr lang="ru-RU" dirty="0">
                <a:latin typeface="Arial" charset="0"/>
              </a:rPr>
              <a:t>На ребрах DC и DB расположены</a:t>
            </a:r>
          </a:p>
          <a:p>
            <a:pPr>
              <a:defRPr/>
            </a:pPr>
            <a:r>
              <a:rPr lang="ru-RU" dirty="0">
                <a:latin typeface="Arial" charset="0"/>
              </a:rPr>
              <a:t> серединные точки K и L.</a:t>
            </a:r>
          </a:p>
          <a:p>
            <a:pPr>
              <a:defRPr/>
            </a:pPr>
            <a:r>
              <a:rPr lang="ru-RU" dirty="0">
                <a:latin typeface="Arial" charset="0"/>
              </a:rPr>
              <a:t>Докажи, что DA перпендикулярно KL.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>
                <a:latin typeface="Arial" charset="0"/>
              </a:rPr>
              <a:t>Так как K и L — серединные точки DC и DB,</a:t>
            </a:r>
          </a:p>
          <a:p>
            <a:pPr>
              <a:defRPr/>
            </a:pPr>
            <a:r>
              <a:rPr lang="ru-RU" dirty="0">
                <a:latin typeface="Arial" charset="0"/>
              </a:rPr>
              <a:t> то KL —……     треугольника CBD.</a:t>
            </a:r>
          </a:p>
          <a:p>
            <a:pPr>
              <a:defRPr/>
            </a:pPr>
            <a:r>
              <a:rPr lang="ru-RU" dirty="0">
                <a:latin typeface="Arial" charset="0"/>
              </a:rPr>
              <a:t>2. Средняя линия …..  третьей стороне треугольника, то есть BC.</a:t>
            </a:r>
          </a:p>
          <a:p>
            <a:pPr>
              <a:defRPr/>
            </a:pPr>
            <a:r>
              <a:rPr lang="ru-RU" dirty="0">
                <a:latin typeface="Arial" charset="0"/>
              </a:rPr>
              <a:t>Если DA перпендикулярна одной из ……  прямых, то она …..  и другой прямой.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u="sng" smtClean="0"/>
              <a:t/>
            </a:r>
            <a:br>
              <a:rPr lang="ru-RU" sz="2000" b="1" u="sng" smtClean="0"/>
            </a:br>
            <a:r>
              <a:rPr lang="ru-RU" sz="2000" b="1" u="sng" smtClean="0"/>
              <a:t/>
            </a:r>
            <a:br>
              <a:rPr lang="ru-RU" sz="2000" b="1" u="sng" smtClean="0"/>
            </a:br>
            <a:r>
              <a:rPr lang="ru-RU" sz="2000" b="1" u="sng" smtClean="0"/>
              <a:t>Признак перпендикулярности прямой к плоскости.</a:t>
            </a:r>
            <a:endParaRPr lang="ru-RU" sz="2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8400" y="1600200"/>
            <a:ext cx="4978400" cy="4525963"/>
          </a:xfrm>
        </p:spPr>
        <p:txBody>
          <a:bodyPr/>
          <a:lstStyle/>
          <a:p>
            <a:pPr>
              <a:defRPr/>
            </a:pPr>
            <a:r>
              <a:rPr lang="ru-RU" sz="1400" dirty="0"/>
              <a:t>В тетраэдре DABC точка M серединная точка ребра CB.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Известно, что в этом </a:t>
            </a:r>
            <a:r>
              <a:rPr lang="ru-RU" sz="1400" dirty="0" smtClean="0"/>
              <a:t>тетраэдре  AC=ABDC=DB</a:t>
            </a:r>
            <a:endParaRPr lang="ru-RU" sz="1400" dirty="0"/>
          </a:p>
          <a:p>
            <a:pPr marL="0" indent="0">
              <a:buFontTx/>
              <a:buNone/>
              <a:defRPr/>
            </a:pPr>
            <a:r>
              <a:rPr lang="ru-RU" sz="1400" dirty="0" smtClean="0"/>
              <a:t>  </a:t>
            </a:r>
            <a:r>
              <a:rPr lang="ru-RU" sz="1400" dirty="0"/>
              <a:t>Докажи, что прямая, на которой находится ребро CB, перпендикулярна </a:t>
            </a:r>
            <a:r>
              <a:rPr lang="ru-RU" sz="1400" dirty="0" smtClean="0"/>
              <a:t>                 плоскости</a:t>
            </a:r>
            <a:r>
              <a:rPr lang="ru-RU" sz="1400" dirty="0"/>
              <a:t> (ADM).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1. Определи вид треугольников.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ΔABC — 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ΔDCB — 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2. Какой угол образует медиана с основанием этих треугольников?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Ответ:  градусов.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3. Согласно признаку, если прямая  к   прямым в некой плоскости, то она к этой плоскости.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5604" name="Рисунок 3" descr="http://dxmbkxacdb7tv.cloudfront.net/ab23fce9-c190-442c-9cd0-b825e77a2936/Tetraedr_perp_07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128838"/>
            <a:ext cx="25209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u="sng" smtClean="0"/>
              <a:t/>
            </a:r>
            <a:br>
              <a:rPr lang="ru-RU" sz="2000" b="1" u="sng" smtClean="0"/>
            </a:br>
            <a:r>
              <a:rPr lang="ru-RU" sz="2000" b="1" u="sng" smtClean="0"/>
              <a:t/>
            </a:r>
            <a:br>
              <a:rPr lang="ru-RU" sz="2000" b="1" u="sng" smtClean="0"/>
            </a:br>
            <a:r>
              <a:rPr lang="ru-RU" sz="2000" b="1" u="sng" smtClean="0"/>
              <a:t>Свойство прямой перпендикулярной к плоскости.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26627" name="Объект 3" descr="http://dxmbkxacdb7tv.cloudfront.net/266f2e7d-41c3-4ded-a61c-cb12b1d62d2d/Plakne_1taisne_08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628775"/>
            <a:ext cx="3095625" cy="3024188"/>
          </a:xfrm>
        </p:spPr>
      </p:pic>
      <p:sp>
        <p:nvSpPr>
          <p:cNvPr id="26628" name="Прямоугольник 4"/>
          <p:cNvSpPr>
            <a:spLocks noChangeArrowheads="1"/>
          </p:cNvSpPr>
          <p:nvPr/>
        </p:nvSpPr>
        <p:spPr bwMode="auto">
          <a:xfrm>
            <a:off x="4067175" y="1700213"/>
            <a:ext cx="43926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Через вершину прямого угла C к плоскости прямоугольного треугольника ABC проведена перпендикулярная прямая KC.</a:t>
            </a:r>
          </a:p>
          <a:p>
            <a:r>
              <a:rPr lang="ru-RU"/>
              <a:t>Точка D — серединная точка гипотенузы AB.</a:t>
            </a:r>
          </a:p>
          <a:p>
            <a:r>
              <a:rPr lang="ru-RU"/>
              <a:t>Длина катетов треугольника AC = 48 мм и BC = 64 мм.</a:t>
            </a:r>
          </a:p>
          <a:p>
            <a:r>
              <a:rPr lang="ru-RU"/>
              <a:t>Расстояние KC = 42 мм. Определи длину отрезка KD.</a:t>
            </a:r>
          </a:p>
          <a:p>
            <a:r>
              <a:rPr lang="ru-RU"/>
              <a:t> </a:t>
            </a:r>
          </a:p>
          <a:p>
            <a:r>
              <a:rPr lang="ru-RU"/>
              <a:t>KD =…. мм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(сложное) Доказательство от противного.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475" y="1700213"/>
            <a:ext cx="5267325" cy="4425950"/>
          </a:xfrm>
        </p:spPr>
        <p:txBody>
          <a:bodyPr/>
          <a:lstStyle/>
          <a:p>
            <a:pPr>
              <a:defRPr/>
            </a:pPr>
            <a:r>
              <a:rPr lang="ru-RU" sz="1400" dirty="0"/>
              <a:t>Прямая d перпендикулярна плоскости α и прямой m, которая не лежит в плоскости α.</a:t>
            </a:r>
          </a:p>
          <a:p>
            <a:pPr>
              <a:defRPr/>
            </a:pPr>
            <a:r>
              <a:rPr lang="ru-RU" sz="1400" dirty="0"/>
              <a:t>Докажи, что прямая m параллельна плоскости α.</a:t>
            </a:r>
          </a:p>
          <a:p>
            <a:pPr marL="0" indent="0">
              <a:buFontTx/>
              <a:buNone/>
              <a:defRPr/>
            </a:pPr>
            <a:endParaRPr lang="ru-RU" sz="1400" dirty="0"/>
          </a:p>
          <a:p>
            <a:pPr marL="0" indent="0">
              <a:buFontTx/>
              <a:buNone/>
              <a:defRPr/>
            </a:pPr>
            <a:r>
              <a:rPr lang="ru-RU" sz="1400" dirty="0" smtClean="0"/>
              <a:t>1</a:t>
            </a:r>
            <a:r>
              <a:rPr lang="ru-RU" sz="1400" dirty="0"/>
              <a:t>. Согласно данной информации, если прямая не лежит в плоскости, она может или быть  </a:t>
            </a:r>
            <a:r>
              <a:rPr lang="ru-RU" sz="1400" dirty="0" smtClean="0"/>
              <a:t>…плоскости</a:t>
            </a:r>
            <a:r>
              <a:rPr lang="ru-RU" sz="1400" dirty="0"/>
              <a:t>, или </a:t>
            </a:r>
            <a:r>
              <a:rPr lang="ru-RU" sz="1400" dirty="0" smtClean="0"/>
              <a:t> …</a:t>
            </a:r>
            <a:r>
              <a:rPr lang="ru-RU" sz="1400" dirty="0"/>
              <a:t> плоскость</a:t>
            </a:r>
            <a:r>
              <a:rPr lang="ru-RU" sz="1400" dirty="0" smtClean="0"/>
              <a:t>.</a:t>
            </a:r>
            <a:endParaRPr lang="ru-RU" sz="1400" dirty="0"/>
          </a:p>
          <a:p>
            <a:pPr marL="0" indent="0">
              <a:buFontTx/>
              <a:buNone/>
              <a:defRPr/>
            </a:pPr>
            <a:r>
              <a:rPr lang="ru-RU" sz="1400" dirty="0"/>
              <a:t>2. Допустим, что прямая m не </a:t>
            </a:r>
            <a:r>
              <a:rPr lang="ru-RU" sz="1400" dirty="0" smtClean="0"/>
              <a:t>….., </a:t>
            </a:r>
            <a:r>
              <a:rPr lang="ru-RU" sz="1400" dirty="0"/>
              <a:t>а  </a:t>
            </a:r>
            <a:r>
              <a:rPr lang="ru-RU" sz="1400" dirty="0" smtClean="0"/>
              <a:t>…..плоскость</a:t>
            </a:r>
            <a:r>
              <a:rPr lang="ru-RU" sz="1400" dirty="0"/>
              <a:t> α</a:t>
            </a:r>
            <a:r>
              <a:rPr lang="ru-RU" sz="1400" dirty="0" smtClean="0"/>
              <a:t>.</a:t>
            </a:r>
            <a:endParaRPr lang="ru-RU" sz="1400" dirty="0"/>
          </a:p>
          <a:p>
            <a:pPr marL="0" indent="0">
              <a:buFontTx/>
              <a:buNone/>
              <a:defRPr/>
            </a:pPr>
            <a:r>
              <a:rPr lang="ru-RU" sz="1400" dirty="0"/>
              <a:t>3. Если прямая d по данной информации перпендикулярна плоскости α, то она </a:t>
            </a:r>
            <a:r>
              <a:rPr lang="ru-RU" sz="1400" dirty="0" smtClean="0"/>
              <a:t>……</a:t>
            </a:r>
            <a:r>
              <a:rPr lang="ru-RU" sz="1400" dirty="0"/>
              <a:t> каждой прямой в этой плоскости, в том числе и прямой, которая проведена через точки, в которых плоскость пересекает прямые d и m</a:t>
            </a:r>
            <a:r>
              <a:rPr lang="ru-RU" sz="1400" dirty="0" smtClean="0"/>
              <a:t>.</a:t>
            </a:r>
            <a:endParaRPr lang="ru-RU" sz="1400" dirty="0"/>
          </a:p>
          <a:p>
            <a:pPr marL="0" indent="0">
              <a:buFontTx/>
              <a:buNone/>
              <a:defRPr/>
            </a:pPr>
            <a:r>
              <a:rPr lang="ru-RU" sz="1400" dirty="0"/>
              <a:t>4. Мы имеем ситуацию, когда через одну точку к прямой d проведены две </a:t>
            </a:r>
            <a:r>
              <a:rPr lang="ru-RU" sz="1400" dirty="0" smtClean="0"/>
              <a:t>……</a:t>
            </a:r>
            <a:r>
              <a:rPr lang="ru-RU" sz="1400" dirty="0"/>
              <a:t> прямые</a:t>
            </a:r>
            <a:r>
              <a:rPr lang="ru-RU" sz="1400" dirty="0" smtClean="0"/>
              <a:t>.</a:t>
            </a:r>
            <a:r>
              <a:rPr lang="ru-RU" sz="14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ru-RU" sz="1400" dirty="0"/>
              <a:t>5. Это противоречие, из чего следует, что прямая </a:t>
            </a:r>
            <a:r>
              <a:rPr lang="ru-RU" sz="1400" dirty="0" smtClean="0"/>
              <a:t>m…..</a:t>
            </a:r>
            <a:r>
              <a:rPr lang="ru-RU" sz="1400" dirty="0"/>
              <a:t>  плоскости α, что и требовалось доказать.</a:t>
            </a:r>
          </a:p>
        </p:txBody>
      </p:sp>
      <p:pic>
        <p:nvPicPr>
          <p:cNvPr id="27652" name="Рисунок 3" descr="http://dxmbkxacdb7tv.cloudfront.net/a76fdb82-e961-440a-a32f-74dd867cf2d9/Plakne_p_taisne_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349500"/>
            <a:ext cx="22701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Признак перпендикулярности прямой в расчетах расстояния до вершин квадрата.</a:t>
            </a:r>
          </a:p>
        </p:txBody>
      </p:sp>
      <p:pic>
        <p:nvPicPr>
          <p:cNvPr id="28675" name="Объект 3" descr="http://dxmbkxacdb7tv.cloudfront.net/7b518f22-a51b-42df-9d33-707096a2938b/Plakne_1taisne_1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989138"/>
            <a:ext cx="3024188" cy="2879725"/>
          </a:xfrm>
        </p:spPr>
      </p:pic>
      <p:sp>
        <p:nvSpPr>
          <p:cNvPr id="5" name="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95936" y="1628800"/>
            <a:ext cx="4248472" cy="4247317"/>
          </a:xfrm>
          <a:prstGeom prst="rect">
            <a:avLst/>
          </a:prstGeom>
          <a:blipFill rotWithShape="1">
            <a:blip r:embed="rId3" cstate="print"/>
            <a:stretch>
              <a:fillRect l="-1293" t="-717" b="-129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611188" y="836612"/>
            <a:ext cx="8075612" cy="2376363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52F0BD-649B-46C5-A978-22B8650C2A09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4" name="Picture 1"/>
          <p:cNvSpPr>
            <a:spLocks noGrp="1" noChangeArrowheads="1"/>
          </p:cNvSpPr>
          <p:nvPr>
            <p:ph type="title" idx="4294967295"/>
          </p:nvPr>
        </p:nvSpPr>
        <p:spPr>
          <a:xfrm>
            <a:off x="595814" y="548680"/>
            <a:ext cx="7546032" cy="870545"/>
          </a:xfrm>
          <a:scene3d>
            <a:camera prst="orthographicFront"/>
            <a:lightRig rig="threePt" dir="t"/>
          </a:scene3d>
          <a:sp3d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ВСПОМНИМ  ПЛАНИМЕТРИЮ</a:t>
            </a:r>
          </a:p>
        </p:txBody>
      </p:sp>
      <p:sp>
        <p:nvSpPr>
          <p:cNvPr id="3075" name="Shape 3074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00200"/>
            <a:ext cx="7775575" cy="4525963"/>
          </a:xfrm>
        </p:spPr>
        <p:txBody>
          <a:bodyPr/>
          <a:lstStyle/>
          <a:p>
            <a:pPr marL="365125" indent="-273050">
              <a:buClr>
                <a:schemeClr val="accent1"/>
              </a:buClr>
              <a:buSzPct val="75000"/>
              <a:buFont typeface="Wingdings 3" pitchFamily="18" charset="2"/>
              <a:buChar char=""/>
            </a:pPr>
            <a:r>
              <a:rPr lang="ru-RU" sz="3100" smtClean="0"/>
              <a:t>Каково может быть взаимное расположение двух прямых на плоскости?</a:t>
            </a:r>
          </a:p>
          <a:p>
            <a:pPr marL="365125" indent="-273050">
              <a:buClr>
                <a:schemeClr val="accent1"/>
              </a:buClr>
              <a:buSzPct val="75000"/>
              <a:buFont typeface="Wingdings 3" pitchFamily="18" charset="2"/>
              <a:buChar char=""/>
            </a:pPr>
            <a:endParaRPr lang="ru-RU" sz="3100" smtClean="0"/>
          </a:p>
          <a:p>
            <a:pPr marL="365125" indent="-273050">
              <a:buClr>
                <a:schemeClr val="accent1"/>
              </a:buClr>
              <a:buSzPct val="75000"/>
              <a:buFont typeface="Wingdings 3" pitchFamily="18" charset="2"/>
              <a:buChar char=""/>
            </a:pPr>
            <a:endParaRPr lang="ru-RU" sz="3100" smtClean="0"/>
          </a:p>
          <a:p>
            <a:pPr marL="365125" indent="-273050">
              <a:buClr>
                <a:schemeClr val="accent1"/>
              </a:buClr>
              <a:buSzPct val="75000"/>
              <a:buFont typeface="Wingdings 3" pitchFamily="18" charset="2"/>
              <a:buChar char=""/>
            </a:pPr>
            <a:endParaRPr lang="ru-RU" sz="3100" smtClean="0"/>
          </a:p>
          <a:p>
            <a:pPr marL="365125" indent="-273050">
              <a:buClr>
                <a:schemeClr val="accent1"/>
              </a:buClr>
              <a:buSzPct val="75000"/>
              <a:buFont typeface="Wingdings 3" pitchFamily="18" charset="2"/>
              <a:buChar char=""/>
            </a:pPr>
            <a:r>
              <a:rPr lang="ru-RU" sz="3100" smtClean="0"/>
              <a:t>Какие прямые в планиметрии называются </a:t>
            </a:r>
            <a:r>
              <a:rPr lang="ru-RU" sz="3100" smtClean="0">
                <a:latin typeface="Arial" pitchFamily="34" charset="0"/>
              </a:rPr>
              <a:t>перпендикулярными</a:t>
            </a:r>
            <a:r>
              <a:rPr lang="ru-RU" sz="3100" smtClean="0"/>
              <a:t>?</a:t>
            </a:r>
          </a:p>
          <a:p>
            <a:pPr marL="365125" indent="-273050">
              <a:buClr>
                <a:schemeClr val="accent1"/>
              </a:buClr>
              <a:buSzPct val="75000"/>
              <a:buFont typeface="Wingdings 3" pitchFamily="18" charset="2"/>
              <a:buChar char=""/>
            </a:pPr>
            <a:endParaRPr lang="ru-RU" sz="3100" smtClean="0"/>
          </a:p>
        </p:txBody>
      </p:sp>
      <p:sp>
        <p:nvSpPr>
          <p:cNvPr id="3076" name="Straight Connector 3075"/>
          <p:cNvSpPr>
            <a:spLocks noChangeShapeType="1"/>
          </p:cNvSpPr>
          <p:nvPr/>
        </p:nvSpPr>
        <p:spPr bwMode="auto">
          <a:xfrm flipV="1">
            <a:off x="4067175" y="3284538"/>
            <a:ext cx="1655763" cy="9556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Straight Connector 3076"/>
          <p:cNvSpPr>
            <a:spLocks noChangeShapeType="1"/>
          </p:cNvSpPr>
          <p:nvPr/>
        </p:nvSpPr>
        <p:spPr bwMode="auto">
          <a:xfrm flipV="1">
            <a:off x="1331913" y="3357563"/>
            <a:ext cx="1655762" cy="955675"/>
          </a:xfrm>
          <a:prstGeom prst="line">
            <a:avLst/>
          </a:prstGeom>
          <a:noFill/>
          <a:ln w="57150" algn="ctr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Straight Connector 3077"/>
          <p:cNvSpPr>
            <a:spLocks noChangeShapeType="1"/>
          </p:cNvSpPr>
          <p:nvPr/>
        </p:nvSpPr>
        <p:spPr bwMode="auto">
          <a:xfrm flipV="1">
            <a:off x="3851275" y="3213100"/>
            <a:ext cx="1655763" cy="9556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Straight Connector 3078"/>
          <p:cNvSpPr>
            <a:spLocks noChangeShapeType="1"/>
          </p:cNvSpPr>
          <p:nvPr/>
        </p:nvSpPr>
        <p:spPr bwMode="auto">
          <a:xfrm flipV="1">
            <a:off x="6300788" y="3284538"/>
            <a:ext cx="1655762" cy="955675"/>
          </a:xfrm>
          <a:prstGeom prst="line">
            <a:avLst/>
          </a:prstGeom>
          <a:noFill/>
          <a:ln w="571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Straight Connector 3079"/>
          <p:cNvSpPr>
            <a:spLocks noChangeShapeType="1"/>
          </p:cNvSpPr>
          <p:nvPr/>
        </p:nvSpPr>
        <p:spPr bwMode="auto">
          <a:xfrm rot="3697068" flipV="1">
            <a:off x="6230144" y="3712369"/>
            <a:ext cx="1738313" cy="390525"/>
          </a:xfrm>
          <a:prstGeom prst="line">
            <a:avLst/>
          </a:prstGeom>
          <a:noFill/>
          <a:ln w="571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449388" y="3689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3997325" y="36369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4675188" y="3859213"/>
            <a:ext cx="306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6726238" y="3009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7824788" y="3311525"/>
            <a:ext cx="306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5CB890-AC60-4DB9-BC68-B35F2310E47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274638"/>
            <a:ext cx="7993062" cy="1143000"/>
          </a:xfrm>
        </p:spPr>
        <p:txBody>
          <a:bodyPr/>
          <a:lstStyle/>
          <a:p>
            <a:r>
              <a:rPr lang="ru-RU" sz="2000" b="1" i="1" smtClean="0"/>
              <a:t>Взаимное расположение двух прямых в пространстве</a:t>
            </a:r>
          </a:p>
        </p:txBody>
      </p:sp>
      <p:sp>
        <p:nvSpPr>
          <p:cNvPr id="6148" name="Oval 26"/>
          <p:cNvSpPr>
            <a:spLocks noChangeArrowheads="1"/>
          </p:cNvSpPr>
          <p:nvPr/>
        </p:nvSpPr>
        <p:spPr bwMode="auto">
          <a:xfrm>
            <a:off x="4445000" y="2655888"/>
            <a:ext cx="4448175" cy="2212975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50" name="Freeform 22"/>
          <p:cNvSpPr>
            <a:spLocks/>
          </p:cNvSpPr>
          <p:nvPr/>
        </p:nvSpPr>
        <p:spPr bwMode="auto">
          <a:xfrm>
            <a:off x="395288" y="2781300"/>
            <a:ext cx="3848100" cy="2601913"/>
          </a:xfrm>
          <a:custGeom>
            <a:avLst/>
            <a:gdLst>
              <a:gd name="T0" fmla="*/ 2147483647 w 2466"/>
              <a:gd name="T1" fmla="*/ 2147483647 h 1594"/>
              <a:gd name="T2" fmla="*/ 2147483647 w 2466"/>
              <a:gd name="T3" fmla="*/ 2147483647 h 1594"/>
              <a:gd name="T4" fmla="*/ 2147483647 w 2466"/>
              <a:gd name="T5" fmla="*/ 2147483647 h 1594"/>
              <a:gd name="T6" fmla="*/ 2147483647 w 2466"/>
              <a:gd name="T7" fmla="*/ 2147483647 h 1594"/>
              <a:gd name="T8" fmla="*/ 2147483647 w 2466"/>
              <a:gd name="T9" fmla="*/ 2147483647 h 1594"/>
              <a:gd name="T10" fmla="*/ 2147483647 w 2466"/>
              <a:gd name="T11" fmla="*/ 2147483647 h 15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"/>
              <a:gd name="T19" fmla="*/ 0 h 1594"/>
              <a:gd name="T20" fmla="*/ 2466 w 2466"/>
              <a:gd name="T21" fmla="*/ 1594 h 15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" h="1594">
                <a:moveTo>
                  <a:pt x="497" y="296"/>
                </a:moveTo>
                <a:cubicBezTo>
                  <a:pt x="851" y="275"/>
                  <a:pt x="2222" y="0"/>
                  <a:pt x="2344" y="195"/>
                </a:cubicBezTo>
                <a:cubicBezTo>
                  <a:pt x="2466" y="390"/>
                  <a:pt x="1591" y="1338"/>
                  <a:pt x="1228" y="1466"/>
                </a:cubicBezTo>
                <a:cubicBezTo>
                  <a:pt x="865" y="1594"/>
                  <a:pt x="336" y="1153"/>
                  <a:pt x="168" y="963"/>
                </a:cubicBezTo>
                <a:cubicBezTo>
                  <a:pt x="0" y="773"/>
                  <a:pt x="169" y="431"/>
                  <a:pt x="222" y="323"/>
                </a:cubicBezTo>
                <a:cubicBezTo>
                  <a:pt x="275" y="215"/>
                  <a:pt x="143" y="317"/>
                  <a:pt x="497" y="296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49" name="Freeform 21"/>
          <p:cNvSpPr>
            <a:spLocks/>
          </p:cNvSpPr>
          <p:nvPr/>
        </p:nvSpPr>
        <p:spPr bwMode="auto">
          <a:xfrm>
            <a:off x="1857375" y="1090613"/>
            <a:ext cx="7678738" cy="1849437"/>
          </a:xfrm>
          <a:custGeom>
            <a:avLst/>
            <a:gdLst>
              <a:gd name="T0" fmla="*/ 2147483647 w 5173"/>
              <a:gd name="T1" fmla="*/ 2147483647 h 1252"/>
              <a:gd name="T2" fmla="*/ 2147483647 w 5173"/>
              <a:gd name="T3" fmla="*/ 2147483647 h 1252"/>
              <a:gd name="T4" fmla="*/ 2147483647 w 5173"/>
              <a:gd name="T5" fmla="*/ 2147483647 h 1252"/>
              <a:gd name="T6" fmla="*/ 2147483647 w 5173"/>
              <a:gd name="T7" fmla="*/ 2147483647 h 1252"/>
              <a:gd name="T8" fmla="*/ 2147483647 w 5173"/>
              <a:gd name="T9" fmla="*/ 2147483647 h 1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73"/>
              <a:gd name="T16" fmla="*/ 0 h 1252"/>
              <a:gd name="T17" fmla="*/ 5173 w 5173"/>
              <a:gd name="T18" fmla="*/ 1252 h 1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73" h="1252">
                <a:moveTo>
                  <a:pt x="1077" y="318"/>
                </a:moveTo>
                <a:cubicBezTo>
                  <a:pt x="483" y="511"/>
                  <a:pt x="0" y="1158"/>
                  <a:pt x="584" y="1205"/>
                </a:cubicBezTo>
                <a:cubicBezTo>
                  <a:pt x="1168" y="1252"/>
                  <a:pt x="3985" y="795"/>
                  <a:pt x="4579" y="602"/>
                </a:cubicBezTo>
                <a:cubicBezTo>
                  <a:pt x="5173" y="409"/>
                  <a:pt x="4736" y="88"/>
                  <a:pt x="4149" y="44"/>
                </a:cubicBezTo>
                <a:cubicBezTo>
                  <a:pt x="3562" y="0"/>
                  <a:pt x="1671" y="125"/>
                  <a:pt x="1077" y="31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4"/>
          <p:cNvSpPr>
            <a:spLocks noChangeShapeType="1"/>
          </p:cNvSpPr>
          <p:nvPr/>
        </p:nvSpPr>
        <p:spPr bwMode="auto">
          <a:xfrm flipV="1">
            <a:off x="3208338" y="1538288"/>
            <a:ext cx="4470400" cy="434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V="1">
            <a:off x="3409950" y="2133600"/>
            <a:ext cx="4572000" cy="5222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2927350" y="1560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3230563" y="2257425"/>
            <a:ext cx="306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6155" name="Line 9"/>
          <p:cNvSpPr>
            <a:spLocks noChangeShapeType="1"/>
          </p:cNvSpPr>
          <p:nvPr/>
        </p:nvSpPr>
        <p:spPr bwMode="auto">
          <a:xfrm flipV="1">
            <a:off x="900113" y="3498850"/>
            <a:ext cx="2844800" cy="319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0"/>
          <p:cNvSpPr>
            <a:spLocks noChangeShapeType="1"/>
          </p:cNvSpPr>
          <p:nvPr/>
        </p:nvSpPr>
        <p:spPr bwMode="auto">
          <a:xfrm flipH="1">
            <a:off x="1857375" y="3178175"/>
            <a:ext cx="900113" cy="1060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Text Box 11"/>
          <p:cNvSpPr txBox="1">
            <a:spLocks noChangeArrowheads="1"/>
          </p:cNvSpPr>
          <p:nvPr/>
        </p:nvSpPr>
        <p:spPr bwMode="auto">
          <a:xfrm>
            <a:off x="982663" y="35194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6158" name="Text Box 12"/>
          <p:cNvSpPr txBox="1">
            <a:spLocks noChangeArrowheads="1"/>
          </p:cNvSpPr>
          <p:nvPr/>
        </p:nvSpPr>
        <p:spPr bwMode="auto">
          <a:xfrm>
            <a:off x="2055813" y="40417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6159" name="Line 13"/>
          <p:cNvSpPr>
            <a:spLocks noChangeShapeType="1"/>
          </p:cNvSpPr>
          <p:nvPr/>
        </p:nvSpPr>
        <p:spPr bwMode="auto">
          <a:xfrm>
            <a:off x="5892800" y="3048000"/>
            <a:ext cx="0" cy="1204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4"/>
          <p:cNvSpPr>
            <a:spLocks noChangeShapeType="1"/>
          </p:cNvSpPr>
          <p:nvPr/>
        </p:nvSpPr>
        <p:spPr bwMode="auto">
          <a:xfrm>
            <a:off x="5108575" y="3686175"/>
            <a:ext cx="29321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Text Box 15"/>
          <p:cNvSpPr txBox="1">
            <a:spLocks noChangeArrowheads="1"/>
          </p:cNvSpPr>
          <p:nvPr/>
        </p:nvSpPr>
        <p:spPr bwMode="auto">
          <a:xfrm>
            <a:off x="7818438" y="34036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6162" name="Text Box 16"/>
          <p:cNvSpPr txBox="1">
            <a:spLocks noChangeArrowheads="1"/>
          </p:cNvSpPr>
          <p:nvPr/>
        </p:nvSpPr>
        <p:spPr bwMode="auto">
          <a:xfrm>
            <a:off x="5916613" y="2940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  <a:endParaRPr lang="ru-RU"/>
          </a:p>
        </p:txBody>
      </p:sp>
      <p:sp>
        <p:nvSpPr>
          <p:cNvPr id="6163" name="Line 17"/>
          <p:cNvSpPr>
            <a:spLocks noChangeShapeType="1"/>
          </p:cNvSpPr>
          <p:nvPr/>
        </p:nvSpPr>
        <p:spPr bwMode="auto">
          <a:xfrm flipV="1">
            <a:off x="2105025" y="5013325"/>
            <a:ext cx="2941638" cy="981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18"/>
          <p:cNvSpPr>
            <a:spLocks noChangeShapeType="1"/>
          </p:cNvSpPr>
          <p:nvPr/>
        </p:nvSpPr>
        <p:spPr bwMode="auto">
          <a:xfrm>
            <a:off x="4746625" y="5486400"/>
            <a:ext cx="1843088" cy="973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Text Box 19"/>
          <p:cNvSpPr txBox="1">
            <a:spLocks noChangeArrowheads="1"/>
          </p:cNvSpPr>
          <p:nvPr/>
        </p:nvSpPr>
        <p:spPr bwMode="auto">
          <a:xfrm>
            <a:off x="2143125" y="54800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  <a:endParaRPr lang="ru-RU"/>
          </a:p>
        </p:txBody>
      </p:sp>
      <p:sp>
        <p:nvSpPr>
          <p:cNvPr id="6166" name="Text Box 20"/>
          <p:cNvSpPr txBox="1">
            <a:spLocks noChangeArrowheads="1"/>
          </p:cNvSpPr>
          <p:nvPr/>
        </p:nvSpPr>
        <p:spPr bwMode="auto">
          <a:xfrm>
            <a:off x="5046663" y="53197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6167" name="Line 24"/>
          <p:cNvSpPr>
            <a:spLocks noChangeShapeType="1"/>
          </p:cNvSpPr>
          <p:nvPr/>
        </p:nvSpPr>
        <p:spPr bwMode="auto">
          <a:xfrm>
            <a:off x="5878513" y="3556000"/>
            <a:ext cx="174625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25"/>
          <p:cNvSpPr>
            <a:spLocks noChangeShapeType="1"/>
          </p:cNvSpPr>
          <p:nvPr/>
        </p:nvSpPr>
        <p:spPr bwMode="auto">
          <a:xfrm>
            <a:off x="6067425" y="3570288"/>
            <a:ext cx="14288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0" grpId="0" animBg="1"/>
      <p:bldP spid="737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748712" cy="1800225"/>
          </a:xfrm>
        </p:spPr>
        <p:txBody>
          <a:bodyPr/>
          <a:lstStyle/>
          <a:p>
            <a:pPr eaLnBrk="1" hangingPunct="1"/>
            <a:endParaRPr lang="ru-RU" sz="2400" b="1" i="1" smtClean="0">
              <a:solidFill>
                <a:srgbClr val="008000"/>
              </a:solidFill>
              <a:latin typeface="Georgia" pitchFamily="18" charset="0"/>
            </a:endParaRPr>
          </a:p>
          <a:p>
            <a:pPr eaLnBrk="1" hangingPunct="1"/>
            <a:r>
              <a:rPr lang="ru-RU" sz="2400" b="1" i="1" smtClean="0">
                <a:solidFill>
                  <a:srgbClr val="008000"/>
                </a:solidFill>
                <a:latin typeface="Georgia" pitchFamily="18" charset="0"/>
              </a:rPr>
              <a:t>Дано:  АВС</a:t>
            </a:r>
            <a:r>
              <a:rPr lang="en-US" sz="2400" b="1" i="1" smtClean="0">
                <a:solidFill>
                  <a:srgbClr val="008000"/>
                </a:solidFill>
                <a:latin typeface="Georgia" pitchFamily="18" charset="0"/>
              </a:rPr>
              <a:t>DA</a:t>
            </a:r>
            <a:r>
              <a:rPr lang="en-US" sz="2400" b="1" i="1" baseline="-25000" smtClean="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en-US" sz="2400" b="1" i="1" smtClean="0">
                <a:solidFill>
                  <a:srgbClr val="008000"/>
                </a:solidFill>
                <a:latin typeface="Georgia" pitchFamily="18" charset="0"/>
              </a:rPr>
              <a:t>B</a:t>
            </a:r>
            <a:r>
              <a:rPr lang="en-US" sz="2400" b="1" i="1" baseline="-25000" smtClean="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en-US" sz="2400" b="1" i="1" smtClean="0">
                <a:solidFill>
                  <a:srgbClr val="008000"/>
                </a:solidFill>
                <a:latin typeface="Georgia" pitchFamily="18" charset="0"/>
              </a:rPr>
              <a:t>C</a:t>
            </a:r>
            <a:r>
              <a:rPr lang="en-US" sz="2400" b="1" i="1" baseline="-25000" smtClean="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en-US" sz="2400" b="1" i="1" smtClean="0">
                <a:solidFill>
                  <a:srgbClr val="008000"/>
                </a:solidFill>
                <a:latin typeface="Georgia" pitchFamily="18" charset="0"/>
              </a:rPr>
              <a:t>D</a:t>
            </a:r>
            <a:r>
              <a:rPr lang="en-US" sz="2400" b="1" i="1" baseline="-25000" smtClean="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ru-RU" sz="2400" b="1" i="1" smtClean="0">
                <a:solidFill>
                  <a:srgbClr val="008000"/>
                </a:solidFill>
                <a:latin typeface="Georgia" pitchFamily="18" charset="0"/>
              </a:rPr>
              <a:t> – параллелепипед,  угол  ВА</a:t>
            </a:r>
            <a:r>
              <a:rPr lang="en-US" sz="2400" b="1" i="1" smtClean="0">
                <a:solidFill>
                  <a:srgbClr val="008000"/>
                </a:solidFill>
                <a:latin typeface="Georgia" pitchFamily="18" charset="0"/>
              </a:rPr>
              <a:t>D  </a:t>
            </a:r>
            <a:r>
              <a:rPr lang="ru-RU" sz="2400" b="1" i="1" smtClean="0">
                <a:solidFill>
                  <a:srgbClr val="008000"/>
                </a:solidFill>
                <a:latin typeface="Georgia" pitchFamily="18" charset="0"/>
              </a:rPr>
              <a:t>равен</a:t>
            </a:r>
            <a:r>
              <a:rPr lang="en-US" sz="2400" b="1" i="1" smtClean="0">
                <a:solidFill>
                  <a:srgbClr val="008000"/>
                </a:solidFill>
                <a:latin typeface="Georgia" pitchFamily="18" charset="0"/>
              </a:rPr>
              <a:t>  30</a:t>
            </a:r>
            <a:r>
              <a:rPr lang="ru-RU" sz="2400" b="1" i="1" baseline="30000" smtClean="0">
                <a:solidFill>
                  <a:srgbClr val="008000"/>
                </a:solidFill>
                <a:latin typeface="Georgia" pitchFamily="18" charset="0"/>
              </a:rPr>
              <a:t>0</a:t>
            </a:r>
            <a:r>
              <a:rPr lang="ru-RU" sz="2400" b="1" i="1" smtClean="0">
                <a:solidFill>
                  <a:srgbClr val="008000"/>
                </a:solidFill>
                <a:latin typeface="Georgia" pitchFamily="18" charset="0"/>
              </a:rPr>
              <a:t>.  Найдите  углы  между  прямыми  АВ  и  А</a:t>
            </a:r>
            <a:r>
              <a:rPr lang="ru-RU" sz="2400" b="1" i="1" baseline="-25000" smtClean="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en-US" sz="2400" b="1" i="1" smtClean="0">
                <a:solidFill>
                  <a:srgbClr val="008000"/>
                </a:solidFill>
                <a:latin typeface="Georgia" pitchFamily="18" charset="0"/>
              </a:rPr>
              <a:t>D</a:t>
            </a:r>
            <a:r>
              <a:rPr lang="ru-RU" sz="2400" b="1" i="1" baseline="-25000" smtClean="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ru-RU" sz="2400" b="1" i="1" smtClean="0">
                <a:solidFill>
                  <a:srgbClr val="008000"/>
                </a:solidFill>
                <a:latin typeface="Georgia" pitchFamily="18" charset="0"/>
              </a:rPr>
              <a:t>;  А</a:t>
            </a:r>
            <a:r>
              <a:rPr lang="ru-RU" sz="2400" b="1" i="1" baseline="-25000" smtClean="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ru-RU" sz="2400" b="1" i="1" smtClean="0">
                <a:solidFill>
                  <a:srgbClr val="008000"/>
                </a:solidFill>
                <a:latin typeface="Georgia" pitchFamily="18" charset="0"/>
              </a:rPr>
              <a:t>В</a:t>
            </a:r>
            <a:r>
              <a:rPr lang="ru-RU" sz="2400" b="1" i="1" baseline="-25000" smtClean="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ru-RU" sz="2400" b="1" i="1" smtClean="0">
                <a:solidFill>
                  <a:srgbClr val="008000"/>
                </a:solidFill>
                <a:latin typeface="Georgia" pitchFamily="18" charset="0"/>
              </a:rPr>
              <a:t>  и  А</a:t>
            </a:r>
            <a:r>
              <a:rPr lang="en-US" sz="2400" b="1" i="1" smtClean="0">
                <a:solidFill>
                  <a:srgbClr val="008000"/>
                </a:solidFill>
                <a:latin typeface="Georgia" pitchFamily="18" charset="0"/>
              </a:rPr>
              <a:t>D</a:t>
            </a:r>
            <a:r>
              <a:rPr lang="ru-RU" sz="2400" b="1" i="1" smtClean="0">
                <a:solidFill>
                  <a:srgbClr val="008000"/>
                </a:solidFill>
                <a:latin typeface="Georgia" pitchFamily="18" charset="0"/>
              </a:rPr>
              <a:t>;   АВ  и  В</a:t>
            </a:r>
            <a:r>
              <a:rPr lang="ru-RU" sz="2400" b="1" i="1" baseline="-25000" smtClean="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ru-RU" sz="2400" b="1" i="1" smtClean="0">
                <a:solidFill>
                  <a:srgbClr val="008000"/>
                </a:solidFill>
                <a:latin typeface="Georgia" pitchFamily="18" charset="0"/>
              </a:rPr>
              <a:t>С</a:t>
            </a:r>
            <a:r>
              <a:rPr lang="ru-RU" sz="2400" b="1" i="1" baseline="-25000" smtClean="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ru-RU" sz="2400" b="1" i="1" smtClean="0">
                <a:solidFill>
                  <a:srgbClr val="008000"/>
                </a:solidFill>
                <a:latin typeface="Georgia" pitchFamily="18" charset="0"/>
              </a:rPr>
              <a:t>.</a:t>
            </a:r>
          </a:p>
        </p:txBody>
      </p:sp>
      <p:pic>
        <p:nvPicPr>
          <p:cNvPr id="3078" name="Picture 6" descr="parallelepip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3860800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627313" y="60213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555875" y="31416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492500" y="45085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419475" y="19891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227763" y="43656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084888" y="2133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651500" y="61658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580063" y="33575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r>
              <a:rPr lang="en-US" sz="2400" b="1" baseline="-25000"/>
              <a:t>1</a:t>
            </a:r>
            <a:endParaRPr lang="ru-RU" sz="2400" b="1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203575" y="5949950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bg1"/>
                </a:solidFill>
              </a:rPr>
              <a:t>30</a:t>
            </a:r>
            <a:r>
              <a:rPr lang="ru-RU" sz="2400" b="1" i="1" baseline="30000">
                <a:solidFill>
                  <a:schemeClr val="bg1"/>
                </a:solidFill>
              </a:rPr>
              <a:t>0</a:t>
            </a:r>
            <a:endParaRPr lang="ru-RU" sz="2400" b="1" i="1">
              <a:solidFill>
                <a:schemeClr val="bg1"/>
              </a:solidFill>
            </a:endParaRPr>
          </a:p>
        </p:txBody>
      </p:sp>
      <p:sp>
        <p:nvSpPr>
          <p:cNvPr id="3099" name="Arc 27"/>
          <p:cNvSpPr>
            <a:spLocks/>
          </p:cNvSpPr>
          <p:nvPr/>
        </p:nvSpPr>
        <p:spPr bwMode="auto">
          <a:xfrm>
            <a:off x="3419475" y="5805488"/>
            <a:ext cx="360363" cy="590550"/>
          </a:xfrm>
          <a:custGeom>
            <a:avLst/>
            <a:gdLst>
              <a:gd name="T0" fmla="*/ 0 w 21600"/>
              <a:gd name="T1" fmla="*/ 0 h 24142"/>
              <a:gd name="T2" fmla="*/ 2147483647 w 21600"/>
              <a:gd name="T3" fmla="*/ 2147483647 h 24142"/>
              <a:gd name="T4" fmla="*/ 0 w 21600"/>
              <a:gd name="T5" fmla="*/ 2147483647 h 24142"/>
              <a:gd name="T6" fmla="*/ 0 60000 65536"/>
              <a:gd name="T7" fmla="*/ 0 60000 65536"/>
              <a:gd name="T8" fmla="*/ 0 60000 65536"/>
              <a:gd name="T9" fmla="*/ 0 w 21600"/>
              <a:gd name="T10" fmla="*/ 0 h 24142"/>
              <a:gd name="T11" fmla="*/ 21600 w 21600"/>
              <a:gd name="T12" fmla="*/ 24142 h 24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14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449"/>
                  <a:pt x="21549" y="23298"/>
                  <a:pt x="21449" y="24141"/>
                </a:cubicBezTo>
              </a:path>
              <a:path w="21600" h="2414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449"/>
                  <a:pt x="21549" y="23298"/>
                  <a:pt x="21449" y="241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3" grpId="0"/>
      <p:bldP spid="3084" grpId="0"/>
      <p:bldP spid="3085" grpId="0"/>
      <p:bldP spid="3086" grpId="0"/>
      <p:bldP spid="3087" grpId="0"/>
      <p:bldP spid="3088" grpId="0"/>
      <p:bldP spid="30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990033"/>
                </a:solidFill>
                <a:latin typeface="Georgia" pitchFamily="18" charset="0"/>
              </a:rPr>
              <a:t>Модель  куба.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03350" y="2133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r>
              <a:rPr lang="en-US" sz="2400" b="1" i="1" baseline="-25000"/>
              <a:t>1</a:t>
            </a:r>
            <a:endParaRPr lang="ru-RU" sz="2400" b="1" i="1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563938" y="55181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4213" y="29972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28675" y="55181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1187450" y="2420938"/>
            <a:ext cx="3168650" cy="3240087"/>
          </a:xfrm>
          <a:prstGeom prst="cube">
            <a:avLst>
              <a:gd name="adj" fmla="val 25000"/>
            </a:avLst>
          </a:prstGeom>
          <a:solidFill>
            <a:srgbClr val="FFFF99">
              <a:alpha val="50195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1985963" y="2432050"/>
            <a:ext cx="14287" cy="2393950"/>
          </a:xfrm>
          <a:custGeom>
            <a:avLst/>
            <a:gdLst>
              <a:gd name="T0" fmla="*/ 0 w 9"/>
              <a:gd name="T1" fmla="*/ 0 h 1508"/>
              <a:gd name="T2" fmla="*/ 2147483647 w 9"/>
              <a:gd name="T3" fmla="*/ 2147483647 h 1508"/>
              <a:gd name="T4" fmla="*/ 0 60000 65536"/>
              <a:gd name="T5" fmla="*/ 0 60000 65536"/>
              <a:gd name="T6" fmla="*/ 0 w 9"/>
              <a:gd name="T7" fmla="*/ 0 h 1508"/>
              <a:gd name="T8" fmla="*/ 9 w 9"/>
              <a:gd name="T9" fmla="*/ 1508 h 15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>
            <a:off x="2000250" y="4856163"/>
            <a:ext cx="2338388" cy="11112"/>
          </a:xfrm>
          <a:custGeom>
            <a:avLst/>
            <a:gdLst>
              <a:gd name="T0" fmla="*/ 0 w 1473"/>
              <a:gd name="T1" fmla="*/ 0 h 7"/>
              <a:gd name="T2" fmla="*/ 2147483647 w 1473"/>
              <a:gd name="T3" fmla="*/ 2147483647 h 7"/>
              <a:gd name="T4" fmla="*/ 0 60000 65536"/>
              <a:gd name="T5" fmla="*/ 0 60000 65536"/>
              <a:gd name="T6" fmla="*/ 0 w 1473"/>
              <a:gd name="T7" fmla="*/ 0 h 7"/>
              <a:gd name="T8" fmla="*/ 1473 w 1473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1204913" y="4870450"/>
            <a:ext cx="795337" cy="762000"/>
          </a:xfrm>
          <a:custGeom>
            <a:avLst/>
            <a:gdLst>
              <a:gd name="T0" fmla="*/ 0 w 501"/>
              <a:gd name="T1" fmla="*/ 2147483647 h 480"/>
              <a:gd name="T2" fmla="*/ 2147483647 w 501"/>
              <a:gd name="T3" fmla="*/ 0 h 480"/>
              <a:gd name="T4" fmla="*/ 0 60000 65536"/>
              <a:gd name="T5" fmla="*/ 0 60000 65536"/>
              <a:gd name="T6" fmla="*/ 0 w 501"/>
              <a:gd name="T7" fmla="*/ 0 h 480"/>
              <a:gd name="T8" fmla="*/ 501 w 501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547813" y="45815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284663" y="22780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284663" y="47259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563938" y="29972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932363" y="908050"/>
            <a:ext cx="3667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 i="1">
                <a:solidFill>
                  <a:srgbClr val="3333CC"/>
                </a:solidFill>
                <a:latin typeface="Georgia" pitchFamily="18" charset="0"/>
              </a:rPr>
              <a:t>Как  называются  </a:t>
            </a:r>
          </a:p>
          <a:p>
            <a:pPr marL="342900" indent="-342900"/>
            <a:r>
              <a:rPr lang="ru-RU" sz="2400" b="1" i="1">
                <a:solidFill>
                  <a:srgbClr val="3333CC"/>
                </a:solidFill>
                <a:latin typeface="Georgia" pitchFamily="18" charset="0"/>
              </a:rPr>
              <a:t>     прямые  АВ  и  ВС?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500563" y="1844675"/>
            <a:ext cx="431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Найдите  угол  между</a:t>
            </a:r>
          </a:p>
          <a:p>
            <a:pPr marL="342900" indent="-342900"/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     прямыми  АА</a:t>
            </a:r>
            <a:r>
              <a:rPr lang="ru-RU" sz="2400" b="1" i="1" baseline="-2500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  и  </a:t>
            </a:r>
            <a:r>
              <a:rPr lang="en-US" sz="2400" b="1" i="1">
                <a:solidFill>
                  <a:srgbClr val="008000"/>
                </a:solidFill>
                <a:latin typeface="Georgia" pitchFamily="18" charset="0"/>
              </a:rPr>
              <a:t>DC</a:t>
            </a:r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;   </a:t>
            </a:r>
          </a:p>
          <a:p>
            <a:pPr marL="342900" indent="-342900"/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     ВВ</a:t>
            </a:r>
            <a:r>
              <a:rPr lang="ru-RU" sz="2400" b="1" i="1" baseline="-25000">
                <a:solidFill>
                  <a:srgbClr val="008000"/>
                </a:solidFill>
                <a:latin typeface="Georgia" pitchFamily="18" charset="0"/>
              </a:rPr>
              <a:t>1</a:t>
            </a:r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  и  А</a:t>
            </a:r>
            <a:r>
              <a:rPr lang="en-US" sz="2400" b="1" i="1">
                <a:solidFill>
                  <a:srgbClr val="008000"/>
                </a:solidFill>
                <a:latin typeface="Georgia" pitchFamily="18" charset="0"/>
              </a:rPr>
              <a:t>D</a:t>
            </a:r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1187450" y="981075"/>
            <a:ext cx="7667625" cy="5516563"/>
          </a:xfrm>
          <a:prstGeom prst="irregularSeal1">
            <a:avLst/>
          </a:prstGeom>
          <a:solidFill>
            <a:srgbClr val="FDD5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CC00CC"/>
                </a:solidFill>
                <a:latin typeface="Georgia" pitchFamily="18" charset="0"/>
              </a:rPr>
              <a:t>В  пространстве  </a:t>
            </a:r>
          </a:p>
          <a:p>
            <a:pPr algn="ctr"/>
            <a:r>
              <a:rPr lang="ru-RU" sz="2400" b="1" i="1">
                <a:solidFill>
                  <a:srgbClr val="CC00CC"/>
                </a:solidFill>
                <a:latin typeface="Georgia" pitchFamily="18" charset="0"/>
              </a:rPr>
              <a:t>перпендикулярные  прямые  </a:t>
            </a:r>
          </a:p>
          <a:p>
            <a:pPr algn="ctr"/>
            <a:r>
              <a:rPr lang="ru-RU" sz="2400" b="1" i="1">
                <a:solidFill>
                  <a:srgbClr val="CC00CC"/>
                </a:solidFill>
                <a:latin typeface="Georgia" pitchFamily="18" charset="0"/>
              </a:rPr>
              <a:t>могут  пересекаться </a:t>
            </a:r>
          </a:p>
          <a:p>
            <a:pPr algn="ctr"/>
            <a:r>
              <a:rPr lang="ru-RU" sz="2400" b="1" i="1">
                <a:solidFill>
                  <a:srgbClr val="CC00CC"/>
                </a:solidFill>
                <a:latin typeface="Georgia" pitchFamily="18" charset="0"/>
              </a:rPr>
              <a:t>и  могут  скрещиваться.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 tmFilter="0,0; .5, 1; 1, 1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 tmFilter="0,0; .5, 1; 1, 1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7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 tmFilter="0,0; .5, 1; 1, 1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7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 tmFilter="0,0; .5, 1; 1, 1"/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0" grpId="0"/>
      <p:bldP spid="4101" grpId="0"/>
      <p:bldP spid="4102" grpId="0"/>
      <p:bldP spid="4103" grpId="0"/>
      <p:bldP spid="4104" grpId="0" animBg="1"/>
      <p:bldP spid="4105" grpId="0" animBg="1"/>
      <p:bldP spid="4106" grpId="0" animBg="1"/>
      <p:bldP spid="4107" grpId="0" animBg="1"/>
      <p:bldP spid="4108" grpId="0"/>
      <p:bldP spid="4109" grpId="0"/>
      <p:bldP spid="4110" grpId="0"/>
      <p:bldP spid="4111" grpId="0"/>
      <p:bldP spid="4119" grpId="0"/>
      <p:bldP spid="4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647700"/>
          </a:xfrm>
        </p:spPr>
        <p:txBody>
          <a:bodyPr/>
          <a:lstStyle/>
          <a:p>
            <a:r>
              <a:rPr lang="ru-RU" sz="2400" b="1" smtClean="0">
                <a:solidFill>
                  <a:srgbClr val="0000FF"/>
                </a:solidFill>
              </a:rPr>
              <a:t>Перпендикулярные прямые в пространстве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47800"/>
            <a:ext cx="8435975" cy="30321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b="1" i="1" dirty="0" smtClean="0"/>
              <a:t>        Две прямые в пространстве </a:t>
            </a:r>
          </a:p>
          <a:p>
            <a:pPr marL="0" indent="0">
              <a:buFontTx/>
              <a:buNone/>
              <a:defRPr/>
            </a:pPr>
            <a:r>
              <a:rPr lang="ru-RU" sz="2400" b="1" i="1" dirty="0"/>
              <a:t> </a:t>
            </a:r>
            <a:r>
              <a:rPr lang="ru-RU" sz="2400" b="1" i="1" dirty="0" smtClean="0"/>
              <a:t>       называются        перпендикулярными</a:t>
            </a:r>
          </a:p>
          <a:p>
            <a:pPr marL="0" indent="0">
              <a:buFontTx/>
              <a:buNone/>
              <a:defRPr/>
            </a:pPr>
            <a:r>
              <a:rPr lang="ru-RU" sz="2400" b="1" i="1" dirty="0" smtClean="0"/>
              <a:t>        (</a:t>
            </a:r>
            <a:r>
              <a:rPr lang="ru-RU" sz="2400" i="1" dirty="0" smtClean="0"/>
              <a:t>взаимно перпендикулярными</a:t>
            </a:r>
            <a:r>
              <a:rPr lang="ru-RU" sz="2400" b="1" i="1" dirty="0" smtClean="0"/>
              <a:t>),  </a:t>
            </a:r>
          </a:p>
          <a:p>
            <a:pPr marL="0" indent="0">
              <a:buFontTx/>
              <a:buNone/>
              <a:defRPr/>
            </a:pPr>
            <a:r>
              <a:rPr lang="ru-RU" sz="2400" b="1" i="1" dirty="0" smtClean="0"/>
              <a:t>         если угол между ними равен 90</a:t>
            </a:r>
            <a:r>
              <a:rPr lang="en-US" sz="2400" b="1" i="1" dirty="0" smtClean="0"/>
              <a:t>°</a:t>
            </a:r>
            <a:r>
              <a:rPr lang="ru-RU" sz="2400" b="1" i="1" dirty="0" smtClean="0"/>
              <a:t>.</a:t>
            </a:r>
          </a:p>
          <a:p>
            <a:pPr marL="0" indent="0">
              <a:buFontTx/>
              <a:buNone/>
              <a:defRPr/>
            </a:pPr>
            <a:r>
              <a:rPr lang="ru-RU" sz="2400" i="1" dirty="0" smtClean="0"/>
              <a:t>  Обозначается </a:t>
            </a:r>
            <a:r>
              <a:rPr lang="en-US" sz="2400" i="1" dirty="0" smtClean="0"/>
              <a:t>a</a:t>
            </a:r>
            <a:r>
              <a:rPr lang="ru-RU" sz="2400" i="1" dirty="0" smtClean="0"/>
              <a:t> </a:t>
            </a:r>
            <a:r>
              <a:rPr lang="ru-RU" sz="2400" i="1" baseline="-25000" dirty="0" smtClean="0"/>
              <a:t>┴</a:t>
            </a:r>
            <a:r>
              <a:rPr lang="ru-RU" sz="2400" i="1" dirty="0" smtClean="0"/>
              <a:t> </a:t>
            </a:r>
            <a:r>
              <a:rPr lang="en-US" sz="2400" i="1" dirty="0" smtClean="0"/>
              <a:t>b</a:t>
            </a:r>
          </a:p>
          <a:p>
            <a:pPr marL="0" indent="0">
              <a:buFontTx/>
              <a:buNone/>
              <a:defRPr/>
            </a:pPr>
            <a:r>
              <a:rPr lang="ru-RU" sz="2400" i="1" dirty="0" smtClean="0"/>
              <a:t>    Перпендикулярные прямые могут пересекаться и        могут быть скрещивающимися.</a:t>
            </a:r>
          </a:p>
          <a:p>
            <a:pPr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752600" y="5257800"/>
            <a:ext cx="4876800" cy="1219200"/>
            <a:chOff x="1152" y="3312"/>
            <a:chExt cx="3072" cy="768"/>
          </a:xfrm>
        </p:grpSpPr>
        <p:sp>
          <p:nvSpPr>
            <p:cNvPr id="9224" name="AutoShape 4"/>
            <p:cNvSpPr>
              <a:spLocks noChangeArrowheads="1"/>
            </p:cNvSpPr>
            <p:nvPr/>
          </p:nvSpPr>
          <p:spPr bwMode="auto">
            <a:xfrm>
              <a:off x="1152" y="3312"/>
              <a:ext cx="3072" cy="768"/>
            </a:xfrm>
            <a:prstGeom prst="parallelogram">
              <a:avLst>
                <a:gd name="adj" fmla="val 100000"/>
              </a:avLst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1824" y="3552"/>
              <a:ext cx="1536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Line 6"/>
            <p:cNvSpPr>
              <a:spLocks noChangeShapeType="1"/>
            </p:cNvSpPr>
            <p:nvPr/>
          </p:nvSpPr>
          <p:spPr bwMode="auto">
            <a:xfrm flipV="1">
              <a:off x="1584" y="3408"/>
              <a:ext cx="672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AutoShape 7"/>
            <p:cNvSpPr>
              <a:spLocks noChangeArrowheads="1"/>
            </p:cNvSpPr>
            <p:nvPr/>
          </p:nvSpPr>
          <p:spPr bwMode="auto">
            <a:xfrm>
              <a:off x="2016" y="3552"/>
              <a:ext cx="336" cy="96"/>
            </a:xfrm>
            <a:prstGeom prst="parallelogram">
              <a:avLst>
                <a:gd name="adj" fmla="val 87500"/>
              </a:avLst>
            </a:prstGeom>
            <a:solidFill>
              <a:schemeClr val="hlink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Text Box 8"/>
            <p:cNvSpPr txBox="1">
              <a:spLocks noChangeArrowheads="1"/>
            </p:cNvSpPr>
            <p:nvPr/>
          </p:nvSpPr>
          <p:spPr bwMode="auto">
            <a:xfrm>
              <a:off x="1440" y="3696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solidFill>
                    <a:srgbClr val="000099"/>
                  </a:solidFill>
                  <a:latin typeface="Garamond" pitchFamily="18" charset="0"/>
                </a:rPr>
                <a:t>а</a:t>
              </a:r>
            </a:p>
          </p:txBody>
        </p:sp>
        <p:sp>
          <p:nvSpPr>
            <p:cNvPr id="9229" name="Text Box 9"/>
            <p:cNvSpPr txBox="1">
              <a:spLocks noChangeArrowheads="1"/>
            </p:cNvSpPr>
            <p:nvPr/>
          </p:nvSpPr>
          <p:spPr bwMode="auto">
            <a:xfrm>
              <a:off x="2976" y="3456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99"/>
                  </a:solidFill>
                  <a:latin typeface="Garamond" pitchFamily="18" charset="0"/>
                </a:rPr>
                <a:t>b</a:t>
              </a:r>
              <a:endParaRPr lang="ru-RU" sz="3200" b="1">
                <a:solidFill>
                  <a:srgbClr val="000099"/>
                </a:solidFill>
                <a:latin typeface="Garamond" pitchFamily="18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71800" y="4191000"/>
            <a:ext cx="3352800" cy="579438"/>
            <a:chOff x="1872" y="2640"/>
            <a:chExt cx="2112" cy="365"/>
          </a:xfrm>
        </p:grpSpPr>
        <p:sp>
          <p:nvSpPr>
            <p:cNvPr id="9222" name="Line 10"/>
            <p:cNvSpPr>
              <a:spLocks noChangeShapeType="1"/>
            </p:cNvSpPr>
            <p:nvPr/>
          </p:nvSpPr>
          <p:spPr bwMode="auto">
            <a:xfrm>
              <a:off x="1872" y="2976"/>
              <a:ext cx="206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Text Box 11"/>
            <p:cNvSpPr txBox="1">
              <a:spLocks noChangeArrowheads="1"/>
            </p:cNvSpPr>
            <p:nvPr/>
          </p:nvSpPr>
          <p:spPr bwMode="auto">
            <a:xfrm>
              <a:off x="3744" y="2640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Garamond" pitchFamily="18" charset="0"/>
                </a:rPr>
                <a:t>c</a:t>
              </a:r>
              <a:endParaRPr lang="ru-RU" sz="3200" b="1">
                <a:latin typeface="Garamond" pitchFamily="18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CC00CC"/>
                </a:solidFill>
                <a:latin typeface="Georgia" pitchFamily="18" charset="0"/>
              </a:rPr>
              <a:t>Рассмотрим  прямые  АА</a:t>
            </a:r>
            <a:r>
              <a:rPr lang="ru-RU" sz="2400" b="1" i="1" baseline="-25000" smtClean="0">
                <a:solidFill>
                  <a:srgbClr val="CC00CC"/>
                </a:solidFill>
                <a:latin typeface="Georgia" pitchFamily="18" charset="0"/>
              </a:rPr>
              <a:t>1</a:t>
            </a:r>
            <a:r>
              <a:rPr lang="ru-RU" sz="2400" b="1" i="1" smtClean="0">
                <a:solidFill>
                  <a:srgbClr val="CC00CC"/>
                </a:solidFill>
                <a:latin typeface="Georgia" pitchFamily="18" charset="0"/>
              </a:rPr>
              <a:t>,  СС</a:t>
            </a:r>
            <a:r>
              <a:rPr lang="ru-RU" sz="2400" b="1" i="1" baseline="-25000" smtClean="0">
                <a:solidFill>
                  <a:srgbClr val="CC00CC"/>
                </a:solidFill>
                <a:latin typeface="Georgia" pitchFamily="18" charset="0"/>
              </a:rPr>
              <a:t>1</a:t>
            </a:r>
            <a:r>
              <a:rPr lang="ru-RU" sz="2400" b="1" i="1" smtClean="0">
                <a:solidFill>
                  <a:srgbClr val="CC00CC"/>
                </a:solidFill>
                <a:latin typeface="Georgia" pitchFamily="18" charset="0"/>
              </a:rPr>
              <a:t>  и  </a:t>
            </a:r>
            <a:r>
              <a:rPr lang="en-US" sz="2400" b="1" i="1" smtClean="0">
                <a:solidFill>
                  <a:srgbClr val="CC00CC"/>
                </a:solidFill>
                <a:latin typeface="Georgia" pitchFamily="18" charset="0"/>
              </a:rPr>
              <a:t>DC</a:t>
            </a:r>
            <a:r>
              <a:rPr lang="ru-RU" sz="2400" b="1" i="1" smtClean="0">
                <a:solidFill>
                  <a:srgbClr val="CC00CC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03350" y="2133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r>
              <a:rPr lang="en-US" sz="2400" b="1" i="1" baseline="-25000"/>
              <a:t>1</a:t>
            </a:r>
            <a:endParaRPr lang="ru-RU" sz="2400" b="1" i="1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63938" y="55181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84213" y="29972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8675" y="55181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1187450" y="2420938"/>
            <a:ext cx="3168650" cy="3240087"/>
          </a:xfrm>
          <a:prstGeom prst="cube">
            <a:avLst>
              <a:gd name="adj" fmla="val 25000"/>
            </a:avLst>
          </a:prstGeom>
          <a:solidFill>
            <a:srgbClr val="FFFF99">
              <a:alpha val="50195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1985963" y="2432050"/>
            <a:ext cx="14287" cy="2393950"/>
          </a:xfrm>
          <a:custGeom>
            <a:avLst/>
            <a:gdLst>
              <a:gd name="T0" fmla="*/ 0 w 9"/>
              <a:gd name="T1" fmla="*/ 0 h 1508"/>
              <a:gd name="T2" fmla="*/ 2147483647 w 9"/>
              <a:gd name="T3" fmla="*/ 2147483647 h 1508"/>
              <a:gd name="T4" fmla="*/ 0 60000 65536"/>
              <a:gd name="T5" fmla="*/ 0 60000 65536"/>
              <a:gd name="T6" fmla="*/ 0 w 9"/>
              <a:gd name="T7" fmla="*/ 0 h 1508"/>
              <a:gd name="T8" fmla="*/ 9 w 9"/>
              <a:gd name="T9" fmla="*/ 1508 h 15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>
            <a:off x="2000250" y="4856163"/>
            <a:ext cx="2338388" cy="11112"/>
          </a:xfrm>
          <a:custGeom>
            <a:avLst/>
            <a:gdLst>
              <a:gd name="T0" fmla="*/ 0 w 1473"/>
              <a:gd name="T1" fmla="*/ 0 h 7"/>
              <a:gd name="T2" fmla="*/ 2147483647 w 1473"/>
              <a:gd name="T3" fmla="*/ 2147483647 h 7"/>
              <a:gd name="T4" fmla="*/ 0 60000 65536"/>
              <a:gd name="T5" fmla="*/ 0 60000 65536"/>
              <a:gd name="T6" fmla="*/ 0 w 1473"/>
              <a:gd name="T7" fmla="*/ 0 h 7"/>
              <a:gd name="T8" fmla="*/ 1473 w 1473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1204913" y="4870450"/>
            <a:ext cx="795337" cy="762000"/>
          </a:xfrm>
          <a:custGeom>
            <a:avLst/>
            <a:gdLst>
              <a:gd name="T0" fmla="*/ 0 w 501"/>
              <a:gd name="T1" fmla="*/ 2147483647 h 480"/>
              <a:gd name="T2" fmla="*/ 2147483647 w 501"/>
              <a:gd name="T3" fmla="*/ 0 h 480"/>
              <a:gd name="T4" fmla="*/ 0 60000 65536"/>
              <a:gd name="T5" fmla="*/ 0 60000 65536"/>
              <a:gd name="T6" fmla="*/ 0 w 501"/>
              <a:gd name="T7" fmla="*/ 0 h 480"/>
              <a:gd name="T8" fmla="*/ 501 w 501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547813" y="45815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284663" y="22780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284663" y="47259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563938" y="29972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4787900" y="1125538"/>
            <a:ext cx="403225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АА1  </a:t>
            </a:r>
            <a:r>
              <a:rPr lang="ru-RU" sz="2400" b="1" i="1"/>
              <a:t>‌ ‌  </a:t>
            </a:r>
            <a:r>
              <a:rPr lang="en-US" sz="2400" b="1" i="1"/>
              <a:t>ǁ</a:t>
            </a:r>
            <a:r>
              <a:rPr lang="ru-RU" sz="2400" b="1" i="1">
                <a:latin typeface="Georgia" pitchFamily="18" charset="0"/>
              </a:rPr>
              <a:t>СС</a:t>
            </a:r>
            <a:r>
              <a:rPr lang="ru-RU" sz="2400" b="1" i="1" baseline="-25000">
                <a:latin typeface="Georgia" pitchFamily="18" charset="0"/>
              </a:rPr>
              <a:t>1 </a:t>
            </a:r>
            <a:r>
              <a:rPr lang="ru-RU" sz="2400" b="1" i="1">
                <a:latin typeface="Georgia" pitchFamily="18" charset="0"/>
              </a:rPr>
              <a:t>;  </a:t>
            </a:r>
            <a:r>
              <a:rPr lang="en-US" sz="2400" b="1" i="1">
                <a:latin typeface="Georgia" pitchFamily="18" charset="0"/>
              </a:rPr>
              <a:t>DC</a:t>
            </a:r>
            <a:r>
              <a:rPr lang="ru-RU" sz="2400" b="1" i="1">
                <a:latin typeface="Georgia" pitchFamily="18" charset="0"/>
              </a:rPr>
              <a:t>      СС</a:t>
            </a:r>
            <a:r>
              <a:rPr lang="ru-RU" sz="2400" b="1" i="1" baseline="-25000">
                <a:latin typeface="Georgia" pitchFamily="18" charset="0"/>
              </a:rPr>
              <a:t>1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7524750" y="1341438"/>
          <a:ext cx="409575" cy="442912"/>
        </p:xfrm>
        <a:graphic>
          <a:graphicData uri="http://schemas.openxmlformats.org/presentationml/2006/ole">
            <p:oleObj spid="_x0000_s10256" name="Формула" r:id="rId3" imgW="152268" imgH="164957" progId="Equation.3">
              <p:embed/>
            </p:oleObj>
          </a:graphicData>
        </a:graphic>
      </p:graphicFrame>
      <p:sp>
        <p:nvSpPr>
          <p:cNvPr id="5141" name="AutoShape 21"/>
          <p:cNvSpPr>
            <a:spLocks noChangeArrowheads="1"/>
          </p:cNvSpPr>
          <p:nvPr/>
        </p:nvSpPr>
        <p:spPr bwMode="auto">
          <a:xfrm>
            <a:off x="6659563" y="1916113"/>
            <a:ext cx="288925" cy="904875"/>
          </a:xfrm>
          <a:prstGeom prst="downArrow">
            <a:avLst>
              <a:gd name="adj1" fmla="val 50000"/>
              <a:gd name="adj2" fmla="val 7829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5580063" y="2852738"/>
            <a:ext cx="2425700" cy="719137"/>
          </a:xfrm>
          <a:prstGeom prst="rect">
            <a:avLst/>
          </a:prstGeom>
          <a:solidFill>
            <a:srgbClr val="FDD5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АА</a:t>
            </a:r>
            <a:r>
              <a:rPr lang="ru-RU" sz="2400" b="1" i="1" baseline="-25000">
                <a:latin typeface="Georgia" pitchFamily="18" charset="0"/>
              </a:rPr>
              <a:t>1       </a:t>
            </a:r>
            <a:r>
              <a:rPr lang="en-US" sz="2400" b="1" i="1" baseline="-25000">
                <a:latin typeface="Georgia" pitchFamily="18" charset="0"/>
              </a:rPr>
              <a:t> </a:t>
            </a:r>
            <a:r>
              <a:rPr lang="en-US" sz="2400" b="1" i="1">
                <a:latin typeface="Georgia" pitchFamily="18" charset="0"/>
              </a:rPr>
              <a:t>DC</a:t>
            </a:r>
            <a:r>
              <a:rPr lang="ru-RU" sz="2400" b="1" i="1" baseline="-25000">
                <a:latin typeface="Georgia" pitchFamily="18" charset="0"/>
              </a:rPr>
              <a:t> </a:t>
            </a:r>
            <a:endParaRPr lang="ru-RU" sz="2400" b="1" i="1">
              <a:latin typeface="Georgia" pitchFamily="18" charset="0"/>
            </a:endParaRPr>
          </a:p>
        </p:txBody>
      </p:sp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6659563" y="2997200"/>
          <a:ext cx="409575" cy="442913"/>
        </p:xfrm>
        <a:graphic>
          <a:graphicData uri="http://schemas.openxmlformats.org/presentationml/2006/ole">
            <p:oleObj spid="_x0000_s10259" name="Формула" r:id="rId4" imgW="152268" imgH="164957" progId="Equation.3">
              <p:embed/>
            </p:oleObj>
          </a:graphicData>
        </a:graphic>
      </p:graphicFrame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611188" y="981075"/>
            <a:ext cx="8243887" cy="5516563"/>
          </a:xfrm>
          <a:prstGeom prst="irregularSeal1">
            <a:avLst/>
          </a:prstGeom>
          <a:solidFill>
            <a:srgbClr val="CFFF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 i="1">
              <a:solidFill>
                <a:srgbClr val="008000"/>
              </a:solidFill>
              <a:latin typeface="Georgia" pitchFamily="18" charset="0"/>
            </a:endParaRPr>
          </a:p>
          <a:p>
            <a:pPr algn="ctr"/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Если  одна  из  параллельных</a:t>
            </a:r>
          </a:p>
          <a:p>
            <a:pPr algn="ctr"/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прямых  перпендикулярна</a:t>
            </a:r>
          </a:p>
          <a:p>
            <a:pPr algn="ctr"/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к третьей прямой, то и другая </a:t>
            </a:r>
          </a:p>
          <a:p>
            <a:pPr algn="ctr"/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прямая перпендикулярна</a:t>
            </a:r>
          </a:p>
          <a:p>
            <a:pPr algn="ctr"/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к  этой  прямой.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6" grpId="0"/>
      <p:bldP spid="5128" grpId="0" animBg="1"/>
      <p:bldP spid="5129" grpId="0" animBg="1"/>
      <p:bldP spid="5130" grpId="0" animBg="1"/>
      <p:bldP spid="5131" grpId="0" animBg="1"/>
      <p:bldP spid="5139" grpId="0" animBg="1"/>
      <p:bldP spid="5141" grpId="0" animBg="1"/>
      <p:bldP spid="5143" grpId="0" animBg="1"/>
      <p:bldP spid="51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FF"/>
                </a:solidFill>
              </a:rPr>
              <a:t>Свойства :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smtClean="0">
                <a:latin typeface="Segoe Script" pitchFamily="34" charset="0"/>
              </a:rPr>
              <a:t> 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Если плоскость перпендикулярна одной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из двух параллельных прямых,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то она перпендикулярна   другой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прямой. (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⊥ α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 II b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⊥ α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endParaRPr lang="en-US" sz="2000" smtClean="0">
              <a:latin typeface="Segoe Script" pitchFamily="34" charset="0"/>
            </a:endParaRPr>
          </a:p>
          <a:p>
            <a:pPr eaLnBrk="1" hangingPunct="1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Если две прямые перпендикулярны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одной и той же плоскости,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то они параллельны.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⊥ α 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 II b)</a:t>
            </a:r>
          </a:p>
          <a:p>
            <a:pPr eaLnBrk="1" hangingPunct="1"/>
            <a:endParaRPr lang="en-US" sz="2000" smtClean="0">
              <a:latin typeface="Segoe Script" pitchFamily="34" charset="0"/>
            </a:endParaRP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Если прямая перпендикулярна 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одной из двух параллельных 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плоскостей, то она перпендикулярна 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 другой плоскости.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β 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⊥ α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=&gt;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⊥ β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364"/>
          <a:stretch>
            <a:fillRect/>
          </a:stretch>
        </p:blipFill>
        <p:spPr bwMode="auto">
          <a:xfrm>
            <a:off x="6443663" y="1773238"/>
            <a:ext cx="1800225" cy="163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3857625"/>
            <a:ext cx="1800225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9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9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2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26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14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460"/>
                            </p:stCondLst>
                            <p:childTnLst>
                              <p:par>
                                <p:cTn id="5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1460"/>
                            </p:stCondLst>
                            <p:childTnLst>
                              <p:par>
                                <p:cTn id="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2580"/>
                            </p:stCondLst>
                            <p:childTnLst>
                              <p:par>
                                <p:cTn id="6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540"/>
                            </p:stCondLst>
                            <p:childTnLst>
                              <p:par>
                                <p:cTn id="7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4820"/>
                            </p:stCondLst>
                            <p:childTnLst>
                              <p:par>
                                <p:cTn id="7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6140"/>
                            </p:stCondLst>
                            <p:childTnLst>
                              <p:par>
                                <p:cTn id="8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666</Words>
  <Application>Microsoft Office PowerPoint</Application>
  <PresentationFormat>Экран (4:3)</PresentationFormat>
  <Paragraphs>247</Paragraphs>
  <Slides>27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40" baseType="lpstr">
      <vt:lpstr>Arial</vt:lpstr>
      <vt:lpstr>Century Schoolbook</vt:lpstr>
      <vt:lpstr>Calibri</vt:lpstr>
      <vt:lpstr>Georgia</vt:lpstr>
      <vt:lpstr>Wingdings 3</vt:lpstr>
      <vt:lpstr>Wingdings</vt:lpstr>
      <vt:lpstr>Garamond</vt:lpstr>
      <vt:lpstr>Times New Roman</vt:lpstr>
      <vt:lpstr>Segoe Script</vt:lpstr>
      <vt:lpstr>Symbol</vt:lpstr>
      <vt:lpstr>1_Оформление по умолчанию</vt:lpstr>
      <vt:lpstr>2_Оформление по умолчанию</vt:lpstr>
      <vt:lpstr>Microsoft Equation 3.0</vt:lpstr>
      <vt:lpstr>«Перпендикулярные  прямые  в  пространстве»</vt:lpstr>
      <vt:lpstr> Цели урока:</vt:lpstr>
      <vt:lpstr>ВСПОМНИМ  ПЛАНИМЕТРИЮ</vt:lpstr>
      <vt:lpstr>Взаимное расположение двух прямых в пространстве</vt:lpstr>
      <vt:lpstr>Слайд 5</vt:lpstr>
      <vt:lpstr>Модель  куба.</vt:lpstr>
      <vt:lpstr>Перпендикулярные прямые в пространстве</vt:lpstr>
      <vt:lpstr>Рассмотрим  прямые  АА1,  СС1  и  DC.</vt:lpstr>
      <vt:lpstr>Свойства :</vt:lpstr>
      <vt:lpstr>Свойства :</vt:lpstr>
      <vt:lpstr>Найдите  угол  между  прямой  АА1  и  прямыми  плоскости  (АВС): АВ,  АD,  АС,  ВD,  МN.</vt:lpstr>
      <vt:lpstr>Слайд 12</vt:lpstr>
      <vt:lpstr>Теорема:  Если  одна  из  двух  параллельных прямых  перпендикулярна  плоскости, то  и  другая  прямая  перпендикулярна к  этой  плоскости.</vt:lpstr>
      <vt:lpstr>Слайд 14</vt:lpstr>
      <vt:lpstr>Слайд 15</vt:lpstr>
      <vt:lpstr>Признак  перпендикулярности  прямой  и  плоскости.</vt:lpstr>
      <vt:lpstr>   Применение признака перпендикулярности прямой и плоскости.   Дан куб. Определи, какая из перечисленных в ответе прямых перпендикулярна названной плоскости? </vt:lpstr>
      <vt:lpstr>   Две прямые, перпендикулярные одной плоскости.   </vt:lpstr>
      <vt:lpstr>  Перпендикулярность прямой к плоскости. </vt:lpstr>
      <vt:lpstr>  Прямые, перпендикулярные к плоскости. </vt:lpstr>
      <vt:lpstr> Перпендикуляр к плоскости квадрата.</vt:lpstr>
      <vt:lpstr>  Доказательство перпендикулярности скрещивающихся прямых.</vt:lpstr>
      <vt:lpstr>  Признак перпендикулярности прямой к плоскости.</vt:lpstr>
      <vt:lpstr>  Свойство прямой перпендикулярной к плоскости. </vt:lpstr>
      <vt:lpstr>  (сложное) Доказательство от противного. </vt:lpstr>
      <vt:lpstr>  Признак перпендикулярности прямой в расчетах расстояния до вершин квадрата.</vt:lpstr>
      <vt:lpstr>Спасибо за внимание!</vt:lpstr>
    </vt:vector>
  </TitlesOfParts>
  <Company>Komp-City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«Перпендикулярные  прямые  в  пространстве»</dc:title>
  <dc:creator>Каратанова</dc:creator>
  <cp:lastModifiedBy>Татьяна Похващева</cp:lastModifiedBy>
  <cp:revision>35</cp:revision>
  <dcterms:created xsi:type="dcterms:W3CDTF">2008-01-09T09:36:08Z</dcterms:created>
  <dcterms:modified xsi:type="dcterms:W3CDTF">2020-11-24T20:54:55Z</dcterms:modified>
</cp:coreProperties>
</file>