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71" r:id="rId2"/>
    <p:sldId id="283" r:id="rId3"/>
    <p:sldId id="285" r:id="rId4"/>
    <p:sldId id="284" r:id="rId5"/>
    <p:sldId id="286" r:id="rId6"/>
    <p:sldId id="287" r:id="rId7"/>
    <p:sldId id="258" r:id="rId8"/>
    <p:sldId id="257" r:id="rId9"/>
    <p:sldId id="259" r:id="rId10"/>
    <p:sldId id="261" r:id="rId11"/>
    <p:sldId id="262" r:id="rId12"/>
    <p:sldId id="260" r:id="rId13"/>
    <p:sldId id="264" r:id="rId14"/>
    <p:sldId id="288" r:id="rId15"/>
    <p:sldId id="277" r:id="rId16"/>
    <p:sldId id="278" r:id="rId17"/>
    <p:sldId id="279" r:id="rId18"/>
    <p:sldId id="265" r:id="rId19"/>
    <p:sldId id="270" r:id="rId20"/>
    <p:sldId id="276" r:id="rId21"/>
    <p:sldId id="280" r:id="rId22"/>
    <p:sldId id="269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CD49E4-F2EC-47E8-B25A-7343361279C6}" type="datetimeFigureOut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CE1B7-7C5B-4F8E-B221-4A7E38570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CE1B7-7C5B-4F8E-B221-4A7E38570B7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CE1B7-7C5B-4F8E-B221-4A7E38570B7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B632-C46E-4955-AB7A-C911790651BE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DE20-3CB7-4488-902A-F7C4E2F31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6892-691E-4E3E-A1B9-DC624CCD300B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4073-C009-4C49-8E37-E3C639034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4A1B-FA99-4B3C-A019-B1C7EA558B4B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EA92-9B85-4905-8653-8A59B1BBD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FF43-ACFC-4CAD-93A2-A0952C5152C3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5610-BECA-4679-A6BA-166BBFA3B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92B2-D19D-4371-8C85-5C7A5DD5F71C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C807-DD97-44D0-8D2B-834BFF354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4ED2-0AD6-4AE5-B7CB-296A34BA1E9B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FF-0843-42A7-BC04-FA3CF85C4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EF03-D7D8-435D-8E6A-436083094C24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5518-32FF-45F3-9387-28BA78E4E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FBC1-96D7-4021-914A-90D3809A6ACC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4DA8-234C-4C4F-8651-343DAF4C9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0E88-B53D-411D-AD53-72ED39C027DB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12D7-BD4D-4B93-8C0E-B2ECBA28B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76D3-F416-4B23-8749-67DB8D54F7CB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4CD5-1680-48F0-8ACF-4A86B6819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2117-05C3-46A3-B991-2B063834AF86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8CE7-C840-42F4-ACA8-0CDE5D17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9B6449-4327-4DCF-BD59-5521D4553C27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D49E5-7CEF-4900-8194-6BEC281B2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1520" y="3071811"/>
            <a:ext cx="8892480" cy="1571635"/>
          </a:xfrm>
        </p:spPr>
        <p:txBody>
          <a:bodyPr/>
          <a:lstStyle/>
          <a:p>
            <a:r>
              <a:rPr lang="ru-RU" sz="6000" dirty="0" smtClean="0">
                <a:solidFill>
                  <a:srgbClr val="0070C0"/>
                </a:solidFill>
              </a:rPr>
              <a:t>«Координаты и векторы»</a:t>
            </a:r>
            <a:endParaRPr lang="ru-RU" sz="6000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3" descr="H:\Documents and Settings\Aida\Рабочий стол\текстуры и фоны, клипарты\новеньки картинки\protractor measuring a hb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857232"/>
            <a:ext cx="1952628" cy="1444944"/>
          </a:xfrm>
          <a:prstGeom prst="rect">
            <a:avLst/>
          </a:prstGeom>
          <a:noFill/>
        </p:spPr>
      </p:pic>
      <p:pic>
        <p:nvPicPr>
          <p:cNvPr id="5" name="Picture 6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785794"/>
            <a:ext cx="2259484" cy="1590007"/>
          </a:xfrm>
          <a:prstGeom prst="rect">
            <a:avLst/>
          </a:prstGeom>
          <a:noFill/>
        </p:spPr>
      </p:pic>
      <p:pic>
        <p:nvPicPr>
          <p:cNvPr id="6" name="Picture 2" descr="H:\Documents and Settings\Aida\Рабочий стол\текстуры и фоны, клипарты\новеньки картинки\geometry compass shapes h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500063"/>
            <a:ext cx="2474912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205038"/>
            <a:ext cx="6400800" cy="4392612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eaLnBrk="1" hangingPunct="1"/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85720" y="1554163"/>
            <a:ext cx="4039617" cy="4545012"/>
            <a:chOff x="2676525" y="1554163"/>
            <a:chExt cx="4039617" cy="454501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4140200" y="1773238"/>
              <a:ext cx="0" cy="417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3419475" y="4437063"/>
              <a:ext cx="31670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2700338" y="4005263"/>
              <a:ext cx="1800225" cy="2016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4211638" y="1590675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altLang="ru-RU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132138" y="5732463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b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altLang="ru-RU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372225" y="443706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b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altLang="ru-RU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 rot="-3087352">
              <a:off x="2189956" y="5134769"/>
              <a:ext cx="131286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b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Ось абсцисс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 rot="-5400000">
              <a:off x="3109119" y="2124869"/>
              <a:ext cx="1481137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b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Ось аппликат</a:t>
              </a:r>
            </a:p>
          </p:txBody>
        </p:sp>
        <p:sp>
          <p:nvSpPr>
            <p:cNvPr id="2062" name="Rectangle 14" descr="Шотландка"/>
            <p:cNvSpPr>
              <a:spLocks noChangeArrowheads="1"/>
            </p:cNvSpPr>
            <p:nvPr/>
          </p:nvSpPr>
          <p:spPr bwMode="auto">
            <a:xfrm>
              <a:off x="4140200" y="2781300"/>
              <a:ext cx="1944688" cy="16557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3" name="AutoShape 15" descr="Темный диагональный 2"/>
            <p:cNvSpPr>
              <a:spLocks noChangeArrowheads="1"/>
            </p:cNvSpPr>
            <p:nvPr/>
          </p:nvSpPr>
          <p:spPr bwMode="auto">
            <a:xfrm>
              <a:off x="3348038" y="4437063"/>
              <a:ext cx="2736850" cy="863600"/>
            </a:xfrm>
            <a:prstGeom prst="parallelogram">
              <a:avLst>
                <a:gd name="adj" fmla="val 8823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 rot="5400000" flipH="1">
              <a:off x="2484437" y="3644901"/>
              <a:ext cx="2519363" cy="792162"/>
            </a:xfrm>
            <a:prstGeom prst="parallelogram">
              <a:avLst>
                <a:gd name="adj" fmla="val 11462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4499992" y="4581128"/>
              <a:ext cx="2216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b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Ось ординат</a:t>
              </a: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4211638" y="3860800"/>
              <a:ext cx="4603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800" b="1">
                  <a:solidFill>
                    <a:srgbClr val="3333CC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4140200" y="4437063"/>
              <a:ext cx="230505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2771775" y="4437063"/>
              <a:ext cx="1368425" cy="15128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V="1">
              <a:off x="4140200" y="1844675"/>
              <a:ext cx="0" cy="25923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29124" y="1500174"/>
            <a:ext cx="47148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7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Прямые с выбранными на них направлениями называются осями координат, а их общая точка- началом координат. </a:t>
            </a:r>
          </a:p>
          <a:p>
            <a:r>
              <a:rPr lang="ru-RU" altLang="ru-RU" sz="27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Оси координат имеют названия:</a:t>
            </a:r>
          </a:p>
          <a:p>
            <a:r>
              <a:rPr lang="ru-RU" altLang="ru-RU" sz="27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ОХ- </a:t>
            </a:r>
            <a:r>
              <a:rPr lang="ru-RU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ось абсцисс,</a:t>
            </a:r>
            <a:endParaRPr lang="en-US" altLang="ru-RU" sz="27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- ось ординат , </a:t>
            </a:r>
            <a:endParaRPr lang="en-US" altLang="ru-RU" sz="27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Z- </a:t>
            </a:r>
            <a:r>
              <a:rPr lang="ru-RU" altLang="ru-RU" sz="27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ось аппликат</a:t>
            </a:r>
            <a:endParaRPr lang="ru-RU" altLang="ru-RU" sz="27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88640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Задание прямоугольной системы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координат в пространстве: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9156" y="5715016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плоскости </a:t>
            </a:r>
            <a:r>
              <a:rPr lang="ru-RU" sz="2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xO</a:t>
            </a:r>
            <a:r>
              <a:rPr lang="en-US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xOz</a:t>
            </a:r>
            <a:r>
              <a:rPr lang="ru-RU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ru-RU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координатными  плоскостями</a:t>
            </a:r>
            <a:endParaRPr lang="ru-RU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Октанты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dxmbkxacdb7tv.cloudfront.net/05d2fea1-4581-4a6c-90e8-7a42880fc9e5/Koord_sist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28" y="1484785"/>
            <a:ext cx="3312368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972963"/>
            <a:ext cx="53886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плоскости разбивают пространство на 8 частей, которые называются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октантами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143504" y="1540832"/>
            <a:ext cx="3456384" cy="3888432"/>
            <a:chOff x="567" y="909"/>
            <a:chExt cx="3021" cy="2394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992" y="2790"/>
              <a:ext cx="0" cy="5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049" y="909"/>
              <a:ext cx="114" cy="2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417" y="2277"/>
              <a:ext cx="171" cy="3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422" y="2904"/>
              <a:ext cx="171" cy="2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992" y="2334"/>
              <a:ext cx="0" cy="4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106" y="2562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562" y="2106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VI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1080" y="2562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VIII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536" y="2106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VII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567" y="1878"/>
              <a:ext cx="2907" cy="912"/>
            </a:xfrm>
            <a:custGeom>
              <a:avLst/>
              <a:gdLst/>
              <a:ahLst/>
              <a:cxnLst>
                <a:cxn ang="0">
                  <a:pos x="0" y="798"/>
                </a:cxn>
                <a:cxn ang="0">
                  <a:pos x="1710" y="798"/>
                </a:cxn>
                <a:cxn ang="0">
                  <a:pos x="2508" y="0"/>
                </a:cxn>
                <a:cxn ang="0">
                  <a:pos x="798" y="0"/>
                </a:cxn>
                <a:cxn ang="0">
                  <a:pos x="0" y="798"/>
                </a:cxn>
              </a:cxnLst>
              <a:rect l="0" t="0" r="r" b="b"/>
              <a:pathLst>
                <a:path w="2508" h="798">
                  <a:moveTo>
                    <a:pt x="0" y="798"/>
                  </a:moveTo>
                  <a:lnTo>
                    <a:pt x="1710" y="798"/>
                  </a:lnTo>
                  <a:lnTo>
                    <a:pt x="2508" y="0"/>
                  </a:lnTo>
                  <a:lnTo>
                    <a:pt x="798" y="0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C0C0C0">
                <a:alpha val="50000"/>
              </a:srgb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852" y="2334"/>
              <a:ext cx="25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1992" y="1080"/>
              <a:ext cx="0" cy="12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308" y="1821"/>
              <a:ext cx="1197" cy="11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106" y="2272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2562" y="1821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536" y="1816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1080" y="2277"/>
              <a:ext cx="342" cy="29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 type="none" w="sm" len="lg"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_MachinaNova3DSh" charset="-52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Координаты точки в пространстве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Положение точки М  в пространстве определяется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тремя координатами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 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 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Записываются так: М(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x;y;z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абсцисса, у- ордината,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аппликата</a:t>
            </a:r>
            <a:r>
              <a:rPr lang="ru-RU" sz="2400" dirty="0" smtClean="0">
                <a:solidFill>
                  <a:srgbClr val="0070C0"/>
                </a:solidFill>
              </a:rPr>
              <a:t> 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352193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29058" y="3643317"/>
          <a:ext cx="5072098" cy="2571765"/>
        </p:xfrm>
        <a:graphic>
          <a:graphicData uri="http://schemas.openxmlformats.org/drawingml/2006/table">
            <a:tbl>
              <a:tblPr/>
              <a:tblGrid>
                <a:gridCol w="3532388"/>
                <a:gridCol w="1539710"/>
              </a:tblGrid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Точка лежит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>
                          <a:latin typeface="Calibri"/>
                          <a:ea typeface="Calibri"/>
                          <a:cs typeface="Times New Roman"/>
                        </a:rPr>
                        <a:t>координата</a:t>
                      </a: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 оси  О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Х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(Х;0;0)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 оси  ОУ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(0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;Y;0</a:t>
                      </a: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 оси  ОZ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(0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;0;Z</a:t>
                      </a: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 координатной плоскости  ХОУ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(Х;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;0)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 координатной плоскости  УОZ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(0;Y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Z)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 координатной плоскости  ZО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Х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X;0;Z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координаты точек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 D F N R M C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r="3815"/>
          <a:stretch>
            <a:fillRect/>
          </a:stretch>
        </p:blipFill>
        <p:spPr bwMode="auto">
          <a:xfrm>
            <a:off x="-32" y="1503112"/>
            <a:ext cx="5286380" cy="50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940152" y="1700808"/>
            <a:ext cx="25192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</a:t>
            </a:r>
            <a:endParaRPr lang="en-US" sz="32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lang="en-US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координаты точек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 D F N R M C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r="3815"/>
          <a:stretch>
            <a:fillRect/>
          </a:stretch>
        </p:blipFill>
        <p:spPr bwMode="auto">
          <a:xfrm>
            <a:off x="-32" y="1503112"/>
            <a:ext cx="5286380" cy="50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940152" y="1700808"/>
            <a:ext cx="25192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</a:t>
            </a:r>
            <a:endParaRPr lang="en-US" sz="32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4; 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5; 4; 8); </a:t>
            </a:r>
            <a:endParaRPr lang="en-US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5; 4;-3)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-3; 3;-7);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0; 0; 4)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-2; -3; 4)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7; 0;-1)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7; 4;-1)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425575"/>
          </a:xfr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38100">
            <a:solidFill>
              <a:srgbClr val="669900"/>
            </a:solidFill>
          </a:ln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D60093"/>
                </a:solidFill>
                <a:latin typeface="Times New Roman" pitchFamily="18" charset="0"/>
              </a:rPr>
              <a:t>Определение вектора в пространстве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1844675"/>
            <a:ext cx="8642350" cy="4752975"/>
          </a:xfrm>
          <a:ln w="38100"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    </a:t>
            </a:r>
            <a:r>
              <a:rPr lang="ru-RU" b="1" dirty="0" smtClean="0">
                <a:latin typeface="Times New Roman" pitchFamily="18" charset="0"/>
              </a:rPr>
              <a:t>Отрезок, для которого указано, какой из его концов считается началом, а какой-    концом, называется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вектором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5003800" y="4868863"/>
            <a:ext cx="3948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sz="2800" b="1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8313" y="3284538"/>
            <a:ext cx="8234363" cy="2808287"/>
            <a:chOff x="250" y="2024"/>
            <a:chExt cx="5187" cy="1860"/>
          </a:xfrm>
        </p:grpSpPr>
        <p:sp>
          <p:nvSpPr>
            <p:cNvPr id="15378" name="Rectangle 2"/>
            <p:cNvSpPr>
              <a:spLocks noChangeArrowheads="1"/>
            </p:cNvSpPr>
            <p:nvPr/>
          </p:nvSpPr>
          <p:spPr bwMode="auto">
            <a:xfrm>
              <a:off x="3516" y="2840"/>
              <a:ext cx="1089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AutoShape 5"/>
            <p:cNvSpPr>
              <a:spLocks noChangeArrowheads="1"/>
            </p:cNvSpPr>
            <p:nvPr/>
          </p:nvSpPr>
          <p:spPr bwMode="auto">
            <a:xfrm>
              <a:off x="250" y="3113"/>
              <a:ext cx="2540" cy="771"/>
            </a:xfrm>
            <a:prstGeom prst="parallelogram">
              <a:avLst>
                <a:gd name="adj" fmla="val 8236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0" name="Line 6"/>
            <p:cNvSpPr>
              <a:spLocks noChangeShapeType="1"/>
            </p:cNvSpPr>
            <p:nvPr/>
          </p:nvSpPr>
          <p:spPr bwMode="auto">
            <a:xfrm flipV="1">
              <a:off x="1384" y="2205"/>
              <a:ext cx="0" cy="11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7"/>
            <p:cNvSpPr>
              <a:spLocks noChangeShapeType="1"/>
            </p:cNvSpPr>
            <p:nvPr/>
          </p:nvSpPr>
          <p:spPr bwMode="auto">
            <a:xfrm flipV="1">
              <a:off x="1838" y="3158"/>
              <a:ext cx="907" cy="4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Text Box 9"/>
            <p:cNvSpPr txBox="1">
              <a:spLocks noChangeArrowheads="1"/>
            </p:cNvSpPr>
            <p:nvPr/>
          </p:nvSpPr>
          <p:spPr bwMode="auto">
            <a:xfrm>
              <a:off x="1111" y="2024"/>
              <a:ext cx="265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800" b="1" i="1"/>
                <a:t>В</a:t>
              </a:r>
            </a:p>
          </p:txBody>
        </p:sp>
        <p:sp>
          <p:nvSpPr>
            <p:cNvPr id="15383" name="Text Box 10"/>
            <p:cNvSpPr txBox="1">
              <a:spLocks noChangeArrowheads="1"/>
            </p:cNvSpPr>
            <p:nvPr/>
          </p:nvSpPr>
          <p:spPr bwMode="auto">
            <a:xfrm flipH="1">
              <a:off x="1111" y="3159"/>
              <a:ext cx="182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800" b="1" i="1"/>
                <a:t>А</a:t>
              </a:r>
            </a:p>
          </p:txBody>
        </p:sp>
        <p:sp>
          <p:nvSpPr>
            <p:cNvPr id="15384" name="Text Box 11"/>
            <p:cNvSpPr txBox="1">
              <a:spLocks noChangeArrowheads="1"/>
            </p:cNvSpPr>
            <p:nvPr/>
          </p:nvSpPr>
          <p:spPr bwMode="auto">
            <a:xfrm>
              <a:off x="2065" y="3113"/>
              <a:ext cx="2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b="1" i="1"/>
                <a:t>с</a:t>
              </a:r>
            </a:p>
          </p:txBody>
        </p:sp>
        <p:sp>
          <p:nvSpPr>
            <p:cNvPr id="15385" name="Text Box 13"/>
            <p:cNvSpPr txBox="1">
              <a:spLocks noChangeArrowheads="1"/>
            </p:cNvSpPr>
            <p:nvPr/>
          </p:nvSpPr>
          <p:spPr bwMode="auto">
            <a:xfrm>
              <a:off x="2893" y="2368"/>
              <a:ext cx="2544" cy="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/>
                <a:t>Обозначение вектора</a:t>
              </a:r>
            </a:p>
            <a:p>
              <a:endParaRPr lang="ru-RU" sz="2800" dirty="0"/>
            </a:p>
            <a:p>
              <a:endParaRPr lang="ru-RU" sz="3600" b="1" i="1" dirty="0"/>
            </a:p>
          </p:txBody>
        </p:sp>
        <p:sp>
          <p:nvSpPr>
            <p:cNvPr id="15386" name="Line 14"/>
            <p:cNvSpPr>
              <a:spLocks noChangeShapeType="1"/>
            </p:cNvSpPr>
            <p:nvPr/>
          </p:nvSpPr>
          <p:spPr bwMode="auto">
            <a:xfrm>
              <a:off x="3697" y="293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15"/>
            <p:cNvSpPr>
              <a:spLocks noChangeShapeType="1"/>
            </p:cNvSpPr>
            <p:nvPr/>
          </p:nvSpPr>
          <p:spPr bwMode="auto">
            <a:xfrm>
              <a:off x="4242" y="3022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419475" y="5084763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68313" y="3284538"/>
            <a:ext cx="8234363" cy="2808287"/>
            <a:chOff x="250" y="2024"/>
            <a:chExt cx="5187" cy="1860"/>
          </a:xfrm>
        </p:grpSpPr>
        <p:sp>
          <p:nvSpPr>
            <p:cNvPr id="15368" name="Rectangle 2"/>
            <p:cNvSpPr>
              <a:spLocks noChangeArrowheads="1"/>
            </p:cNvSpPr>
            <p:nvPr/>
          </p:nvSpPr>
          <p:spPr bwMode="auto">
            <a:xfrm>
              <a:off x="3516" y="2840"/>
              <a:ext cx="1089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AutoShape 5"/>
            <p:cNvSpPr>
              <a:spLocks noChangeArrowheads="1"/>
            </p:cNvSpPr>
            <p:nvPr/>
          </p:nvSpPr>
          <p:spPr bwMode="auto">
            <a:xfrm>
              <a:off x="250" y="3113"/>
              <a:ext cx="2540" cy="771"/>
            </a:xfrm>
            <a:prstGeom prst="parallelogram">
              <a:avLst>
                <a:gd name="adj" fmla="val 8236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Line 6"/>
            <p:cNvSpPr>
              <a:spLocks noChangeShapeType="1"/>
            </p:cNvSpPr>
            <p:nvPr/>
          </p:nvSpPr>
          <p:spPr bwMode="auto">
            <a:xfrm flipV="1">
              <a:off x="1384" y="2205"/>
              <a:ext cx="0" cy="11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Line 7"/>
            <p:cNvSpPr>
              <a:spLocks noChangeShapeType="1"/>
            </p:cNvSpPr>
            <p:nvPr/>
          </p:nvSpPr>
          <p:spPr bwMode="auto">
            <a:xfrm flipV="1">
              <a:off x="1665" y="3277"/>
              <a:ext cx="907" cy="4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111" y="2024"/>
              <a:ext cx="265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800" b="1" i="1"/>
                <a:t>В</a:t>
              </a:r>
            </a:p>
          </p:txBody>
        </p:sp>
        <p:sp>
          <p:nvSpPr>
            <p:cNvPr id="15373" name="Text Box 10"/>
            <p:cNvSpPr txBox="1">
              <a:spLocks noChangeArrowheads="1"/>
            </p:cNvSpPr>
            <p:nvPr/>
          </p:nvSpPr>
          <p:spPr bwMode="auto">
            <a:xfrm flipH="1">
              <a:off x="1111" y="3159"/>
              <a:ext cx="182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2800" b="1" i="1"/>
                <a:t>А</a:t>
              </a:r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890" y="3161"/>
              <a:ext cx="2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b="1" i="1" dirty="0"/>
                <a:t>с</a:t>
              </a:r>
            </a:p>
          </p:txBody>
        </p:sp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2893" y="2368"/>
              <a:ext cx="2544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/>
                <a:t>Обозначение вектора</a:t>
              </a:r>
            </a:p>
            <a:p>
              <a:r>
                <a:rPr lang="ru-RU" sz="3600" b="1" i="1" dirty="0" smtClean="0"/>
                <a:t> </a:t>
              </a:r>
            </a:p>
            <a:p>
              <a:r>
                <a:rPr lang="ru-RU" sz="3600" b="1" i="1" dirty="0" smtClean="0"/>
                <a:t>	  АВ</a:t>
              </a:r>
              <a:r>
                <a:rPr lang="ru-RU" sz="3600" b="1" i="1" dirty="0"/>
                <a:t>,  с</a:t>
              </a:r>
            </a:p>
          </p:txBody>
        </p:sp>
        <p:sp>
          <p:nvSpPr>
            <p:cNvPr id="15376" name="Line 14"/>
            <p:cNvSpPr>
              <a:spLocks noChangeShapeType="1"/>
            </p:cNvSpPr>
            <p:nvPr/>
          </p:nvSpPr>
          <p:spPr bwMode="auto">
            <a:xfrm>
              <a:off x="3777" y="297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5"/>
            <p:cNvSpPr>
              <a:spLocks noChangeShapeType="1"/>
            </p:cNvSpPr>
            <p:nvPr/>
          </p:nvSpPr>
          <p:spPr bwMode="auto">
            <a:xfrm>
              <a:off x="4363" y="3066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3211505" y="5143512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nimBg="1"/>
      <p:bldP spid="297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14422"/>
            <a:ext cx="8229600" cy="2222500"/>
          </a:xfrm>
        </p:spPr>
        <p:txBody>
          <a:bodyPr/>
          <a:lstStyle/>
          <a:p>
            <a:pPr algn="l"/>
            <a:r>
              <a:rPr lang="ru-RU" sz="3600" b="1" dirty="0" smtClean="0">
                <a:latin typeface="Times New Roman" pitchFamily="18" charset="0"/>
              </a:rPr>
              <a:t>Любая</a:t>
            </a: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</a:rPr>
              <a:t> точка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</a:rPr>
              <a:t>пространства также </a:t>
            </a:r>
            <a:br>
              <a:rPr lang="ru-RU" sz="3600" b="1" dirty="0" smtClean="0">
                <a:latin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</a:rPr>
              <a:t>может рассматриваться как </a:t>
            </a: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</a:rPr>
              <a:t>вектор.</a:t>
            </a:r>
            <a:b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</a:rPr>
              <a:t>Такой вектор называется</a:t>
            </a: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нулевым</a:t>
            </a:r>
            <a:endParaRPr lang="ru-RU" sz="36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072098" y="3714752"/>
            <a:ext cx="4071902" cy="2438400"/>
            <a:chOff x="2880" y="1888"/>
            <a:chExt cx="2880" cy="1536"/>
          </a:xfrm>
        </p:grpSpPr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>
              <a:off x="2880" y="1888"/>
              <a:ext cx="2880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 dirty="0">
                  <a:solidFill>
                    <a:srgbClr val="FF0000"/>
                  </a:solidFill>
                </a:rPr>
                <a:t>Обозначение нулевого вектора</a:t>
              </a:r>
            </a:p>
            <a:p>
              <a:pPr>
                <a:spcBef>
                  <a:spcPct val="50000"/>
                </a:spcBef>
              </a:pPr>
              <a:r>
                <a:rPr lang="ru-RU" sz="6000" b="1" i="1" dirty="0"/>
                <a:t>ТТ,  0</a:t>
              </a: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3048" y="2750"/>
              <a:ext cx="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1"/>
            <p:cNvSpPr>
              <a:spLocks noChangeShapeType="1"/>
            </p:cNvSpPr>
            <p:nvPr/>
          </p:nvSpPr>
          <p:spPr bwMode="auto">
            <a:xfrm>
              <a:off x="4124" y="2750"/>
              <a:ext cx="2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15"/>
          <p:cNvGrpSpPr/>
          <p:nvPr/>
        </p:nvGrpSpPr>
        <p:grpSpPr>
          <a:xfrm>
            <a:off x="323850" y="3643314"/>
            <a:ext cx="4464050" cy="2447925"/>
            <a:chOff x="323850" y="2565400"/>
            <a:chExt cx="4464050" cy="2447925"/>
          </a:xfrm>
        </p:grpSpPr>
        <p:sp>
          <p:nvSpPr>
            <p:cNvPr id="16386" name="AutoShape 4"/>
            <p:cNvSpPr>
              <a:spLocks noChangeArrowheads="1"/>
            </p:cNvSpPr>
            <p:nvPr/>
          </p:nvSpPr>
          <p:spPr bwMode="auto">
            <a:xfrm>
              <a:off x="323850" y="2565400"/>
              <a:ext cx="4464050" cy="2447925"/>
            </a:xfrm>
            <a:prstGeom prst="parallelogram">
              <a:avLst>
                <a:gd name="adj" fmla="val 4559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7" name="Oval 5"/>
            <p:cNvSpPr>
              <a:spLocks noChangeArrowheads="1"/>
            </p:cNvSpPr>
            <p:nvPr/>
          </p:nvSpPr>
          <p:spPr bwMode="auto">
            <a:xfrm>
              <a:off x="2698750" y="3933825"/>
              <a:ext cx="144463" cy="14287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535238" y="3228975"/>
              <a:ext cx="7493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b="1" i="1" dirty="0">
                  <a:solidFill>
                    <a:srgbClr val="C00000"/>
                  </a:solidFill>
                </a:rPr>
                <a:t>ТТ</a:t>
              </a:r>
            </a:p>
          </p:txBody>
        </p:sp>
        <p:sp>
          <p:nvSpPr>
            <p:cNvPr id="16392" name="Oval 18"/>
            <p:cNvSpPr>
              <a:spLocks noChangeArrowheads="1"/>
            </p:cNvSpPr>
            <p:nvPr/>
          </p:nvSpPr>
          <p:spPr bwMode="auto">
            <a:xfrm>
              <a:off x="1547813" y="3644900"/>
              <a:ext cx="144462" cy="142875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476375" y="2924175"/>
              <a:ext cx="495300" cy="762000"/>
              <a:chOff x="930" y="1842"/>
              <a:chExt cx="312" cy="480"/>
            </a:xfrm>
          </p:grpSpPr>
          <p:sp>
            <p:nvSpPr>
              <p:cNvPr id="16395" name="Text Box 19"/>
              <p:cNvSpPr txBox="1">
                <a:spLocks noChangeArrowheads="1"/>
              </p:cNvSpPr>
              <p:nvPr/>
            </p:nvSpPr>
            <p:spPr bwMode="auto">
              <a:xfrm>
                <a:off x="930" y="1842"/>
                <a:ext cx="292" cy="48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400" b="1" i="1">
                    <a:solidFill>
                      <a:srgbClr val="660066"/>
                    </a:solidFill>
                  </a:rPr>
                  <a:t>0</a:t>
                </a:r>
              </a:p>
            </p:txBody>
          </p:sp>
          <p:sp>
            <p:nvSpPr>
              <p:cNvPr id="16396" name="Line 20"/>
              <p:cNvSpPr>
                <a:spLocks noChangeShapeType="1"/>
              </p:cNvSpPr>
              <p:nvPr/>
            </p:nvSpPr>
            <p:spPr bwMode="auto">
              <a:xfrm>
                <a:off x="1060" y="1888"/>
                <a:ext cx="182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cxnSp>
          <p:nvCxnSpPr>
            <p:cNvPr id="16394" name="Прямая со стрелкой 18"/>
            <p:cNvCxnSpPr>
              <a:cxnSpLocks noChangeShapeType="1"/>
            </p:cNvCxnSpPr>
            <p:nvPr/>
          </p:nvCxnSpPr>
          <p:spPr bwMode="auto">
            <a:xfrm>
              <a:off x="2700338" y="3213100"/>
              <a:ext cx="647700" cy="0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ChangeArrowheads="1"/>
          </p:cNvSpPr>
          <p:nvPr/>
        </p:nvSpPr>
        <p:spPr bwMode="auto">
          <a:xfrm>
            <a:off x="3132138" y="5445125"/>
            <a:ext cx="1871662" cy="914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3203575" y="3716338"/>
            <a:ext cx="18732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143000"/>
          </a:xfrm>
          <a:gradFill rotWithShape="1">
            <a:gsLst>
              <a:gs pos="0">
                <a:srgbClr val="FFFF66"/>
              </a:gs>
              <a:gs pos="50000">
                <a:srgbClr val="FFFFD5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</a:rPr>
              <a:t>Длина ненулевого вектора</a:t>
            </a:r>
            <a:r>
              <a:rPr lang="ru-RU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496300" cy="4924425"/>
          </a:xfrm>
          <a:ln w="38100"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</a:rPr>
              <a:t>Длиной вектора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</a:rPr>
              <a:t> АВ </a:t>
            </a:r>
            <a:r>
              <a:rPr lang="ru-RU" b="1" dirty="0" smtClean="0">
                <a:latin typeface="Times New Roman" pitchFamily="18" charset="0"/>
              </a:rPr>
              <a:t>называется длина отрезка </a:t>
            </a:r>
            <a:r>
              <a:rPr lang="ru-RU" b="1" i="1" dirty="0" smtClean="0">
                <a:latin typeface="Times New Roman" pitchFamily="18" charset="0"/>
              </a:rPr>
              <a:t>АВ.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</a:rPr>
              <a:t>Длина вектора</a:t>
            </a:r>
            <a:r>
              <a:rPr lang="ru-RU" b="1" i="1" dirty="0" smtClean="0">
                <a:latin typeface="Times New Roman" pitchFamily="18" charset="0"/>
              </a:rPr>
              <a:t> АВ (</a:t>
            </a:r>
            <a:r>
              <a:rPr lang="ru-RU" b="1" dirty="0" smtClean="0">
                <a:latin typeface="Times New Roman" pitchFamily="18" charset="0"/>
              </a:rPr>
              <a:t>вектора</a:t>
            </a:r>
            <a:r>
              <a:rPr lang="ru-RU" b="1" i="1" dirty="0" smtClean="0">
                <a:latin typeface="Times New Roman" pitchFamily="18" charset="0"/>
              </a:rPr>
              <a:t> а) обозначается</a:t>
            </a:r>
            <a:r>
              <a:rPr lang="ru-RU" b="1" dirty="0" smtClean="0">
                <a:latin typeface="Times New Roman" pitchFamily="18" charset="0"/>
              </a:rPr>
              <a:t> так</a:t>
            </a:r>
            <a:r>
              <a:rPr lang="ru-RU" b="1" i="1" dirty="0" smtClean="0">
                <a:latin typeface="Times New Roman" pitchFamily="18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                             </a:t>
            </a:r>
            <a:r>
              <a:rPr lang="ru-RU" sz="4000" b="1" i="1" dirty="0" smtClean="0">
                <a:latin typeface="Times New Roman" pitchFamily="18" charset="0"/>
              </a:rPr>
              <a:t>АВ , а</a:t>
            </a:r>
          </a:p>
          <a:p>
            <a:pPr eaLnBrk="1" hangingPunct="1"/>
            <a:r>
              <a:rPr lang="ru-RU" b="1" i="1" u="sng" dirty="0" smtClean="0">
                <a:solidFill>
                  <a:srgbClr val="0000FF"/>
                </a:solidFill>
                <a:latin typeface="Times New Roman" pitchFamily="18" charset="0"/>
              </a:rPr>
              <a:t>Длина нулевого вектора</a:t>
            </a:r>
            <a:r>
              <a:rPr lang="ru-RU" b="1" dirty="0" smtClean="0">
                <a:latin typeface="Times New Roman" pitchFamily="18" charset="0"/>
              </a:rPr>
              <a:t> считается равной </a:t>
            </a:r>
            <a:r>
              <a:rPr lang="ru-RU" b="1" i="1" u="sng" dirty="0" smtClean="0">
                <a:solidFill>
                  <a:srgbClr val="0000FF"/>
                </a:solidFill>
                <a:latin typeface="Times New Roman" pitchFamily="18" charset="0"/>
              </a:rPr>
              <a:t>нулю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                           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555875" y="2205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13"/>
          <p:cNvSpPr>
            <a:spLocks noChangeShapeType="1"/>
          </p:cNvSpPr>
          <p:nvPr/>
        </p:nvSpPr>
        <p:spPr bwMode="auto">
          <a:xfrm>
            <a:off x="3563938" y="56610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3635375" y="56610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17417" name="Line 16"/>
          <p:cNvSpPr>
            <a:spLocks noChangeShapeType="1"/>
          </p:cNvSpPr>
          <p:nvPr/>
        </p:nvSpPr>
        <p:spPr bwMode="auto">
          <a:xfrm>
            <a:off x="4067175" y="56610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Text Box 17"/>
          <p:cNvSpPr txBox="1">
            <a:spLocks noChangeArrowheads="1"/>
          </p:cNvSpPr>
          <p:nvPr/>
        </p:nvSpPr>
        <p:spPr bwMode="auto">
          <a:xfrm>
            <a:off x="4048125" y="558641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17419" name="Line 4"/>
          <p:cNvSpPr>
            <a:spLocks noChangeShapeType="1"/>
          </p:cNvSpPr>
          <p:nvPr/>
        </p:nvSpPr>
        <p:spPr bwMode="auto">
          <a:xfrm>
            <a:off x="3995738" y="1700213"/>
            <a:ext cx="4333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6"/>
          <p:cNvSpPr>
            <a:spLocks noChangeShapeType="1"/>
          </p:cNvSpPr>
          <p:nvPr/>
        </p:nvSpPr>
        <p:spPr bwMode="auto">
          <a:xfrm>
            <a:off x="3779838" y="27082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7"/>
          <p:cNvSpPr>
            <a:spLocks noChangeShapeType="1"/>
          </p:cNvSpPr>
          <p:nvPr/>
        </p:nvSpPr>
        <p:spPr bwMode="auto">
          <a:xfrm>
            <a:off x="6084888" y="28527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8"/>
          <p:cNvSpPr>
            <a:spLocks noChangeShapeType="1"/>
          </p:cNvSpPr>
          <p:nvPr/>
        </p:nvSpPr>
        <p:spPr bwMode="auto">
          <a:xfrm>
            <a:off x="3635375" y="3860800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9"/>
          <p:cNvSpPr>
            <a:spLocks noChangeShapeType="1"/>
          </p:cNvSpPr>
          <p:nvPr/>
        </p:nvSpPr>
        <p:spPr bwMode="auto">
          <a:xfrm>
            <a:off x="4572000" y="39338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3635375" y="5589588"/>
            <a:ext cx="165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0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4140200" y="5589588"/>
            <a:ext cx="1171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/>
              <a:t>= 0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3635375" y="5589588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2"/>
          <p:cNvSpPr>
            <a:spLocks noChangeShapeType="1"/>
          </p:cNvSpPr>
          <p:nvPr/>
        </p:nvSpPr>
        <p:spPr bwMode="auto">
          <a:xfrm>
            <a:off x="3276600" y="38608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Line 23"/>
          <p:cNvSpPr>
            <a:spLocks noChangeShapeType="1"/>
          </p:cNvSpPr>
          <p:nvPr/>
        </p:nvSpPr>
        <p:spPr bwMode="auto">
          <a:xfrm>
            <a:off x="4140200" y="38608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9" name="Line 25"/>
          <p:cNvSpPr>
            <a:spLocks noChangeShapeType="1"/>
          </p:cNvSpPr>
          <p:nvPr/>
        </p:nvSpPr>
        <p:spPr bwMode="auto">
          <a:xfrm>
            <a:off x="4356100" y="38608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0" name="Line 26"/>
          <p:cNvSpPr>
            <a:spLocks noChangeShapeType="1"/>
          </p:cNvSpPr>
          <p:nvPr/>
        </p:nvSpPr>
        <p:spPr bwMode="auto">
          <a:xfrm>
            <a:off x="4859338" y="38608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924300" y="1989138"/>
            <a:ext cx="2160588" cy="40322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6923088" cy="765175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764704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</a:rPr>
              <a:t>№ 401 (а)  Рассмотрим точку А (2; -3; 5)</a:t>
            </a: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539750" y="5445125"/>
            <a:ext cx="8231188" cy="23813"/>
          </a:xfrm>
          <a:custGeom>
            <a:avLst/>
            <a:gdLst>
              <a:gd name="T0" fmla="*/ 0 w 5185"/>
              <a:gd name="T1" fmla="*/ 23813 h 15"/>
              <a:gd name="T2" fmla="*/ 8231188 w 5185"/>
              <a:gd name="T3" fmla="*/ 0 h 15"/>
              <a:gd name="T4" fmla="*/ 0 60000 65536"/>
              <a:gd name="T5" fmla="*/ 0 60000 65536"/>
              <a:gd name="T6" fmla="*/ 0 w 5185"/>
              <a:gd name="T7" fmla="*/ 0 h 15"/>
              <a:gd name="T8" fmla="*/ 5185 w 5185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85" h="15">
                <a:moveTo>
                  <a:pt x="0" y="15"/>
                </a:moveTo>
                <a:lnTo>
                  <a:pt x="518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6080125" y="1736725"/>
            <a:ext cx="15875" cy="3703638"/>
          </a:xfrm>
          <a:custGeom>
            <a:avLst/>
            <a:gdLst>
              <a:gd name="T0" fmla="*/ 0 w 10"/>
              <a:gd name="T1" fmla="*/ 3703638 h 2333"/>
              <a:gd name="T2" fmla="*/ 15875 w 10"/>
              <a:gd name="T3" fmla="*/ 0 h 2333"/>
              <a:gd name="T4" fmla="*/ 0 60000 65536"/>
              <a:gd name="T5" fmla="*/ 0 60000 65536"/>
              <a:gd name="T6" fmla="*/ 0 w 10"/>
              <a:gd name="T7" fmla="*/ 0 h 2333"/>
              <a:gd name="T8" fmla="*/ 10 w 10"/>
              <a:gd name="T9" fmla="*/ 2333 h 23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2333">
                <a:moveTo>
                  <a:pt x="0" y="2333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5045075" y="5470525"/>
            <a:ext cx="1035050" cy="1022350"/>
          </a:xfrm>
          <a:custGeom>
            <a:avLst/>
            <a:gdLst>
              <a:gd name="T0" fmla="*/ 1035050 w 652"/>
              <a:gd name="T1" fmla="*/ 0 h 644"/>
              <a:gd name="T2" fmla="*/ 0 w 652"/>
              <a:gd name="T3" fmla="*/ 1022350 h 644"/>
              <a:gd name="T4" fmla="*/ 0 60000 65536"/>
              <a:gd name="T5" fmla="*/ 0 60000 65536"/>
              <a:gd name="T6" fmla="*/ 0 w 652"/>
              <a:gd name="T7" fmla="*/ 0 h 644"/>
              <a:gd name="T8" fmla="*/ 652 w 652"/>
              <a:gd name="T9" fmla="*/ 644 h 6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2" h="644">
                <a:moveTo>
                  <a:pt x="652" y="0"/>
                </a:moveTo>
                <a:lnTo>
                  <a:pt x="0" y="6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292725" y="60213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243888" y="5300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372225" y="1700213"/>
            <a:ext cx="34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40425" y="5445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3851275" y="2420938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6084888" y="2060575"/>
            <a:ext cx="358775" cy="3362325"/>
          </a:xfrm>
          <a:prstGeom prst="rightBrace">
            <a:avLst>
              <a:gd name="adj1" fmla="val 78097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 rot="5400000">
            <a:off x="4561681" y="5455444"/>
            <a:ext cx="287338" cy="1562100"/>
          </a:xfrm>
          <a:prstGeom prst="rightBrace">
            <a:avLst>
              <a:gd name="adj1" fmla="val 453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 rot="-7957840">
            <a:off x="3888581" y="1735932"/>
            <a:ext cx="358775" cy="719138"/>
          </a:xfrm>
          <a:prstGeom prst="rightBrace">
            <a:avLst>
              <a:gd name="adj1" fmla="val 167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492500" y="1628775"/>
            <a:ext cx="360363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2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516688" y="3429000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5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427538" y="6302375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-3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348038" y="25654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50825" y="177323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1) A</a:t>
            </a:r>
            <a:r>
              <a:rPr lang="en-US" sz="2800" i="1" baseline="-25000">
                <a:latin typeface="Times New Roman" pitchFamily="18" charset="0"/>
              </a:rPr>
              <a:t>1 </a:t>
            </a:r>
            <a:r>
              <a:rPr lang="en-US" sz="2800" i="1">
                <a:latin typeface="Times New Roman" pitchFamily="18" charset="0"/>
              </a:rPr>
              <a:t>:  Oxy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348038" y="5516563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</a:rPr>
              <a:t>A</a:t>
            </a:r>
            <a:r>
              <a:rPr lang="en-US" sz="3200" i="1" baseline="-25000">
                <a:solidFill>
                  <a:schemeClr val="hlink"/>
                </a:solidFill>
              </a:rPr>
              <a:t>1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39750" y="2349500"/>
            <a:ext cx="214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sz="3200" i="1" baseline="-25000" dirty="0">
                <a:solidFill>
                  <a:schemeClr val="hlink"/>
                </a:solidFill>
                <a:latin typeface="Times New Roman" pitchFamily="18" charset="0"/>
              </a:rPr>
              <a:t>1 </a:t>
            </a:r>
            <a:r>
              <a:rPr lang="en-US" sz="3200" i="1" dirty="0">
                <a:solidFill>
                  <a:schemeClr val="hlink"/>
                </a:solidFill>
                <a:latin typeface="Times New Roman" pitchFamily="18" charset="0"/>
              </a:rPr>
              <a:t>(2; -3; 0)</a:t>
            </a:r>
            <a:endParaRPr lang="ru-RU" sz="3200" i="1" dirty="0">
              <a:solidFill>
                <a:schemeClr val="hlink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508625" y="2420938"/>
            <a:ext cx="62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A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79388" y="2997200"/>
            <a:ext cx="1857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2) A</a:t>
            </a:r>
            <a:r>
              <a:rPr lang="en-US" sz="2800" i="1" baseline="-25000">
                <a:latin typeface="Times New Roman" pitchFamily="18" charset="0"/>
              </a:rPr>
              <a:t>2 </a:t>
            </a:r>
            <a:r>
              <a:rPr lang="en-US" sz="2800" i="1">
                <a:latin typeface="Times New Roman" pitchFamily="18" charset="0"/>
              </a:rPr>
              <a:t>:  Oxz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68313" y="3573463"/>
            <a:ext cx="200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2 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(2; 0; 5)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50825" y="4221163"/>
            <a:ext cx="1836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3) A</a:t>
            </a:r>
            <a:r>
              <a:rPr lang="en-US" sz="2800" i="1" baseline="-25000">
                <a:latin typeface="Times New Roman" pitchFamily="18" charset="0"/>
              </a:rPr>
              <a:t>3 </a:t>
            </a:r>
            <a:r>
              <a:rPr lang="en-US" sz="2800" i="1">
                <a:latin typeface="Times New Roman" pitchFamily="18" charset="0"/>
              </a:rPr>
              <a:t>:  Oyz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427538" y="141287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</a:rPr>
              <a:t>A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3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68313" y="4797425"/>
            <a:ext cx="214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3 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(0; -3; 5)</a:t>
            </a:r>
            <a:endParaRPr lang="ru-RU" sz="3200" i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39" grpId="0" animBg="1"/>
      <p:bldP spid="18440" grpId="0" animBg="1"/>
      <p:bldP spid="18441" grpId="0" animBg="1"/>
      <p:bldP spid="18443" grpId="0"/>
      <p:bldP spid="18444" grpId="0"/>
      <p:bldP spid="18445" grpId="0"/>
      <p:bldP spid="18446" grpId="0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/>
      <p:bldP spid="18455" grpId="0"/>
      <p:bldP spid="18456" grpId="0"/>
      <p:bldP spid="18457" grpId="0"/>
      <p:bldP spid="18458" grpId="0"/>
      <p:bldP spid="18459" grpId="0"/>
      <p:bldP spid="18460" grpId="0"/>
      <p:bldP spid="18461" grpId="0"/>
      <p:bldP spid="18462" grpId="0"/>
      <p:bldP spid="184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923088" cy="765175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764704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</a:rPr>
              <a:t>№ 401 (б)  Рассмотрим точку А (2; -3; 5)</a:t>
            </a:r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539750" y="5445125"/>
            <a:ext cx="8231188" cy="23813"/>
          </a:xfrm>
          <a:custGeom>
            <a:avLst/>
            <a:gdLst>
              <a:gd name="T0" fmla="*/ 0 w 5185"/>
              <a:gd name="T1" fmla="*/ 23813 h 15"/>
              <a:gd name="T2" fmla="*/ 8231188 w 5185"/>
              <a:gd name="T3" fmla="*/ 0 h 15"/>
              <a:gd name="T4" fmla="*/ 0 60000 65536"/>
              <a:gd name="T5" fmla="*/ 0 60000 65536"/>
              <a:gd name="T6" fmla="*/ 0 w 5185"/>
              <a:gd name="T7" fmla="*/ 0 h 15"/>
              <a:gd name="T8" fmla="*/ 5185 w 5185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85" h="15">
                <a:moveTo>
                  <a:pt x="0" y="15"/>
                </a:moveTo>
                <a:lnTo>
                  <a:pt x="518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6080125" y="1736725"/>
            <a:ext cx="15875" cy="3703638"/>
          </a:xfrm>
          <a:custGeom>
            <a:avLst/>
            <a:gdLst>
              <a:gd name="T0" fmla="*/ 0 w 10"/>
              <a:gd name="T1" fmla="*/ 3703638 h 2333"/>
              <a:gd name="T2" fmla="*/ 15875 w 10"/>
              <a:gd name="T3" fmla="*/ 0 h 2333"/>
              <a:gd name="T4" fmla="*/ 0 60000 65536"/>
              <a:gd name="T5" fmla="*/ 0 60000 65536"/>
              <a:gd name="T6" fmla="*/ 0 w 10"/>
              <a:gd name="T7" fmla="*/ 0 h 2333"/>
              <a:gd name="T8" fmla="*/ 10 w 10"/>
              <a:gd name="T9" fmla="*/ 2333 h 23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2333">
                <a:moveTo>
                  <a:pt x="0" y="2333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045075" y="5470525"/>
            <a:ext cx="1035050" cy="1022350"/>
          </a:xfrm>
          <a:custGeom>
            <a:avLst/>
            <a:gdLst>
              <a:gd name="T0" fmla="*/ 1035050 w 652"/>
              <a:gd name="T1" fmla="*/ 0 h 644"/>
              <a:gd name="T2" fmla="*/ 0 w 652"/>
              <a:gd name="T3" fmla="*/ 1022350 h 644"/>
              <a:gd name="T4" fmla="*/ 0 60000 65536"/>
              <a:gd name="T5" fmla="*/ 0 60000 65536"/>
              <a:gd name="T6" fmla="*/ 0 w 652"/>
              <a:gd name="T7" fmla="*/ 0 h 644"/>
              <a:gd name="T8" fmla="*/ 652 w 652"/>
              <a:gd name="T9" fmla="*/ 644 h 6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2" h="644">
                <a:moveTo>
                  <a:pt x="652" y="0"/>
                </a:moveTo>
                <a:lnTo>
                  <a:pt x="0" y="6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924300" y="1989138"/>
            <a:ext cx="2160588" cy="40322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92725" y="60213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243888" y="5300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72225" y="1700213"/>
            <a:ext cx="34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40425" y="5445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851275" y="2420938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/>
          </p:cNvSpPr>
          <p:nvPr/>
        </p:nvSpPr>
        <p:spPr bwMode="auto">
          <a:xfrm>
            <a:off x="6084888" y="2060575"/>
            <a:ext cx="358775" cy="3362325"/>
          </a:xfrm>
          <a:prstGeom prst="rightBrace">
            <a:avLst>
              <a:gd name="adj1" fmla="val 78097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/>
          </p:cNvSpPr>
          <p:nvPr/>
        </p:nvSpPr>
        <p:spPr bwMode="auto">
          <a:xfrm rot="5400000">
            <a:off x="4561681" y="5455444"/>
            <a:ext cx="287338" cy="1562100"/>
          </a:xfrm>
          <a:prstGeom prst="rightBrace">
            <a:avLst>
              <a:gd name="adj1" fmla="val 453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16"/>
          <p:cNvSpPr>
            <a:spLocks/>
          </p:cNvSpPr>
          <p:nvPr/>
        </p:nvSpPr>
        <p:spPr bwMode="auto">
          <a:xfrm rot="-7957840">
            <a:off x="3888581" y="1735932"/>
            <a:ext cx="358775" cy="719138"/>
          </a:xfrm>
          <a:prstGeom prst="rightBrace">
            <a:avLst>
              <a:gd name="adj1" fmla="val 167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492500" y="1628775"/>
            <a:ext cx="360363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2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516688" y="3429000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5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427538" y="6302375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-3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348038" y="25654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50825" y="1773238"/>
            <a:ext cx="1719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1) A</a:t>
            </a:r>
            <a:r>
              <a:rPr lang="ru-RU" sz="2800" i="1" baseline="-25000">
                <a:latin typeface="Times New Roman" pitchFamily="18" charset="0"/>
              </a:rPr>
              <a:t>4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Ox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435600" y="5878513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endParaRPr lang="ru-RU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39750" y="2349500"/>
            <a:ext cx="2008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r>
              <a:rPr lang="en-US" sz="3200" i="1" baseline="-250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(2; </a:t>
            </a:r>
            <a:r>
              <a:rPr lang="ru-RU" sz="3200" i="1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; 0)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924300" y="479742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79388" y="2997200"/>
            <a:ext cx="169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2) A</a:t>
            </a:r>
            <a:r>
              <a:rPr lang="ru-RU" sz="2800" i="1" baseline="-25000">
                <a:latin typeface="Times New Roman" pitchFamily="18" charset="0"/>
              </a:rPr>
              <a:t>5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</a:t>
            </a:r>
            <a:r>
              <a:rPr lang="ru-RU" sz="2800" i="1">
                <a:latin typeface="Times New Roman" pitchFamily="18" charset="0"/>
              </a:rPr>
              <a:t>у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68313" y="3573463"/>
            <a:ext cx="214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-3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50825" y="4221163"/>
            <a:ext cx="167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3) A</a:t>
            </a:r>
            <a:r>
              <a:rPr lang="ru-RU" sz="2800" i="1" baseline="-25000">
                <a:latin typeface="Times New Roman" pitchFamily="18" charset="0"/>
              </a:rPr>
              <a:t>6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508625" y="141287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68313" y="4797425"/>
            <a:ext cx="2008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(0; </a:t>
            </a:r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; 5)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4541838" y="5440363"/>
            <a:ext cx="1543050" cy="6350"/>
          </a:xfrm>
          <a:custGeom>
            <a:avLst/>
            <a:gdLst>
              <a:gd name="T0" fmla="*/ 0 w 972"/>
              <a:gd name="T1" fmla="*/ 0 h 4"/>
              <a:gd name="T2" fmla="*/ 1543050 w 972"/>
              <a:gd name="T3" fmla="*/ 6350 h 4"/>
              <a:gd name="T4" fmla="*/ 0 60000 65536"/>
              <a:gd name="T5" fmla="*/ 0 60000 65536"/>
              <a:gd name="T6" fmla="*/ 0 w 972"/>
              <a:gd name="T7" fmla="*/ 0 h 4"/>
              <a:gd name="T8" fmla="*/ 972 w 97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2" h="4">
                <a:moveTo>
                  <a:pt x="0" y="0"/>
                </a:moveTo>
                <a:lnTo>
                  <a:pt x="972" y="4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4511675" y="2011363"/>
            <a:ext cx="30163" cy="3398837"/>
          </a:xfrm>
          <a:custGeom>
            <a:avLst/>
            <a:gdLst>
              <a:gd name="T0" fmla="*/ 0 w 19"/>
              <a:gd name="T1" fmla="*/ 0 h 2141"/>
              <a:gd name="T2" fmla="*/ 30163 w 19"/>
              <a:gd name="T3" fmla="*/ 3398837 h 2141"/>
              <a:gd name="T4" fmla="*/ 0 60000 65536"/>
              <a:gd name="T5" fmla="*/ 0 60000 65536"/>
              <a:gd name="T6" fmla="*/ 0 w 19"/>
              <a:gd name="T7" fmla="*/ 0 h 2141"/>
              <a:gd name="T8" fmla="*/ 19 w 19"/>
              <a:gd name="T9" fmla="*/ 2141 h 2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" h="2141">
                <a:moveTo>
                  <a:pt x="0" y="0"/>
                </a:moveTo>
                <a:lnTo>
                  <a:pt x="19" y="2141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3902075" y="5440363"/>
            <a:ext cx="639763" cy="595312"/>
          </a:xfrm>
          <a:custGeom>
            <a:avLst/>
            <a:gdLst>
              <a:gd name="T0" fmla="*/ 639763 w 403"/>
              <a:gd name="T1" fmla="*/ 0 h 375"/>
              <a:gd name="T2" fmla="*/ 0 w 403"/>
              <a:gd name="T3" fmla="*/ 595312 h 375"/>
              <a:gd name="T4" fmla="*/ 0 60000 65536"/>
              <a:gd name="T5" fmla="*/ 0 60000 65536"/>
              <a:gd name="T6" fmla="*/ 0 w 403"/>
              <a:gd name="T7" fmla="*/ 0 h 375"/>
              <a:gd name="T8" fmla="*/ 403 w 403"/>
              <a:gd name="T9" fmla="*/ 375 h 3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375">
                <a:moveTo>
                  <a:pt x="403" y="0"/>
                </a:moveTo>
                <a:lnTo>
                  <a:pt x="0" y="375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  <p:bldP spid="23581" grpId="0"/>
      <p:bldP spid="23583" grpId="0" animBg="1"/>
      <p:bldP spid="23584" grpId="0" animBg="1"/>
      <p:bldP spid="235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Вопросы на повторение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744688"/>
            <a:ext cx="8229600" cy="46132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1.Как называется выпуклый многогранник, все грани которого равные правильные многоугольники и в каждой его вершине сходится одно и то же число рёбер?  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2.Как называются стороны многоугольников, из которых состоит многогранник? </a:t>
            </a:r>
          </a:p>
          <a:p>
            <a:pPr eaLnBrk="1" hangingPunct="1"/>
            <a:endParaRPr lang="ru-RU" sz="3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78581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Решение задач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А(3;-1:0), Е(0;-1;0), В(0;0;-7), G(0;5;-7),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(2;0;0),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(-4;0;3),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(1:2:3), Н(-√5;√3;0)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из этих точек лежат на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на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 аппликат 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плоскости УОZ: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е) в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плоскости  ХОZ: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28728" y="785794"/>
            <a:ext cx="614366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№400 (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itchFamily="18" charset="0"/>
              </a:rPr>
              <a:t>в;д;е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78581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Решение задач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А(3;-1:0), Е(0;-1;0), В(0;0;-7), G(0;5;-7),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(2;0;0),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(-4;0;3),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(1:2:3), Н(-√5;√3;0)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из этих точек лежат на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 ординат: 	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Е(0;-1;0),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 аппликат: 	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В(0;0;-7),</a:t>
            </a:r>
          </a:p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плоскости УОZ: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Е(0;-1;0), В(0;0;-7), G(0;5;-7),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плоскости  ХОZ: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В(0;0;-7), С (2;0;0),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(-4;0;3).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28728" y="785794"/>
            <a:ext cx="614366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№400 (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itchFamily="18" charset="0"/>
              </a:rPr>
              <a:t>б;в;д;е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Подведение итогов.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43100"/>
            <a:ext cx="8229600" cy="4186230"/>
          </a:xfrm>
        </p:spPr>
        <p:txBody>
          <a:bodyPr/>
          <a:lstStyle/>
          <a:p>
            <a:r>
              <a:rPr lang="ru-RU" sz="39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уроке познакомились с прямоугольной системой координат, с вектором, научились находить координаты точки, изображенной в заданной системе координат</a:t>
            </a:r>
          </a:p>
          <a:p>
            <a:r>
              <a:rPr lang="ru-RU" sz="39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Оценки за урок</a:t>
            </a:r>
            <a:endParaRPr lang="ru-RU" sz="39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FF69"/>
              </a:gs>
              <a:gs pos="50000">
                <a:srgbClr val="FFFFCF"/>
              </a:gs>
              <a:gs pos="100000">
                <a:srgbClr val="FFFF69"/>
              </a:gs>
            </a:gsLst>
            <a:lin ang="5400000" scaled="1"/>
          </a:gradFill>
          <a:ln w="38100"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CC0066"/>
                </a:solidFill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787900" y="1928802"/>
            <a:ext cx="3960813" cy="646331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FFFFD5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Сайт </a:t>
            </a:r>
            <a:r>
              <a:rPr lang="en-US" sz="3600" b="1" i="1" dirty="0" smtClean="0">
                <a:solidFill>
                  <a:srgbClr val="FF0000"/>
                </a:solidFill>
              </a:rPr>
              <a:t>btpit36.ru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33796" name="Picture 2" descr="C:\Users\User\AppData\Local\Microsoft\Windows\Temporary Internet Files\Content.IE5\R7EYLX4J\MC9004404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175"/>
            <a:ext cx="4589462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FF69"/>
              </a:gs>
              <a:gs pos="50000">
                <a:srgbClr val="FFFFCF"/>
              </a:gs>
              <a:gs pos="100000">
                <a:srgbClr val="FFFF69"/>
              </a:gs>
            </a:gsLst>
            <a:lin ang="5400000" scaled="1"/>
          </a:gradFill>
          <a:ln w="38100"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CC0066"/>
                </a:solidFill>
                <a:latin typeface="Times New Roman" pitchFamily="18" charset="0"/>
              </a:rPr>
              <a:t>Спасибо за внимание!!!</a:t>
            </a:r>
          </a:p>
        </p:txBody>
      </p:sp>
      <p:pic>
        <p:nvPicPr>
          <p:cNvPr id="33796" name="Picture 2" descr="C:\Users\User\AppData\Local\Microsoft\Windows\Temporary Internet Files\Content.IE5\R7EYLX4J\MC9004404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175"/>
            <a:ext cx="4589462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87900" y="1928802"/>
            <a:ext cx="3960813" cy="707886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FFFFD5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До свидания!!!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Ответы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744688"/>
            <a:ext cx="5043494" cy="289875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dirty="0" smtClean="0">
                <a:solidFill>
                  <a:srgbClr val="000099"/>
                </a:solidFill>
              </a:rPr>
              <a:t>1. Правильный</a:t>
            </a:r>
          </a:p>
          <a:p>
            <a:pPr eaLnBrk="1" hangingPunct="1">
              <a:buFontTx/>
              <a:buNone/>
            </a:pPr>
            <a:r>
              <a:rPr lang="ru-RU" sz="6000" dirty="0" smtClean="0">
                <a:solidFill>
                  <a:srgbClr val="000099"/>
                </a:solidFill>
              </a:rPr>
              <a:t>2. Ребра</a:t>
            </a:r>
          </a:p>
          <a:p>
            <a:pPr eaLnBrk="1" hangingPunct="1"/>
            <a:endParaRPr lang="ru-RU" sz="6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Вопросы на повторение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50825" y="1744688"/>
            <a:ext cx="8642350" cy="432751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3.Поверхность, составленная из 4 – </a:t>
            </a:r>
            <a:r>
              <a:rPr lang="ru-RU" sz="3600" dirty="0" err="1" smtClean="0">
                <a:solidFill>
                  <a:srgbClr val="000099"/>
                </a:solidFill>
              </a:rPr>
              <a:t>х</a:t>
            </a:r>
            <a:r>
              <a:rPr lang="ru-RU" sz="3600" dirty="0" smtClean="0">
                <a:solidFill>
                  <a:srgbClr val="000099"/>
                </a:solidFill>
              </a:rPr>
              <a:t> треугольников.  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4.Как называется многогранник, составленный из двух равных многоугольников, расположенных в параллельных плоскостях и                                      </a:t>
            </a:r>
            <a:r>
              <a:rPr lang="en-US" sz="3600" b="1" dirty="0" smtClean="0">
                <a:solidFill>
                  <a:srgbClr val="000099"/>
                </a:solidFill>
              </a:rPr>
              <a:t>n</a:t>
            </a:r>
            <a:r>
              <a:rPr lang="ru-RU" sz="3600" dirty="0" smtClean="0">
                <a:solidFill>
                  <a:srgbClr val="000099"/>
                </a:solidFill>
              </a:rPr>
              <a:t> – параллелограммов?  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Ответы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50825" y="1744688"/>
            <a:ext cx="4392613" cy="247013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dirty="0" smtClean="0">
                <a:solidFill>
                  <a:srgbClr val="000099"/>
                </a:solidFill>
              </a:rPr>
              <a:t>3. Тетраэдр</a:t>
            </a:r>
          </a:p>
          <a:p>
            <a:pPr eaLnBrk="1" hangingPunct="1">
              <a:buFontTx/>
              <a:buNone/>
            </a:pPr>
            <a:r>
              <a:rPr lang="ru-RU" sz="6000" dirty="0" smtClean="0">
                <a:solidFill>
                  <a:srgbClr val="000099"/>
                </a:solidFill>
              </a:rPr>
              <a:t>4. Призма</a:t>
            </a:r>
            <a:endParaRPr lang="ru-RU" sz="6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1520" y="3071811"/>
            <a:ext cx="8892480" cy="1571635"/>
          </a:xfrm>
        </p:spPr>
        <p:txBody>
          <a:bodyPr/>
          <a:lstStyle/>
          <a:p>
            <a:r>
              <a:rPr lang="ru-RU" sz="6000" dirty="0" smtClean="0">
                <a:solidFill>
                  <a:srgbClr val="0070C0"/>
                </a:solidFill>
              </a:rPr>
              <a:t>«Координаты и векторы»</a:t>
            </a:r>
            <a:endParaRPr lang="ru-RU" sz="6000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3" descr="H:\Documents and Settings\Aida\Рабочий стол\текстуры и фоны, клипарты\новеньки картинки\protractor measuring a hb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857232"/>
            <a:ext cx="1952628" cy="1444944"/>
          </a:xfrm>
          <a:prstGeom prst="rect">
            <a:avLst/>
          </a:prstGeom>
          <a:noFill/>
        </p:spPr>
      </p:pic>
      <p:pic>
        <p:nvPicPr>
          <p:cNvPr id="5" name="Picture 6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785794"/>
            <a:ext cx="2259484" cy="1590007"/>
          </a:xfrm>
          <a:prstGeom prst="rect">
            <a:avLst/>
          </a:prstGeom>
          <a:noFill/>
        </p:spPr>
      </p:pic>
      <p:pic>
        <p:nvPicPr>
          <p:cNvPr id="6" name="Picture 2" descr="H:\Documents and Settings\Aida\Рабочий стол\текстуры и фоны, клипарты\новеньки картинки\geometry compass shapes h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500063"/>
            <a:ext cx="2474912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71613"/>
            <a:ext cx="8229600" cy="5286388"/>
          </a:xfrm>
        </p:spPr>
        <p:txBody>
          <a:bodyPr/>
          <a:lstStyle/>
          <a:p>
            <a:pPr algn="just"/>
            <a:r>
              <a:rPr lang="ru-RU" sz="3600" b="1" i="1" dirty="0" smtClean="0">
                <a:latin typeface="Times New Roman" pitchFamily="18" charset="0"/>
              </a:rPr>
              <a:t>Познакомиться с понятием  системы координат в пространстве и понятием вектора.</a:t>
            </a:r>
          </a:p>
          <a:p>
            <a:pPr algn="just"/>
            <a:r>
              <a:rPr lang="ru-RU" sz="3600" b="1" i="1" dirty="0" smtClean="0">
                <a:latin typeface="Times New Roman" pitchFamily="18" charset="0"/>
              </a:rPr>
              <a:t>Выработать умение строить точку по заданным координатам и находить координаты точки, изображенной в заданной системе координат.</a:t>
            </a:r>
          </a:p>
          <a:p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Рене Декарт (1596–1650)...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5054CD-825A-4A32-ADD6-48245E7DF7FE}" type="datetime1">
              <a:rPr lang="ru-RU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F8491-4240-470A-8E87-F2820B6AEFC2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3078" name="Picture 6" descr="C:\Users\лена\Desktop\1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991455" cy="2664296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536" y="5142384"/>
            <a:ext cx="77048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2564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того чтобы усовершенствовать ум, надо больше размышлять, чем заучивать.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206084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мощный и универсальный метод познания природы, образец для других наук.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58112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 иметь хороший ум, главное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хорошо его применять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00174"/>
            <a:ext cx="8229600" cy="478634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Сколькими координатами может быть задана точка на прямой?                                </a:t>
            </a:r>
            <a:endParaRPr lang="ru-RU" sz="3600" b="1" dirty="0" smtClean="0">
              <a:latin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</a:rPr>
              <a:t>Сколькими координатами может быть задана точка в координатной плоскости?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endParaRPr lang="ru-RU" sz="3600" i="1" dirty="0" smtClean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</a:rPr>
              <a:t> Сколькими координатами может быть задана точка в пространстве?</a:t>
            </a:r>
            <a:r>
              <a:rPr lang="ru-RU" sz="3600" i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DFF43-ACFC-4CAD-93A2-A0952C5152C3}" type="datetime1">
              <a:rPr lang="ru-RU" smtClean="0"/>
              <a:pPr>
                <a:defRPr/>
              </a:pPr>
              <a:t>25.04.2020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610-BECA-4679-A6BA-166BBFA3BB1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- 11!</Template>
  <TotalTime>1199</TotalTime>
  <Words>880</Words>
  <Application>Microsoft Office PowerPoint</Application>
  <PresentationFormat>Экран (4:3)</PresentationFormat>
  <Paragraphs>205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математика - 11!</vt:lpstr>
      <vt:lpstr>«Координаты и векторы»</vt:lpstr>
      <vt:lpstr>Вопросы на повторение</vt:lpstr>
      <vt:lpstr>Ответы</vt:lpstr>
      <vt:lpstr>Вопросы на повторение</vt:lpstr>
      <vt:lpstr>Ответы</vt:lpstr>
      <vt:lpstr>«Координаты и векторы»</vt:lpstr>
      <vt:lpstr>Цели:</vt:lpstr>
      <vt:lpstr>  Рене Декарт (1596–1650)...</vt:lpstr>
      <vt:lpstr>Гипотеза</vt:lpstr>
      <vt:lpstr>Слайд 10</vt:lpstr>
      <vt:lpstr>Октанты</vt:lpstr>
      <vt:lpstr>Координаты точки в пространстве</vt:lpstr>
      <vt:lpstr>Найти координаты точек A S D F N R M C</vt:lpstr>
      <vt:lpstr>Найти координаты точек A S D F N R M C</vt:lpstr>
      <vt:lpstr>Определение вектора в пространстве</vt:lpstr>
      <vt:lpstr>Любая точка пространства также  может рассматриваться как вектор. Такой вектор называется нулевым</vt:lpstr>
      <vt:lpstr>Длина ненулевого вектора </vt:lpstr>
      <vt:lpstr>Решение задач.</vt:lpstr>
      <vt:lpstr>Решение задач.</vt:lpstr>
      <vt:lpstr> Решение задач</vt:lpstr>
      <vt:lpstr> Решение задач</vt:lpstr>
      <vt:lpstr>Подведение итогов.  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dc:description>http://aida.ucoz.ru</dc:description>
  <cp:lastModifiedBy>Татьяна Похващева</cp:lastModifiedBy>
  <cp:revision>125</cp:revision>
  <dcterms:created xsi:type="dcterms:W3CDTF">2015-07-23T12:49:10Z</dcterms:created>
  <dcterms:modified xsi:type="dcterms:W3CDTF">2020-04-25T12:51:47Z</dcterms:modified>
</cp:coreProperties>
</file>