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Layout+xml" PartName="/ppt/slideLayouts/slideLayout8.xml"/>
  <Override ContentType="application/vnd.openxmlformats-officedocument.presentationml.notesSlide+xml" PartName="/ppt/notesSlides/notesSlide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Layout+xml" PartName="/ppt/slideLayouts/slideLayout4.xml"/>
  <Override ContentType="application/vnd.openxmlformats-officedocument.presentationml.slideLayout+xml" PartName="/ppt/slideLayouts/slideLayout6.xml"/>
  <Override ContentType="application/vnd.openxmlformats-officedocument.theme+xml" PartName="/ppt/theme/theme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handoutMaster+xml" PartName="/ppt/handoutMasters/handoutMaster1.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package.core-properties+xml" PartName="/docProps/core.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Layout+xml" PartName="/ppt/slideLayouts/slideLayout7.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slideLayout+xml" PartName="/ppt/slideLayouts/slideLayout5.xml"/>
  <Override ContentType="application/vnd.openxmlformats-officedocument.theme+xml" PartName="/ppt/theme/theme2.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69" r:id="rId2"/>
    <p:sldId id="256" r:id="rId3"/>
    <p:sldId id="300" r:id="rId4"/>
    <p:sldId id="275" r:id="rId5"/>
    <p:sldId id="292" r:id="rId6"/>
    <p:sldId id="293" r:id="rId7"/>
    <p:sldId id="277" r:id="rId8"/>
    <p:sldId id="287" r:id="rId9"/>
    <p:sldId id="283" r:id="rId10"/>
    <p:sldId id="281" r:id="rId11"/>
    <p:sldId id="285" r:id="rId12"/>
    <p:sldId id="278" r:id="rId13"/>
    <p:sldId id="294" r:id="rId14"/>
    <p:sldId id="295" r:id="rId15"/>
    <p:sldId id="299" r:id="rId16"/>
    <p:sldId id="297" r:id="rId17"/>
    <p:sldId id="298" r:id="rId18"/>
    <p:sldId id="273" r:id="rId19"/>
    <p:sldId id="288"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9462" autoAdjust="0"/>
  </p:normalViewPr>
  <p:slideViewPr>
    <p:cSldViewPr>
      <p:cViewPr>
        <p:scale>
          <a:sx n="75" d="100"/>
          <a:sy n="75" d="100"/>
        </p:scale>
        <p:origin x="-114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ru-RU"/>
          </a:p>
        </p:txBody>
      </p:sp>
      <p:sp>
        <p:nvSpPr>
          <p:cNvPr id="286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7E5B68A9-7DB2-478E-ADDE-9B0AC5B4EB84}" type="datetimeFigureOut">
              <a:rPr lang="ru-RU"/>
              <a:pPr/>
              <a:t>12.06.2018</a:t>
            </a:fld>
            <a:endParaRPr lang="ru-RU"/>
          </a:p>
        </p:txBody>
      </p:sp>
      <p:sp>
        <p:nvSpPr>
          <p:cNvPr id="286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ru-RU"/>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404CCC97-6247-4BFE-937E-D654AD7F34A2}" type="slidenum">
              <a:rPr lang="ru-RU"/>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ru-RU"/>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17CDA4D6-E534-4032-8ECB-B2821CFD582B}" type="datetimeFigureOut">
              <a:rPr lang="ru-RU"/>
              <a:pPr/>
              <a:t>12.06.2018</a:t>
            </a:fld>
            <a:endParaRPr lang="ru-RU"/>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ru-RU"/>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B32F9C6E-3981-420D-9F13-6B0D76AC5133}"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Прямая соединительная линия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Овал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8" name="Заголовок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ru-RU" smtClean="0"/>
              <a:t>Образец заголовка</a:t>
            </a:r>
            <a:endParaRPr lang="en-US"/>
          </a:p>
        </p:txBody>
      </p:sp>
      <p:sp>
        <p:nvSpPr>
          <p:cNvPr id="7" name="Дата 14"/>
          <p:cNvSpPr>
            <a:spLocks noGrp="1"/>
          </p:cNvSpPr>
          <p:nvPr>
            <p:ph type="dt" sz="half" idx="10"/>
          </p:nvPr>
        </p:nvSpPr>
        <p:spPr/>
        <p:txBody>
          <a:bodyPr/>
          <a:lstStyle>
            <a:lvl1pPr>
              <a:defRPr/>
            </a:lvl1pPr>
          </a:lstStyle>
          <a:p>
            <a:pPr>
              <a:defRPr/>
            </a:pPr>
            <a:fld id="{025F6BDA-D91B-485D-8BA1-F2215488BAB6}" type="datetimeFigureOut">
              <a:rPr lang="ru-RU"/>
              <a:pPr>
                <a:defRPr/>
              </a:pPr>
              <a:t>12.06.2018</a:t>
            </a:fld>
            <a:endParaRPr lang="ru-RU"/>
          </a:p>
        </p:txBody>
      </p:sp>
      <p:sp>
        <p:nvSpPr>
          <p:cNvPr id="8" name="Номер слайда 15"/>
          <p:cNvSpPr>
            <a:spLocks noGrp="1"/>
          </p:cNvSpPr>
          <p:nvPr>
            <p:ph type="sldNum" sz="quarter" idx="11"/>
          </p:nvPr>
        </p:nvSpPr>
        <p:spPr/>
        <p:txBody>
          <a:bodyPr/>
          <a:lstStyle>
            <a:lvl1pPr>
              <a:defRPr/>
            </a:lvl1pPr>
          </a:lstStyle>
          <a:p>
            <a:pPr>
              <a:defRPr/>
            </a:pPr>
            <a:fld id="{ABCC325D-3C65-4EF2-84E4-A7D46E6DB130}" type="slidenum">
              <a:rPr lang="ru-RU"/>
              <a:pPr>
                <a:defRPr/>
              </a:pPr>
              <a:t>‹#›</a:t>
            </a:fld>
            <a:endParaRPr lang="ru-RU"/>
          </a:p>
        </p:txBody>
      </p:sp>
      <p:sp>
        <p:nvSpPr>
          <p:cNvPr id="10" name="Нижний колонтитул 16"/>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AD0075D0-E993-4D83-8E00-E7707F112F03}" type="datetimeFigureOut">
              <a:rPr lang="ru-RU"/>
              <a:pPr>
                <a:defRPr/>
              </a:pPr>
              <a:t>12.06.2018</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40376EFC-CAAF-4A87-9536-15CA37B07D2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E23EC836-E72F-47F4-B784-A4239C0DD67B}" type="datetimeFigureOut">
              <a:rPr lang="ru-RU"/>
              <a:pPr>
                <a:defRPr/>
              </a:pPr>
              <a:t>12.06.2018</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03C2BC34-43B4-4A52-8B41-A7844FF9E03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Заголовок 16"/>
          <p:cNvSpPr>
            <a:spLocks noGrp="1"/>
          </p:cNvSpPr>
          <p:nvPr>
            <p:ph type="title"/>
          </p:nvPr>
        </p:nvSpPr>
        <p:spPr/>
        <p:txBody>
          <a:bodyPr rtlCol="0"/>
          <a:lstStyle/>
          <a:p>
            <a:r>
              <a:rPr lang="ru-RU" smtClean="0"/>
              <a:t>Образец заголовка</a:t>
            </a:r>
            <a:endParaRPr lang="en-US"/>
          </a:p>
        </p:txBody>
      </p:sp>
      <p:sp>
        <p:nvSpPr>
          <p:cNvPr id="4" name="Дата 23"/>
          <p:cNvSpPr>
            <a:spLocks noGrp="1"/>
          </p:cNvSpPr>
          <p:nvPr>
            <p:ph type="dt" sz="half" idx="10"/>
          </p:nvPr>
        </p:nvSpPr>
        <p:spPr/>
        <p:txBody>
          <a:bodyPr/>
          <a:lstStyle>
            <a:lvl1pPr>
              <a:defRPr/>
            </a:lvl1pPr>
          </a:lstStyle>
          <a:p>
            <a:pPr>
              <a:defRPr/>
            </a:pPr>
            <a:fld id="{A879870A-5E65-46C8-89E4-8CA7BB9D67E7}" type="datetimeFigureOut">
              <a:rPr lang="ru-RU"/>
              <a:pPr>
                <a:defRPr/>
              </a:pPr>
              <a:t>12.06.2018</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BA237F19-FF5A-425D-94F3-494790AE031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E49A681-76C5-4465-B592-6BF5F3CBFA93}" type="datetimeFigureOut">
              <a:rPr lang="ru-RU"/>
              <a:pPr>
                <a:defRPr/>
              </a:pPr>
              <a:t>12.06.2018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B44B196-D6CF-4CC2-BD5F-FD65FB35146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11" name="Содержимое 10"/>
          <p:cNvSpPr>
            <a:spLocks noGrp="1"/>
          </p:cNvSpPr>
          <p:nvPr>
            <p:ph sz="half" idx="1"/>
          </p:nvPr>
        </p:nvSpPr>
        <p:spPr>
          <a:xfrm>
            <a:off x="457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63A24451-31DB-4132-8134-C584F1252FC5}" type="datetimeFigureOut">
              <a:rPr lang="ru-RU"/>
              <a:pPr>
                <a:defRPr/>
              </a:pPr>
              <a:t>12.06.2018</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6210C836-CB1E-42DF-94BE-DC941B2F361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Прямая соединительная линия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4" name="Содержимое 33"/>
          <p:cNvSpPr>
            <a:spLocks noGrp="1"/>
          </p:cNvSpPr>
          <p:nvPr>
            <p:ph sz="quarter" idx="4"/>
          </p:nvPr>
        </p:nvSpPr>
        <p:spPr>
          <a:xfrm>
            <a:off x="4649788"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Заголовок 1"/>
          <p:cNvSpPr>
            <a:spLocks noGrp="1"/>
          </p:cNvSpPr>
          <p:nvPr>
            <p:ph type="title"/>
          </p:nvPr>
        </p:nvSpPr>
        <p:spPr>
          <a:xfrm>
            <a:off x="457200" y="155448"/>
            <a:ext cx="8229600" cy="1143000"/>
          </a:xfrm>
        </p:spPr>
        <p:txBody>
          <a:bodyPr/>
          <a:lstStyle>
            <a:lvl1pPr>
              <a:defRPr/>
            </a:lvl1pPr>
          </a:lstStyle>
          <a:p>
            <a:r>
              <a:rPr lang="ru-RU" smtClean="0"/>
              <a:t>Образец заголовка</a:t>
            </a:r>
            <a:endParaRPr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9" name="Номер слайда 8"/>
          <p:cNvSpPr>
            <a:spLocks noGrp="1"/>
          </p:cNvSpPr>
          <p:nvPr>
            <p:ph type="sldNum" sz="quarter" idx="10"/>
          </p:nvPr>
        </p:nvSpPr>
        <p:spPr/>
        <p:txBody>
          <a:bodyPr/>
          <a:lstStyle>
            <a:lvl1pPr>
              <a:defRPr/>
            </a:lvl1pPr>
          </a:lstStyle>
          <a:p>
            <a:pPr>
              <a:defRPr/>
            </a:pPr>
            <a:fld id="{C4EAF0B5-C4B9-4426-A293-305930693D7D}" type="slidenum">
              <a:rPr lang="ru-RU"/>
              <a:pPr>
                <a:defRPr/>
              </a:pPr>
              <a:t>‹#›</a:t>
            </a:fld>
            <a:endParaRPr lang="ru-RU"/>
          </a:p>
        </p:txBody>
      </p:sp>
      <p:sp>
        <p:nvSpPr>
          <p:cNvPr id="10" name="Нижний колонтитул 7"/>
          <p:cNvSpPr>
            <a:spLocks noGrp="1"/>
          </p:cNvSpPr>
          <p:nvPr>
            <p:ph type="ftr" sz="quarter" idx="11"/>
          </p:nvPr>
        </p:nvSpPr>
        <p:spPr/>
        <p:txBody>
          <a:bodyPr/>
          <a:lstStyle>
            <a:lvl1pPr>
              <a:defRPr/>
            </a:lvl1pPr>
          </a:lstStyle>
          <a:p>
            <a:pPr>
              <a:defRPr/>
            </a:pPr>
            <a:endParaRPr lang="ru-RU"/>
          </a:p>
        </p:txBody>
      </p:sp>
      <p:sp>
        <p:nvSpPr>
          <p:cNvPr id="11" name="Дата 6"/>
          <p:cNvSpPr>
            <a:spLocks noGrp="1"/>
          </p:cNvSpPr>
          <p:nvPr>
            <p:ph type="dt" sz="half" idx="12"/>
          </p:nvPr>
        </p:nvSpPr>
        <p:spPr/>
        <p:txBody>
          <a:bodyPr/>
          <a:lstStyle>
            <a:lvl1pPr>
              <a:defRPr/>
            </a:lvl1pPr>
          </a:lstStyle>
          <a:p>
            <a:pPr>
              <a:defRPr/>
            </a:pPr>
            <a:fld id="{6A2F99FB-19E4-4453-81ED-42E530104C81}" type="datetimeFigureOut">
              <a:rPr lang="ru-RU"/>
              <a:pPr>
                <a:defRPr/>
              </a:pPr>
              <a:t>12.06.2018</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CC558834-17E0-42DF-B4BD-3F470843AEF5}" type="datetimeFigureOut">
              <a:rPr lang="ru-RU"/>
              <a:pPr>
                <a:defRPr/>
              </a:pPr>
              <a:t>12.06.2018</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2F456EDA-10F8-4F57-8AB0-300791DD021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3"/>
          <p:cNvSpPr>
            <a:spLocks noGrp="1"/>
          </p:cNvSpPr>
          <p:nvPr>
            <p:ph type="dt" sz="half" idx="10"/>
          </p:nvPr>
        </p:nvSpPr>
        <p:spPr/>
        <p:txBody>
          <a:bodyPr/>
          <a:lstStyle>
            <a:lvl1pPr>
              <a:defRPr/>
            </a:lvl1pPr>
          </a:lstStyle>
          <a:p>
            <a:pPr>
              <a:defRPr/>
            </a:pPr>
            <a:fld id="{396FE42A-9919-44E4-BB4A-1E187A1BC4E8}" type="datetimeFigureOut">
              <a:rPr lang="ru-RU"/>
              <a:pPr>
                <a:defRPr/>
              </a:pPr>
              <a:t>12.06.2018</a:t>
            </a:fld>
            <a:endParaRPr lang="ru-RU"/>
          </a:p>
        </p:txBody>
      </p:sp>
      <p:sp>
        <p:nvSpPr>
          <p:cNvPr id="3" name="Нижний колонтитул 9"/>
          <p:cNvSpPr>
            <a:spLocks noGrp="1"/>
          </p:cNvSpPr>
          <p:nvPr>
            <p:ph type="ftr" sz="quarter" idx="11"/>
          </p:nvPr>
        </p:nvSpPr>
        <p:spPr/>
        <p:txBody>
          <a:bodyPr/>
          <a:lstStyle>
            <a:lvl1pPr>
              <a:defRPr/>
            </a:lvl1pPr>
          </a:lstStyle>
          <a:p>
            <a:pPr>
              <a:defRPr/>
            </a:pPr>
            <a:endParaRPr lang="ru-RU"/>
          </a:p>
        </p:txBody>
      </p:sp>
      <p:sp>
        <p:nvSpPr>
          <p:cNvPr id="4" name="Номер слайда 21"/>
          <p:cNvSpPr>
            <a:spLocks noGrp="1"/>
          </p:cNvSpPr>
          <p:nvPr>
            <p:ph type="sldNum" sz="quarter" idx="12"/>
          </p:nvPr>
        </p:nvSpPr>
        <p:spPr/>
        <p:txBody>
          <a:bodyPr/>
          <a:lstStyle>
            <a:lvl1pPr>
              <a:defRPr/>
            </a:lvl1pPr>
          </a:lstStyle>
          <a:p>
            <a:pPr>
              <a:defRPr/>
            </a:pPr>
            <a:fld id="{3BAD7009-4DF2-47B9-AD40-2D7D38D4A7C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Текст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5" name="Дата 7"/>
          <p:cNvSpPr>
            <a:spLocks noGrp="1"/>
          </p:cNvSpPr>
          <p:nvPr>
            <p:ph type="dt" sz="half" idx="10"/>
          </p:nvPr>
        </p:nvSpPr>
        <p:spPr/>
        <p:txBody>
          <a:bodyPr/>
          <a:lstStyle>
            <a:lvl1pPr>
              <a:defRPr/>
            </a:lvl1pPr>
          </a:lstStyle>
          <a:p>
            <a:pPr>
              <a:defRPr/>
            </a:pPr>
            <a:fld id="{4E6E4820-25E2-4D0A-8F97-36C7D1AD47CD}" type="datetimeFigureOut">
              <a:rPr lang="ru-RU"/>
              <a:pPr>
                <a:defRPr/>
              </a:pPr>
              <a:t>12.06.2018</a:t>
            </a:fld>
            <a:endParaRPr lang="ru-RU"/>
          </a:p>
        </p:txBody>
      </p:sp>
      <p:sp>
        <p:nvSpPr>
          <p:cNvPr id="6" name="Номер слайда 8"/>
          <p:cNvSpPr>
            <a:spLocks noGrp="1"/>
          </p:cNvSpPr>
          <p:nvPr>
            <p:ph type="sldNum" sz="quarter" idx="11"/>
          </p:nvPr>
        </p:nvSpPr>
        <p:spPr/>
        <p:txBody>
          <a:bodyPr/>
          <a:lstStyle>
            <a:lvl1pPr>
              <a:defRPr/>
            </a:lvl1pPr>
          </a:lstStyle>
          <a:p>
            <a:pPr>
              <a:defRPr/>
            </a:pPr>
            <a:fld id="{690A79AC-CE63-4102-84B2-54ABC6BF95CD}" type="slidenum">
              <a:rPr lang="ru-RU"/>
              <a:pPr>
                <a:defRPr/>
              </a:pPr>
              <a:t>‹#›</a:t>
            </a:fld>
            <a:endParaRPr lang="ru-RU"/>
          </a:p>
        </p:txBody>
      </p:sp>
      <p:sp>
        <p:nvSpPr>
          <p:cNvPr id="7" name="Нижний колонтитул 9"/>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ru-RU" noProof="0" smtClean="0"/>
              <a:t>Вставка рисунка</a:t>
            </a:r>
            <a:endParaRPr lang="en-US" noProof="0"/>
          </a:p>
        </p:txBody>
      </p:sp>
      <p:sp>
        <p:nvSpPr>
          <p:cNvPr id="4" name="Текст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5" name="Дата 7"/>
          <p:cNvSpPr>
            <a:spLocks noGrp="1"/>
          </p:cNvSpPr>
          <p:nvPr>
            <p:ph type="dt" sz="half" idx="10"/>
          </p:nvPr>
        </p:nvSpPr>
        <p:spPr/>
        <p:txBody>
          <a:bodyPr/>
          <a:lstStyle>
            <a:lvl1pPr>
              <a:defRPr/>
            </a:lvl1pPr>
          </a:lstStyle>
          <a:p>
            <a:pPr>
              <a:defRPr/>
            </a:pPr>
            <a:fld id="{59E8BAF1-63D8-4BF5-A035-470BC2D08F51}" type="datetimeFigureOut">
              <a:rPr lang="ru-RU"/>
              <a:pPr>
                <a:defRPr/>
              </a:pPr>
              <a:t>12.06.2018</a:t>
            </a:fld>
            <a:endParaRPr lang="ru-RU"/>
          </a:p>
        </p:txBody>
      </p:sp>
      <p:sp>
        <p:nvSpPr>
          <p:cNvPr id="6" name="Номер слайда 8"/>
          <p:cNvSpPr>
            <a:spLocks noGrp="1"/>
          </p:cNvSpPr>
          <p:nvPr>
            <p:ph type="sldNum" sz="quarter" idx="11"/>
          </p:nvPr>
        </p:nvSpPr>
        <p:spPr/>
        <p:txBody>
          <a:bodyPr/>
          <a:lstStyle>
            <a:lvl1pPr>
              <a:defRPr/>
            </a:lvl1pPr>
          </a:lstStyle>
          <a:p>
            <a:pPr>
              <a:defRPr/>
            </a:pPr>
            <a:fld id="{12DB7A18-1B3E-45DE-8AED-E41B686E97CE}" type="slidenum">
              <a:rPr lang="ru-RU"/>
              <a:pPr>
                <a:defRPr/>
              </a:pPr>
              <a:t>‹#›</a:t>
            </a:fld>
            <a:endParaRPr lang="ru-RU"/>
          </a:p>
        </p:txBody>
      </p:sp>
      <p:sp>
        <p:nvSpPr>
          <p:cNvPr id="7" name="Нижний колонтитул 9"/>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Текст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8FA20980-E3CE-492C-8E6C-2CEC531E7965}" type="datetimeFigureOut">
              <a:rPr lang="ru-RU"/>
              <a:pPr>
                <a:defRPr/>
              </a:pPr>
              <a:t>12.06.2018</a:t>
            </a:fld>
            <a:endParaRPr lang="ru-RU"/>
          </a:p>
        </p:txBody>
      </p:sp>
      <p:sp>
        <p:nvSpPr>
          <p:cNvPr id="10" name="Нижний колонтитул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22" name="Номер слайда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31ACD808-C0C1-4229-ABC9-030D8456D4FB}" type="slidenum">
              <a:rPr lang="ru-RU"/>
              <a:pPr>
                <a:defRPr/>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ru-RU" smtClean="0"/>
              <a:t>Образец заголовка</a:t>
            </a:r>
            <a:endParaRPr lang="en-US"/>
          </a:p>
        </p:txBody>
      </p:sp>
    </p:spTree>
  </p:cSld>
  <p:clrMap bg1="dk1" tx1="lt1" bg2="dk2" tx2="lt2" accent1="accent1" accent2="accent2" accent3="accent3" accent4="accent4" accent5="accent5" accent6="accent6" hlink="hlink" folHlink="folHlink"/>
  <p:sldLayoutIdLst>
    <p:sldLayoutId id="2147483672" r:id="rId1"/>
    <p:sldLayoutId id="2147483666" r:id="rId2"/>
    <p:sldLayoutId id="2147483673" r:id="rId3"/>
    <p:sldLayoutId id="2147483667" r:id="rId4"/>
    <p:sldLayoutId id="2147483674" r:id="rId5"/>
    <p:sldLayoutId id="2147483668" r:id="rId6"/>
    <p:sldLayoutId id="2147483669" r:id="rId7"/>
    <p:sldLayoutId id="2147483675" r:id="rId8"/>
    <p:sldLayoutId id="2147483676" r:id="rId9"/>
    <p:sldLayoutId id="2147483670" r:id="rId10"/>
    <p:sldLayoutId id="2147483671"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p:txBody>
          <a:bodyPr/>
          <a:lstStyle/>
          <a:p>
            <a:pPr fontAlgn="auto">
              <a:spcAft>
                <a:spcPts val="0"/>
              </a:spcAft>
              <a:defRPr/>
            </a:pPr>
            <a:r>
              <a:rPr lang="ru-RU" smtClean="0">
                <a:solidFill>
                  <a:schemeClr val="bg1"/>
                </a:solidFill>
                <a:latin typeface="Times New Roman" pitchFamily="18" charset="0"/>
                <a:cs typeface="Times New Roman" pitchFamily="18" charset="0"/>
              </a:rPr>
              <a:t>Литература </a:t>
            </a:r>
            <a:r>
              <a:rPr smtClean="0">
                <a:solidFill>
                  <a:schemeClr val="bg1"/>
                </a:solidFill>
                <a:latin typeface="Times New Roman" pitchFamily="18" charset="0"/>
                <a:cs typeface="Times New Roman" pitchFamily="18" charset="0"/>
              </a:rPr>
              <a:t/>
            </a:r>
            <a:br>
              <a:rPr smtClean="0">
                <a:solidFill>
                  <a:schemeClr val="bg1"/>
                </a:solidFill>
                <a:latin typeface="Times New Roman" pitchFamily="18" charset="0"/>
                <a:cs typeface="Times New Roman" pitchFamily="18" charset="0"/>
              </a:rPr>
            </a:br>
            <a:r>
              <a:rPr lang="ru-RU" smtClean="0">
                <a:solidFill>
                  <a:schemeClr val="bg1"/>
                </a:solidFill>
                <a:latin typeface="Times New Roman" pitchFamily="18" charset="0"/>
                <a:cs typeface="Times New Roman" pitchFamily="18" charset="0"/>
              </a:rPr>
              <a:t>второй половины ХХ века</a:t>
            </a:r>
            <a:endParaRPr lang="ru-RU">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endParaRPr lang="ru-RU" smtClean="0">
              <a:ln>
                <a:noFill/>
              </a:ln>
              <a:effectLst/>
            </a:endParaRPr>
          </a:p>
        </p:txBody>
      </p:sp>
      <p:sp>
        <p:nvSpPr>
          <p:cNvPr id="41987" name="Rectangle 3"/>
          <p:cNvSpPr>
            <a:spLocks noGrp="1"/>
          </p:cNvSpPr>
          <p:nvPr>
            <p:ph type="body" idx="1"/>
          </p:nvPr>
        </p:nvSpPr>
        <p:spPr>
          <a:xfrm>
            <a:off x="4357686" y="571480"/>
            <a:ext cx="4572032" cy="2714644"/>
          </a:xfrm>
        </p:spPr>
        <p:txBody>
          <a:bodyPr/>
          <a:lstStyle/>
          <a:p>
            <a:pPr algn="r">
              <a:buNone/>
            </a:pPr>
            <a:r>
              <a:rPr lang="ru-RU" sz="1400" dirty="0" smtClean="0">
                <a:solidFill>
                  <a:schemeClr val="bg1"/>
                </a:solidFill>
                <a:latin typeface="Times New Roman" pitchFamily="18" charset="0"/>
                <a:cs typeface="Times New Roman" pitchFamily="18" charset="0"/>
              </a:rPr>
              <a:t>Эта книга учит жить и цепляться за все, что она дает, как ни одно произведение в мире. Учит с непоколебимым сердцем принимать и переносить все, что нам уготовано судьбой.  Меткий и правильный язык отражает всю суть, заложенную Шолоховым. Заложенную войной. Перечитывая этот рассказ можно каждый раз плакать, каждый раз находить что-то новое. Каждый раз поражаться стойкости родного народа и каждый раз воодушевляться.</a:t>
            </a:r>
          </a:p>
          <a:p>
            <a:pPr algn="r">
              <a:buNone/>
            </a:pPr>
            <a:r>
              <a:rPr lang="ru-RU" sz="1400" b="1" i="1" dirty="0" smtClean="0">
                <a:solidFill>
                  <a:schemeClr val="bg1"/>
                </a:solidFill>
                <a:latin typeface="Times New Roman" pitchFamily="18" charset="0"/>
                <a:cs typeface="Times New Roman" pitchFamily="18" charset="0"/>
              </a:rPr>
              <a:t>Е. </a:t>
            </a:r>
            <a:r>
              <a:rPr lang="ru-RU" sz="1400" b="1" i="1" dirty="0" err="1" smtClean="0">
                <a:solidFill>
                  <a:schemeClr val="bg1"/>
                </a:solidFill>
                <a:latin typeface="Times New Roman" pitchFamily="18" charset="0"/>
                <a:cs typeface="Times New Roman" pitchFamily="18" charset="0"/>
              </a:rPr>
              <a:t>Петроченко</a:t>
            </a:r>
            <a:r>
              <a:rPr lang="ru-RU" sz="1400" b="1" i="1" dirty="0" smtClean="0">
                <a:solidFill>
                  <a:schemeClr val="bg1"/>
                </a:solidFill>
                <a:latin typeface="Times New Roman" pitchFamily="18" charset="0"/>
                <a:cs typeface="Times New Roman" pitchFamily="18" charset="0"/>
              </a:rPr>
              <a:t>, </a:t>
            </a:r>
          </a:p>
          <a:p>
            <a:pPr algn="r">
              <a:buNone/>
            </a:pPr>
            <a:r>
              <a:rPr lang="ru-RU" sz="1400" b="1" i="1" dirty="0" smtClean="0">
                <a:solidFill>
                  <a:schemeClr val="bg1"/>
                </a:solidFill>
                <a:latin typeface="Times New Roman" pitchFamily="18" charset="0"/>
                <a:cs typeface="Times New Roman" pitchFamily="18" charset="0"/>
              </a:rPr>
              <a:t>литературный портал «Букля», 2006 </a:t>
            </a:r>
          </a:p>
        </p:txBody>
      </p:sp>
      <p:pic>
        <p:nvPicPr>
          <p:cNvPr id="41989" name="Picture 5" descr="C:\Users\Пользователь\мама\4 курс\144631397183.jpg"/>
          <p:cNvPicPr>
            <a:picLocks noChangeAspect="1" noChangeArrowheads="1"/>
          </p:cNvPicPr>
          <p:nvPr/>
        </p:nvPicPr>
        <p:blipFill>
          <a:blip r:embed="rId3"/>
          <a:srcRect/>
          <a:stretch>
            <a:fillRect/>
          </a:stretch>
        </p:blipFill>
        <p:spPr bwMode="auto">
          <a:xfrm>
            <a:off x="500034" y="500042"/>
            <a:ext cx="3772800" cy="5400000"/>
          </a:xfrm>
          <a:prstGeom prst="rect">
            <a:avLst/>
          </a:prstGeom>
          <a:noFill/>
        </p:spPr>
      </p:pic>
      <p:sp>
        <p:nvSpPr>
          <p:cNvPr id="6" name="Прямоугольник 5"/>
          <p:cNvSpPr/>
          <p:nvPr/>
        </p:nvSpPr>
        <p:spPr>
          <a:xfrm>
            <a:off x="4286248" y="3286124"/>
            <a:ext cx="4572000" cy="738664"/>
          </a:xfrm>
          <a:prstGeom prst="rect">
            <a:avLst/>
          </a:prstGeom>
        </p:spPr>
        <p:txBody>
          <a:bodyPr>
            <a:spAutoFit/>
          </a:bodyPr>
          <a:lstStyle/>
          <a:p>
            <a:pPr algn="r"/>
            <a:r>
              <a:rPr lang="ru-RU" sz="1400" dirty="0">
                <a:solidFill>
                  <a:schemeClr val="bg1"/>
                </a:solidFill>
                <a:latin typeface="Times New Roman" pitchFamily="18" charset="0"/>
                <a:cs typeface="Times New Roman" pitchFamily="18" charset="0"/>
              </a:rPr>
              <a:t>«Судьба человека» - очень слабый рассказ, где бледны и неубедительны военные страницы</a:t>
            </a:r>
            <a:r>
              <a:rPr lang="ru-RU" sz="1400" dirty="0" smtClean="0">
                <a:solidFill>
                  <a:schemeClr val="bg1"/>
                </a:solidFill>
                <a:latin typeface="Times New Roman" pitchFamily="18" charset="0"/>
                <a:cs typeface="Times New Roman" pitchFamily="18" charset="0"/>
              </a:rPr>
              <a:t>.</a:t>
            </a:r>
          </a:p>
          <a:p>
            <a:pPr algn="r"/>
            <a:r>
              <a:rPr lang="ru-RU" sz="1400" b="1" i="1" dirty="0" smtClean="0">
                <a:solidFill>
                  <a:schemeClr val="bg1"/>
                </a:solidFill>
                <a:latin typeface="Times New Roman" pitchFamily="18" charset="0"/>
                <a:cs typeface="Times New Roman" pitchFamily="18" charset="0"/>
              </a:rPr>
              <a:t>А.И. Солженицын </a:t>
            </a:r>
            <a:endParaRPr lang="ru-RU" sz="1400" b="1"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endParaRPr lang="ru-RU" smtClean="0">
              <a:ln>
                <a:noFill/>
              </a:ln>
              <a:effectLst/>
            </a:endParaRPr>
          </a:p>
        </p:txBody>
      </p:sp>
      <p:sp>
        <p:nvSpPr>
          <p:cNvPr id="53251" name="Rectangle 3"/>
          <p:cNvSpPr>
            <a:spLocks noGrp="1"/>
          </p:cNvSpPr>
          <p:nvPr>
            <p:ph type="body" idx="1"/>
          </p:nvPr>
        </p:nvSpPr>
        <p:spPr>
          <a:xfrm>
            <a:off x="1071538" y="5572140"/>
            <a:ext cx="2571768" cy="785817"/>
          </a:xfrm>
        </p:spPr>
        <p:txBody>
          <a:bodyPr/>
          <a:lstStyle/>
          <a:p>
            <a:pPr algn="ctr">
              <a:buNone/>
            </a:pPr>
            <a:r>
              <a:rPr lang="ru-RU" sz="1800" b="1" dirty="0" smtClean="0">
                <a:solidFill>
                  <a:schemeClr val="bg1"/>
                </a:solidFill>
                <a:latin typeface="Times New Roman" pitchFamily="18" charset="0"/>
                <a:cs typeface="Times New Roman" pitchFamily="18" charset="0"/>
              </a:rPr>
              <a:t>В.С. </a:t>
            </a:r>
            <a:r>
              <a:rPr lang="ru-RU" sz="1800" b="1" dirty="0" err="1" smtClean="0">
                <a:solidFill>
                  <a:schemeClr val="bg1"/>
                </a:solidFill>
                <a:latin typeface="Times New Roman" pitchFamily="18" charset="0"/>
                <a:cs typeface="Times New Roman" pitchFamily="18" charset="0"/>
              </a:rPr>
              <a:t>Гросман</a:t>
            </a:r>
            <a:endParaRPr lang="ru-RU" sz="1800" b="1" dirty="0" smtClean="0">
              <a:solidFill>
                <a:schemeClr val="bg1"/>
              </a:solidFill>
              <a:latin typeface="Times New Roman" pitchFamily="18" charset="0"/>
              <a:cs typeface="Times New Roman" pitchFamily="18" charset="0"/>
            </a:endParaRPr>
          </a:p>
          <a:p>
            <a:pPr algn="ctr">
              <a:buNone/>
            </a:pPr>
            <a:r>
              <a:rPr lang="ru-RU" sz="1800" b="1" dirty="0" smtClean="0">
                <a:solidFill>
                  <a:schemeClr val="bg1"/>
                </a:solidFill>
                <a:latin typeface="Times New Roman" pitchFamily="18" charset="0"/>
                <a:cs typeface="Times New Roman" pitchFamily="18" charset="0"/>
              </a:rPr>
              <a:t>1905 г. -1964г.</a:t>
            </a:r>
          </a:p>
        </p:txBody>
      </p:sp>
      <p:sp>
        <p:nvSpPr>
          <p:cNvPr id="53253" name="AutoShape 5" descr="1002999"/>
          <p:cNvSpPr>
            <a:spLocks noChangeAspect="1" noChangeArrowheads="1"/>
          </p:cNvSpPr>
          <p:nvPr/>
        </p:nvSpPr>
        <p:spPr bwMode="auto">
          <a:xfrm>
            <a:off x="4419600" y="3276600"/>
            <a:ext cx="304800" cy="304800"/>
          </a:xfrm>
          <a:prstGeom prst="rect">
            <a:avLst/>
          </a:prstGeom>
          <a:noFill/>
        </p:spPr>
        <p:txBody>
          <a:bodyPr/>
          <a:lstStyle/>
          <a:p>
            <a:endParaRPr lang="ru-RU"/>
          </a:p>
        </p:txBody>
      </p:sp>
      <p:sp>
        <p:nvSpPr>
          <p:cNvPr id="53255" name="AutoShape 7" descr="1002999"/>
          <p:cNvSpPr>
            <a:spLocks noChangeAspect="1" noChangeArrowheads="1"/>
          </p:cNvSpPr>
          <p:nvPr/>
        </p:nvSpPr>
        <p:spPr bwMode="auto">
          <a:xfrm>
            <a:off x="149225" y="46038"/>
            <a:ext cx="304800" cy="304800"/>
          </a:xfrm>
          <a:prstGeom prst="rect">
            <a:avLst/>
          </a:prstGeom>
          <a:noFill/>
        </p:spPr>
        <p:txBody>
          <a:bodyPr/>
          <a:lstStyle/>
          <a:p>
            <a:endParaRPr lang="ru-RU"/>
          </a:p>
        </p:txBody>
      </p:sp>
      <p:pic>
        <p:nvPicPr>
          <p:cNvPr id="53257" name="Picture 9" descr="csm_2315_eed6247d50"/>
          <p:cNvPicPr>
            <a:picLocks noChangeAspect="1" noChangeArrowheads="1"/>
          </p:cNvPicPr>
          <p:nvPr/>
        </p:nvPicPr>
        <p:blipFill>
          <a:blip r:embed="rId3"/>
          <a:srcRect/>
          <a:stretch>
            <a:fillRect/>
          </a:stretch>
        </p:blipFill>
        <p:spPr bwMode="auto">
          <a:xfrm>
            <a:off x="714348" y="428604"/>
            <a:ext cx="3263925" cy="5068234"/>
          </a:xfrm>
          <a:prstGeom prst="rect">
            <a:avLst/>
          </a:prstGeom>
          <a:noFill/>
        </p:spPr>
      </p:pic>
      <p:sp>
        <p:nvSpPr>
          <p:cNvPr id="7" name="Прямоугольник 6"/>
          <p:cNvSpPr/>
          <p:nvPr/>
        </p:nvSpPr>
        <p:spPr>
          <a:xfrm>
            <a:off x="4071934" y="428604"/>
            <a:ext cx="4572000" cy="1600438"/>
          </a:xfrm>
          <a:prstGeom prst="rect">
            <a:avLst/>
          </a:prstGeom>
        </p:spPr>
        <p:txBody>
          <a:bodyPr>
            <a:spAutoFit/>
          </a:bodyPr>
          <a:lstStyle/>
          <a:p>
            <a:pPr algn="r"/>
            <a:r>
              <a:rPr lang="ru-RU" sz="1400" dirty="0" smtClean="0">
                <a:solidFill>
                  <a:schemeClr val="bg1"/>
                </a:solidFill>
                <a:latin typeface="Times New Roman" pitchFamily="18" charset="0"/>
                <a:cs typeface="Times New Roman" pitchFamily="18" charset="0"/>
              </a:rPr>
              <a:t>В жизни моей было хорошее и плохое, тяжелое и легкое, я совершал ошибки,  неверные поступки, хотел быть счастливым,  радовался успехам и страдал,  когда попадал в беду.</a:t>
            </a:r>
            <a:br>
              <a:rPr lang="ru-RU" sz="1400" dirty="0" smtClean="0">
                <a:solidFill>
                  <a:schemeClr val="bg1"/>
                </a:solidFill>
                <a:latin typeface="Times New Roman" pitchFamily="18" charset="0"/>
                <a:cs typeface="Times New Roman" pitchFamily="18" charset="0"/>
              </a:rPr>
            </a:br>
            <a:endParaRPr lang="ru-RU" sz="1400" dirty="0" smtClean="0">
              <a:solidFill>
                <a:schemeClr val="bg1"/>
              </a:solidFill>
              <a:latin typeface="Times New Roman" pitchFamily="18" charset="0"/>
              <a:cs typeface="Times New Roman" pitchFamily="18" charset="0"/>
            </a:endParaRPr>
          </a:p>
          <a:p>
            <a:pPr algn="r"/>
            <a:r>
              <a:rPr lang="ru-RU" sz="1400" b="1" i="1" dirty="0" smtClean="0">
                <a:solidFill>
                  <a:schemeClr val="bg1"/>
                </a:solidFill>
                <a:latin typeface="Times New Roman" pitchFamily="18" charset="0"/>
                <a:cs typeface="Times New Roman" pitchFamily="18" charset="0"/>
              </a:rPr>
              <a:t>В. </a:t>
            </a:r>
            <a:r>
              <a:rPr lang="ru-RU" sz="1400" b="1" i="1" dirty="0" err="1" smtClean="0">
                <a:solidFill>
                  <a:schemeClr val="bg1"/>
                </a:solidFill>
                <a:latin typeface="Times New Roman" pitchFamily="18" charset="0"/>
                <a:cs typeface="Times New Roman" pitchFamily="18" charset="0"/>
              </a:rPr>
              <a:t>Гроссман</a:t>
            </a:r>
            <a:r>
              <a:rPr lang="ru-RU" sz="1400" b="1" i="1" dirty="0" smtClean="0">
                <a:solidFill>
                  <a:schemeClr val="bg1"/>
                </a:solidFill>
                <a:latin typeface="Times New Roman" pitchFamily="18" charset="0"/>
                <a:cs typeface="Times New Roman" pitchFamily="18" charset="0"/>
              </a:rPr>
              <a:t>, </a:t>
            </a:r>
          </a:p>
          <a:p>
            <a:pPr algn="r"/>
            <a:r>
              <a:rPr lang="ru-RU" sz="1400" b="1" i="1" dirty="0" smtClean="0">
                <a:solidFill>
                  <a:schemeClr val="bg1"/>
                </a:solidFill>
                <a:latin typeface="Times New Roman" pitchFamily="18" charset="0"/>
                <a:cs typeface="Times New Roman" pitchFamily="18" charset="0"/>
              </a:rPr>
              <a:t>«Начало незаконченной автобиографии»</a:t>
            </a:r>
            <a:endParaRPr lang="ru-RU" sz="1400" b="1" dirty="0">
              <a:solidFill>
                <a:schemeClr val="bg1"/>
              </a:solidFill>
              <a:latin typeface="Times New Roman" pitchFamily="18" charset="0"/>
              <a:cs typeface="Times New Roman" pitchFamily="18" charset="0"/>
            </a:endParaRPr>
          </a:p>
        </p:txBody>
      </p:sp>
      <p:sp>
        <p:nvSpPr>
          <p:cNvPr id="8" name="Прямоугольник 7"/>
          <p:cNvSpPr/>
          <p:nvPr/>
        </p:nvSpPr>
        <p:spPr>
          <a:xfrm>
            <a:off x="4143372" y="2214554"/>
            <a:ext cx="4572000" cy="3539430"/>
          </a:xfrm>
          <a:prstGeom prst="rect">
            <a:avLst/>
          </a:prstGeom>
        </p:spPr>
        <p:txBody>
          <a:bodyPr>
            <a:spAutoFit/>
          </a:bodyPr>
          <a:lstStyle/>
          <a:p>
            <a:pPr algn="r"/>
            <a:r>
              <a:rPr lang="ru-RU" sz="1400" dirty="0" smtClean="0">
                <a:solidFill>
                  <a:schemeClr val="bg1"/>
                </a:solidFill>
                <a:latin typeface="Times New Roman" pitchFamily="18" charset="0"/>
                <a:cs typeface="Times New Roman" pitchFamily="18" charset="0"/>
              </a:rPr>
              <a:t>«</a:t>
            </a:r>
            <a:r>
              <a:rPr lang="ru-RU" sz="1400" dirty="0" err="1" smtClean="0">
                <a:solidFill>
                  <a:schemeClr val="bg1"/>
                </a:solidFill>
                <a:latin typeface="Times New Roman" pitchFamily="18" charset="0"/>
                <a:cs typeface="Times New Roman" pitchFamily="18" charset="0"/>
              </a:rPr>
              <a:t>Гроссман</a:t>
            </a:r>
            <a:r>
              <a:rPr lang="ru-RU" sz="1400" dirty="0" smtClean="0">
                <a:solidFill>
                  <a:schemeClr val="bg1"/>
                </a:solidFill>
                <a:latin typeface="Times New Roman" pitchFamily="18" charset="0"/>
                <a:cs typeface="Times New Roman" pitchFamily="18" charset="0"/>
              </a:rPr>
              <a:t> по складу своего ума, несомненно, был писателем-историком (не историческим писателем), писателем-философом. Он любил широкие обобщения. Но его обобщения никогда не рождались в тех горних высях, «где во льдах абстракции замерзает мозг». Он был историком шахтеров, философом металлургов. Он на ощупь, на вкус, на цвет знал их профессии – на вкус хлеба, заработанного в шахте. И когда он приводит нас в разрушенный, разоренный Сталинград, то показывает его нам не привычными к городскому пейзажу глазами горожанина, а глазами крестьянина Вавилова, который считает урон, нанесенный городу, не на дома, а на дефицитные гвозди и стекло, на количество разбитых кирпичей, которые так трудно было доставать колхозу». </a:t>
            </a:r>
          </a:p>
          <a:p>
            <a:pPr algn="r"/>
            <a:r>
              <a:rPr lang="ru-RU" sz="1400" b="1" i="1" dirty="0" smtClean="0">
                <a:solidFill>
                  <a:schemeClr val="bg1"/>
                </a:solidFill>
                <a:latin typeface="Times New Roman" pitchFamily="18" charset="0"/>
                <a:cs typeface="Times New Roman" pitchFamily="18" charset="0"/>
              </a:rPr>
              <a:t>Виталий Семин</a:t>
            </a:r>
            <a:r>
              <a:rPr lang="ru-RU" sz="1400" b="1" i="1" smtClean="0">
                <a:solidFill>
                  <a:schemeClr val="bg1"/>
                </a:solidFill>
                <a:latin typeface="Times New Roman" pitchFamily="18" charset="0"/>
                <a:cs typeface="Times New Roman" pitchFamily="18" charset="0"/>
              </a:rPr>
              <a:t>, </a:t>
            </a:r>
          </a:p>
          <a:p>
            <a:pPr algn="r"/>
            <a:r>
              <a:rPr lang="ru-RU" sz="1400" b="1" i="1" smtClean="0">
                <a:solidFill>
                  <a:schemeClr val="bg1"/>
                </a:solidFill>
                <a:latin typeface="Times New Roman" pitchFamily="18" charset="0"/>
                <a:cs typeface="Times New Roman" pitchFamily="18" charset="0"/>
              </a:rPr>
              <a:t>«</a:t>
            </a:r>
            <a:r>
              <a:rPr lang="ru-RU" sz="1400" b="1" i="1" dirty="0" smtClean="0">
                <a:solidFill>
                  <a:schemeClr val="bg1"/>
                </a:solidFill>
                <a:latin typeface="Times New Roman" pitchFamily="18" charset="0"/>
                <a:cs typeface="Times New Roman" pitchFamily="18" charset="0"/>
              </a:rPr>
              <a:t>Вечный ростов», 1961</a:t>
            </a:r>
            <a:endParaRPr lang="ru-RU" sz="1400" b="1"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p:cNvSpPr>
          <p:nvPr>
            <p:ph type="body" idx="1"/>
          </p:nvPr>
        </p:nvSpPr>
        <p:spPr>
          <a:xfrm>
            <a:off x="4000496" y="357166"/>
            <a:ext cx="4929222" cy="1643074"/>
          </a:xfrm>
        </p:spPr>
        <p:txBody>
          <a:bodyPr/>
          <a:lstStyle/>
          <a:p>
            <a:pPr marL="0" indent="355600" algn="r">
              <a:buNone/>
            </a:pPr>
            <a:r>
              <a:rPr lang="ru-RU" sz="1400" dirty="0" smtClean="0">
                <a:solidFill>
                  <a:schemeClr val="bg1"/>
                </a:solidFill>
                <a:latin typeface="Times New Roman" pitchFamily="18" charset="0"/>
                <a:cs typeface="Times New Roman" pitchFamily="18" charset="0"/>
              </a:rPr>
              <a:t>В «Жизни и судьбе» предстает наша подлинная горькая и героическая история, совершенно не похожая на ту, что вбивалась в сознание не одному поколению «Кратким курсом», – это тяжкий путь, который стоил народу великих жертв, миллионов загубленных жизней. </a:t>
            </a:r>
          </a:p>
          <a:p>
            <a:pPr marL="0" indent="355600" algn="r">
              <a:buNone/>
            </a:pPr>
            <a:r>
              <a:rPr lang="ru-RU" sz="1400" b="1" i="1" dirty="0" smtClean="0">
                <a:solidFill>
                  <a:schemeClr val="bg1"/>
                </a:solidFill>
                <a:latin typeface="Times New Roman" pitchFamily="18" charset="0"/>
                <a:cs typeface="Times New Roman" pitchFamily="18" charset="0"/>
              </a:rPr>
              <a:t>Александр Твардовский,</a:t>
            </a:r>
          </a:p>
          <a:p>
            <a:pPr marL="0" indent="355600" algn="r">
              <a:buNone/>
            </a:pPr>
            <a:r>
              <a:rPr lang="ru-RU" sz="1400" b="1" i="1" dirty="0" smtClean="0">
                <a:solidFill>
                  <a:schemeClr val="bg1"/>
                </a:solidFill>
                <a:latin typeface="Times New Roman" pitchFamily="18" charset="0"/>
                <a:cs typeface="Times New Roman" pitchFamily="18" charset="0"/>
              </a:rPr>
              <a:t>Новый мир, 1961</a:t>
            </a:r>
          </a:p>
        </p:txBody>
      </p:sp>
      <p:pic>
        <p:nvPicPr>
          <p:cNvPr id="38917" name="Picture 5" descr="product_detailed_image_259836_47569"/>
          <p:cNvPicPr>
            <a:picLocks noChangeAspect="1" noChangeArrowheads="1"/>
          </p:cNvPicPr>
          <p:nvPr/>
        </p:nvPicPr>
        <p:blipFill>
          <a:blip r:embed="rId3"/>
          <a:srcRect/>
          <a:stretch>
            <a:fillRect/>
          </a:stretch>
        </p:blipFill>
        <p:spPr bwMode="auto">
          <a:xfrm>
            <a:off x="428596" y="285728"/>
            <a:ext cx="3308350" cy="5400675"/>
          </a:xfrm>
          <a:prstGeom prst="rect">
            <a:avLst/>
          </a:prstGeom>
          <a:noFill/>
        </p:spPr>
      </p:pic>
      <p:sp>
        <p:nvSpPr>
          <p:cNvPr id="5" name="Заголовок 4"/>
          <p:cNvSpPr>
            <a:spLocks noGrp="1"/>
          </p:cNvSpPr>
          <p:nvPr>
            <p:ph type="title"/>
          </p:nvPr>
        </p:nvSpPr>
        <p:spPr/>
        <p:txBody>
          <a:bodyPr/>
          <a:lstStyle/>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500034" y="2786058"/>
            <a:ext cx="8305800" cy="1571636"/>
          </a:xfrm>
        </p:spPr>
        <p:txBody>
          <a:bodyPr/>
          <a:lstStyle/>
          <a:p>
            <a:r>
              <a:rPr lang="ru-RU" sz="2400" dirty="0" smtClean="0">
                <a:solidFill>
                  <a:schemeClr val="bg1"/>
                </a:solidFill>
                <a:latin typeface="Times New Roman" pitchFamily="18" charset="0"/>
                <a:cs typeface="Times New Roman" pitchFamily="18" charset="0"/>
              </a:rPr>
              <a:t>Характеризуется новым «похолоданием» духовного климата в стране. В это время появляются акты открытого протеста, ширится, несмотря на репрессии, диссидентское движение, активизируется самиздат. </a:t>
            </a:r>
            <a:endParaRPr lang="ru-RU" sz="2400" dirty="0">
              <a:solidFill>
                <a:schemeClr val="bg1"/>
              </a:solidFill>
              <a:latin typeface="Times New Roman" pitchFamily="18" charset="0"/>
              <a:cs typeface="Times New Roman" pitchFamily="18" charset="0"/>
            </a:endParaRPr>
          </a:p>
        </p:txBody>
      </p:sp>
      <p:sp>
        <p:nvSpPr>
          <p:cNvPr id="3" name="Заголовок 2"/>
          <p:cNvSpPr>
            <a:spLocks noGrp="1"/>
          </p:cNvSpPr>
          <p:nvPr>
            <p:ph type="ctrTitle"/>
          </p:nvPr>
        </p:nvSpPr>
        <p:spPr>
          <a:xfrm>
            <a:off x="428596" y="642918"/>
            <a:ext cx="8305800" cy="1981200"/>
          </a:xfrm>
        </p:spPr>
        <p:txBody>
          <a:bodyPr/>
          <a:lstStyle/>
          <a:p>
            <a:r>
              <a:rPr lang="ru-RU" b="1" dirty="0" smtClean="0">
                <a:solidFill>
                  <a:schemeClr val="bg1"/>
                </a:solidFill>
                <a:latin typeface="Times New Roman" pitchFamily="18" charset="0"/>
              </a:rPr>
              <a:t>«</a:t>
            </a:r>
            <a:r>
              <a:rPr lang="ru-RU" b="1" dirty="0" err="1" smtClean="0">
                <a:solidFill>
                  <a:schemeClr val="bg1"/>
                </a:solidFill>
                <a:latin typeface="Times New Roman" pitchFamily="18" charset="0"/>
              </a:rPr>
              <a:t>Послеоттепельное</a:t>
            </a:r>
            <a:r>
              <a:rPr lang="ru-RU" b="1" dirty="0" smtClean="0">
                <a:solidFill>
                  <a:schemeClr val="bg1"/>
                </a:solidFill>
                <a:latin typeface="Times New Roman" pitchFamily="18" charset="0"/>
              </a:rPr>
              <a:t>» двадцатилетие</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286248" y="1000108"/>
            <a:ext cx="4572032" cy="523220"/>
          </a:xfrm>
          <a:prstGeom prst="rect">
            <a:avLst/>
          </a:prstGeom>
        </p:spPr>
        <p:txBody>
          <a:bodyPr wrap="square">
            <a:spAutoFit/>
          </a:bodyPr>
          <a:lstStyle/>
          <a:p>
            <a:endParaRPr lang="ru-RU" sz="14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
        <p:nvSpPr>
          <p:cNvPr id="7" name="Заголовок 6"/>
          <p:cNvSpPr>
            <a:spLocks noGrp="1"/>
          </p:cNvSpPr>
          <p:nvPr>
            <p:ph type="title"/>
          </p:nvPr>
        </p:nvSpPr>
        <p:spPr/>
        <p:txBody>
          <a:bodyPr>
            <a:normAutofit/>
          </a:bodyPr>
          <a:lstStyle/>
          <a:p>
            <a:pPr algn="ctr"/>
            <a:r>
              <a:rPr lang="ru-RU" sz="2400" dirty="0" smtClean="0">
                <a:solidFill>
                  <a:schemeClr val="bg1"/>
                </a:solidFill>
                <a:latin typeface="Times New Roman" pitchFamily="18" charset="0"/>
                <a:cs typeface="Times New Roman" pitchFamily="18" charset="0"/>
              </a:rPr>
              <a:t>Самиздат  - способ (система) нелегального (неформального) распространения рукописной литературы.</a:t>
            </a:r>
            <a:endParaRPr lang="ru-RU" sz="2400" dirty="0">
              <a:solidFill>
                <a:schemeClr val="bg1"/>
              </a:solidFill>
              <a:latin typeface="Times New Roman" pitchFamily="18" charset="0"/>
              <a:cs typeface="Times New Roman" pitchFamily="18" charset="0"/>
            </a:endParaRPr>
          </a:p>
        </p:txBody>
      </p:sp>
      <p:pic>
        <p:nvPicPr>
          <p:cNvPr id="2" name="Picture 2" descr="C:\Users\Пользователь\мама\4 курс\история отечественной культуры\syntaxtitleb.jpg"/>
          <p:cNvPicPr>
            <a:picLocks noGrp="1" noChangeAspect="1" noChangeArrowheads="1"/>
          </p:cNvPicPr>
          <p:nvPr>
            <p:ph idx="1"/>
          </p:nvPr>
        </p:nvPicPr>
        <p:blipFill>
          <a:blip r:embed="rId2" cstate="print"/>
          <a:srcRect/>
          <a:stretch>
            <a:fillRect/>
          </a:stretch>
        </p:blipFill>
        <p:spPr bwMode="auto">
          <a:xfrm rot="20658360">
            <a:off x="867946" y="1756434"/>
            <a:ext cx="3000396" cy="4190136"/>
          </a:xfrm>
          <a:prstGeom prst="rect">
            <a:avLst/>
          </a:prstGeom>
          <a:noFill/>
        </p:spPr>
      </p:pic>
      <p:pic>
        <p:nvPicPr>
          <p:cNvPr id="1026" name="Picture 2" descr="C:\Users\Пользователь\мама\4 курс\история отечественной культуры\phoenix_small2.JPG"/>
          <p:cNvPicPr>
            <a:picLocks noChangeAspect="1" noChangeArrowheads="1"/>
          </p:cNvPicPr>
          <p:nvPr/>
        </p:nvPicPr>
        <p:blipFill>
          <a:blip r:embed="rId3"/>
          <a:srcRect/>
          <a:stretch>
            <a:fillRect/>
          </a:stretch>
        </p:blipFill>
        <p:spPr bwMode="auto">
          <a:xfrm rot="892631">
            <a:off x="5489273" y="1738229"/>
            <a:ext cx="2958270" cy="419265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sz="2400" dirty="0" err="1" smtClean="0">
                <a:solidFill>
                  <a:schemeClr val="bg1"/>
                </a:solidFill>
                <a:latin typeface="Times New Roman" pitchFamily="18" charset="0"/>
                <a:cs typeface="Times New Roman" pitchFamily="18" charset="0"/>
              </a:rPr>
              <a:t>Тамиздат</a:t>
            </a:r>
            <a:r>
              <a:rPr lang="ru-RU" sz="2400" dirty="0" smtClean="0">
                <a:solidFill>
                  <a:schemeClr val="bg1"/>
                </a:solidFill>
                <a:latin typeface="Times New Roman" pitchFamily="18" charset="0"/>
                <a:cs typeface="Times New Roman" pitchFamily="18" charset="0"/>
              </a:rPr>
              <a:t/>
            </a:r>
            <a:br>
              <a:rPr lang="ru-RU" sz="2400" dirty="0" smtClean="0">
                <a:solidFill>
                  <a:schemeClr val="bg1"/>
                </a:solidFill>
                <a:latin typeface="Times New Roman" pitchFamily="18" charset="0"/>
                <a:cs typeface="Times New Roman" pitchFamily="18" charset="0"/>
              </a:rPr>
            </a:br>
            <a:r>
              <a:rPr lang="ru-RU" sz="2400" dirty="0" smtClean="0">
                <a:solidFill>
                  <a:schemeClr val="bg1"/>
                </a:solidFill>
                <a:latin typeface="Times New Roman" pitchFamily="18" charset="0"/>
                <a:cs typeface="Times New Roman" pitchFamily="18" charset="0"/>
              </a:rPr>
              <a:t>в советском словоупотреблении 1970-х годов, тексты, опубликованные в зарубежных издательствах и нелегально ввезенные в СССР.</a:t>
            </a:r>
            <a:endParaRPr lang="ru-RU" sz="2400" dirty="0">
              <a:solidFill>
                <a:schemeClr val="bg1"/>
              </a:solidFill>
              <a:latin typeface="Times New Roman" pitchFamily="18" charset="0"/>
              <a:cs typeface="Times New Roman" pitchFamily="18" charset="0"/>
            </a:endParaRPr>
          </a:p>
        </p:txBody>
      </p:sp>
      <p:pic>
        <p:nvPicPr>
          <p:cNvPr id="2054" name="Picture 6" descr="C:\Users\Пользователь\мама\4 курс\история отечественной культуры\0834611.jpg"/>
          <p:cNvPicPr>
            <a:picLocks noChangeAspect="1" noChangeArrowheads="1"/>
          </p:cNvPicPr>
          <p:nvPr/>
        </p:nvPicPr>
        <p:blipFill>
          <a:blip r:embed="rId2"/>
          <a:srcRect/>
          <a:stretch>
            <a:fillRect/>
          </a:stretch>
        </p:blipFill>
        <p:spPr bwMode="auto">
          <a:xfrm>
            <a:off x="428596" y="1428736"/>
            <a:ext cx="2214578" cy="3330192"/>
          </a:xfrm>
          <a:prstGeom prst="rect">
            <a:avLst/>
          </a:prstGeom>
          <a:noFill/>
        </p:spPr>
      </p:pic>
      <p:pic>
        <p:nvPicPr>
          <p:cNvPr id="2055" name="Picture 7" descr="C:\Users\Пользователь\мама\4 курс\история отечественной культуры\626.jpg"/>
          <p:cNvPicPr>
            <a:picLocks noChangeAspect="1" noChangeArrowheads="1"/>
          </p:cNvPicPr>
          <p:nvPr/>
        </p:nvPicPr>
        <p:blipFill>
          <a:blip r:embed="rId3"/>
          <a:srcRect/>
          <a:stretch>
            <a:fillRect/>
          </a:stretch>
        </p:blipFill>
        <p:spPr bwMode="auto">
          <a:xfrm>
            <a:off x="3857620" y="1500174"/>
            <a:ext cx="3187142" cy="4030225"/>
          </a:xfrm>
          <a:prstGeom prst="rect">
            <a:avLst/>
          </a:prstGeom>
          <a:noFill/>
        </p:spPr>
      </p:pic>
      <p:pic>
        <p:nvPicPr>
          <p:cNvPr id="2050" name="Picture 2" descr="C:\Users\Пользователь\мама\4 курс\история отечественной культуры\kontinent_058_1988.jpg"/>
          <p:cNvPicPr>
            <a:picLocks noGrp="1" noChangeAspect="1" noChangeArrowheads="1"/>
          </p:cNvPicPr>
          <p:nvPr>
            <p:ph idx="1"/>
          </p:nvPr>
        </p:nvPicPr>
        <p:blipFill>
          <a:blip r:embed="rId4"/>
          <a:srcRect/>
          <a:stretch>
            <a:fillRect/>
          </a:stretch>
        </p:blipFill>
        <p:spPr bwMode="auto">
          <a:xfrm>
            <a:off x="6580172" y="3200382"/>
            <a:ext cx="2135232" cy="3385594"/>
          </a:xfrm>
          <a:prstGeom prst="rect">
            <a:avLst/>
          </a:prstGeom>
          <a:noFill/>
        </p:spPr>
      </p:pic>
      <p:pic>
        <p:nvPicPr>
          <p:cNvPr id="2053" name="Picture 5" descr="C:\Users\Пользователь\мама\4 курс\история отечественной культуры\20-437-224-11074764_m_600x600.jpg"/>
          <p:cNvPicPr>
            <a:picLocks noChangeAspect="1" noChangeArrowheads="1"/>
          </p:cNvPicPr>
          <p:nvPr/>
        </p:nvPicPr>
        <p:blipFill>
          <a:blip r:embed="rId5"/>
          <a:srcRect/>
          <a:stretch>
            <a:fillRect/>
          </a:stretch>
        </p:blipFill>
        <p:spPr bwMode="auto">
          <a:xfrm>
            <a:off x="1928794" y="3143248"/>
            <a:ext cx="2216007" cy="335758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ctr">
              <a:buNone/>
            </a:pPr>
            <a:r>
              <a:rPr lang="ru-RU" sz="4400" b="1" dirty="0" smtClean="0">
                <a:solidFill>
                  <a:schemeClr val="bg1"/>
                </a:solidFill>
                <a:latin typeface="Times New Roman" pitchFamily="18" charset="0"/>
                <a:cs typeface="Times New Roman" pitchFamily="18" charset="0"/>
              </a:rPr>
              <a:t>«Гласность»</a:t>
            </a:r>
          </a:p>
          <a:p>
            <a:pPr marL="0" indent="533400" algn="ctr">
              <a:buNone/>
            </a:pPr>
            <a:r>
              <a:rPr lang="ru-RU" sz="2400" dirty="0" smtClean="0">
                <a:solidFill>
                  <a:schemeClr val="bg1"/>
                </a:solidFill>
                <a:latin typeface="Times New Roman" pitchFamily="18" charset="0"/>
                <a:cs typeface="Times New Roman" pitchFamily="18" charset="0"/>
              </a:rPr>
              <a:t>Открытость, прозрачность общественно-политической жизни, гарантированная законом возможность свободного публичного обсуждения всех общественных и государственных дел, это право на информацию и на инакомыслие, рассматриваемое как одна из движущих сил общественно-исторического прогресса.</a:t>
            </a:r>
          </a:p>
          <a:p>
            <a:pPr marL="0" indent="533400" algn="just">
              <a:buNone/>
            </a:pPr>
            <a:endParaRPr lang="ru-RU" b="1" dirty="0">
              <a:solidFill>
                <a:schemeClr val="bg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857620" y="5500702"/>
            <a:ext cx="1643074" cy="428628"/>
          </a:xfrm>
        </p:spPr>
        <p:txBody>
          <a:bodyPr>
            <a:normAutofit/>
          </a:bodyPr>
          <a:lstStyle/>
          <a:p>
            <a:r>
              <a:rPr lang="ru-RU" sz="2000" dirty="0" smtClean="0">
                <a:solidFill>
                  <a:schemeClr val="bg1"/>
                </a:solidFill>
                <a:latin typeface="Times New Roman" pitchFamily="18" charset="0"/>
                <a:cs typeface="Times New Roman" pitchFamily="18" charset="0"/>
              </a:rPr>
              <a:t>Тираж 30 млн.</a:t>
            </a:r>
            <a:endParaRPr lang="ru-RU" sz="2000" dirty="0">
              <a:solidFill>
                <a:schemeClr val="bg1"/>
              </a:solidFill>
              <a:latin typeface="Times New Roman" pitchFamily="18" charset="0"/>
              <a:cs typeface="Times New Roman" pitchFamily="18" charset="0"/>
            </a:endParaRPr>
          </a:p>
        </p:txBody>
      </p:sp>
      <p:pic>
        <p:nvPicPr>
          <p:cNvPr id="4" name="Picture 2" descr="C:\Users\Пользователь\мама\4 курс\история отечественной культуры\0_106289_ac08fc4_XXXL.jpg"/>
          <p:cNvPicPr>
            <a:picLocks noGrp="1" noChangeAspect="1" noChangeArrowheads="1"/>
          </p:cNvPicPr>
          <p:nvPr>
            <p:ph idx="1"/>
          </p:nvPr>
        </p:nvPicPr>
        <p:blipFill>
          <a:blip r:embed="rId2" cstate="print"/>
          <a:srcRect/>
          <a:stretch>
            <a:fillRect/>
          </a:stretch>
        </p:blipFill>
        <p:spPr bwMode="auto">
          <a:xfrm>
            <a:off x="6215074" y="1785926"/>
            <a:ext cx="2366384" cy="3571900"/>
          </a:xfrm>
          <a:prstGeom prst="rect">
            <a:avLst/>
          </a:prstGeom>
          <a:noFill/>
        </p:spPr>
      </p:pic>
      <p:pic>
        <p:nvPicPr>
          <p:cNvPr id="5" name="Picture 3" descr="C:\Users\Пользователь\мама\4 курс\история отечественной культуры\argumenty.jpg"/>
          <p:cNvPicPr>
            <a:picLocks noChangeAspect="1" noChangeArrowheads="1"/>
          </p:cNvPicPr>
          <p:nvPr/>
        </p:nvPicPr>
        <p:blipFill>
          <a:blip r:embed="rId3" cstate="print"/>
          <a:srcRect/>
          <a:stretch>
            <a:fillRect/>
          </a:stretch>
        </p:blipFill>
        <p:spPr bwMode="auto">
          <a:xfrm>
            <a:off x="3500430" y="1785926"/>
            <a:ext cx="2557480" cy="3643338"/>
          </a:xfrm>
          <a:prstGeom prst="rect">
            <a:avLst/>
          </a:prstGeom>
          <a:noFill/>
        </p:spPr>
      </p:pic>
      <p:pic>
        <p:nvPicPr>
          <p:cNvPr id="1028" name="Picture 4" descr="C:\Users\Пользователь\мама\4 курс\история отечественной культуры\trud.jpg"/>
          <p:cNvPicPr>
            <a:picLocks noChangeAspect="1" noChangeArrowheads="1"/>
          </p:cNvPicPr>
          <p:nvPr/>
        </p:nvPicPr>
        <p:blipFill>
          <a:blip r:embed="rId4"/>
          <a:srcRect/>
          <a:stretch>
            <a:fillRect/>
          </a:stretch>
        </p:blipFill>
        <p:spPr bwMode="auto">
          <a:xfrm>
            <a:off x="571472" y="1785926"/>
            <a:ext cx="2571768" cy="3641442"/>
          </a:xfrm>
          <a:prstGeom prst="rect">
            <a:avLst/>
          </a:prstGeom>
          <a:noFill/>
        </p:spPr>
      </p:pic>
      <p:sp>
        <p:nvSpPr>
          <p:cNvPr id="10" name="Заголовок 2"/>
          <p:cNvSpPr txBox="1">
            <a:spLocks/>
          </p:cNvSpPr>
          <p:nvPr/>
        </p:nvSpPr>
        <p:spPr>
          <a:xfrm>
            <a:off x="1071538" y="5500702"/>
            <a:ext cx="1643074" cy="428628"/>
          </a:xfrm>
          <a:prstGeom prst="rect">
            <a:avLst/>
          </a:prstGeom>
          <a:ln w="6350" cap="rnd">
            <a:noFill/>
          </a:ln>
        </p:spPr>
        <p:txBody>
          <a:bodyPr vert="horz" rtlCol="0" anchor="b" anchorCtr="0">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2000" b="0" i="0" u="none" strike="noStrike" kern="1200" cap="none" spc="-100" normalizeH="0" baseline="0" noProof="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uLnTx/>
                <a:uFillTx/>
                <a:latin typeface="Times New Roman" pitchFamily="18" charset="0"/>
                <a:ea typeface="+mj-ea"/>
                <a:cs typeface="Times New Roman" pitchFamily="18" charset="0"/>
              </a:rPr>
              <a:t>Тираж 20 млн.</a:t>
            </a:r>
            <a:endParaRPr kumimoji="0" lang="ru-RU" sz="2000" b="0" i="0" u="none" strike="noStrike" kern="1200" cap="none" spc="-100" normalizeH="0" baseline="0" noProof="0"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uLnTx/>
              <a:uFillTx/>
              <a:latin typeface="Times New Roman" pitchFamily="18" charset="0"/>
              <a:ea typeface="+mj-ea"/>
              <a:cs typeface="Times New Roman" pitchFamily="18" charset="0"/>
            </a:endParaRPr>
          </a:p>
        </p:txBody>
      </p:sp>
      <p:sp>
        <p:nvSpPr>
          <p:cNvPr id="11" name="Заголовок 2"/>
          <p:cNvSpPr txBox="1">
            <a:spLocks/>
          </p:cNvSpPr>
          <p:nvPr/>
        </p:nvSpPr>
        <p:spPr>
          <a:xfrm>
            <a:off x="6786578" y="5500702"/>
            <a:ext cx="1643074" cy="428628"/>
          </a:xfrm>
          <a:prstGeom prst="rect">
            <a:avLst/>
          </a:prstGeom>
          <a:ln w="6350" cap="rnd">
            <a:noFill/>
          </a:ln>
        </p:spPr>
        <p:txBody>
          <a:bodyPr vert="horz" rtlCol="0" anchor="b" anchorCtr="0">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2000" b="0" i="0" u="none" strike="noStrike" kern="1200" cap="none" spc="-100" normalizeH="0" baseline="0" noProof="0" dirty="0" smtClean="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uLnTx/>
                <a:uFillTx/>
                <a:latin typeface="Times New Roman" pitchFamily="18" charset="0"/>
                <a:ea typeface="+mj-ea"/>
                <a:cs typeface="Times New Roman" pitchFamily="18" charset="0"/>
              </a:rPr>
              <a:t>Тираж 10 млн.</a:t>
            </a:r>
            <a:endParaRPr kumimoji="0" lang="ru-RU" sz="2000" b="0" i="0" u="none" strike="noStrike" kern="1200" cap="none" spc="-100" normalizeH="0" baseline="0" noProof="0"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uLnTx/>
              <a:uFillTx/>
              <a:latin typeface="Times New Roman" pitchFamily="18" charset="0"/>
              <a:ea typeface="+mj-ea"/>
              <a:cs typeface="Times New Roman" pitchFamily="18" charset="0"/>
            </a:endParaRPr>
          </a:p>
        </p:txBody>
      </p:sp>
      <p:sp>
        <p:nvSpPr>
          <p:cNvPr id="12" name="Заголовок 2"/>
          <p:cNvSpPr txBox="1">
            <a:spLocks/>
          </p:cNvSpPr>
          <p:nvPr/>
        </p:nvSpPr>
        <p:spPr>
          <a:xfrm>
            <a:off x="785786" y="571480"/>
            <a:ext cx="7858180" cy="785818"/>
          </a:xfrm>
          <a:prstGeom prst="rect">
            <a:avLst/>
          </a:prstGeom>
          <a:ln w="6350" cap="rnd">
            <a:noFill/>
          </a:ln>
        </p:spPr>
        <p:txBody>
          <a:bodyPr vert="horz" rtlCol="0" anchor="b" anchorCtr="0">
            <a:noAutofit/>
          </a:bodyPr>
          <a:lstStyle/>
          <a:p>
            <a:pPr lvl="0" algn="ctr"/>
            <a:r>
              <a:rPr lang="ru-RU" sz="3200" dirty="0" smtClean="0">
                <a:solidFill>
                  <a:schemeClr val="bg1"/>
                </a:solidFill>
                <a:latin typeface="Times New Roman" pitchFamily="18" charset="0"/>
                <a:cs typeface="Times New Roman" pitchFamily="18" charset="0"/>
              </a:rPr>
              <a:t>Три самых популярных ежедневника страны</a:t>
            </a:r>
            <a:endParaRPr kumimoji="0" lang="ru-RU" sz="3200" b="0" i="0" u="none" strike="noStrike" kern="1200" cap="none" spc="-100" normalizeH="0" baseline="0" noProof="0"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Содержимое 1"/>
          <p:cNvSpPr>
            <a:spLocks noGrp="1"/>
          </p:cNvSpPr>
          <p:nvPr>
            <p:ph idx="4294967295"/>
          </p:nvPr>
        </p:nvSpPr>
        <p:spPr>
          <a:xfrm>
            <a:off x="457200" y="357188"/>
            <a:ext cx="8229600" cy="5738812"/>
          </a:xfrm>
        </p:spPr>
        <p:txBody>
          <a:bodyPr/>
          <a:lstStyle/>
          <a:p>
            <a:pPr marL="0" indent="533400" algn="just">
              <a:buFont typeface="Wingdings 2" pitchFamily="18" charset="2"/>
              <a:buNone/>
            </a:pPr>
            <a:r>
              <a:rPr lang="ru-RU" sz="2400" dirty="0" smtClean="0">
                <a:solidFill>
                  <a:schemeClr val="bg1"/>
                </a:solidFill>
              </a:rPr>
              <a:t>Русская литература второй половины 20 века представлена сразу несколькими жанрами, на становление которых огромное влияние оказали: сталинизм, «оттепель», застой, перестройка. </a:t>
            </a:r>
          </a:p>
          <a:p>
            <a:pPr marL="0" indent="533400" algn="just">
              <a:buFont typeface="Wingdings 2" pitchFamily="18" charset="2"/>
              <a:buNone/>
            </a:pPr>
            <a:r>
              <a:rPr lang="ru-RU" sz="2400" dirty="0" smtClean="0">
                <a:solidFill>
                  <a:schemeClr val="bg1"/>
                </a:solidFill>
              </a:rPr>
              <a:t>Литература России пережила на своем пути огромное количество трудностей, временами испытывая опеку государства, временами находясь практически полностью под его запретом.</a:t>
            </a:r>
          </a:p>
          <a:p>
            <a:pPr marL="0" indent="533400" algn="just">
              <a:buFont typeface="Wingdings 2" pitchFamily="18" charset="2"/>
              <a:buNone/>
            </a:pPr>
            <a:r>
              <a:rPr lang="ru-RU" sz="2400" dirty="0" smtClean="0">
                <a:solidFill>
                  <a:schemeClr val="bg1"/>
                </a:solidFill>
              </a:rPr>
              <a:t> Сегодня русская литература 20 века признана во всем мире, произведениями советских авторов зачитываются далеко за рубежом, по ним снимают художественные фильмы, ставят пьесы в театрах. Человек, ни разу не читавший в своей жизни произведений Солженицына, Шолохова, Булгакова, поистине потерял очень многое…</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solidFill>
                  <a:schemeClr val="bg1"/>
                </a:solidFill>
              </a:rPr>
              <a:t>Спасибо за внимание!</a:t>
            </a:r>
            <a:endParaRPr lang="ru-RU" dirty="0">
              <a:solidFill>
                <a:schemeClr val="bg1"/>
              </a:solidFill>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188" y="1484313"/>
            <a:ext cx="8064500" cy="1944687"/>
          </a:xfrm>
        </p:spPr>
        <p:txBody>
          <a:bodyPr/>
          <a:lstStyle/>
          <a:p>
            <a:pPr indent="533400" algn="l">
              <a:lnSpc>
                <a:spcPct val="150000"/>
              </a:lnSpc>
              <a:spcBef>
                <a:spcPct val="0"/>
              </a:spcBef>
            </a:pPr>
            <a:r>
              <a:rPr lang="ru-RU" sz="1800" b="1" dirty="0" smtClean="0">
                <a:solidFill>
                  <a:schemeClr val="bg1"/>
                </a:solidFill>
                <a:latin typeface="Times New Roman" pitchFamily="18" charset="0"/>
              </a:rPr>
              <a:t>Первый: 1956 – 1964, «оттепель».</a:t>
            </a:r>
          </a:p>
          <a:p>
            <a:pPr indent="533400" algn="l">
              <a:lnSpc>
                <a:spcPct val="150000"/>
              </a:lnSpc>
              <a:spcBef>
                <a:spcPct val="0"/>
              </a:spcBef>
            </a:pPr>
            <a:r>
              <a:rPr lang="ru-RU" sz="1800" b="1" dirty="0" smtClean="0">
                <a:solidFill>
                  <a:schemeClr val="bg1"/>
                </a:solidFill>
                <a:latin typeface="Times New Roman" pitchFamily="18" charset="0"/>
              </a:rPr>
              <a:t>Второй: 1965 – 1985, «</a:t>
            </a:r>
            <a:r>
              <a:rPr lang="ru-RU" sz="1800" b="1" dirty="0" err="1" smtClean="0">
                <a:solidFill>
                  <a:schemeClr val="bg1"/>
                </a:solidFill>
                <a:latin typeface="Times New Roman" pitchFamily="18" charset="0"/>
              </a:rPr>
              <a:t>послеоттепельное</a:t>
            </a:r>
            <a:r>
              <a:rPr lang="ru-RU" sz="1800" b="1" dirty="0" smtClean="0">
                <a:solidFill>
                  <a:schemeClr val="bg1"/>
                </a:solidFill>
                <a:latin typeface="Times New Roman" pitchFamily="18" charset="0"/>
              </a:rPr>
              <a:t>» двадцатилетие.</a:t>
            </a:r>
          </a:p>
          <a:p>
            <a:pPr indent="533400" algn="l">
              <a:lnSpc>
                <a:spcPct val="150000"/>
              </a:lnSpc>
              <a:spcBef>
                <a:spcPct val="0"/>
              </a:spcBef>
            </a:pPr>
            <a:r>
              <a:rPr lang="ru-RU" sz="1800" b="1" dirty="0" smtClean="0">
                <a:solidFill>
                  <a:schemeClr val="bg1"/>
                </a:solidFill>
                <a:latin typeface="Times New Roman" pitchFamily="18" charset="0"/>
              </a:rPr>
              <a:t>Третий: 1986 – 1991, «гласность»</a:t>
            </a:r>
          </a:p>
          <a:p>
            <a:pPr indent="533400" algn="l">
              <a:lnSpc>
                <a:spcPct val="150000"/>
              </a:lnSpc>
              <a:spcBef>
                <a:spcPct val="0"/>
              </a:spcBef>
            </a:pPr>
            <a:r>
              <a:rPr lang="ru-RU" sz="1800" b="1" dirty="0" smtClean="0">
                <a:solidFill>
                  <a:schemeClr val="bg1"/>
                </a:solidFill>
                <a:latin typeface="Times New Roman" pitchFamily="18" charset="0"/>
              </a:rPr>
              <a:t>Четвёртый: начинается с декабря 1991 и длится по сей день, русская литература конца XX – начала XXI веков.</a:t>
            </a:r>
          </a:p>
        </p:txBody>
      </p:sp>
      <p:sp>
        <p:nvSpPr>
          <p:cNvPr id="2" name="Подзаголовок 2"/>
          <p:cNvSpPr>
            <a:spLocks/>
          </p:cNvSpPr>
          <p:nvPr/>
        </p:nvSpPr>
        <p:spPr bwMode="auto">
          <a:xfrm>
            <a:off x="539750" y="549275"/>
            <a:ext cx="7993063" cy="1079500"/>
          </a:xfrm>
          <a:prstGeom prst="rect">
            <a:avLst/>
          </a:prstGeom>
          <a:noFill/>
          <a:ln w="9525">
            <a:noFill/>
            <a:miter lim="800000"/>
            <a:headEnd/>
            <a:tailEnd/>
          </a:ln>
        </p:spPr>
        <p:txBody>
          <a:bodyPr/>
          <a:lstStyle/>
          <a:p>
            <a:pPr indent="360363" algn="ctr">
              <a:spcBef>
                <a:spcPts val="600"/>
              </a:spcBef>
              <a:buClr>
                <a:schemeClr val="accent2"/>
              </a:buClr>
              <a:buSzPct val="85000"/>
              <a:buFont typeface="Wingdings 2" pitchFamily="18" charset="2"/>
              <a:buNone/>
            </a:pPr>
            <a:r>
              <a:rPr lang="ru-RU" sz="2000" b="1">
                <a:solidFill>
                  <a:schemeClr val="bg1"/>
                </a:solidFill>
                <a:latin typeface="Times New Roman" pitchFamily="18" charset="0"/>
              </a:rPr>
              <a:t>В развитии литературы второй половины </a:t>
            </a:r>
            <a:r>
              <a:rPr lang="en-US" sz="2000" b="1">
                <a:solidFill>
                  <a:schemeClr val="bg1"/>
                </a:solidFill>
                <a:latin typeface="Times New Roman" pitchFamily="18" charset="0"/>
              </a:rPr>
              <a:t>XX</a:t>
            </a:r>
            <a:r>
              <a:rPr lang="ru-RU" sz="2000" b="1">
                <a:solidFill>
                  <a:schemeClr val="bg1"/>
                </a:solidFill>
                <a:latin typeface="Times New Roman" pitchFamily="18" charset="0"/>
              </a:rPr>
              <a:t> века можно выделить четыре основные периода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ctr">
              <a:spcBef>
                <a:spcPts val="0"/>
              </a:spcBef>
              <a:buNone/>
            </a:pPr>
            <a:r>
              <a:rPr lang="ru-RU" sz="6000" dirty="0" smtClean="0">
                <a:solidFill>
                  <a:schemeClr val="bg1"/>
                </a:solidFill>
                <a:latin typeface="Times New Roman" pitchFamily="18" charset="0"/>
                <a:cs typeface="Times New Roman" pitchFamily="18" charset="0"/>
              </a:rPr>
              <a:t>«</a:t>
            </a:r>
            <a:r>
              <a:rPr lang="ru-RU" sz="6000" dirty="0" smtClean="0">
                <a:solidFill>
                  <a:schemeClr val="bg1"/>
                </a:solidFill>
                <a:latin typeface="Times New Roman" pitchFamily="18" charset="0"/>
                <a:cs typeface="Times New Roman" pitchFamily="18" charset="0"/>
              </a:rPr>
              <a:t>Оттепель</a:t>
            </a:r>
            <a:r>
              <a:rPr lang="ru-RU" sz="6000" dirty="0" smtClean="0">
                <a:solidFill>
                  <a:schemeClr val="bg1"/>
                </a:solidFill>
                <a:latin typeface="Times New Roman" pitchFamily="18" charset="0"/>
                <a:cs typeface="Times New Roman" pitchFamily="18" charset="0"/>
              </a:rPr>
              <a:t>»</a:t>
            </a:r>
          </a:p>
          <a:p>
            <a:pPr algn="ctr">
              <a:spcBef>
                <a:spcPts val="0"/>
              </a:spcBef>
              <a:buNone/>
            </a:pPr>
            <a:r>
              <a:rPr lang="ru-RU" sz="2400" dirty="0" smtClean="0">
                <a:solidFill>
                  <a:schemeClr val="bg1"/>
                </a:solidFill>
                <a:latin typeface="Times New Roman" pitchFamily="18" charset="0"/>
                <a:cs typeface="Times New Roman" pitchFamily="18" charset="0"/>
              </a:rPr>
              <a:t>Начало раскрепощение </a:t>
            </a:r>
            <a:r>
              <a:rPr lang="ru-RU" sz="2400" dirty="0" smtClean="0">
                <a:solidFill>
                  <a:schemeClr val="bg1"/>
                </a:solidFill>
                <a:latin typeface="Times New Roman" pitchFamily="18" charset="0"/>
                <a:cs typeface="Times New Roman" pitchFamily="18" charset="0"/>
              </a:rPr>
              <a:t>в </a:t>
            </a:r>
            <a:r>
              <a:rPr lang="ru-RU" sz="2400" dirty="0" smtClean="0">
                <a:solidFill>
                  <a:schemeClr val="bg1"/>
                </a:solidFill>
                <a:latin typeface="Times New Roman" pitchFamily="18" charset="0"/>
                <a:cs typeface="Times New Roman" pitchFamily="18" charset="0"/>
              </a:rPr>
              <a:t>после сталинскую </a:t>
            </a:r>
            <a:r>
              <a:rPr lang="ru-RU" sz="2400" dirty="0" smtClean="0">
                <a:solidFill>
                  <a:schemeClr val="bg1"/>
                </a:solidFill>
                <a:latin typeface="Times New Roman" pitchFamily="18" charset="0"/>
                <a:cs typeface="Times New Roman" pitchFamily="18" charset="0"/>
              </a:rPr>
              <a:t>эпоху. </a:t>
            </a:r>
            <a:endParaRPr lang="ru-RU" sz="2400" dirty="0" smtClean="0">
              <a:solidFill>
                <a:schemeClr val="bg1"/>
              </a:solidFill>
              <a:latin typeface="Times New Roman" pitchFamily="18" charset="0"/>
              <a:cs typeface="Times New Roman" pitchFamily="18" charset="0"/>
            </a:endParaRPr>
          </a:p>
          <a:p>
            <a:pPr algn="ctr">
              <a:spcBef>
                <a:spcPts val="0"/>
              </a:spcBef>
              <a:buNone/>
            </a:pPr>
            <a:r>
              <a:rPr lang="ru-RU" sz="2400" dirty="0" smtClean="0">
                <a:solidFill>
                  <a:schemeClr val="bg1"/>
                </a:solidFill>
                <a:latin typeface="Times New Roman" pitchFamily="18" charset="0"/>
                <a:cs typeface="Times New Roman" pitchFamily="18" charset="0"/>
              </a:rPr>
              <a:t>Известный </a:t>
            </a:r>
            <a:r>
              <a:rPr lang="ru-RU" sz="2400" dirty="0" smtClean="0">
                <a:solidFill>
                  <a:schemeClr val="bg1"/>
                </a:solidFill>
                <a:latin typeface="Times New Roman" pitchFamily="18" charset="0"/>
                <a:cs typeface="Times New Roman" pitchFamily="18" charset="0"/>
              </a:rPr>
              <a:t>отход от нормативности, расширение рамок правдивого изображения жизни. Доминирует в этот период по-прежнему социалистический реализм, который переживает обновление. Кроме того, на неофициальном уровне начинают возрождаться запрещённые при Сталине критический реализм и авангардизм.</a:t>
            </a:r>
          </a:p>
          <a:p>
            <a:pPr algn="ctr">
              <a:buNone/>
            </a:pPr>
            <a:endParaRPr lang="ru-RU" sz="6000" dirty="0">
              <a:solidFill>
                <a:schemeClr val="bg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descr="erenburg"/>
          <p:cNvPicPr>
            <a:picLocks noGrp="1" noChangeAspect="1" noChangeArrowheads="1"/>
          </p:cNvPicPr>
          <p:nvPr>
            <p:ph type="body" idx="4294967295"/>
          </p:nvPr>
        </p:nvPicPr>
        <p:blipFill>
          <a:blip r:embed="rId3"/>
          <a:srcRect/>
          <a:stretch>
            <a:fillRect/>
          </a:stretch>
        </p:blipFill>
        <p:spPr>
          <a:xfrm>
            <a:off x="500034" y="500042"/>
            <a:ext cx="3930956" cy="4714908"/>
          </a:xfrm>
        </p:spPr>
      </p:pic>
      <p:sp>
        <p:nvSpPr>
          <p:cNvPr id="4" name="Rectangle 2"/>
          <p:cNvSpPr txBox="1">
            <a:spLocks/>
          </p:cNvSpPr>
          <p:nvPr/>
        </p:nvSpPr>
        <p:spPr bwMode="auto">
          <a:xfrm>
            <a:off x="4572000" y="4286256"/>
            <a:ext cx="4286280" cy="1643074"/>
          </a:xfrm>
          <a:prstGeom prst="rect">
            <a:avLst/>
          </a:prstGeom>
          <a:noFill/>
          <a:ln w="9525" cap="rnd">
            <a:noFill/>
          </a:ln>
        </p:spPr>
        <p:txBody>
          <a:bodyPr vert="horz" wrap="square" lIns="91440" tIns="45720" rIns="91440" bIns="45720" numCol="1" anchor="b" anchorCtr="0" compatLnSpc="1">
            <a:prstTxWarp prst="textNoShape">
              <a:avLst/>
            </a:prstTxWarp>
            <a:normAutofit/>
          </a:bodyPr>
          <a:lstStyle/>
          <a:p>
            <a:pPr lvl="0" algn="r"/>
            <a:r>
              <a:rPr lang="ru-RU" sz="1400" dirty="0">
                <a:solidFill>
                  <a:schemeClr val="bg1"/>
                </a:solidFill>
                <a:latin typeface="Times New Roman" pitchFamily="18" charset="0"/>
                <a:cs typeface="Times New Roman" pitchFamily="18" charset="0"/>
              </a:rPr>
              <a:t>«Я выжил – не потому, что был сильнее или прозорливее, а потому, что бывают времена, когда судьба человека напоминает не разыгранную по всем правилам шахматную партию, но лотерею». </a:t>
            </a:r>
            <a:endParaRPr lang="ru-RU" sz="1400" dirty="0" smtClean="0">
              <a:solidFill>
                <a:schemeClr val="bg1"/>
              </a:solidFill>
              <a:latin typeface="Times New Roman" pitchFamily="18" charset="0"/>
              <a:cs typeface="Times New Roman" pitchFamily="18" charset="0"/>
            </a:endParaRPr>
          </a:p>
          <a:p>
            <a:pPr algn="r"/>
            <a:endParaRPr lang="ru-RU" sz="1400" b="1" dirty="0" smtClean="0">
              <a:solidFill>
                <a:schemeClr val="bg1"/>
              </a:solidFill>
              <a:latin typeface="Times New Roman" pitchFamily="18" charset="0"/>
              <a:cs typeface="Times New Roman" pitchFamily="18" charset="0"/>
            </a:endParaRPr>
          </a:p>
          <a:p>
            <a:pPr algn="r"/>
            <a:r>
              <a:rPr lang="ru-RU" sz="1400" b="1" i="1" dirty="0" smtClean="0">
                <a:solidFill>
                  <a:schemeClr val="bg1"/>
                </a:solidFill>
                <a:latin typeface="Times New Roman" pitchFamily="18" charset="0"/>
                <a:cs typeface="Times New Roman" pitchFamily="18" charset="0"/>
              </a:rPr>
              <a:t>И.Эренбург,</a:t>
            </a:r>
          </a:p>
          <a:p>
            <a:pPr algn="r"/>
            <a:r>
              <a:rPr lang="ru-RU" sz="1400" b="1" i="1" dirty="0" smtClean="0">
                <a:solidFill>
                  <a:schemeClr val="bg1"/>
                </a:solidFill>
                <a:latin typeface="Times New Roman" pitchFamily="18" charset="0"/>
                <a:cs typeface="Times New Roman" pitchFamily="18" charset="0"/>
              </a:rPr>
              <a:t> «Люди, годы, жизнь</a:t>
            </a:r>
            <a:r>
              <a:rPr lang="ru-RU" sz="1400" b="1" i="1" cap="all" dirty="0" smtClean="0">
                <a:solidFill>
                  <a:schemeClr val="bg1"/>
                </a:solidFill>
                <a:latin typeface="Times New Roman" pitchFamily="18" charset="0"/>
                <a:cs typeface="Times New Roman" pitchFamily="18" charset="0"/>
              </a:rPr>
              <a:t>», 1960</a:t>
            </a:r>
          </a:p>
          <a:p>
            <a:pPr lvl="0" algn="r"/>
            <a:endParaRPr kumimoji="0" lang="ru-RU" sz="1400" b="1" i="0" u="none" strike="noStrike" kern="1200" cap="none" spc="-100" normalizeH="0" baseline="0" noProof="0" dirty="0" smtClean="0">
              <a:ln>
                <a:noFill/>
              </a:ln>
              <a:solidFill>
                <a:schemeClr val="bg1"/>
              </a:solidFill>
              <a:effectLst/>
              <a:uLnTx/>
              <a:uFillTx/>
              <a:latin typeface="Times New Roman" pitchFamily="18" charset="0"/>
              <a:ea typeface="+mj-ea"/>
              <a:cs typeface="Times New Roman" pitchFamily="18" charset="0"/>
            </a:endParaRPr>
          </a:p>
        </p:txBody>
      </p:sp>
      <p:sp>
        <p:nvSpPr>
          <p:cNvPr id="5" name="Rectangle 2"/>
          <p:cNvSpPr txBox="1">
            <a:spLocks/>
          </p:cNvSpPr>
          <p:nvPr/>
        </p:nvSpPr>
        <p:spPr bwMode="auto">
          <a:xfrm>
            <a:off x="214282" y="5357826"/>
            <a:ext cx="4214842" cy="500066"/>
          </a:xfrm>
          <a:prstGeom prst="rect">
            <a:avLst/>
          </a:prstGeom>
          <a:noFill/>
          <a:ln w="9525" cap="rnd">
            <a:noFill/>
          </a:ln>
        </p:spPr>
        <p:txBody>
          <a:bodyPr vert="horz" wrap="square" lIns="91440" tIns="45720" rIns="91440" bIns="45720" numCol="1" anchor="b" anchorCtr="0" compatLnSpc="1">
            <a:prstTxWarp prst="textNoShape">
              <a:avLst/>
            </a:prstTxWarp>
            <a:normAutofit fontScale="900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800" b="0" i="0" u="none" strike="noStrike" kern="1200" cap="none" spc="-100" normalizeH="0" baseline="0" noProof="0" dirty="0" smtClean="0">
                <a:ln>
                  <a:noFill/>
                </a:ln>
                <a:solidFill>
                  <a:schemeClr val="bg1"/>
                </a:solidFill>
                <a:effectLst/>
                <a:uLnTx/>
                <a:uFillTx/>
                <a:latin typeface="+mj-lt"/>
                <a:ea typeface="+mj-ea"/>
                <a:cs typeface="+mj-cs"/>
              </a:rPr>
              <a:t>Илья Григорьевич Эренбург</a:t>
            </a:r>
            <a:br>
              <a:rPr kumimoji="0" lang="ru-RU" sz="1800" b="0" i="0" u="none" strike="noStrike" kern="1200" cap="none" spc="-100" normalizeH="0" baseline="0" noProof="0" dirty="0" smtClean="0">
                <a:ln>
                  <a:noFill/>
                </a:ln>
                <a:solidFill>
                  <a:schemeClr val="bg1"/>
                </a:solidFill>
                <a:effectLst/>
                <a:uLnTx/>
                <a:uFillTx/>
                <a:latin typeface="+mj-lt"/>
                <a:ea typeface="+mj-ea"/>
                <a:cs typeface="+mj-cs"/>
              </a:rPr>
            </a:br>
            <a:r>
              <a:rPr kumimoji="0" lang="ru-RU" sz="1600" b="0" i="0" u="none" strike="noStrike" kern="1200" cap="none" spc="-100" normalizeH="0" baseline="0" noProof="0" dirty="0" smtClean="0">
                <a:ln>
                  <a:noFill/>
                </a:ln>
                <a:solidFill>
                  <a:schemeClr val="bg1"/>
                </a:solidFill>
                <a:effectLst/>
                <a:uLnTx/>
                <a:uFillTx/>
                <a:latin typeface="+mj-lt"/>
                <a:ea typeface="+mj-ea"/>
                <a:cs typeface="+mj-cs"/>
              </a:rPr>
              <a:t> 1891 г.-1967 г.</a:t>
            </a:r>
          </a:p>
        </p:txBody>
      </p:sp>
      <p:sp>
        <p:nvSpPr>
          <p:cNvPr id="6" name="Rectangle 3"/>
          <p:cNvSpPr txBox="1">
            <a:spLocks/>
          </p:cNvSpPr>
          <p:nvPr/>
        </p:nvSpPr>
        <p:spPr bwMode="auto">
          <a:xfrm>
            <a:off x="4572000" y="642918"/>
            <a:ext cx="4357718" cy="178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r" defTabSz="914400" rtl="0" eaLnBrk="1" fontAlgn="base" latinLnBrk="0" hangingPunct="1">
              <a:lnSpc>
                <a:spcPct val="100000"/>
              </a:lnSpc>
              <a:spcBef>
                <a:spcPts val="600"/>
              </a:spcBef>
              <a:spcAft>
                <a:spcPct val="0"/>
              </a:spcAft>
              <a:buClr>
                <a:schemeClr val="accent2"/>
              </a:buClr>
              <a:buSzPct val="85000"/>
              <a:buFont typeface="Wingdings 2" pitchFamily="18" charset="2"/>
              <a:buNone/>
              <a:tabLst/>
              <a:defRPr/>
            </a:pPr>
            <a:r>
              <a:rPr kumimoji="0" lang="ru-RU" sz="1400" b="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«Эренбург - еврей! По духу ему чужд русский народ, ему абсолютно безразличны его чаяния и надежды. Он не любит и никогда не любил Россию. Тлетворный, погрязший в </a:t>
            </a:r>
            <a:r>
              <a:rPr kumimoji="0" lang="ru-RU" sz="1400" b="0"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блевотине</a:t>
            </a:r>
            <a:r>
              <a:rPr kumimoji="0" lang="ru-RU" sz="1400" b="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Запад ему ближе. Я считаю, что Эренбурга неоправданно хвалят за публицистику военных лет. Сорняки и лопухи в прямом смысле этого слова не нужны боевой, советской литературе...». </a:t>
            </a:r>
          </a:p>
          <a:p>
            <a:pPr marL="273050" marR="0" lvl="0" indent="-273050" algn="r" defTabSz="914400" rtl="0" eaLnBrk="1" fontAlgn="base" latinLnBrk="0" hangingPunct="1">
              <a:lnSpc>
                <a:spcPct val="100000"/>
              </a:lnSpc>
              <a:spcBef>
                <a:spcPts val="600"/>
              </a:spcBef>
              <a:spcAft>
                <a:spcPct val="0"/>
              </a:spcAft>
              <a:buClr>
                <a:schemeClr val="accent2"/>
              </a:buClr>
              <a:buSzPct val="85000"/>
              <a:buFont typeface="Wingdings 2" pitchFamily="18" charset="2"/>
              <a:buNone/>
              <a:tabLst/>
              <a:defRPr/>
            </a:pPr>
            <a:r>
              <a:rPr kumimoji="0" lang="ru-RU" sz="1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Михаил Шолохов,</a:t>
            </a:r>
          </a:p>
          <a:p>
            <a:pPr marL="273050" lvl="0" indent="-273050" algn="r">
              <a:spcBef>
                <a:spcPts val="600"/>
              </a:spcBef>
              <a:buClr>
                <a:schemeClr val="accent2"/>
              </a:buClr>
              <a:buSzPct val="85000"/>
              <a:defRPr/>
            </a:pPr>
            <a:r>
              <a:rPr lang="ru-RU" sz="1400" b="1" i="1" dirty="0" smtClean="0">
                <a:solidFill>
                  <a:schemeClr val="bg1"/>
                </a:solidFill>
                <a:latin typeface="Times New Roman" pitchFamily="18" charset="0"/>
                <a:cs typeface="Times New Roman" pitchFamily="18" charset="0"/>
              </a:rPr>
              <a:t>Отрывок из стенограммы. Повестка дня: «Обсуждение литературной деятельности беспартийного писателя Ильи Григорьевича Эренбурга», 1948</a:t>
            </a:r>
            <a:endParaRPr kumimoji="0" lang="ru-RU" sz="1400" b="1"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dirty="0"/>
          </a:p>
        </p:txBody>
      </p:sp>
      <p:pic>
        <p:nvPicPr>
          <p:cNvPr id="56322" name="Picture 2" descr="C:\Users\Пользователь\мама\4 курс\5a5fea135af1.jpg"/>
          <p:cNvPicPr>
            <a:picLocks noGrp="1" noChangeAspect="1" noChangeArrowheads="1"/>
          </p:cNvPicPr>
          <p:nvPr>
            <p:ph idx="1"/>
          </p:nvPr>
        </p:nvPicPr>
        <p:blipFill>
          <a:blip r:embed="rId2"/>
          <a:srcRect/>
          <a:stretch>
            <a:fillRect/>
          </a:stretch>
        </p:blipFill>
        <p:spPr bwMode="auto">
          <a:xfrm>
            <a:off x="529355" y="705982"/>
            <a:ext cx="2783204" cy="4348756"/>
          </a:xfrm>
          <a:prstGeom prst="rect">
            <a:avLst/>
          </a:prstGeom>
          <a:noFill/>
        </p:spPr>
      </p:pic>
      <p:sp>
        <p:nvSpPr>
          <p:cNvPr id="5" name="Прямоугольник 4"/>
          <p:cNvSpPr/>
          <p:nvPr/>
        </p:nvSpPr>
        <p:spPr>
          <a:xfrm>
            <a:off x="3286116" y="4572008"/>
            <a:ext cx="5643586" cy="1600438"/>
          </a:xfrm>
          <a:prstGeom prst="rect">
            <a:avLst/>
          </a:prstGeom>
        </p:spPr>
        <p:txBody>
          <a:bodyPr wrap="square">
            <a:spAutoFit/>
          </a:bodyPr>
          <a:lstStyle/>
          <a:p>
            <a:pPr algn="r"/>
            <a:r>
              <a:rPr lang="ru-RU" sz="1400" i="1" dirty="0">
                <a:solidFill>
                  <a:schemeClr val="bg1"/>
                </a:solidFill>
                <a:latin typeface="Times New Roman" pitchFamily="18" charset="0"/>
                <a:cs typeface="Times New Roman" pitchFamily="18" charset="0"/>
              </a:rPr>
              <a:t>«</a:t>
            </a:r>
            <a:r>
              <a:rPr lang="ru-RU" sz="1400" dirty="0">
                <a:solidFill>
                  <a:schemeClr val="bg1"/>
                </a:solidFill>
                <a:latin typeface="Times New Roman" pitchFamily="18" charset="0"/>
                <a:cs typeface="Times New Roman" pitchFamily="18" charset="0"/>
              </a:rPr>
              <a:t>Дорогой Илья Григорьевич! Только что прочитал Вашу чудесную «Бурю». Спасибо Вам за нее. С уважением И.Сталин</a:t>
            </a:r>
            <a:r>
              <a:rPr lang="ru-RU" sz="1400" dirty="0" smtClean="0">
                <a:solidFill>
                  <a:schemeClr val="bg1"/>
                </a:solidFill>
                <a:latin typeface="Times New Roman" pitchFamily="18" charset="0"/>
                <a:cs typeface="Times New Roman" pitchFamily="18" charset="0"/>
              </a:rPr>
              <a:t>».</a:t>
            </a:r>
          </a:p>
          <a:p>
            <a:pPr algn="r"/>
            <a:endParaRPr lang="ru-RU" sz="1400" b="1" i="1" dirty="0" smtClean="0">
              <a:solidFill>
                <a:schemeClr val="bg1"/>
              </a:solidFill>
              <a:latin typeface="Times New Roman" pitchFamily="18" charset="0"/>
              <a:cs typeface="Times New Roman" pitchFamily="18" charset="0"/>
            </a:endParaRPr>
          </a:p>
          <a:p>
            <a:pPr algn="r"/>
            <a:r>
              <a:rPr lang="ru-RU" sz="1400" b="1" i="1" dirty="0" smtClean="0">
                <a:solidFill>
                  <a:schemeClr val="bg1"/>
                </a:solidFill>
                <a:latin typeface="Times New Roman" pitchFamily="18" charset="0"/>
                <a:cs typeface="Times New Roman" pitchFamily="18" charset="0"/>
              </a:rPr>
              <a:t>И.Сталин, письмо И.Г. Эренбургу</a:t>
            </a:r>
          </a:p>
          <a:p>
            <a:pPr algn="r"/>
            <a:r>
              <a:rPr lang="ru-RU" sz="1400" b="1" i="1" dirty="0" smtClean="0">
                <a:solidFill>
                  <a:schemeClr val="bg1"/>
                </a:solidFill>
                <a:latin typeface="Times New Roman" pitchFamily="18" charset="0"/>
                <a:cs typeface="Times New Roman" pitchFamily="18" charset="0"/>
              </a:rPr>
              <a:t>«Обсуждение литературной деятельности «беспартийного» писателя Ильи Григорьевича Эренбурга», 1948 </a:t>
            </a:r>
          </a:p>
          <a:p>
            <a:pPr algn="r"/>
            <a:endParaRPr lang="ru-RU" sz="1400" b="1" i="1" dirty="0">
              <a:solidFill>
                <a:schemeClr val="bg1"/>
              </a:solidFill>
              <a:latin typeface="Times New Roman" pitchFamily="18" charset="0"/>
              <a:cs typeface="Times New Roman" pitchFamily="18" charset="0"/>
            </a:endParaRPr>
          </a:p>
        </p:txBody>
      </p:sp>
      <p:sp>
        <p:nvSpPr>
          <p:cNvPr id="6" name="Прямоугольник 5"/>
          <p:cNvSpPr/>
          <p:nvPr/>
        </p:nvSpPr>
        <p:spPr>
          <a:xfrm>
            <a:off x="3357554" y="571480"/>
            <a:ext cx="5572148" cy="3754874"/>
          </a:xfrm>
          <a:prstGeom prst="rect">
            <a:avLst/>
          </a:prstGeom>
        </p:spPr>
        <p:txBody>
          <a:bodyPr wrap="square">
            <a:spAutoFit/>
          </a:bodyPr>
          <a:lstStyle/>
          <a:p>
            <a:pPr algn="r"/>
            <a:r>
              <a:rPr lang="ru-RU" sz="1400" dirty="0" smtClean="0">
                <a:solidFill>
                  <a:schemeClr val="bg1"/>
                </a:solidFill>
                <a:latin typeface="Times New Roman" pitchFamily="18" charset="0"/>
                <a:cs typeface="Times New Roman" pitchFamily="18" charset="0"/>
              </a:rPr>
              <a:t>«</a:t>
            </a:r>
            <a:r>
              <a:rPr lang="ru-RU" sz="1400" dirty="0">
                <a:solidFill>
                  <a:schemeClr val="bg1"/>
                </a:solidFill>
                <a:latin typeface="Times New Roman" pitchFamily="18" charset="0"/>
                <a:cs typeface="Times New Roman" pitchFamily="18" charset="0"/>
              </a:rPr>
              <a:t>Товарищи, здесь очень много говорилось об Эренбурге, как о видном и чуть ли не выдающемся публицисте. Да, согласен, во время Отечественной войны он писал нужные, необходимые для фронта и тыла статьи. Но вот в своем многоплановом романе «Буря» он похоронил не только основного героя Сергея </a:t>
            </a:r>
            <a:r>
              <a:rPr lang="ru-RU" sz="1400" dirty="0" err="1">
                <a:solidFill>
                  <a:schemeClr val="bg1"/>
                </a:solidFill>
                <a:latin typeface="Times New Roman" pitchFamily="18" charset="0"/>
                <a:cs typeface="Times New Roman" pitchFamily="18" charset="0"/>
              </a:rPr>
              <a:t>Влахова</a:t>
            </a:r>
            <a:r>
              <a:rPr lang="ru-RU" sz="1400" dirty="0">
                <a:solidFill>
                  <a:schemeClr val="bg1"/>
                </a:solidFill>
                <a:latin typeface="Times New Roman" pitchFamily="18" charset="0"/>
                <a:cs typeface="Times New Roman" pitchFamily="18" charset="0"/>
              </a:rPr>
              <a:t>, но лишил жизни всех русских людей </a:t>
            </a:r>
            <a:r>
              <a:rPr lang="ru-RU" sz="1400" dirty="0" smtClean="0">
                <a:solidFill>
                  <a:schemeClr val="bg1"/>
                </a:solidFill>
                <a:latin typeface="Times New Roman" pitchFamily="18" charset="0"/>
                <a:cs typeface="Times New Roman" pitchFamily="18" charset="0"/>
              </a:rPr>
              <a:t>-положительных </a:t>
            </a:r>
            <a:r>
              <a:rPr lang="ru-RU" sz="1400" dirty="0">
                <a:solidFill>
                  <a:schemeClr val="bg1"/>
                </a:solidFill>
                <a:latin typeface="Times New Roman" pitchFamily="18" charset="0"/>
                <a:cs typeface="Times New Roman" pitchFamily="18" charset="0"/>
              </a:rPr>
              <a:t>героев. Писатель умышленно отдал предпочтение француженке </a:t>
            </a:r>
            <a:r>
              <a:rPr lang="ru-RU" sz="1400" dirty="0" err="1">
                <a:solidFill>
                  <a:schemeClr val="bg1"/>
                </a:solidFill>
                <a:latin typeface="Times New Roman" pitchFamily="18" charset="0"/>
                <a:cs typeface="Times New Roman" pitchFamily="18" charset="0"/>
              </a:rPr>
              <a:t>Мадо</a:t>
            </a:r>
            <a:r>
              <a:rPr lang="ru-RU" sz="1400" dirty="0">
                <a:solidFill>
                  <a:schemeClr val="bg1"/>
                </a:solidFill>
                <a:latin typeface="Times New Roman" pitchFamily="18" charset="0"/>
                <a:cs typeface="Times New Roman" pitchFamily="18" charset="0"/>
              </a:rPr>
              <a:t>. Невольно напрашивается вывод: русские люди пусть умирают, а французы </a:t>
            </a:r>
            <a:r>
              <a:rPr lang="ru-RU" sz="1400" dirty="0" smtClean="0">
                <a:solidFill>
                  <a:schemeClr val="bg1"/>
                </a:solidFill>
                <a:latin typeface="Times New Roman" pitchFamily="18" charset="0"/>
                <a:cs typeface="Times New Roman" pitchFamily="18" charset="0"/>
              </a:rPr>
              <a:t>- </a:t>
            </a:r>
            <a:r>
              <a:rPr lang="ru-RU" sz="1400" dirty="0">
                <a:solidFill>
                  <a:schemeClr val="bg1"/>
                </a:solidFill>
                <a:latin typeface="Times New Roman" pitchFamily="18" charset="0"/>
                <a:cs typeface="Times New Roman" pitchFamily="18" charset="0"/>
              </a:rPr>
              <a:t>наслаждаются жизнью? Я поддерживаю товарищей Сурова, Ермилова, Софронова, что гражданину Эренбургу, презирающему все русское, не может быть места в рядах «инженеров человеческих душ», как назвал нас гениальный вождь и мудрый учитель Иосиф Виссарионович Сталин». </a:t>
            </a:r>
            <a:endParaRPr lang="ru-RU" sz="1400" dirty="0" smtClean="0">
              <a:solidFill>
                <a:schemeClr val="bg1"/>
              </a:solidFill>
              <a:latin typeface="Times New Roman" pitchFamily="18" charset="0"/>
              <a:cs typeface="Times New Roman" pitchFamily="18" charset="0"/>
            </a:endParaRPr>
          </a:p>
          <a:p>
            <a:pPr algn="r"/>
            <a:endParaRPr lang="ru-RU" sz="1400" i="1" dirty="0" smtClean="0">
              <a:solidFill>
                <a:schemeClr val="bg1"/>
              </a:solidFill>
              <a:latin typeface="Times New Roman" pitchFamily="18" charset="0"/>
              <a:cs typeface="Times New Roman" pitchFamily="18" charset="0"/>
            </a:endParaRPr>
          </a:p>
          <a:p>
            <a:pPr algn="r"/>
            <a:r>
              <a:rPr lang="ru-RU" sz="1400" b="1" i="1" dirty="0" smtClean="0">
                <a:solidFill>
                  <a:schemeClr val="bg1"/>
                </a:solidFill>
                <a:latin typeface="Times New Roman" pitchFamily="18" charset="0"/>
                <a:cs typeface="Times New Roman" pitchFamily="18" charset="0"/>
              </a:rPr>
              <a:t>Николай </a:t>
            </a:r>
            <a:r>
              <a:rPr lang="ru-RU" sz="1400" b="1" i="1" dirty="0" err="1" smtClean="0">
                <a:solidFill>
                  <a:schemeClr val="bg1"/>
                </a:solidFill>
                <a:latin typeface="Times New Roman" pitchFamily="18" charset="0"/>
                <a:cs typeface="Times New Roman" pitchFamily="18" charset="0"/>
              </a:rPr>
              <a:t>Грибачев</a:t>
            </a:r>
            <a:r>
              <a:rPr lang="ru-RU" sz="1400" b="1" i="1" dirty="0" smtClean="0">
                <a:solidFill>
                  <a:schemeClr val="bg1"/>
                </a:solidFill>
                <a:latin typeface="Times New Roman" pitchFamily="18" charset="0"/>
                <a:cs typeface="Times New Roman" pitchFamily="18" charset="0"/>
              </a:rPr>
              <a:t>, </a:t>
            </a:r>
          </a:p>
          <a:p>
            <a:pPr algn="r"/>
            <a:r>
              <a:rPr lang="ru-RU" sz="1400" b="1" i="1" dirty="0" smtClean="0">
                <a:solidFill>
                  <a:schemeClr val="bg1"/>
                </a:solidFill>
                <a:latin typeface="Times New Roman" pitchFamily="18" charset="0"/>
                <a:cs typeface="Times New Roman" pitchFamily="18" charset="0"/>
              </a:rPr>
              <a:t>«</a:t>
            </a:r>
            <a:r>
              <a:rPr lang="ru-RU" sz="1400" b="1" i="1" dirty="0">
                <a:solidFill>
                  <a:schemeClr val="bg1"/>
                </a:solidFill>
                <a:latin typeface="Times New Roman" pitchFamily="18" charset="0"/>
                <a:cs typeface="Times New Roman" pitchFamily="18" charset="0"/>
              </a:rPr>
              <a:t>Обсуждение литературной деятельности «беспартийного» писателя Ильи Григорьевича Эренбурга</a:t>
            </a:r>
            <a:r>
              <a:rPr lang="ru-RU" sz="1400" b="1" i="1" dirty="0" smtClean="0">
                <a:solidFill>
                  <a:schemeClr val="bg1"/>
                </a:solidFill>
                <a:latin typeface="Times New Roman" pitchFamily="18" charset="0"/>
                <a:cs typeface="Times New Roman" pitchFamily="18" charset="0"/>
              </a:rPr>
              <a:t>», 1948 </a:t>
            </a:r>
            <a:endParaRPr lang="ru-RU" sz="1400" b="1"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bwMode="auto">
          <a:xfrm>
            <a:off x="714348" y="5572140"/>
            <a:ext cx="2376488" cy="360363"/>
          </a:xfrm>
          <a:noFill/>
          <a:ln w="9525"/>
        </p:spPr>
        <p:txBody>
          <a:bodyPr wrap="square" lIns="91440" tIns="45720" rIns="91440" bIns="45720" numCol="1" compatLnSpc="1">
            <a:prstTxWarp prst="textNoShape">
              <a:avLst/>
            </a:prstTxWarp>
            <a:normAutofit fontScale="90000"/>
          </a:bodyPr>
          <a:lstStyle/>
          <a:p>
            <a:r>
              <a:rPr lang="ru-RU" sz="2000" b="1" dirty="0" smtClean="0">
                <a:ln>
                  <a:noFill/>
                </a:ln>
                <a:solidFill>
                  <a:schemeClr val="bg1"/>
                </a:solidFill>
                <a:effectLst/>
                <a:latin typeface="Times New Roman" pitchFamily="18" charset="0"/>
              </a:rPr>
              <a:t>«Оттепель» 1954г.</a:t>
            </a:r>
          </a:p>
        </p:txBody>
      </p:sp>
      <p:sp>
        <p:nvSpPr>
          <p:cNvPr id="26627" name="Rectangle 3"/>
          <p:cNvSpPr>
            <a:spLocks noGrp="1"/>
          </p:cNvSpPr>
          <p:nvPr>
            <p:ph type="body" idx="4294967295"/>
          </p:nvPr>
        </p:nvSpPr>
        <p:spPr>
          <a:xfrm>
            <a:off x="3348038" y="692150"/>
            <a:ext cx="5545137" cy="5434013"/>
          </a:xfrm>
        </p:spPr>
        <p:txBody>
          <a:bodyPr/>
          <a:lstStyle/>
          <a:p>
            <a:pPr marL="0" indent="533400" algn="just"/>
            <a:r>
              <a:rPr lang="ru-RU" sz="1400" dirty="0" smtClean="0">
                <a:solidFill>
                  <a:schemeClr val="bg1"/>
                </a:solidFill>
                <a:latin typeface="Times New Roman" pitchFamily="18" charset="0"/>
              </a:rPr>
              <a:t>«Далёкая от художественности отрывочная протокольная запись характерна для многих страниц «Оттепели» – произведения, где беглость и поверхностность наблюдений самым разительным образом сказались не только на его идейной стороне, но с </a:t>
            </a:r>
            <a:r>
              <a:rPr lang="ru-RU" sz="1400" dirty="0" err="1" smtClean="0">
                <a:solidFill>
                  <a:schemeClr val="bg1"/>
                </a:solidFill>
                <a:latin typeface="Times New Roman" pitchFamily="18" charset="0"/>
              </a:rPr>
              <a:t>неменьшей</a:t>
            </a:r>
            <a:r>
              <a:rPr lang="ru-RU" sz="1400" dirty="0" smtClean="0">
                <a:solidFill>
                  <a:schemeClr val="bg1"/>
                </a:solidFill>
                <a:latin typeface="Times New Roman" pitchFamily="18" charset="0"/>
              </a:rPr>
              <a:t> отрицательной силой и на стороне художественной. А в итоге перед нами повесть, которая, на мой взгляд, много слабей всего, что создал Илья Эренбург за последние полтора десятилетия своей работы в литературе… В конечном итоге вся повесть, несмотря на некоторые хорошие страницы, представляется огорчительной для нашей литературы неудачей автора». </a:t>
            </a:r>
          </a:p>
          <a:p>
            <a:pPr marL="0" indent="533400" algn="r">
              <a:buFont typeface="Wingdings 2" pitchFamily="18" charset="2"/>
              <a:buNone/>
            </a:pPr>
            <a:r>
              <a:rPr lang="ru-RU" sz="1200" b="1" i="1" dirty="0" smtClean="0">
                <a:solidFill>
                  <a:schemeClr val="bg1"/>
                </a:solidFill>
                <a:latin typeface="Times New Roman" pitchFamily="18" charset="0"/>
              </a:rPr>
              <a:t>Константин Симонов </a:t>
            </a:r>
          </a:p>
          <a:p>
            <a:pPr marL="0" indent="533400" algn="r">
              <a:buFont typeface="Wingdings 2" pitchFamily="18" charset="2"/>
              <a:buNone/>
            </a:pPr>
            <a:r>
              <a:rPr lang="ru-RU" sz="1200" b="1" i="1" dirty="0" smtClean="0">
                <a:solidFill>
                  <a:schemeClr val="bg1"/>
                </a:solidFill>
                <a:latin typeface="Times New Roman" pitchFamily="18" charset="0"/>
              </a:rPr>
              <a:t>«Литературная газета» (№№ 85, 86 от 17 и 20 июля 1954).</a:t>
            </a:r>
          </a:p>
          <a:p>
            <a:pPr marL="0" indent="533400" algn="just"/>
            <a:r>
              <a:rPr lang="ru-RU" sz="1400" dirty="0" smtClean="0">
                <a:solidFill>
                  <a:schemeClr val="bg1"/>
                </a:solidFill>
                <a:latin typeface="Times New Roman" pitchFamily="18" charset="0"/>
              </a:rPr>
              <a:t>«Оттепель» - это запоздалая награда, запоздалая победа людей, выигравших войну. Конечно, она должна была наступить сразу после войны, но, как написал впоследствии Бондарев в своем оттепельном романе «Тишина», тогда этих людей удалось опять загнать в стойло. </a:t>
            </a:r>
            <a:r>
              <a:rPr lang="ru-RU" sz="1400" dirty="0" err="1" smtClean="0">
                <a:solidFill>
                  <a:schemeClr val="bg1"/>
                </a:solidFill>
                <a:latin typeface="Times New Roman" pitchFamily="18" charset="0"/>
              </a:rPr>
              <a:t>Коротеев</a:t>
            </a:r>
            <a:r>
              <a:rPr lang="ru-RU" sz="1400" dirty="0" smtClean="0">
                <a:solidFill>
                  <a:schemeClr val="bg1"/>
                </a:solidFill>
                <a:latin typeface="Times New Roman" pitchFamily="18" charset="0"/>
              </a:rPr>
              <a:t> не вспоминает последние восемь лет своей жизни, большинство его воспоминаний - фронтовые. И вот об этом Эренбург тоже сказал первым, о том, что «оттепель» - еще один подвиг ветеранов, может быть, их последний подвиг, на котором им предстоит сломаться.» </a:t>
            </a:r>
          </a:p>
          <a:p>
            <a:pPr marL="0" indent="533400" algn="r">
              <a:buFont typeface="Wingdings 2" pitchFamily="18" charset="2"/>
              <a:buNone/>
            </a:pPr>
            <a:r>
              <a:rPr lang="ru-RU" sz="1200" b="1" i="1" dirty="0" smtClean="0">
                <a:solidFill>
                  <a:schemeClr val="bg1"/>
                </a:solidFill>
                <a:latin typeface="Times New Roman" pitchFamily="18" charset="0"/>
              </a:rPr>
              <a:t>Евгений </a:t>
            </a:r>
            <a:r>
              <a:rPr lang="ru-RU" sz="1200" b="1" i="1" dirty="0" err="1" smtClean="0">
                <a:solidFill>
                  <a:schemeClr val="bg1"/>
                </a:solidFill>
                <a:latin typeface="Times New Roman" pitchFamily="18" charset="0"/>
              </a:rPr>
              <a:t>Марголит</a:t>
            </a:r>
            <a:r>
              <a:rPr lang="ru-RU" sz="1200" b="1" i="1" dirty="0" smtClean="0">
                <a:solidFill>
                  <a:schemeClr val="bg1"/>
                </a:solidFill>
                <a:latin typeface="Times New Roman" pitchFamily="18" charset="0"/>
              </a:rPr>
              <a:t>,</a:t>
            </a:r>
          </a:p>
          <a:p>
            <a:pPr marL="0" indent="533400" algn="r">
              <a:buFont typeface="Wingdings 2" pitchFamily="18" charset="2"/>
              <a:buNone/>
            </a:pPr>
            <a:r>
              <a:rPr lang="ru-RU" sz="1200" b="1" i="1" dirty="0" smtClean="0">
                <a:solidFill>
                  <a:schemeClr val="bg1"/>
                </a:solidFill>
                <a:latin typeface="Times New Roman" pitchFamily="18" charset="0"/>
              </a:rPr>
              <a:t> </a:t>
            </a:r>
            <a:r>
              <a:rPr lang="ru-RU" sz="1200" b="1" i="1" dirty="0" err="1" smtClean="0">
                <a:solidFill>
                  <a:schemeClr val="bg1"/>
                </a:solidFill>
                <a:latin typeface="Times New Roman" pitchFamily="18" charset="0"/>
              </a:rPr>
              <a:t>теле-эфир</a:t>
            </a:r>
            <a:r>
              <a:rPr lang="ru-RU" sz="1200" b="1" i="1" dirty="0" smtClean="0">
                <a:solidFill>
                  <a:schemeClr val="bg1"/>
                </a:solidFill>
                <a:latin typeface="Times New Roman" pitchFamily="18" charset="0"/>
              </a:rPr>
              <a:t> радио «Дождь», 2016</a:t>
            </a:r>
          </a:p>
          <a:p>
            <a:pPr marL="0" indent="533400" algn="r">
              <a:buFont typeface="Wingdings 2" pitchFamily="18" charset="2"/>
              <a:buNone/>
            </a:pPr>
            <a:endParaRPr lang="ru-RU" sz="1200" i="1" dirty="0" smtClean="0">
              <a:solidFill>
                <a:schemeClr val="bg1"/>
              </a:solidFill>
              <a:latin typeface="Times New Roman" pitchFamily="18" charset="0"/>
            </a:endParaRPr>
          </a:p>
        </p:txBody>
      </p:sp>
      <p:pic>
        <p:nvPicPr>
          <p:cNvPr id="26628" name="Picture 4" descr="TheThaw"/>
          <p:cNvPicPr>
            <a:picLocks noChangeAspect="1" noChangeArrowheads="1"/>
          </p:cNvPicPr>
          <p:nvPr/>
        </p:nvPicPr>
        <p:blipFill>
          <a:blip r:embed="rId3"/>
          <a:srcRect/>
          <a:stretch>
            <a:fillRect/>
          </a:stretch>
        </p:blipFill>
        <p:spPr bwMode="auto">
          <a:xfrm>
            <a:off x="428596" y="785794"/>
            <a:ext cx="2915676" cy="457203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pPr algn="ctr"/>
            <a:endParaRPr lang="ru-RU" dirty="0" smtClean="0">
              <a:ln>
                <a:noFill/>
              </a:ln>
              <a:effectLst/>
            </a:endParaRPr>
          </a:p>
        </p:txBody>
      </p:sp>
      <p:sp>
        <p:nvSpPr>
          <p:cNvPr id="37891" name="Rectangle 3"/>
          <p:cNvSpPr>
            <a:spLocks noGrp="1"/>
          </p:cNvSpPr>
          <p:nvPr>
            <p:ph type="body" idx="1"/>
          </p:nvPr>
        </p:nvSpPr>
        <p:spPr>
          <a:xfrm>
            <a:off x="4071934" y="1500174"/>
            <a:ext cx="4786346" cy="5168914"/>
          </a:xfrm>
        </p:spPr>
        <p:txBody>
          <a:bodyPr/>
          <a:lstStyle/>
          <a:p>
            <a:pPr marL="0" indent="355600" algn="r">
              <a:lnSpc>
                <a:spcPct val="80000"/>
              </a:lnSpc>
              <a:buNone/>
            </a:pPr>
            <a:r>
              <a:rPr lang="ru-RU" sz="1400" dirty="0" smtClean="0">
                <a:solidFill>
                  <a:schemeClr val="bg1"/>
                </a:solidFill>
                <a:latin typeface="Times New Roman" pitchFamily="18" charset="0"/>
                <a:cs typeface="Times New Roman" pitchFamily="18" charset="0"/>
              </a:rPr>
              <a:t>«Солженицын создавал трудности для всех, имевших с  ним дело... Первые варианты его рукописей были объемистой, многоречивой сырой массой, которую нужно было организовать в понятное целое... они изобиловали вульгаризмами и непонятными местами. Их нужно было редактировать».</a:t>
            </a:r>
          </a:p>
          <a:p>
            <a:pPr algn="r">
              <a:lnSpc>
                <a:spcPct val="80000"/>
              </a:lnSpc>
              <a:buNone/>
            </a:pPr>
            <a:r>
              <a:rPr lang="ru-RU" sz="1400" b="1" i="1" dirty="0" smtClean="0">
                <a:solidFill>
                  <a:schemeClr val="bg1"/>
                </a:solidFill>
                <a:latin typeface="Times New Roman" pitchFamily="18" charset="0"/>
                <a:cs typeface="Times New Roman" pitchFamily="18" charset="0"/>
              </a:rPr>
              <a:t>Д. </a:t>
            </a:r>
            <a:r>
              <a:rPr lang="ru-RU" sz="1400" b="1" i="1" dirty="0" err="1" smtClean="0">
                <a:solidFill>
                  <a:schemeClr val="bg1"/>
                </a:solidFill>
                <a:latin typeface="Times New Roman" pitchFamily="18" charset="0"/>
                <a:cs typeface="Times New Roman" pitchFamily="18" charset="0"/>
              </a:rPr>
              <a:t>Бим</a:t>
            </a:r>
            <a:r>
              <a:rPr lang="ru-RU" sz="1400" b="1" i="1" dirty="0" smtClean="0">
                <a:solidFill>
                  <a:schemeClr val="bg1"/>
                </a:solidFill>
                <a:latin typeface="Times New Roman" pitchFamily="18" charset="0"/>
                <a:cs typeface="Times New Roman" pitchFamily="18" charset="0"/>
              </a:rPr>
              <a:t>, «Мемуары»</a:t>
            </a:r>
          </a:p>
          <a:p>
            <a:pPr>
              <a:lnSpc>
                <a:spcPct val="80000"/>
              </a:lnSpc>
            </a:pPr>
            <a:endParaRPr lang="ru-RU" sz="1400" dirty="0" smtClean="0">
              <a:latin typeface="Times New Roman" pitchFamily="18" charset="0"/>
              <a:cs typeface="Times New Roman" pitchFamily="18" charset="0"/>
            </a:endParaRPr>
          </a:p>
          <a:p>
            <a:pPr algn="r">
              <a:lnSpc>
                <a:spcPct val="80000"/>
              </a:lnSpc>
              <a:buNone/>
            </a:pPr>
            <a:r>
              <a:rPr lang="ru-RU" sz="1400" dirty="0" smtClean="0">
                <a:solidFill>
                  <a:schemeClr val="bg1"/>
                </a:solidFill>
                <a:latin typeface="Times New Roman" pitchFamily="18" charset="0"/>
                <a:cs typeface="Times New Roman" pitchFamily="18" charset="0"/>
              </a:rPr>
              <a:t>«Солженицын - не художник и никогда настоящим художником не будет. У него нет дара воображения и самодисциплины. Он пренебрегает деталями. Его работы - это нагромождение сырого материала. Если бы Солженицын не занимался самолюбованием и не упивался бы каждой сочиненной им строкой, возможно, из него и вышел бы писатель. Но он на это не способен». </a:t>
            </a:r>
          </a:p>
          <a:p>
            <a:pPr algn="r">
              <a:spcBef>
                <a:spcPts val="0"/>
              </a:spcBef>
              <a:buNone/>
            </a:pPr>
            <a:endParaRPr lang="ru-RU" sz="1400" b="1" i="1" dirty="0" smtClean="0">
              <a:solidFill>
                <a:schemeClr val="bg1"/>
              </a:solidFill>
              <a:latin typeface="Times New Roman" pitchFamily="18" charset="0"/>
              <a:cs typeface="Times New Roman" pitchFamily="18" charset="0"/>
            </a:endParaRPr>
          </a:p>
          <a:p>
            <a:pPr algn="r">
              <a:spcBef>
                <a:spcPts val="0"/>
              </a:spcBef>
              <a:buNone/>
            </a:pPr>
            <a:r>
              <a:rPr lang="ru-RU" sz="1400" b="1" i="1" dirty="0" smtClean="0">
                <a:solidFill>
                  <a:schemeClr val="bg1"/>
                </a:solidFill>
                <a:latin typeface="Times New Roman" pitchFamily="18" charset="0"/>
                <a:cs typeface="Times New Roman" pitchFamily="18" charset="0"/>
              </a:rPr>
              <a:t>К.С. Симонян,</a:t>
            </a:r>
          </a:p>
          <a:p>
            <a:pPr algn="r">
              <a:spcBef>
                <a:spcPts val="0"/>
              </a:spcBef>
              <a:buNone/>
            </a:pPr>
            <a:r>
              <a:rPr lang="ru-RU" sz="1400" b="1" i="1" dirty="0" smtClean="0">
                <a:solidFill>
                  <a:schemeClr val="bg1"/>
                </a:solidFill>
                <a:latin typeface="Times New Roman" pitchFamily="18" charset="0"/>
                <a:cs typeface="Times New Roman" pitchFamily="18" charset="0"/>
              </a:rPr>
              <a:t> Литературная газета,</a:t>
            </a:r>
          </a:p>
          <a:p>
            <a:pPr algn="r">
              <a:spcBef>
                <a:spcPts val="0"/>
              </a:spcBef>
              <a:buNone/>
            </a:pPr>
            <a:r>
              <a:rPr lang="ru-RU" sz="1400" b="1" i="1" dirty="0" smtClean="0">
                <a:solidFill>
                  <a:schemeClr val="bg1"/>
                </a:solidFill>
                <a:latin typeface="Times New Roman" pitchFamily="18" charset="0"/>
                <a:cs typeface="Times New Roman" pitchFamily="18" charset="0"/>
              </a:rPr>
              <a:t>1972</a:t>
            </a:r>
          </a:p>
        </p:txBody>
      </p:sp>
      <p:pic>
        <p:nvPicPr>
          <p:cNvPr id="37893" name="Picture 5" descr="soljenitsin_880"/>
          <p:cNvPicPr>
            <a:picLocks noChangeAspect="1" noChangeArrowheads="1"/>
          </p:cNvPicPr>
          <p:nvPr/>
        </p:nvPicPr>
        <p:blipFill>
          <a:blip r:embed="rId3"/>
          <a:srcRect/>
          <a:stretch>
            <a:fillRect/>
          </a:stretch>
        </p:blipFill>
        <p:spPr bwMode="auto">
          <a:xfrm>
            <a:off x="500034" y="571480"/>
            <a:ext cx="3620130" cy="5235595"/>
          </a:xfrm>
          <a:prstGeom prst="rect">
            <a:avLst/>
          </a:prstGeom>
          <a:noFill/>
        </p:spPr>
      </p:pic>
      <p:sp>
        <p:nvSpPr>
          <p:cNvPr id="37894" name="Rectangle 6"/>
          <p:cNvSpPr>
            <a:spLocks noChangeArrowheads="1"/>
          </p:cNvSpPr>
          <p:nvPr/>
        </p:nvSpPr>
        <p:spPr bwMode="auto">
          <a:xfrm>
            <a:off x="714348" y="5786454"/>
            <a:ext cx="3000396" cy="723275"/>
          </a:xfrm>
          <a:prstGeom prst="rect">
            <a:avLst/>
          </a:prstGeom>
          <a:noFill/>
          <a:ln w="9525">
            <a:noFill/>
            <a:miter lim="800000"/>
            <a:headEnd/>
            <a:tailEnd/>
          </a:ln>
          <a:effectLst/>
        </p:spPr>
        <p:txBody>
          <a:bodyPr wrap="square">
            <a:spAutoFit/>
          </a:bodyPr>
          <a:lstStyle/>
          <a:p>
            <a:pPr algn="ctr">
              <a:spcBef>
                <a:spcPts val="600"/>
              </a:spcBef>
              <a:buClr>
                <a:schemeClr val="accent2"/>
              </a:buClr>
              <a:buSzPct val="85000"/>
              <a:buFont typeface="Wingdings 2" pitchFamily="18" charset="2"/>
              <a:buNone/>
            </a:pPr>
            <a:r>
              <a:rPr lang="ru-RU" dirty="0" smtClean="0">
                <a:solidFill>
                  <a:schemeClr val="bg1"/>
                </a:solidFill>
                <a:latin typeface="Times New Roman" pitchFamily="18" charset="0"/>
                <a:cs typeface="Times New Roman" pitchFamily="18" charset="0"/>
              </a:rPr>
              <a:t>А. И. Солженицын </a:t>
            </a:r>
          </a:p>
          <a:p>
            <a:pPr algn="ctr">
              <a:spcBef>
                <a:spcPts val="600"/>
              </a:spcBef>
              <a:buClr>
                <a:schemeClr val="accent2"/>
              </a:buClr>
              <a:buSzPct val="85000"/>
              <a:buFont typeface="Wingdings 2" pitchFamily="18" charset="2"/>
              <a:buNone/>
            </a:pPr>
            <a:r>
              <a:rPr lang="ru-RU" dirty="0" smtClean="0">
                <a:solidFill>
                  <a:schemeClr val="bg1"/>
                </a:solidFill>
                <a:latin typeface="Times New Roman" pitchFamily="18" charset="0"/>
                <a:cs typeface="Times New Roman" pitchFamily="18" charset="0"/>
              </a:rPr>
              <a:t>1918 </a:t>
            </a:r>
            <a:r>
              <a:rPr lang="ru-RU" dirty="0">
                <a:solidFill>
                  <a:schemeClr val="bg1"/>
                </a:solidFill>
                <a:latin typeface="Times New Roman" pitchFamily="18" charset="0"/>
                <a:cs typeface="Times New Roman" pitchFamily="18" charset="0"/>
              </a:rPr>
              <a:t>г. </a:t>
            </a:r>
            <a:r>
              <a:rPr lang="ru-RU" dirty="0" smtClean="0">
                <a:solidFill>
                  <a:schemeClr val="bg1"/>
                </a:solidFill>
                <a:latin typeface="Times New Roman" pitchFamily="18" charset="0"/>
                <a:cs typeface="Times New Roman" pitchFamily="18" charset="0"/>
              </a:rPr>
              <a:t>- 2008 </a:t>
            </a:r>
            <a:r>
              <a:rPr lang="ru-RU" dirty="0">
                <a:solidFill>
                  <a:schemeClr val="bg1"/>
                </a:solidFill>
                <a:latin typeface="Times New Roman" pitchFamily="18" charset="0"/>
                <a:cs typeface="Times New Roman" pitchFamily="18" charset="0"/>
              </a:rPr>
              <a:t>г.</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57346" name="Picture 2" descr="C:\Users\Пользователь\мама\4 курс\2 - Alexander Solzhenitsyn.jpg"/>
          <p:cNvPicPr>
            <a:picLocks noGrp="1" noChangeAspect="1" noChangeArrowheads="1"/>
          </p:cNvPicPr>
          <p:nvPr>
            <p:ph idx="1"/>
          </p:nvPr>
        </p:nvPicPr>
        <p:blipFill>
          <a:blip r:embed="rId2"/>
          <a:srcRect/>
          <a:stretch>
            <a:fillRect/>
          </a:stretch>
        </p:blipFill>
        <p:spPr bwMode="auto">
          <a:xfrm>
            <a:off x="6357950" y="1928802"/>
            <a:ext cx="1949114" cy="3036004"/>
          </a:xfrm>
          <a:prstGeom prst="rect">
            <a:avLst/>
          </a:prstGeom>
          <a:noFill/>
        </p:spPr>
      </p:pic>
      <p:pic>
        <p:nvPicPr>
          <p:cNvPr id="57347" name="Picture 3" descr="C:\Users\Пользователь\мама\4 курс\4 - Alexander Solzhenitsyn.jpg"/>
          <p:cNvPicPr>
            <a:picLocks noChangeAspect="1" noChangeArrowheads="1"/>
          </p:cNvPicPr>
          <p:nvPr/>
        </p:nvPicPr>
        <p:blipFill>
          <a:blip r:embed="rId3"/>
          <a:srcRect/>
          <a:stretch>
            <a:fillRect/>
          </a:stretch>
        </p:blipFill>
        <p:spPr bwMode="auto">
          <a:xfrm>
            <a:off x="285720" y="285728"/>
            <a:ext cx="2428892" cy="3606904"/>
          </a:xfrm>
          <a:prstGeom prst="rect">
            <a:avLst/>
          </a:prstGeom>
          <a:noFill/>
        </p:spPr>
      </p:pic>
      <p:pic>
        <p:nvPicPr>
          <p:cNvPr id="57348" name="Picture 4" descr="C:\Users\Пользователь\мама\4 курс\6 - Alexander Solzhenitsyn.jpg"/>
          <p:cNvPicPr>
            <a:picLocks noChangeAspect="1" noChangeArrowheads="1"/>
          </p:cNvPicPr>
          <p:nvPr/>
        </p:nvPicPr>
        <p:blipFill>
          <a:blip r:embed="rId4"/>
          <a:srcRect/>
          <a:stretch>
            <a:fillRect/>
          </a:stretch>
        </p:blipFill>
        <p:spPr bwMode="auto">
          <a:xfrm>
            <a:off x="2892493" y="2571744"/>
            <a:ext cx="2251011" cy="3587269"/>
          </a:xfrm>
          <a:prstGeom prst="rect">
            <a:avLst/>
          </a:prstGeom>
          <a:noFill/>
        </p:spPr>
      </p:pic>
      <p:sp>
        <p:nvSpPr>
          <p:cNvPr id="7" name="Прямоугольник 6"/>
          <p:cNvSpPr/>
          <p:nvPr/>
        </p:nvSpPr>
        <p:spPr>
          <a:xfrm>
            <a:off x="2714612" y="285728"/>
            <a:ext cx="6215106" cy="1585049"/>
          </a:xfrm>
          <a:prstGeom prst="rect">
            <a:avLst/>
          </a:prstGeom>
        </p:spPr>
        <p:txBody>
          <a:bodyPr wrap="square">
            <a:spAutoFit/>
          </a:bodyPr>
          <a:lstStyle/>
          <a:p>
            <a:pPr algn="r"/>
            <a:r>
              <a:rPr lang="ru-RU" sz="1100" dirty="0">
                <a:solidFill>
                  <a:schemeClr val="bg1"/>
                </a:solidFill>
                <a:latin typeface="Times New Roman" pitchFamily="18" charset="0"/>
                <a:cs typeface="Times New Roman" pitchFamily="18" charset="0"/>
              </a:rPr>
              <a:t>«Архипелаг ГУЛАГ» - не дидактический роман, там нет проповедей. Но мне кажется, что все после прочтения поймут одно: ужасно, когда о страшных несправедливостях и злодеяниях, которые творятся в твоей стране, мы узнаем и начинаем обсуждать их лишь спустя десятилетия. Этого нельзя терпеть. Надо реагировать сразу. Это требует мужества, смелости, честности, но нельзя проходить мимо зла, зажмурив глаза. Потому что зло, как мы видим из "Архипелага", не вечно, но никогда не уйдет само по себе.»</a:t>
            </a:r>
            <a:r>
              <a:rPr lang="ru-RU" sz="1100" dirty="0" smtClean="0">
                <a:solidFill>
                  <a:schemeClr val="bg1"/>
                </a:solidFill>
                <a:latin typeface="Times New Roman" pitchFamily="18" charset="0"/>
                <a:cs typeface="Times New Roman" pitchFamily="18" charset="0"/>
              </a:rPr>
              <a:t/>
            </a:r>
            <a:br>
              <a:rPr lang="ru-RU" sz="1100" dirty="0" smtClean="0">
                <a:solidFill>
                  <a:schemeClr val="bg1"/>
                </a:solidFill>
                <a:latin typeface="Times New Roman" pitchFamily="18" charset="0"/>
                <a:cs typeface="Times New Roman" pitchFamily="18" charset="0"/>
              </a:rPr>
            </a:br>
            <a:endParaRPr lang="ru-RU" sz="1100" dirty="0" smtClean="0">
              <a:solidFill>
                <a:schemeClr val="bg1"/>
              </a:solidFill>
              <a:latin typeface="Times New Roman" pitchFamily="18" charset="0"/>
              <a:cs typeface="Times New Roman" pitchFamily="18" charset="0"/>
            </a:endParaRPr>
          </a:p>
          <a:p>
            <a:pPr algn="r"/>
            <a:r>
              <a:rPr lang="ru-RU" sz="1000" b="1" i="1" dirty="0" smtClean="0">
                <a:solidFill>
                  <a:schemeClr val="bg1"/>
                </a:solidFill>
                <a:latin typeface="Times New Roman" pitchFamily="18" charset="0"/>
                <a:cs typeface="Times New Roman" pitchFamily="18" charset="0"/>
              </a:rPr>
              <a:t>Наталия Солженицына, </a:t>
            </a:r>
          </a:p>
          <a:p>
            <a:pPr algn="r"/>
            <a:r>
              <a:rPr lang="ru-RU" sz="1000" b="1" i="1" dirty="0" smtClean="0">
                <a:solidFill>
                  <a:schemeClr val="bg1"/>
                </a:solidFill>
                <a:latin typeface="Times New Roman" pitchFamily="18" charset="0"/>
                <a:cs typeface="Times New Roman" pitchFamily="18" charset="0"/>
              </a:rPr>
              <a:t>Аргументы </a:t>
            </a:r>
            <a:r>
              <a:rPr lang="ru-RU" sz="1000" b="1" i="1" dirty="0">
                <a:solidFill>
                  <a:schemeClr val="bg1"/>
                </a:solidFill>
                <a:latin typeface="Times New Roman" pitchFamily="18" charset="0"/>
                <a:cs typeface="Times New Roman" pitchFamily="18" charset="0"/>
              </a:rPr>
              <a:t>и факты, 2014</a:t>
            </a:r>
          </a:p>
        </p:txBody>
      </p:sp>
      <p:sp>
        <p:nvSpPr>
          <p:cNvPr id="8" name="Прямоугольник 7"/>
          <p:cNvSpPr/>
          <p:nvPr/>
        </p:nvSpPr>
        <p:spPr>
          <a:xfrm>
            <a:off x="285720" y="4357694"/>
            <a:ext cx="2571768" cy="2071702"/>
          </a:xfrm>
          <a:prstGeom prst="rect">
            <a:avLst/>
          </a:prstGeom>
        </p:spPr>
        <p:txBody>
          <a:bodyPr wrap="square">
            <a:spAutoFit/>
          </a:bodyPr>
          <a:lstStyle/>
          <a:p>
            <a:pPr algn="r"/>
            <a:r>
              <a:rPr lang="ru-RU" sz="1400" dirty="0" smtClean="0">
                <a:solidFill>
                  <a:schemeClr val="bg1"/>
                </a:solidFill>
                <a:latin typeface="Times New Roman" pitchFamily="18" charset="0"/>
                <a:cs typeface="Times New Roman" pitchFamily="18" charset="0"/>
              </a:rPr>
              <a:t>«Александр </a:t>
            </a:r>
            <a:r>
              <a:rPr lang="ru-RU" sz="1400" dirty="0">
                <a:solidFill>
                  <a:schemeClr val="bg1"/>
                </a:solidFill>
                <a:latin typeface="Times New Roman" pitchFamily="18" charset="0"/>
                <a:cs typeface="Times New Roman" pitchFamily="18" charset="0"/>
              </a:rPr>
              <a:t>Исаевич прожил в Раковом корпусе за каждого своего героя, перенес все, что перенесли они, и каждому из них отдал, как врач, кусочек своей </a:t>
            </a:r>
            <a:r>
              <a:rPr lang="ru-RU" sz="1400" dirty="0" smtClean="0">
                <a:solidFill>
                  <a:schemeClr val="bg1"/>
                </a:solidFill>
                <a:latin typeface="Times New Roman" pitchFamily="18" charset="0"/>
                <a:cs typeface="Times New Roman" pitchFamily="18" charset="0"/>
              </a:rPr>
              <a:t>души»</a:t>
            </a:r>
          </a:p>
          <a:p>
            <a:pPr algn="r"/>
            <a:endParaRPr lang="ru-RU" sz="1000" b="1" i="1" dirty="0" smtClean="0">
              <a:solidFill>
                <a:schemeClr val="bg1"/>
              </a:solidFill>
              <a:latin typeface="Times New Roman" pitchFamily="18" charset="0"/>
              <a:cs typeface="Times New Roman" pitchFamily="18" charset="0"/>
            </a:endParaRPr>
          </a:p>
          <a:p>
            <a:pPr algn="r"/>
            <a:r>
              <a:rPr lang="ru-RU" sz="1000" b="1" i="1" dirty="0" smtClean="0">
                <a:solidFill>
                  <a:schemeClr val="bg1"/>
                </a:solidFill>
                <a:latin typeface="Times New Roman" pitchFamily="18" charset="0"/>
                <a:cs typeface="Times New Roman" pitchFamily="18" charset="0"/>
              </a:rPr>
              <a:t>Л.Дурнов, академик </a:t>
            </a:r>
            <a:r>
              <a:rPr lang="ru-RU" sz="1000" b="1" i="1" dirty="0">
                <a:solidFill>
                  <a:schemeClr val="bg1"/>
                </a:solidFill>
                <a:latin typeface="Times New Roman" pitchFamily="18" charset="0"/>
                <a:cs typeface="Times New Roman" pitchFamily="18" charset="0"/>
              </a:rPr>
              <a:t>РАМН, </a:t>
            </a:r>
            <a:r>
              <a:rPr lang="ru-RU" sz="1000" b="1" i="1" dirty="0" smtClean="0">
                <a:solidFill>
                  <a:schemeClr val="bg1"/>
                </a:solidFill>
                <a:latin typeface="Times New Roman" pitchFamily="18" charset="0"/>
                <a:cs typeface="Times New Roman" pitchFamily="18" charset="0"/>
              </a:rPr>
              <a:t>профессор, </a:t>
            </a:r>
          </a:p>
          <a:p>
            <a:pPr algn="r"/>
            <a:r>
              <a:rPr lang="ru-RU" sz="1000" b="1" i="1" dirty="0" smtClean="0">
                <a:solidFill>
                  <a:schemeClr val="bg1"/>
                </a:solidFill>
                <a:latin typeface="Times New Roman" pitchFamily="18" charset="0"/>
                <a:cs typeface="Times New Roman" pitchFamily="18" charset="0"/>
              </a:rPr>
              <a:t>журнал «Вместе против рака». 1999</a:t>
            </a:r>
          </a:p>
          <a:p>
            <a:endParaRPr lang="ru-RU" sz="1000" b="1" dirty="0">
              <a:solidFill>
                <a:schemeClr val="bg1"/>
              </a:solidFill>
              <a:latin typeface="Times New Roman" pitchFamily="18" charset="0"/>
              <a:cs typeface="Times New Roman" pitchFamily="18" charset="0"/>
            </a:endParaRPr>
          </a:p>
        </p:txBody>
      </p:sp>
      <p:sp>
        <p:nvSpPr>
          <p:cNvPr id="9" name="Прямоугольник 8"/>
          <p:cNvSpPr/>
          <p:nvPr/>
        </p:nvSpPr>
        <p:spPr>
          <a:xfrm>
            <a:off x="5000628" y="5000636"/>
            <a:ext cx="3857652" cy="1938992"/>
          </a:xfrm>
          <a:prstGeom prst="rect">
            <a:avLst/>
          </a:prstGeom>
        </p:spPr>
        <p:txBody>
          <a:bodyPr wrap="square">
            <a:spAutoFit/>
          </a:bodyPr>
          <a:lstStyle/>
          <a:p>
            <a:pPr algn="r"/>
            <a:r>
              <a:rPr lang="ru-RU" sz="1200" dirty="0" smtClean="0">
                <a:solidFill>
                  <a:schemeClr val="bg1"/>
                </a:solidFill>
                <a:latin typeface="Times New Roman" pitchFamily="18" charset="0"/>
                <a:cs typeface="Times New Roman" pitchFamily="18" charset="0"/>
              </a:rPr>
              <a:t>«Среди </a:t>
            </a:r>
            <a:r>
              <a:rPr lang="ru-RU" sz="1200" dirty="0">
                <a:solidFill>
                  <a:schemeClr val="bg1"/>
                </a:solidFill>
                <a:latin typeface="Times New Roman" pitchFamily="18" charset="0"/>
                <a:cs typeface="Times New Roman" pitchFamily="18" charset="0"/>
              </a:rPr>
              <a:t>ежемесячного, ежедневного </a:t>
            </a:r>
            <a:r>
              <a:rPr lang="ru-RU" sz="1200" dirty="0" smtClean="0">
                <a:solidFill>
                  <a:schemeClr val="bg1"/>
                </a:solidFill>
                <a:latin typeface="Times New Roman" pitchFamily="18" charset="0"/>
                <a:cs typeface="Times New Roman" pitchFamily="18" charset="0"/>
              </a:rPr>
              <a:t>потока литературных </a:t>
            </a:r>
            <a:r>
              <a:rPr lang="ru-RU" sz="1200" dirty="0">
                <a:solidFill>
                  <a:schemeClr val="bg1"/>
                </a:solidFill>
                <a:latin typeface="Times New Roman" pitchFamily="18" charset="0"/>
                <a:cs typeface="Times New Roman" pitchFamily="18" charset="0"/>
              </a:rPr>
              <a:t>произведений, в разной степени талантливых, отвечающих различным читательским вкусам, являются вдруг книги, знаменующие собой гораздо большее, чем даже появление нового выдающегося писателя</a:t>
            </a:r>
            <a:r>
              <a:rPr lang="ru-RU" sz="1200" dirty="0" smtClean="0">
                <a:solidFill>
                  <a:schemeClr val="bg1"/>
                </a:solidFill>
                <a:latin typeface="Times New Roman" pitchFamily="18" charset="0"/>
                <a:cs typeface="Times New Roman" pitchFamily="18" charset="0"/>
              </a:rPr>
              <a:t>. </a:t>
            </a:r>
            <a:r>
              <a:rPr lang="ru-RU" sz="1200" dirty="0">
                <a:solidFill>
                  <a:schemeClr val="bg1"/>
                </a:solidFill>
                <a:latin typeface="Times New Roman" pitchFamily="18" charset="0"/>
                <a:cs typeface="Times New Roman" pitchFamily="18" charset="0"/>
              </a:rPr>
              <a:t>Верится, однако, что человеку этому предстоит многое сказать </a:t>
            </a:r>
            <a:r>
              <a:rPr lang="ru-RU" sz="1200" dirty="0" smtClean="0">
                <a:solidFill>
                  <a:schemeClr val="bg1"/>
                </a:solidFill>
                <a:latin typeface="Times New Roman" pitchFamily="18" charset="0"/>
                <a:cs typeface="Times New Roman" pitchFamily="18" charset="0"/>
              </a:rPr>
              <a:t>людям»</a:t>
            </a:r>
          </a:p>
          <a:p>
            <a:pPr algn="r"/>
            <a:endParaRPr lang="ru-RU" sz="1200" b="1" i="1" dirty="0" smtClean="0">
              <a:solidFill>
                <a:schemeClr val="bg1"/>
              </a:solidFill>
              <a:latin typeface="Times New Roman" pitchFamily="18" charset="0"/>
              <a:cs typeface="Times New Roman" pitchFamily="18" charset="0"/>
            </a:endParaRPr>
          </a:p>
          <a:p>
            <a:pPr algn="r"/>
            <a:r>
              <a:rPr lang="ru-RU" sz="1200" b="1" i="1" dirty="0" smtClean="0">
                <a:solidFill>
                  <a:schemeClr val="bg1"/>
                </a:solidFill>
                <a:latin typeface="Times New Roman" pitchFamily="18" charset="0"/>
                <a:cs typeface="Times New Roman" pitchFamily="18" charset="0"/>
              </a:rPr>
              <a:t>Г. Бакланов, «Литературная газета», 1962</a:t>
            </a:r>
          </a:p>
          <a:p>
            <a:pPr algn="r"/>
            <a:endParaRPr lang="ru-RU" sz="12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bwMode="auto">
          <a:xfrm>
            <a:off x="1214414" y="5286388"/>
            <a:ext cx="2214578" cy="714380"/>
          </a:xfrm>
          <a:noFill/>
          <a:ln w="9525"/>
        </p:spPr>
        <p:txBody>
          <a:bodyPr wrap="square" lIns="91440" tIns="45720" rIns="91440" bIns="45720" numCol="1" compatLnSpc="1">
            <a:prstTxWarp prst="textNoShape">
              <a:avLst/>
            </a:prstTxWarp>
            <a:normAutofit/>
          </a:bodyPr>
          <a:lstStyle/>
          <a:p>
            <a:pPr algn="ctr"/>
            <a:r>
              <a:rPr lang="ru-RU" sz="1800" dirty="0" smtClean="0">
                <a:ln>
                  <a:noFill/>
                </a:ln>
                <a:solidFill>
                  <a:schemeClr val="bg1"/>
                </a:solidFill>
                <a:effectLst/>
                <a:latin typeface="Times New Roman" pitchFamily="18" charset="0"/>
                <a:cs typeface="Times New Roman" pitchFamily="18" charset="0"/>
              </a:rPr>
              <a:t>М.А.Шолохов</a:t>
            </a:r>
            <a:br>
              <a:rPr lang="ru-RU" sz="1800" dirty="0" smtClean="0">
                <a:ln>
                  <a:noFill/>
                </a:ln>
                <a:solidFill>
                  <a:schemeClr val="bg1"/>
                </a:solidFill>
                <a:effectLst/>
                <a:latin typeface="Times New Roman" pitchFamily="18" charset="0"/>
                <a:cs typeface="Times New Roman" pitchFamily="18" charset="0"/>
              </a:rPr>
            </a:br>
            <a:r>
              <a:rPr lang="ru-RU" sz="1800" dirty="0" smtClean="0">
                <a:ln>
                  <a:noFill/>
                </a:ln>
                <a:solidFill>
                  <a:schemeClr val="bg1"/>
                </a:solidFill>
                <a:effectLst/>
                <a:latin typeface="Times New Roman" pitchFamily="18" charset="0"/>
                <a:cs typeface="Times New Roman" pitchFamily="18" charset="0"/>
              </a:rPr>
              <a:t>1905г. - 1984г. </a:t>
            </a:r>
          </a:p>
        </p:txBody>
      </p:sp>
      <p:pic>
        <p:nvPicPr>
          <p:cNvPr id="44036" name="Picture 4" descr="C:\Users\Пользователь\мама\4 курс\4dn03JVOf8Js_mikhail-sholokhov.jpg"/>
          <p:cNvPicPr>
            <a:picLocks noGrp="1" noChangeAspect="1" noChangeArrowheads="1"/>
          </p:cNvPicPr>
          <p:nvPr>
            <p:ph idx="1"/>
          </p:nvPr>
        </p:nvPicPr>
        <p:blipFill>
          <a:blip r:embed="rId3"/>
          <a:srcRect/>
          <a:stretch>
            <a:fillRect/>
          </a:stretch>
        </p:blipFill>
        <p:spPr bwMode="auto">
          <a:xfrm>
            <a:off x="500034" y="428603"/>
            <a:ext cx="3571900" cy="4762533"/>
          </a:xfrm>
          <a:prstGeom prst="rect">
            <a:avLst/>
          </a:prstGeom>
          <a:noFill/>
        </p:spPr>
      </p:pic>
      <p:sp>
        <p:nvSpPr>
          <p:cNvPr id="6" name="Прямоугольник 5"/>
          <p:cNvSpPr/>
          <p:nvPr/>
        </p:nvSpPr>
        <p:spPr>
          <a:xfrm>
            <a:off x="4214810" y="500042"/>
            <a:ext cx="4714908" cy="1600438"/>
          </a:xfrm>
          <a:prstGeom prst="rect">
            <a:avLst/>
          </a:prstGeom>
        </p:spPr>
        <p:txBody>
          <a:bodyPr wrap="square">
            <a:spAutoFit/>
          </a:bodyPr>
          <a:lstStyle/>
          <a:p>
            <a:pPr algn="r"/>
            <a:r>
              <a:rPr lang="ru-RU" sz="1350" dirty="0">
                <a:solidFill>
                  <a:schemeClr val="bg1"/>
                </a:solidFill>
                <a:latin typeface="Times New Roman" pitchFamily="18" charset="0"/>
                <a:cs typeface="Times New Roman" pitchFamily="18" charset="0"/>
              </a:rPr>
              <a:t>«Я хотел бы, чтобы мои книги помогали людям стать лучше, стать чище душой, пробуждали любовь к человеку, стремление активно бороться за идеалы гуманизма и прогресса человечества. Если мне это удалось в какой – то мере, я счастлив».</a:t>
            </a:r>
          </a:p>
          <a:p>
            <a:pPr algn="r"/>
            <a:r>
              <a:rPr lang="ru-RU" sz="1350" b="1" i="1" dirty="0">
                <a:solidFill>
                  <a:schemeClr val="bg1"/>
                </a:solidFill>
                <a:latin typeface="Times New Roman" pitchFamily="18" charset="0"/>
                <a:cs typeface="Times New Roman" pitchFamily="18" charset="0"/>
              </a:rPr>
              <a:t>М. </a:t>
            </a:r>
            <a:r>
              <a:rPr lang="ru-RU" sz="1350" b="1" i="1" dirty="0" smtClean="0">
                <a:solidFill>
                  <a:schemeClr val="bg1"/>
                </a:solidFill>
                <a:latin typeface="Times New Roman" pitchFamily="18" charset="0"/>
                <a:cs typeface="Times New Roman" pitchFamily="18" charset="0"/>
              </a:rPr>
              <a:t>Шолохов, </a:t>
            </a:r>
          </a:p>
          <a:p>
            <a:pPr algn="r"/>
            <a:r>
              <a:rPr lang="ru-RU" sz="1350" b="1" i="1" dirty="0" smtClean="0">
                <a:solidFill>
                  <a:schemeClr val="bg1"/>
                </a:solidFill>
                <a:latin typeface="Times New Roman" pitchFamily="18" charset="0"/>
                <a:cs typeface="Times New Roman" pitchFamily="18" charset="0"/>
              </a:rPr>
              <a:t>вручение нобелевской премии, 1965</a:t>
            </a:r>
            <a:endParaRPr lang="ru-RU" sz="1350" b="1" i="1" dirty="0">
              <a:solidFill>
                <a:schemeClr val="bg1"/>
              </a:solidFill>
              <a:latin typeface="Times New Roman" pitchFamily="18" charset="0"/>
              <a:cs typeface="Times New Roman" pitchFamily="18" charset="0"/>
            </a:endParaRPr>
          </a:p>
        </p:txBody>
      </p:sp>
      <p:sp>
        <p:nvSpPr>
          <p:cNvPr id="7" name="Прямоугольник 6"/>
          <p:cNvSpPr/>
          <p:nvPr/>
        </p:nvSpPr>
        <p:spPr>
          <a:xfrm>
            <a:off x="4286248" y="2071678"/>
            <a:ext cx="4572000" cy="5262979"/>
          </a:xfrm>
          <a:prstGeom prst="rect">
            <a:avLst/>
          </a:prstGeom>
        </p:spPr>
        <p:txBody>
          <a:bodyPr wrap="square">
            <a:spAutoFit/>
          </a:bodyPr>
          <a:lstStyle/>
          <a:p>
            <a:pPr algn="r"/>
            <a:r>
              <a:rPr lang="ru-RU" sz="1350" dirty="0">
                <a:solidFill>
                  <a:schemeClr val="bg1"/>
                </a:solidFill>
                <a:latin typeface="Times New Roman" pitchFamily="18" charset="0"/>
                <a:cs typeface="Times New Roman" pitchFamily="18" charset="0"/>
              </a:rPr>
              <a:t>Шолохов – судя по первому тому, </a:t>
            </a:r>
            <a:r>
              <a:rPr lang="ru-RU" sz="1350" dirty="0" smtClean="0">
                <a:solidFill>
                  <a:schemeClr val="bg1"/>
                </a:solidFill>
                <a:latin typeface="Times New Roman" pitchFamily="18" charset="0"/>
                <a:cs typeface="Times New Roman" pitchFamily="18" charset="0"/>
              </a:rPr>
              <a:t>- </a:t>
            </a:r>
            <a:r>
              <a:rPr lang="ru-RU" sz="1350" dirty="0">
                <a:solidFill>
                  <a:schemeClr val="bg1"/>
                </a:solidFill>
                <a:latin typeface="Times New Roman" pitchFamily="18" charset="0"/>
                <a:cs typeface="Times New Roman" pitchFamily="18" charset="0"/>
              </a:rPr>
              <a:t>талантлив… Каждый год выдвигает все более талантливых людей.</a:t>
            </a:r>
            <a:br>
              <a:rPr lang="ru-RU" sz="1350" dirty="0">
                <a:solidFill>
                  <a:schemeClr val="bg1"/>
                </a:solidFill>
                <a:latin typeface="Times New Roman" pitchFamily="18" charset="0"/>
                <a:cs typeface="Times New Roman" pitchFamily="18" charset="0"/>
              </a:rPr>
            </a:br>
            <a:r>
              <a:rPr lang="ru-RU" sz="1350" dirty="0">
                <a:solidFill>
                  <a:schemeClr val="bg1"/>
                </a:solidFill>
                <a:latin typeface="Times New Roman" pitchFamily="18" charset="0"/>
                <a:cs typeface="Times New Roman" pitchFamily="18" charset="0"/>
              </a:rPr>
              <a:t>Вот это – радость. Очень анафемски талантлива Русь</a:t>
            </a:r>
            <a:r>
              <a:rPr lang="ru-RU" sz="1350" dirty="0" smtClean="0">
                <a:solidFill>
                  <a:schemeClr val="bg1"/>
                </a:solidFill>
                <a:latin typeface="Times New Roman" pitchFamily="18" charset="0"/>
                <a:cs typeface="Times New Roman" pitchFamily="18" charset="0"/>
              </a:rPr>
              <a:t>».</a:t>
            </a:r>
            <a:endParaRPr lang="ru-RU" sz="1350" b="1" i="1" dirty="0" smtClean="0">
              <a:solidFill>
                <a:schemeClr val="bg1"/>
              </a:solidFill>
              <a:latin typeface="Times New Roman" pitchFamily="18" charset="0"/>
              <a:cs typeface="Times New Roman" pitchFamily="18" charset="0"/>
            </a:endParaRPr>
          </a:p>
          <a:p>
            <a:pPr algn="r"/>
            <a:r>
              <a:rPr lang="ru-RU" sz="1350" b="1" i="1" dirty="0" smtClean="0">
                <a:solidFill>
                  <a:schemeClr val="bg1"/>
                </a:solidFill>
                <a:latin typeface="Times New Roman" pitchFamily="18" charset="0"/>
                <a:cs typeface="Times New Roman" pitchFamily="18" charset="0"/>
              </a:rPr>
              <a:t>М</a:t>
            </a:r>
            <a:r>
              <a:rPr lang="ru-RU" sz="1350" b="1" i="1" dirty="0">
                <a:solidFill>
                  <a:schemeClr val="bg1"/>
                </a:solidFill>
                <a:latin typeface="Times New Roman" pitchFamily="18" charset="0"/>
                <a:cs typeface="Times New Roman" pitchFamily="18" charset="0"/>
              </a:rPr>
              <a:t>. </a:t>
            </a:r>
            <a:r>
              <a:rPr lang="ru-RU" sz="1350" b="1" i="1" dirty="0" smtClean="0">
                <a:solidFill>
                  <a:schemeClr val="bg1"/>
                </a:solidFill>
                <a:latin typeface="Times New Roman" pitchFamily="18" charset="0"/>
                <a:cs typeface="Times New Roman" pitchFamily="18" charset="0"/>
              </a:rPr>
              <a:t>Горький</a:t>
            </a:r>
          </a:p>
          <a:p>
            <a:pPr algn="r"/>
            <a:r>
              <a:rPr lang="ru-RU" sz="1350" b="1" i="1" dirty="0" smtClean="0">
                <a:solidFill>
                  <a:schemeClr val="bg1"/>
                </a:solidFill>
                <a:latin typeface="Times New Roman" pitchFamily="18" charset="0"/>
                <a:cs typeface="Times New Roman" pitchFamily="18" charset="0"/>
              </a:rPr>
              <a:t>«Советская Россия» №70-71, 2005 </a:t>
            </a:r>
            <a:endParaRPr lang="ru-RU" sz="1350" b="1" i="1" dirty="0">
              <a:solidFill>
                <a:schemeClr val="bg1"/>
              </a:solidFill>
              <a:latin typeface="Times New Roman" pitchFamily="18" charset="0"/>
              <a:cs typeface="Times New Roman" pitchFamily="18" charset="0"/>
            </a:endParaRPr>
          </a:p>
          <a:p>
            <a:pPr algn="r"/>
            <a:endParaRPr lang="ru-RU" sz="1350" dirty="0" smtClean="0">
              <a:solidFill>
                <a:schemeClr val="bg1"/>
              </a:solidFill>
              <a:latin typeface="Times New Roman" pitchFamily="18" charset="0"/>
              <a:cs typeface="Times New Roman" pitchFamily="18" charset="0"/>
            </a:endParaRPr>
          </a:p>
          <a:p>
            <a:pPr algn="r"/>
            <a:r>
              <a:rPr lang="ru-RU" sz="1350" dirty="0" smtClean="0">
                <a:solidFill>
                  <a:schemeClr val="bg1"/>
                </a:solidFill>
                <a:latin typeface="Times New Roman" pitchFamily="18" charset="0"/>
                <a:cs typeface="Times New Roman" pitchFamily="18" charset="0"/>
              </a:rPr>
              <a:t>«</a:t>
            </a:r>
            <a:r>
              <a:rPr lang="ru-RU" sz="1350" dirty="0">
                <a:solidFill>
                  <a:schemeClr val="bg1"/>
                </a:solidFill>
                <a:latin typeface="Times New Roman" pitchFamily="18" charset="0"/>
                <a:cs typeface="Times New Roman" pitchFamily="18" charset="0"/>
              </a:rPr>
              <a:t>Наподобие горного хребта возвышается творчество М. А. Шолохова, ставшего вершиной отечественной и мировой литературы. Шолохов создал галерею образов. Которые по своей выразительности, художественной ценности встали в один ряд с замечательными образами мировой классики всех времен</a:t>
            </a:r>
            <a:r>
              <a:rPr lang="ru-RU" sz="1350" dirty="0" smtClean="0">
                <a:solidFill>
                  <a:schemeClr val="bg1"/>
                </a:solidFill>
                <a:latin typeface="Times New Roman" pitchFamily="18" charset="0"/>
                <a:cs typeface="Times New Roman" pitchFamily="18" charset="0"/>
              </a:rPr>
              <a:t>».</a:t>
            </a:r>
            <a:endParaRPr lang="ru-RU" sz="1350" b="1" i="1" dirty="0" smtClean="0">
              <a:solidFill>
                <a:schemeClr val="bg1"/>
              </a:solidFill>
              <a:latin typeface="Times New Roman" pitchFamily="18" charset="0"/>
              <a:cs typeface="Times New Roman" pitchFamily="18" charset="0"/>
            </a:endParaRPr>
          </a:p>
          <a:p>
            <a:pPr algn="r"/>
            <a:r>
              <a:rPr lang="ru-RU" sz="1350" b="1" i="1" dirty="0" smtClean="0">
                <a:solidFill>
                  <a:schemeClr val="bg1"/>
                </a:solidFill>
                <a:latin typeface="Times New Roman" pitchFamily="18" charset="0"/>
                <a:cs typeface="Times New Roman" pitchFamily="18" charset="0"/>
              </a:rPr>
              <a:t>Г</a:t>
            </a:r>
            <a:r>
              <a:rPr lang="ru-RU" sz="1350" b="1" i="1" dirty="0">
                <a:solidFill>
                  <a:schemeClr val="bg1"/>
                </a:solidFill>
                <a:latin typeface="Times New Roman" pitchFamily="18" charset="0"/>
                <a:cs typeface="Times New Roman" pitchFamily="18" charset="0"/>
              </a:rPr>
              <a:t>. М. </a:t>
            </a:r>
            <a:r>
              <a:rPr lang="ru-RU" sz="1350" b="1" i="1" dirty="0" smtClean="0">
                <a:solidFill>
                  <a:schemeClr val="bg1"/>
                </a:solidFill>
                <a:latin typeface="Times New Roman" pitchFamily="18" charset="0"/>
                <a:cs typeface="Times New Roman" pitchFamily="18" charset="0"/>
              </a:rPr>
              <a:t>Марков</a:t>
            </a:r>
          </a:p>
          <a:p>
            <a:pPr algn="r"/>
            <a:r>
              <a:rPr lang="ru-RU" sz="1350" b="1" i="1" dirty="0" smtClean="0">
                <a:solidFill>
                  <a:schemeClr val="bg1"/>
                </a:solidFill>
                <a:latin typeface="Times New Roman" pitchFamily="18" charset="0"/>
                <a:cs typeface="Times New Roman" pitchFamily="18" charset="0"/>
              </a:rPr>
              <a:t>«Советская Россия» №70-71, 2005</a:t>
            </a:r>
          </a:p>
          <a:p>
            <a:pPr algn="r"/>
            <a:endParaRPr lang="ru-RU" sz="1350" dirty="0" smtClean="0">
              <a:solidFill>
                <a:schemeClr val="bg1"/>
              </a:solidFill>
              <a:latin typeface="Times New Roman" pitchFamily="18" charset="0"/>
              <a:cs typeface="Times New Roman" pitchFamily="18" charset="0"/>
            </a:endParaRPr>
          </a:p>
          <a:p>
            <a:pPr algn="r"/>
            <a:r>
              <a:rPr lang="ru-RU" sz="1350" dirty="0" smtClean="0">
                <a:solidFill>
                  <a:schemeClr val="bg1"/>
                </a:solidFill>
                <a:latin typeface="Times New Roman" pitchFamily="18" charset="0"/>
                <a:cs typeface="Times New Roman" pitchFamily="18" charset="0"/>
              </a:rPr>
              <a:t>«</a:t>
            </a:r>
            <a:r>
              <a:rPr lang="ru-RU" sz="1350" dirty="0">
                <a:solidFill>
                  <a:schemeClr val="bg1"/>
                </a:solidFill>
                <a:latin typeface="Times New Roman" pitchFamily="18" charset="0"/>
                <a:cs typeface="Times New Roman" pitchFamily="18" charset="0"/>
              </a:rPr>
              <a:t>Возьмите, какой чудовищной жизненной хваткой отличается Шолохов. Можно прямо сказать, что, когда его читаешь, испытываешь настоящую творческую зависть, желание многое украсть – настолько это хорошо. Видишь, что это по-настоящему здорово, неповторимо».</a:t>
            </a:r>
          </a:p>
          <a:p>
            <a:pPr algn="r"/>
            <a:r>
              <a:rPr lang="ru-RU" sz="1350" b="1" i="1" dirty="0" smtClean="0">
                <a:solidFill>
                  <a:schemeClr val="bg1"/>
                </a:solidFill>
                <a:latin typeface="Times New Roman" pitchFamily="18" charset="0"/>
                <a:cs typeface="Times New Roman" pitchFamily="18" charset="0"/>
              </a:rPr>
              <a:t>А</a:t>
            </a:r>
            <a:r>
              <a:rPr lang="ru-RU" sz="1350" b="1" i="1" dirty="0">
                <a:solidFill>
                  <a:schemeClr val="bg1"/>
                </a:solidFill>
                <a:latin typeface="Times New Roman" pitchFamily="18" charset="0"/>
                <a:cs typeface="Times New Roman" pitchFamily="18" charset="0"/>
              </a:rPr>
              <a:t>. А. </a:t>
            </a:r>
            <a:r>
              <a:rPr lang="ru-RU" sz="1350" b="1" i="1" dirty="0" smtClean="0">
                <a:solidFill>
                  <a:schemeClr val="bg1"/>
                </a:solidFill>
                <a:latin typeface="Times New Roman" pitchFamily="18" charset="0"/>
                <a:cs typeface="Times New Roman" pitchFamily="18" charset="0"/>
              </a:rPr>
              <a:t>Фадеев</a:t>
            </a:r>
          </a:p>
          <a:p>
            <a:pPr algn="r"/>
            <a:r>
              <a:rPr lang="ru-RU" sz="1350" b="1" i="1" dirty="0" smtClean="0">
                <a:solidFill>
                  <a:schemeClr val="bg1"/>
                </a:solidFill>
                <a:latin typeface="Times New Roman" pitchFamily="18" charset="0"/>
                <a:cs typeface="Times New Roman" pitchFamily="18" charset="0"/>
              </a:rPr>
              <a:t>«Советская Россия» №70-71, 2005 </a:t>
            </a:r>
          </a:p>
          <a:p>
            <a:pPr algn="r"/>
            <a:endParaRPr lang="ru-RU" sz="1400" b="1" i="1" dirty="0">
              <a:solidFill>
                <a:schemeClr val="bg1"/>
              </a:solidFill>
              <a:latin typeface="Times New Roman" pitchFamily="18" charset="0"/>
              <a:cs typeface="Times New Roman" pitchFamily="18" charset="0"/>
            </a:endParaRPr>
          </a:p>
          <a:p>
            <a:endParaRPr lang="ru-RU" sz="1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1685</TotalTime>
  <Words>1394</Words>
  <Application>Microsoft Office PowerPoint</Application>
  <PresentationFormat>Экран (4:3)</PresentationFormat>
  <Paragraphs>97</Paragraphs>
  <Slides>19</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Бумажная</vt:lpstr>
      <vt:lpstr>Литература  второй половины ХХ века</vt:lpstr>
      <vt:lpstr>Слайд 2</vt:lpstr>
      <vt:lpstr>Слайд 3</vt:lpstr>
      <vt:lpstr>Слайд 4</vt:lpstr>
      <vt:lpstr>Слайд 5</vt:lpstr>
      <vt:lpstr>«Оттепель» 1954г.</vt:lpstr>
      <vt:lpstr>Слайд 7</vt:lpstr>
      <vt:lpstr>Слайд 8</vt:lpstr>
      <vt:lpstr>М.А.Шолохов 1905г. - 1984г. </vt:lpstr>
      <vt:lpstr>Слайд 10</vt:lpstr>
      <vt:lpstr>Слайд 11</vt:lpstr>
      <vt:lpstr>Слайд 12</vt:lpstr>
      <vt:lpstr>«Послеоттепельное» двадцатилетие</vt:lpstr>
      <vt:lpstr>Самиздат  - способ (система) нелегального (неформального) распространения рукописной литературы.</vt:lpstr>
      <vt:lpstr>Тамиздат в советском словоупотреблении 1970-х годов, тексты, опубликованные в зарубежных издательствах и нелегально ввезенные в СССР.</vt:lpstr>
      <vt:lpstr>Слайд 16</vt:lpstr>
      <vt:lpstr>Тираж 30 млн.</vt:lpstr>
      <vt:lpstr>Слайд 18</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Жанры литературы второй половины XVIII века</dc:title>
  <dc:creator>Пользователь</dc:creator>
  <cp:lastModifiedBy>Пользователь</cp:lastModifiedBy>
  <cp:revision>132</cp:revision>
  <dcterms:created xsi:type="dcterms:W3CDTF">2017-12-05T18:07:10Z</dcterms:created>
  <dcterms:modified xsi:type="dcterms:W3CDTF">2018-06-12T16:53:26Z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761642</vt:lpwstr>
  </property>
  <property fmtid="{D5CDD505-2E9C-101B-9397-08002B2CF9AE}" name="NXPowerLiteSettings" pid="3">
    <vt:lpwstr>F6000400038000</vt:lpwstr>
  </property>
  <property fmtid="{D5CDD505-2E9C-101B-9397-08002B2CF9AE}" name="NXPowerLiteVersion" pid="4">
    <vt:lpwstr>D4.3.1</vt:lpwstr>
  </property>
</Properties>
</file>