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4" r:id="rId2"/>
  </p:sldMasterIdLst>
  <p:sldIdLst>
    <p:sldId id="294" r:id="rId3"/>
    <p:sldId id="301" r:id="rId4"/>
    <p:sldId id="271" r:id="rId5"/>
    <p:sldId id="256" r:id="rId6"/>
    <p:sldId id="270" r:id="rId7"/>
    <p:sldId id="283" r:id="rId8"/>
    <p:sldId id="284" r:id="rId9"/>
    <p:sldId id="308" r:id="rId10"/>
    <p:sldId id="309" r:id="rId11"/>
    <p:sldId id="285" r:id="rId12"/>
    <p:sldId id="286" r:id="rId13"/>
    <p:sldId id="302" r:id="rId14"/>
    <p:sldId id="303" r:id="rId15"/>
    <p:sldId id="304" r:id="rId16"/>
    <p:sldId id="305" r:id="rId17"/>
    <p:sldId id="307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844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779D0-9AE9-4902-B2AF-26EC101BB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4032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C44BA-C830-4A62-8C57-A8014F422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483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46B82-1010-48FC-A4E1-5F7643C655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5458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9F83F71-7005-4426-B404-4B89F069CA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68162337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ED118FBA-1A5C-4434-AEC8-EBC35EA2D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97533863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0DA6A728-7EB4-4867-9C25-479CB7F444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81868333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6235E-610C-47FE-94F7-D0EDC064D7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64835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74C09-EB5B-456F-BFF6-CD3498446D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2919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D7B78-E30F-4D96-B834-663BFE3D55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4933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E57DF-5F36-417F-9A9D-40E7748C04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61145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7732A-C795-4808-A088-CEF251FFE3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9328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D2C1E-4447-40DF-B1C3-D5961F207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88856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7A550-7828-4C0A-9660-C69FDAF22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51592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C7D90-2892-4F00-B268-FACE03678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64671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F9813-80ED-42E4-AC62-AE286C6DA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9030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A9617-7A6B-4F6F-9C18-8000EDCFF8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63843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7E5DD-2BB5-47A9-9A8B-03DBB8164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53541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A1B7E-1706-4A23-ACBB-C79D279299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7327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5C7D4-BF93-404F-9A0D-A679F4046B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806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6C48D-A340-40AB-8468-329BB40AFC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393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5C10C-F2C2-4A32-B10F-3652E780E1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87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C7015-ECD5-4ADD-81ED-0A20BA875A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971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36090-1C15-405D-8B8C-C2E5C6E3E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764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CB8D5-A9BD-4AEB-804B-2C4E7F91F9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3367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C28CF-E41A-4026-9E5D-BBAEC20180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68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58AD0AF-66FC-4BED-A3BF-A019BBF5BA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802" r:id="rId12"/>
    <p:sldLayoutId id="2147483804" r:id="rId13"/>
    <p:sldLayoutId id="214748380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668E68-6909-47D6-83F8-FD980C1740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2%D1%83%D0%B3%D1%80%D0%B0%D0%BD%D0%BD%D1%8B%D0%B9_%D1%83%D0%B3%D0%BE%D0%BB" TargetMode="External"/><Relationship Id="rId2" Type="http://schemas.openxmlformats.org/officeDocument/2006/relationships/hyperlink" Target="http://ru.wikipedia.org/wiki/%D0%9F%D0%BB%D0%BE%D1%81%D0%BA%D0%B8%D0%B9_%D1%83%D0%B3%D0%BE%D0%B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1500" y="928670"/>
            <a:ext cx="8001000" cy="4214842"/>
          </a:xfrm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Развертка. Многогранные углы. Выпуклые многогранники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072063" y="1285875"/>
            <a:ext cx="12954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2214563" y="1214438"/>
            <a:ext cx="12969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43000" y="2714625"/>
            <a:ext cx="21605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выпуклый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786438" y="2714625"/>
            <a:ext cx="2592387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невыпуклый</a:t>
            </a:r>
          </a:p>
        </p:txBody>
      </p:sp>
      <p:pic>
        <p:nvPicPr>
          <p:cNvPr id="14342" name="Рисунок 8" descr="0004-004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8" y="3500438"/>
            <a:ext cx="385286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9" descr="0020-035-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500438"/>
            <a:ext cx="26368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2000250" y="285750"/>
            <a:ext cx="43291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Многогранники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428625"/>
            <a:ext cx="8496300" cy="27352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Многогранник называется </a:t>
            </a:r>
            <a:r>
              <a:rPr lang="ru-RU" altLang="ru-RU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выпуклым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расположен по одну сторону плоскости каждого многоугольника на его поверхности.</a:t>
            </a:r>
          </a:p>
        </p:txBody>
      </p:sp>
      <p:pic>
        <p:nvPicPr>
          <p:cNvPr id="12295" name="Picture 7" descr="encyclopediyaRU-2491917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453752"/>
            <a:ext cx="4673606" cy="404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tx1"/>
                </a:solidFill>
                <a:cs typeface="Times New Roman" panose="02020603050405020304" pitchFamily="18" charset="0"/>
              </a:rPr>
              <a:t>ВЫПУКЛЫЕ МНОГОГРАННЫЕ УГЛЫ</a:t>
            </a: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428625" y="857250"/>
            <a:ext cx="8358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Многогранный угол называется выпуклым, если он является выпуклой фигурой, т. е. вместе с любыми двумя своими точками целиком содержит и соединяющий их отрезок.</a:t>
            </a:r>
          </a:p>
        </p:txBody>
      </p:sp>
      <p:pic>
        <p:nvPicPr>
          <p:cNvPr id="1638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71625"/>
            <a:ext cx="47244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214313" y="2357438"/>
            <a:ext cx="373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приведены примеры выпуклого и невыпуклого многогранных углов.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142875" y="385762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Теорема. Сумма всех плоских углов выпуклого многогранного угла меньше 360°.</a:t>
            </a:r>
          </a:p>
        </p:txBody>
      </p:sp>
      <p:pic>
        <p:nvPicPr>
          <p:cNvPr id="1639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14825"/>
            <a:ext cx="2667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1"/>
                </a:solidFill>
              </a:rPr>
              <a:t>ВЫПУКЛЫЕ МНОГОГРАННИКИ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823913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b="0" dirty="0">
                <a:latin typeface="+mj-lt"/>
                <a:cs typeface="Times New Roman" pitchFamily="18" charset="0"/>
              </a:rPr>
              <a:t>Многогранн</a:t>
            </a:r>
            <a:r>
              <a:rPr lang="ru-RU" sz="2000" b="0" dirty="0">
                <a:latin typeface="+mj-lt"/>
              </a:rPr>
              <a:t>ик</a:t>
            </a:r>
            <a:r>
              <a:rPr lang="ru-RU" sz="2000" b="0" dirty="0">
                <a:latin typeface="+mj-lt"/>
                <a:cs typeface="Times New Roman" pitchFamily="18" charset="0"/>
              </a:rPr>
              <a:t> угол называется выпуклым, если он является выпуклой фигурой, т. е. вместе с любыми двумя своими точками целиком содержит и соединяющий их отрезок.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04800" y="3000375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b="0" dirty="0">
                <a:latin typeface="+mj-lt"/>
                <a:cs typeface="Times New Roman" pitchFamily="18" charset="0"/>
              </a:rPr>
              <a:t>На рисунке приведены примеры выпукло</a:t>
            </a:r>
            <a:r>
              <a:rPr lang="ru-RU" sz="2000" b="0" dirty="0">
                <a:latin typeface="+mj-lt"/>
              </a:rPr>
              <a:t>й</a:t>
            </a:r>
            <a:r>
              <a:rPr lang="ru-RU" sz="2000" b="0" dirty="0">
                <a:latin typeface="+mj-lt"/>
                <a:cs typeface="Times New Roman" pitchFamily="18" charset="0"/>
              </a:rPr>
              <a:t> и невыпукло</a:t>
            </a:r>
            <a:r>
              <a:rPr lang="ru-RU" sz="2000" b="0" dirty="0">
                <a:latin typeface="+mj-lt"/>
              </a:rPr>
              <a:t>й</a:t>
            </a:r>
            <a:r>
              <a:rPr lang="ru-RU" sz="2000" b="0" dirty="0">
                <a:latin typeface="+mj-lt"/>
                <a:cs typeface="Times New Roman" pitchFamily="18" charset="0"/>
              </a:rPr>
              <a:t> </a:t>
            </a:r>
            <a:r>
              <a:rPr lang="ru-RU" sz="2000" b="0" dirty="0">
                <a:latin typeface="+mj-lt"/>
              </a:rPr>
              <a:t>пирамиды.</a:t>
            </a: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73488"/>
            <a:ext cx="4748213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28600" y="2143125"/>
            <a:ext cx="891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0" dirty="0">
                <a:latin typeface="+mj-lt"/>
              </a:rPr>
              <a:t>     Куб, параллелепипед, треугольные призма и пирамида являются выпуклыми многогранниками.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875"/>
            <a:ext cx="8077200" cy="457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СВОЙСТВО 1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930275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Свойство 1. В выпуклом многограннике все грани являются выпуклыми многоугольниками.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85750" y="1844675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0" dirty="0">
                <a:latin typeface="+mn-lt"/>
              </a:rPr>
              <a:t>     </a:t>
            </a:r>
            <a:r>
              <a:rPr lang="ru-RU" b="0" dirty="0">
                <a:latin typeface="+mn-lt"/>
                <a:cs typeface="Times New Roman" pitchFamily="18" charset="0"/>
              </a:rPr>
              <a:t>Действительно, пусть </a:t>
            </a:r>
            <a:r>
              <a:rPr lang="en-US" b="0" i="1" dirty="0">
                <a:latin typeface="+mn-lt"/>
                <a:cs typeface="Times New Roman" pitchFamily="18" charset="0"/>
              </a:rPr>
              <a:t>F</a:t>
            </a:r>
            <a:r>
              <a:rPr lang="ru-RU" b="0" dirty="0">
                <a:latin typeface="+mn-lt"/>
                <a:cs typeface="Times New Roman" pitchFamily="18" charset="0"/>
              </a:rPr>
              <a:t> - какая-нибудь грань многогранника </a:t>
            </a:r>
            <a:r>
              <a:rPr lang="en-US" b="0" i="1" dirty="0">
                <a:latin typeface="+mn-lt"/>
                <a:cs typeface="Times New Roman" pitchFamily="18" charset="0"/>
              </a:rPr>
              <a:t>M</a:t>
            </a:r>
            <a:r>
              <a:rPr lang="ru-RU" b="0" dirty="0">
                <a:latin typeface="+mn-lt"/>
                <a:cs typeface="Times New Roman" pitchFamily="18" charset="0"/>
              </a:rPr>
              <a:t>, и точки </a:t>
            </a:r>
            <a:r>
              <a:rPr lang="en-US" b="0" i="1" dirty="0">
                <a:latin typeface="+mn-lt"/>
                <a:cs typeface="Times New Roman" pitchFamily="18" charset="0"/>
              </a:rPr>
              <a:t>A</a:t>
            </a:r>
            <a:r>
              <a:rPr lang="ru-RU" b="0" dirty="0">
                <a:latin typeface="+mn-lt"/>
                <a:cs typeface="Times New Roman" pitchFamily="18" charset="0"/>
              </a:rPr>
              <a:t>, </a:t>
            </a:r>
            <a:r>
              <a:rPr lang="en-US" b="0" i="1" dirty="0">
                <a:latin typeface="+mn-lt"/>
                <a:cs typeface="Times New Roman" pitchFamily="18" charset="0"/>
              </a:rPr>
              <a:t>B</a:t>
            </a:r>
            <a:r>
              <a:rPr lang="ru-RU" b="0" dirty="0">
                <a:latin typeface="+mn-lt"/>
                <a:cs typeface="Times New Roman" pitchFamily="18" charset="0"/>
              </a:rPr>
              <a:t> принадлежат грани </a:t>
            </a:r>
            <a:r>
              <a:rPr lang="en-US" b="0" i="1" dirty="0">
                <a:latin typeface="+mn-lt"/>
                <a:cs typeface="Times New Roman" pitchFamily="18" charset="0"/>
              </a:rPr>
              <a:t>F</a:t>
            </a:r>
            <a:r>
              <a:rPr lang="ru-RU" b="0" dirty="0">
                <a:latin typeface="+mn-lt"/>
                <a:cs typeface="Times New Roman" pitchFamily="18" charset="0"/>
              </a:rPr>
              <a:t>. Из условия выпуклости многогранника </a:t>
            </a:r>
            <a:r>
              <a:rPr lang="en-US" b="0" i="1" dirty="0">
                <a:latin typeface="+mn-lt"/>
                <a:cs typeface="Times New Roman" pitchFamily="18" charset="0"/>
              </a:rPr>
              <a:t>M</a:t>
            </a:r>
            <a:r>
              <a:rPr lang="ru-RU" b="0" dirty="0">
                <a:latin typeface="+mn-lt"/>
                <a:cs typeface="Times New Roman" pitchFamily="18" charset="0"/>
              </a:rPr>
              <a:t>, следует, что отрезок </a:t>
            </a:r>
            <a:r>
              <a:rPr lang="en-US" b="0" i="1" dirty="0">
                <a:latin typeface="+mn-lt"/>
                <a:cs typeface="Times New Roman" pitchFamily="18" charset="0"/>
              </a:rPr>
              <a:t>AB</a:t>
            </a:r>
            <a:r>
              <a:rPr lang="ru-RU" b="0" dirty="0">
                <a:latin typeface="+mn-lt"/>
                <a:cs typeface="Times New Roman" pitchFamily="18" charset="0"/>
              </a:rPr>
              <a:t> целиком содержится в многограннике </a:t>
            </a:r>
            <a:r>
              <a:rPr lang="en-US" b="0" i="1" dirty="0">
                <a:latin typeface="+mn-lt"/>
                <a:cs typeface="Times New Roman" pitchFamily="18" charset="0"/>
              </a:rPr>
              <a:t>M</a:t>
            </a:r>
            <a:r>
              <a:rPr lang="ru-RU" b="0" dirty="0">
                <a:latin typeface="+mn-lt"/>
                <a:cs typeface="Times New Roman" pitchFamily="18" charset="0"/>
              </a:rPr>
              <a:t>. Поскольку этот отрезок лежит в плоскости многоугольника </a:t>
            </a:r>
            <a:r>
              <a:rPr lang="en-US" b="0" i="1" dirty="0">
                <a:latin typeface="+mn-lt"/>
                <a:cs typeface="Times New Roman" pitchFamily="18" charset="0"/>
              </a:rPr>
              <a:t>F</a:t>
            </a:r>
            <a:r>
              <a:rPr lang="ru-RU" b="0" dirty="0">
                <a:latin typeface="+mn-lt"/>
                <a:cs typeface="Times New Roman" pitchFamily="18" charset="0"/>
              </a:rPr>
              <a:t>, он будет целиком содержаться и в этом многоугольнике, т. е. </a:t>
            </a:r>
            <a:r>
              <a:rPr lang="en-US" b="0" i="1" dirty="0">
                <a:latin typeface="+mn-lt"/>
                <a:cs typeface="Times New Roman" pitchFamily="18" charset="0"/>
              </a:rPr>
              <a:t>F</a:t>
            </a:r>
            <a:r>
              <a:rPr lang="ru-RU" b="0" dirty="0">
                <a:latin typeface="+mn-lt"/>
                <a:cs typeface="Times New Roman" pitchFamily="18" charset="0"/>
              </a:rPr>
              <a:t> - выпуклый многоугольник. 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35475"/>
            <a:ext cx="34163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88"/>
            <a:ext cx="8077200" cy="457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СВОЙСТВО 2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52400" y="2611438"/>
            <a:ext cx="88392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Действительно, пусть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 - выпуклый многогранник. Возьмем какую-нибудь внутреннюю точку </a:t>
            </a:r>
            <a:r>
              <a:rPr lang="en-US" sz="2000" b="0" i="1" dirty="0">
                <a:latin typeface="+mn-lt"/>
                <a:cs typeface="Times New Roman" pitchFamily="18" charset="0"/>
              </a:rPr>
              <a:t>S</a:t>
            </a:r>
            <a:r>
              <a:rPr lang="ru-RU" sz="2000" b="0" dirty="0">
                <a:latin typeface="+mn-lt"/>
                <a:cs typeface="Times New Roman" pitchFamily="18" charset="0"/>
              </a:rPr>
              <a:t> многогранника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, т. е. такую его точку, которая не принадлежит ни одной грани многогранника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. Соединим точку </a:t>
            </a:r>
            <a:r>
              <a:rPr lang="en-US" sz="2000" b="0" i="1" dirty="0">
                <a:latin typeface="+mn-lt"/>
                <a:cs typeface="Times New Roman" pitchFamily="18" charset="0"/>
              </a:rPr>
              <a:t>S</a:t>
            </a:r>
            <a:r>
              <a:rPr lang="ru-RU" sz="2000" b="0" dirty="0">
                <a:latin typeface="+mn-lt"/>
                <a:cs typeface="Times New Roman" pitchFamily="18" charset="0"/>
              </a:rPr>
              <a:t> с вершинами многогранника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 отрезками. Заметим, что в силу выпуклости многогранника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, все эти отрезки содержатся в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. Рассмотрим пирамиды с вершиной </a:t>
            </a:r>
            <a:r>
              <a:rPr lang="en-US" sz="2000" b="0" i="1" dirty="0">
                <a:latin typeface="+mn-lt"/>
                <a:cs typeface="Times New Roman" pitchFamily="18" charset="0"/>
              </a:rPr>
              <a:t>S</a:t>
            </a:r>
            <a:r>
              <a:rPr lang="ru-RU" sz="2000" b="0" dirty="0">
                <a:latin typeface="+mn-lt"/>
                <a:cs typeface="Times New Roman" pitchFamily="18" charset="0"/>
              </a:rPr>
              <a:t>, основаниями которых являются грани многогранника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. Эти пирамиды целиком содержатся в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,  и все вместе составляют многогранник </a:t>
            </a:r>
            <a:r>
              <a:rPr lang="en-US" sz="2000" b="0" i="1" dirty="0">
                <a:latin typeface="+mn-lt"/>
                <a:cs typeface="Times New Roman" pitchFamily="18" charset="0"/>
              </a:rPr>
              <a:t>M</a:t>
            </a:r>
            <a:r>
              <a:rPr lang="ru-RU" sz="2000" b="0" dirty="0">
                <a:latin typeface="+mn-lt"/>
                <a:cs typeface="Times New Roman" pitchFamily="18" charset="0"/>
              </a:rPr>
              <a:t>.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79388" y="1341438"/>
            <a:ext cx="88122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Свойство 2. Всякий выпуклый многогранник может быть составлен из пирамид с общей вершиной, основания которых образуют поверхность многогранника.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572008"/>
            <a:ext cx="2357422" cy="18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AutoShape 35"/>
          <p:cNvSpPr>
            <a:spLocks noChangeArrowheads="1"/>
          </p:cNvSpPr>
          <p:nvPr/>
        </p:nvSpPr>
        <p:spPr bwMode="auto">
          <a:xfrm rot="809367">
            <a:off x="3118925" y="718941"/>
            <a:ext cx="5324129" cy="3253825"/>
          </a:xfrm>
          <a:prstGeom prst="cloudCallout">
            <a:avLst>
              <a:gd name="adj1" fmla="val -24214"/>
              <a:gd name="adj2" fmla="val 758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за </a:t>
            </a:r>
          </a:p>
          <a:p>
            <a:pPr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ВНИМАНИЕ!!!</a:t>
            </a:r>
            <a:endParaRPr lang="ru-RU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875" y="355600"/>
            <a:ext cx="8929688" cy="1216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400" b="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Трёхгранные и многогранные углы: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2725" y="1804988"/>
            <a:ext cx="4859338" cy="4267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600" kern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Трёхгранным углом</a:t>
            </a: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 называется фигура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образованная тремя плоскостями, ограни-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600" kern="0" dirty="0" err="1">
                <a:latin typeface="Times New Roman" pitchFamily="18" charset="0"/>
                <a:cs typeface="Times New Roman" pitchFamily="18" charset="0"/>
              </a:rPr>
              <a:t>ченными</a:t>
            </a: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 тремя лучами, исходящими из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одной точки и не лежащей в одной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плоскости.</a:t>
            </a:r>
          </a:p>
        </p:txBody>
      </p:sp>
      <p:pic>
        <p:nvPicPr>
          <p:cNvPr id="4" name="Picture 4" descr="трёхгран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429000"/>
            <a:ext cx="25241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4859338" y="1844675"/>
            <a:ext cx="0" cy="417671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143500" y="1785938"/>
            <a:ext cx="38893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 какой-нибудь плоский многоугольник и точку лежащую вне плоскости этого многоугольника. Проведём из этой точки лучи, проходящие через вершины многоугольника. Мы получим фигуру, которая  называется </a:t>
            </a:r>
            <a:r>
              <a:rPr lang="ru-RU" altLang="ru-RU" sz="160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многогранным углом.</a:t>
            </a:r>
          </a:p>
        </p:txBody>
      </p:sp>
      <p:pic>
        <p:nvPicPr>
          <p:cNvPr id="7" name="Picture 13" descr="многогранн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95713"/>
            <a:ext cx="30241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357188" y="500063"/>
            <a:ext cx="8501062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Трёхгранный угол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часть пространства, ограниченная тремя </a:t>
            </a: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Плоский угол"/>
              </a:rPr>
              <a:t>плоскими углами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 с общей вершиной и попарно общими сторонами, не лежащими в одной плоскости. Общая вершина О этих углов называется вершиной трёхгранного угла. Стороны углов называются рёбрами, плоские углы при вершине трёхгранного угла называются его гранями. Каждая из трёх пар граней трёхгранного угла образует 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Двугранный угол"/>
              </a:rPr>
              <a:t>двугранный угол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95288" y="260350"/>
            <a:ext cx="84248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свойства трехгранного угла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b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плоский угол трёхгранного угла меньше суммы двух других его плоских углов.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40687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331913" y="1484313"/>
            <a:ext cx="4392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50825" y="3141663"/>
            <a:ext cx="7058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latin typeface="Times New Roman" panose="02020603050405020304" pitchFamily="18" charset="0"/>
                <a:cs typeface="Times New Roman" panose="02020603050405020304" pitchFamily="18" charset="0"/>
              </a:rPr>
              <a:t>2. Сумма плоских углов трёхгранного угла меньше 360 градусов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Box 15"/>
          <p:cNvSpPr txBox="1">
            <a:spLocks noChangeArrowheads="1"/>
          </p:cNvSpPr>
          <p:nvPr/>
        </p:nvSpPr>
        <p:spPr bwMode="auto">
          <a:xfrm>
            <a:off x="468313" y="1989138"/>
            <a:ext cx="755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latin typeface="Times New Roman" panose="02020603050405020304" pitchFamily="18" charset="0"/>
                <a:cs typeface="Times New Roman" panose="02020603050405020304" pitchFamily="18" charset="0"/>
              </a:rPr>
              <a:t> α, β, γ — плоские углы, </a:t>
            </a:r>
          </a:p>
          <a:p>
            <a:pPr eaLnBrk="1" hangingPunct="1"/>
            <a:r>
              <a:rPr lang="ru-RU" altLang="ru-RU" b="0">
                <a:latin typeface="Times New Roman" panose="02020603050405020304" pitchFamily="18" charset="0"/>
                <a:cs typeface="Times New Roman" panose="02020603050405020304" pitchFamily="18" charset="0"/>
              </a:rPr>
              <a:t>A, B, C — двугранные углы, составленные плоскостями углов β и γ, α и γ, α и β.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 rot="10800000" flipV="1">
            <a:off x="0" y="4037013"/>
            <a:ext cx="4643438" cy="830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Первая теорема косинусов</a:t>
            </a:r>
          </a:p>
          <a:p>
            <a:r>
              <a:rPr lang="ru-RU" altLang="ru-RU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трёхгранного угла </a:t>
            </a:r>
            <a:r>
              <a:rPr lang="ru-RU" altLang="ru-RU" sz="10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000" b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8" name="Picture 12" descr=" \cos {\alpha} = \cos {\beta} \cos {\gamma} + \sin {\beta} \sin {\gamma} \cos {A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4929188"/>
            <a:ext cx="59039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3"/>
          <p:cNvSpPr>
            <a:spLocks noChangeArrowheads="1"/>
          </p:cNvSpPr>
          <p:nvPr/>
        </p:nvSpPr>
        <p:spPr bwMode="auto">
          <a:xfrm rot="10800000" flipV="1">
            <a:off x="0" y="5429250"/>
            <a:ext cx="914400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Вторая теорема косинусов для трёхгранного угла</a:t>
            </a:r>
            <a:r>
              <a:rPr lang="ru-RU" altLang="ru-RU" sz="9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10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000" b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0" name="Picture 14" descr=" \cos {A} = - \cos {B} \cos {C} + \sin {B} \sin {C} \cos {\alpha} 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5997575"/>
            <a:ext cx="828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-238125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  </a:t>
            </a:r>
            <a:r>
              <a:rPr lang="ru-RU" altLang="ru-RU" sz="2500" b="0">
                <a:solidFill>
                  <a:srgbClr val="000000"/>
                </a:solidFill>
                <a:cs typeface="Arial" panose="020B0604020202020204" pitchFamily="34" charset="0"/>
              </a:rPr>
              <a:t>,</a:t>
            </a:r>
            <a:r>
              <a:rPr lang="ru-RU" altLang="ru-RU" sz="900" b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altLang="ru-RU"/>
          </a:p>
        </p:txBody>
      </p:sp>
      <p:pic>
        <p:nvPicPr>
          <p:cNvPr id="11267" name="Picture 2" descr=" {\sin{\alpha} \over  \sin A} = {\sin \beta \over \sin B} = { \sin \gamma \over \sin C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489743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95288" y="404813"/>
            <a:ext cx="5545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5.  Теорема  синусов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95288" y="2636838"/>
            <a:ext cx="8569325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Многогранный угол, внутренняя область которого расположена по одну сторону от плоскости каждой из его граней, называется 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выпуклым многогранным углом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. В противном случае многогранный угол называется 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невыпуклым</a:t>
            </a:r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8497887" cy="3657600"/>
          </a:xfrm>
        </p:spPr>
        <p:txBody>
          <a:bodyPr/>
          <a:lstStyle/>
          <a:p>
            <a:pPr algn="just"/>
            <a:r>
              <a:rPr lang="ru-RU" altLang="ru-RU" sz="36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Многогранник</a:t>
            </a:r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тело, поверхность которого состоит из конечного числа плоских многоугольников.</a:t>
            </a:r>
          </a:p>
        </p:txBody>
      </p:sp>
      <p:pic>
        <p:nvPicPr>
          <p:cNvPr id="5" name="Picture 52" descr="Рисунок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71750" y="2428875"/>
            <a:ext cx="3535363" cy="3786188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5616575" cy="4497387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 многогранника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многоугольники, которые его образуют.</a:t>
            </a:r>
          </a:p>
          <a:p>
            <a:r>
              <a:rPr lang="ru-RU" altLang="ru-RU" sz="24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Ребра многогранника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стороны многоугольников. </a:t>
            </a:r>
          </a:p>
          <a:p>
            <a:r>
              <a:rPr lang="ru-RU" altLang="ru-RU" sz="24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Вершины многогранника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вершины многоугольника.</a:t>
            </a:r>
          </a:p>
          <a:p>
            <a:r>
              <a:rPr lang="ru-RU" altLang="ru-RU" sz="24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Диагональ многогранника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отрезок, соединяющий 2  вершины, не принадлежащие одной грани.</a:t>
            </a:r>
          </a:p>
        </p:txBody>
      </p:sp>
      <p:pic>
        <p:nvPicPr>
          <p:cNvPr id="8201" name="Picture 9" descr="тетраэд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15063" y="2214563"/>
            <a:ext cx="2219325" cy="2414587"/>
          </a:xfrm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57250" y="500063"/>
            <a:ext cx="73580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многогранника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Развёртка многогранника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28596" y="1428736"/>
            <a:ext cx="7831163" cy="4902221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		</a:t>
            </a:r>
            <a:r>
              <a:rPr lang="ru-RU" sz="2800" b="1" dirty="0" smtClean="0"/>
              <a:t>Развёртка </a:t>
            </a:r>
            <a:r>
              <a:rPr lang="ru-RU" sz="2800" b="1" dirty="0" smtClean="0"/>
              <a:t>многогранника</a:t>
            </a:r>
            <a:r>
              <a:rPr lang="ru-RU" sz="2800" dirty="0" smtClean="0"/>
              <a:t> — совокупность многоугольников, соответственно равных граням многогранника, с указанием того, какие стороны и вершины многоугольников соответствуют одним и тем же рёбрам и вершинам </a:t>
            </a:r>
            <a:r>
              <a:rPr lang="ru-RU" sz="2800" dirty="0" smtClean="0"/>
              <a:t>многогранника.</a:t>
            </a:r>
          </a:p>
          <a:p>
            <a:pPr algn="just">
              <a:buNone/>
            </a:pPr>
            <a:r>
              <a:rPr lang="ru-RU" sz="2800" dirty="0" smtClean="0"/>
              <a:t>		Модели </a:t>
            </a:r>
            <a:r>
              <a:rPr lang="ru-RU" sz="2800" dirty="0" smtClean="0"/>
              <a:t>многогранников часто склеиваются из развёрток или отдельных многоугольников с указанием сторон, которые должны быть </a:t>
            </a:r>
            <a:r>
              <a:rPr lang="ru-RU" sz="2800" dirty="0" smtClean="0"/>
              <a:t>склеены.</a:t>
            </a:r>
            <a:endParaRPr lang="ru-RU" sz="2800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Виды разверток многогранников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33" name="AutoShape 9" descr="https://upload.wikimedia.org/wikipedia/commons/thumb/b/bc/Cubefolding.svg/langru-800px-Cubefolding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E:\Материалы для Moodle\i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993090" cy="500626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295</TotalTime>
  <Words>533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1_Оформление по умолчанию</vt:lpstr>
      <vt:lpstr> Развертка. Многогранные углы. Выпуклые многогранники. </vt:lpstr>
      <vt:lpstr>Слайд 2</vt:lpstr>
      <vt:lpstr>Слайд 3</vt:lpstr>
      <vt:lpstr>Слайд 4</vt:lpstr>
      <vt:lpstr>Слайд 5</vt:lpstr>
      <vt:lpstr>Слайд 6</vt:lpstr>
      <vt:lpstr>Слайд 7</vt:lpstr>
      <vt:lpstr>Развёртка многогранника </vt:lpstr>
      <vt:lpstr>Виды разверток многогранников</vt:lpstr>
      <vt:lpstr>Слайд 10</vt:lpstr>
      <vt:lpstr>Слайд 11</vt:lpstr>
      <vt:lpstr>ВЫПУКЛЫЕ МНОГОГРАННЫЕ УГЛЫ</vt:lpstr>
      <vt:lpstr>ВЫПУКЛЫЕ МНОГОГРАННИКИ</vt:lpstr>
      <vt:lpstr>СВОЙСТВО 1</vt:lpstr>
      <vt:lpstr>СВОЙСТВО 2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10</dc:title>
  <dc:creator>Sveta</dc:creator>
  <cp:lastModifiedBy>Татьяна Похващева</cp:lastModifiedBy>
  <cp:revision>26</cp:revision>
  <dcterms:created xsi:type="dcterms:W3CDTF">2008-01-29T14:27:32Z</dcterms:created>
  <dcterms:modified xsi:type="dcterms:W3CDTF">2020-03-29T11:31:43Z</dcterms:modified>
</cp:coreProperties>
</file>