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68" r:id="rId5"/>
    <p:sldId id="276" r:id="rId6"/>
    <p:sldId id="269" r:id="rId7"/>
    <p:sldId id="272" r:id="rId8"/>
    <p:sldId id="271" r:id="rId9"/>
    <p:sldId id="277" r:id="rId10"/>
    <p:sldId id="278" r:id="rId11"/>
    <p:sldId id="279" r:id="rId12"/>
    <p:sldId id="266" r:id="rId13"/>
    <p:sldId id="274" r:id="rId14"/>
    <p:sldId id="257" r:id="rId15"/>
    <p:sldId id="273" r:id="rId16"/>
    <p:sldId id="280" r:id="rId17"/>
    <p:sldId id="263" r:id="rId18"/>
    <p:sldId id="264" r:id="rId19"/>
    <p:sldId id="275" r:id="rId20"/>
    <p:sldId id="267" r:id="rId21"/>
    <p:sldId id="281" r:id="rId22"/>
    <p:sldId id="282" r:id="rId23"/>
    <p:sldId id="283" r:id="rId24"/>
    <p:sldId id="284" r:id="rId25"/>
    <p:sldId id="285" r:id="rId26"/>
    <p:sldId id="25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147337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205118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1773277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217157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44928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237608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318101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265837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369780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337381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C2ED0E-37EB-4467-8399-F0F6AC9C522D}" type="datetimeFigureOut">
              <a:rPr lang="ru-RU" smtClean="0"/>
              <a:pPr/>
              <a:t>11.09.2020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12881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2ED0E-37EB-4467-8399-F0F6AC9C522D}" type="datetimeFigureOut">
              <a:rPr lang="ru-RU" smtClean="0"/>
              <a:pPr/>
              <a:t>11.09.2020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89D23-107C-46BD-8572-E59F47C2614C}" type="slidenum">
              <a:rPr lang="ru-RU" smtClean="0"/>
              <a:pPr/>
              <a:t>‹#›</a:t>
            </a:fld>
            <a:endParaRPr lang="ru-RU"/>
          </a:p>
        </p:txBody>
      </p:sp>
    </p:spTree>
    <p:extLst>
      <p:ext uri="{BB962C8B-B14F-4D97-AF65-F5344CB8AC3E}">
        <p14:creationId xmlns="" xmlns:p14="http://schemas.microsoft.com/office/powerpoint/2010/main" val="199832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357430"/>
            <a:ext cx="8572560" cy="523220"/>
          </a:xfrm>
          <a:prstGeom prst="rect">
            <a:avLst/>
          </a:prstGeom>
        </p:spPr>
        <p:txBody>
          <a:bodyPr wrap="square">
            <a:spAutoFit/>
          </a:bodyPr>
          <a:lstStyle/>
          <a:p>
            <a:pPr algn="ctr"/>
            <a:r>
              <a:rPr lang="ru-RU" sz="2800" b="1" dirty="0" smtClean="0">
                <a:solidFill>
                  <a:schemeClr val="tx2"/>
                </a:solidFill>
                <a:latin typeface="Arial" pitchFamily="34" charset="0"/>
                <a:cs typeface="Arial" pitchFamily="34" charset="0"/>
              </a:rPr>
              <a:t>Авторское право и смежные права</a:t>
            </a:r>
            <a:endParaRPr lang="ru-RU" sz="2800" b="1" dirty="0">
              <a:solidFill>
                <a:schemeClr val="tx2"/>
              </a:solidFill>
              <a:latin typeface="Arial" pitchFamily="34" charset="0"/>
              <a:cs typeface="Arial" pitchFamily="34" charset="0"/>
            </a:endParaRPr>
          </a:p>
        </p:txBody>
      </p:sp>
    </p:spTree>
    <p:extLst>
      <p:ext uri="{BB962C8B-B14F-4D97-AF65-F5344CB8AC3E}">
        <p14:creationId xmlns="" xmlns:p14="http://schemas.microsoft.com/office/powerpoint/2010/main" val="2959473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568952"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Авторское право на коллективное произведение принадлежит всем авторам сообщая, независимо от степени творческого вклада каждого из соавторов и характера произведения. Закон характеризует права соавторов как </a:t>
            </a:r>
            <a:r>
              <a:rPr lang="ru-RU" sz="1600" b="1" dirty="0">
                <a:solidFill>
                  <a:schemeClr val="tx2"/>
                </a:solidFill>
                <a:latin typeface="Times New Roman" pitchFamily="18" charset="0"/>
                <a:cs typeface="Times New Roman" pitchFamily="18" charset="0"/>
              </a:rPr>
              <a:t>совместные</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(п.1 ст. 10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 В</a:t>
            </a:r>
            <a:r>
              <a:rPr lang="ru-RU" sz="1600" dirty="0" smtClean="0">
                <a:latin typeface="Times New Roman" pitchFamily="18" charset="0"/>
                <a:cs typeface="Times New Roman" pitchFamily="18" charset="0"/>
              </a:rPr>
              <a:t>опрос </a:t>
            </a:r>
            <a:r>
              <a:rPr lang="ru-RU" sz="1600" dirty="0">
                <a:latin typeface="Times New Roman" pitchFamily="18" charset="0"/>
                <a:cs typeface="Times New Roman" pitchFamily="18" charset="0"/>
              </a:rPr>
              <a:t>об использовании коллективного произведения решается всеми авторами сообща, на основе единогласия, а не по большинству голосов. Если соавторы не могут достичь в этом вопросе согласия, то он передается на разрешение в суд. Но закон не запрещает соавторам заключить между собой письменное соглашение, осуществляющее иной порядок осуществления их авторских прав. </a:t>
            </a:r>
          </a:p>
        </p:txBody>
      </p:sp>
      <p:sp>
        <p:nvSpPr>
          <p:cNvPr id="3" name="TextBox 2"/>
          <p:cNvSpPr txBox="1"/>
          <p:nvPr/>
        </p:nvSpPr>
        <p:spPr>
          <a:xfrm>
            <a:off x="3203848" y="0"/>
            <a:ext cx="1951753"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Соавторство</a:t>
            </a:r>
            <a:endParaRPr lang="ru-RU" sz="2400" b="1" dirty="0">
              <a:solidFill>
                <a:schemeClr val="tx2"/>
              </a:solidFill>
              <a:latin typeface="Times New Roman" pitchFamily="18" charset="0"/>
              <a:cs typeface="Times New Roman" pitchFamily="18" charset="0"/>
            </a:endParaRPr>
          </a:p>
        </p:txBody>
      </p:sp>
      <p:sp>
        <p:nvSpPr>
          <p:cNvPr id="4" name="TextBox 3"/>
          <p:cNvSpPr txBox="1"/>
          <p:nvPr/>
        </p:nvSpPr>
        <p:spPr>
          <a:xfrm>
            <a:off x="3452590" y="2760904"/>
            <a:ext cx="216681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ru-RU" b="1" dirty="0" smtClean="0">
                <a:solidFill>
                  <a:schemeClr val="tx2"/>
                </a:solidFill>
                <a:latin typeface="Times New Roman" pitchFamily="18" charset="0"/>
                <a:cs typeface="Times New Roman" pitchFamily="18" charset="0"/>
              </a:rPr>
              <a:t>Виды соавторства</a:t>
            </a:r>
            <a:endParaRPr lang="ru-RU" b="1" dirty="0">
              <a:solidFill>
                <a:schemeClr val="tx2"/>
              </a:solidFill>
              <a:latin typeface="Times New Roman" pitchFamily="18" charset="0"/>
              <a:cs typeface="Times New Roman" pitchFamily="18" charset="0"/>
            </a:endParaRPr>
          </a:p>
        </p:txBody>
      </p:sp>
      <p:sp>
        <p:nvSpPr>
          <p:cNvPr id="5" name="TextBox 4"/>
          <p:cNvSpPr txBox="1"/>
          <p:nvPr/>
        </p:nvSpPr>
        <p:spPr>
          <a:xfrm>
            <a:off x="1234753" y="2773087"/>
            <a:ext cx="160834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Раздельное</a:t>
            </a:r>
            <a:endParaRPr lang="ru-RU" b="1" dirty="0">
              <a:latin typeface="Times New Roman" pitchFamily="18" charset="0"/>
              <a:cs typeface="Times New Roman" pitchFamily="18" charset="0"/>
            </a:endParaRPr>
          </a:p>
        </p:txBody>
      </p:sp>
      <p:sp>
        <p:nvSpPr>
          <p:cNvPr id="6" name="TextBox 5"/>
          <p:cNvSpPr txBox="1"/>
          <p:nvPr/>
        </p:nvSpPr>
        <p:spPr>
          <a:xfrm>
            <a:off x="6191217" y="2773087"/>
            <a:ext cx="162159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b="1" dirty="0" smtClean="0">
                <a:latin typeface="Times New Roman" pitchFamily="18" charset="0"/>
                <a:cs typeface="Times New Roman" pitchFamily="18" charset="0"/>
              </a:rPr>
              <a:t>Нераздельное</a:t>
            </a:r>
            <a:endParaRPr lang="ru-RU" b="1" dirty="0">
              <a:latin typeface="Times New Roman" pitchFamily="18" charset="0"/>
              <a:cs typeface="Times New Roman" pitchFamily="18" charset="0"/>
            </a:endParaRPr>
          </a:p>
        </p:txBody>
      </p:sp>
      <p:sp>
        <p:nvSpPr>
          <p:cNvPr id="9" name="Прямоугольник 8"/>
          <p:cNvSpPr/>
          <p:nvPr/>
        </p:nvSpPr>
        <p:spPr>
          <a:xfrm>
            <a:off x="4865750" y="3624452"/>
            <a:ext cx="3957082"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a:latin typeface="Times New Roman" pitchFamily="18" charset="0"/>
                <a:cs typeface="Times New Roman" pitchFamily="18" charset="0"/>
              </a:rPr>
              <a:t>П</a:t>
            </a:r>
            <a:r>
              <a:rPr lang="ru-RU" sz="1400" dirty="0" smtClean="0">
                <a:latin typeface="Times New Roman" pitchFamily="18" charset="0"/>
                <a:cs typeface="Times New Roman" pitchFamily="18" charset="0"/>
              </a:rPr>
              <a:t>роизведение</a:t>
            </a:r>
            <a:r>
              <a:rPr lang="ru-RU" sz="1400" dirty="0">
                <a:latin typeface="Times New Roman" pitchFamily="18" charset="0"/>
                <a:cs typeface="Times New Roman" pitchFamily="18" charset="0"/>
              </a:rPr>
              <a:t>, созданное двумя или более соавторами, представляет единое неразрывное целое, части которого не имеют самостоятельного значения и результаты коллективного творческого труда не могут быть практически </a:t>
            </a:r>
            <a:r>
              <a:rPr lang="ru-RU" sz="1400" dirty="0" smtClean="0">
                <a:latin typeface="Times New Roman" pitchFamily="18" charset="0"/>
                <a:cs typeface="Times New Roman" pitchFamily="18" charset="0"/>
              </a:rPr>
              <a:t>выделены (например, романы </a:t>
            </a:r>
            <a:r>
              <a:rPr lang="ru-RU" sz="1400" dirty="0">
                <a:latin typeface="Times New Roman" pitchFamily="18" charset="0"/>
                <a:cs typeface="Times New Roman" pitchFamily="18" charset="0"/>
              </a:rPr>
              <a:t>Ильфа и Петрова</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a:t>
            </a:r>
            <a:r>
              <a:rPr lang="ru-RU" sz="1400" dirty="0" smtClean="0">
                <a:latin typeface="Times New Roman" pitchFamily="18" charset="0"/>
                <a:cs typeface="Times New Roman" pitchFamily="18" charset="0"/>
              </a:rPr>
              <a:t>вторские </a:t>
            </a:r>
            <a:r>
              <a:rPr lang="ru-RU" sz="1400" dirty="0">
                <a:latin typeface="Times New Roman" pitchFamily="18" charset="0"/>
                <a:cs typeface="Times New Roman" pitchFamily="18" charset="0"/>
              </a:rPr>
              <a:t>права как на произведение в целом, так и на любую его часть осуществляются авторами только сообща. Если один из соавторов нарушил свои обязательства по </a:t>
            </a:r>
            <a:r>
              <a:rPr lang="ru-RU" sz="1400" dirty="0" smtClean="0">
                <a:latin typeface="Times New Roman" pitchFamily="18" charset="0"/>
                <a:cs typeface="Times New Roman" pitchFamily="18" charset="0"/>
              </a:rPr>
              <a:t>созданию </a:t>
            </a:r>
            <a:r>
              <a:rPr lang="ru-RU" sz="1400" dirty="0">
                <a:latin typeface="Times New Roman" pitchFamily="18" charset="0"/>
                <a:cs typeface="Times New Roman" pitchFamily="18" charset="0"/>
              </a:rPr>
              <a:t>произведения, то все соавторы несут за это ответственность</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0" name="Прямоугольник 9"/>
          <p:cNvSpPr/>
          <p:nvPr/>
        </p:nvSpPr>
        <p:spPr>
          <a:xfrm>
            <a:off x="226997" y="3635758"/>
            <a:ext cx="3952727"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400" dirty="0">
                <a:latin typeface="Times New Roman" pitchFamily="18" charset="0"/>
                <a:cs typeface="Times New Roman" pitchFamily="18" charset="0"/>
              </a:rPr>
              <a:t>К</a:t>
            </a:r>
            <a:r>
              <a:rPr lang="ru-RU" sz="1400" dirty="0" smtClean="0">
                <a:latin typeface="Times New Roman" pitchFamily="18" charset="0"/>
                <a:cs typeface="Times New Roman" pitchFamily="18" charset="0"/>
              </a:rPr>
              <a:t>оллективное </a:t>
            </a:r>
            <a:r>
              <a:rPr lang="ru-RU" sz="1400" dirty="0">
                <a:latin typeface="Times New Roman" pitchFamily="18" charset="0"/>
                <a:cs typeface="Times New Roman" pitchFamily="18" charset="0"/>
              </a:rPr>
              <a:t>произведение является целым, но состоит из частей, имеющих самостоятельное значение, при этом известно кем из авторов созданы эти части. (</a:t>
            </a:r>
            <a:r>
              <a:rPr lang="ru-RU" sz="1400" dirty="0" smtClean="0">
                <a:latin typeface="Times New Roman" pitchFamily="18" charset="0"/>
                <a:cs typeface="Times New Roman" pitchFamily="18" charset="0"/>
              </a:rPr>
              <a:t>например, учебник). </a:t>
            </a:r>
            <a:r>
              <a:rPr lang="ru-RU" sz="1400" dirty="0">
                <a:latin typeface="Times New Roman" pitchFamily="18" charset="0"/>
                <a:cs typeface="Times New Roman" pitchFamily="18" charset="0"/>
              </a:rPr>
              <a:t>И</a:t>
            </a:r>
            <a:r>
              <a:rPr lang="ru-RU" sz="1400" dirty="0" smtClean="0">
                <a:latin typeface="Times New Roman" pitchFamily="18" charset="0"/>
                <a:cs typeface="Times New Roman" pitchFamily="18" charset="0"/>
              </a:rPr>
              <a:t>спользование </a:t>
            </a:r>
            <a:r>
              <a:rPr lang="ru-RU" sz="1400" dirty="0">
                <a:latin typeface="Times New Roman" pitchFamily="18" charset="0"/>
                <a:cs typeface="Times New Roman" pitchFamily="18" charset="0"/>
              </a:rPr>
              <a:t>коллективного произведения в целом также осуществляется по взаимному согласию всех авторов. Однако каждый соавтор вправе распоряжаться самостоятельно, без согласия соавторов своей частью. Соавторы отвечают лишь за свою часть произведения и не несут ответственности за нарушение обязательств другими соавторами.</a:t>
            </a:r>
          </a:p>
        </p:txBody>
      </p:sp>
      <p:sp>
        <p:nvSpPr>
          <p:cNvPr id="11" name="Стрелка вправо с вырезом 10"/>
          <p:cNvSpPr/>
          <p:nvPr/>
        </p:nvSpPr>
        <p:spPr>
          <a:xfrm rot="10800000">
            <a:off x="2915816" y="2852990"/>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с вырезом 11"/>
          <p:cNvSpPr/>
          <p:nvPr/>
        </p:nvSpPr>
        <p:spPr>
          <a:xfrm>
            <a:off x="5724128" y="2865173"/>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с вырезом 12"/>
          <p:cNvSpPr/>
          <p:nvPr/>
        </p:nvSpPr>
        <p:spPr>
          <a:xfrm rot="5400000">
            <a:off x="1764407" y="3336420"/>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с вырезом 13"/>
          <p:cNvSpPr/>
          <p:nvPr/>
        </p:nvSpPr>
        <p:spPr>
          <a:xfrm rot="5400000">
            <a:off x="6806564" y="3336420"/>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97618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0"/>
            <a:ext cx="3886898"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Соавторством не является</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357673" y="764704"/>
            <a:ext cx="5094312" cy="4278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1600" b="1" dirty="0" smtClean="0">
                <a:solidFill>
                  <a:schemeClr val="tx2"/>
                </a:solidFill>
                <a:latin typeface="Times New Roman" pitchFamily="18" charset="0"/>
                <a:cs typeface="Times New Roman" pitchFamily="18" charset="0"/>
              </a:rPr>
              <a:t>1. </a:t>
            </a:r>
            <a:r>
              <a:rPr lang="ru-RU" sz="1600" dirty="0" smtClean="0">
                <a:latin typeface="Times New Roman" pitchFamily="18" charset="0"/>
                <a:cs typeface="Times New Roman" pitchFamily="18" charset="0"/>
              </a:rPr>
              <a:t>Совместное </a:t>
            </a:r>
            <a:r>
              <a:rPr lang="ru-RU" sz="1600" dirty="0">
                <a:latin typeface="Times New Roman" pitchFamily="18" charset="0"/>
                <a:cs typeface="Times New Roman" pitchFamily="18" charset="0"/>
              </a:rPr>
              <a:t>использование произведений, которые созданы независимо друг от друга и хотя взаимосвязаны, но не настолько, чтобы составлять единое целое (например, писатель создавший книгу и художник иллюстраций к ней</a:t>
            </a:r>
            <a:r>
              <a:rPr lang="ru-RU" sz="1600" dirty="0" smtClean="0">
                <a:latin typeface="Times New Roman" pitchFamily="18" charset="0"/>
                <a:cs typeface="Times New Roman" pitchFamily="18" charset="0"/>
              </a:rPr>
              <a:t>);</a:t>
            </a:r>
          </a:p>
          <a:p>
            <a:pPr lvl="0"/>
            <a:endParaRPr lang="ru-RU" sz="1600" dirty="0">
              <a:latin typeface="Times New Roman" pitchFamily="18" charset="0"/>
              <a:cs typeface="Times New Roman" pitchFamily="18" charset="0"/>
            </a:endParaRPr>
          </a:p>
          <a:p>
            <a:pPr lvl="0"/>
            <a:r>
              <a:rPr lang="ru-RU" sz="1600" b="1" dirty="0">
                <a:solidFill>
                  <a:schemeClr val="tx2"/>
                </a:solidFill>
                <a:latin typeface="Times New Roman" pitchFamily="18" charset="0"/>
                <a:cs typeface="Times New Roman" pitchFamily="18" charset="0"/>
              </a:rPr>
              <a:t>2. </a:t>
            </a:r>
            <a:r>
              <a:rPr lang="ru-RU" sz="1600" dirty="0" smtClean="0">
                <a:latin typeface="Times New Roman" pitchFamily="18" charset="0"/>
                <a:cs typeface="Times New Roman" pitchFamily="18" charset="0"/>
              </a:rPr>
              <a:t>Если </a:t>
            </a:r>
            <a:r>
              <a:rPr lang="ru-RU" sz="1600" dirty="0">
                <a:latin typeface="Times New Roman" pitchFamily="18" charset="0"/>
                <a:cs typeface="Times New Roman" pitchFamily="18" charset="0"/>
              </a:rPr>
              <a:t>в результате соединения произведений, созданных разными авторами, появляется новый объект авторского права (энциклопедический словарь, журнал). Это новые произведения как результат творческой деятельности по подборке и систематизации материала. </a:t>
            </a:r>
          </a:p>
          <a:p>
            <a:pPr lvl="0"/>
            <a:endParaRPr lang="ru-RU" sz="1600" dirty="0" smtClean="0">
              <a:latin typeface="Times New Roman" pitchFamily="18" charset="0"/>
              <a:cs typeface="Times New Roman" pitchFamily="18" charset="0"/>
            </a:endParaRPr>
          </a:p>
          <a:p>
            <a:pPr lvl="0"/>
            <a:r>
              <a:rPr lang="ru-RU" sz="1600" b="1" dirty="0">
                <a:solidFill>
                  <a:schemeClr val="tx2"/>
                </a:solidFill>
                <a:latin typeface="Times New Roman" pitchFamily="18" charset="0"/>
                <a:cs typeface="Times New Roman" pitchFamily="18" charset="0"/>
              </a:rPr>
              <a:t>3.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случае дозволенного законом использования чужого опубликованного произведения для создания нового, творчески самостоятельного произведения (автор романа и автор созданного по его основе сценария, автор произведения и переводчик).</a:t>
            </a:r>
          </a:p>
        </p:txBody>
      </p:sp>
      <p:sp>
        <p:nvSpPr>
          <p:cNvPr id="5" name="AutoShape 2" descr="https://www.syl.ru/misc/i/ai/203858/915435.jp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http://ddu84.minsk.edu.by/sm_full.aspx?guid=188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762116"/>
            <a:ext cx="2935947" cy="4278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4167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572560" cy="461665"/>
          </a:xfrm>
          <a:prstGeom prst="rect">
            <a:avLst/>
          </a:prstGeom>
        </p:spPr>
        <p:txBody>
          <a:bodyPr wrap="square">
            <a:spAutoFit/>
          </a:bodyPr>
          <a:lstStyle/>
          <a:p>
            <a:pPr algn="ctr"/>
            <a:r>
              <a:rPr lang="ru-RU" sz="2400" b="1" dirty="0" smtClean="0">
                <a:solidFill>
                  <a:schemeClr val="tx2"/>
                </a:solidFill>
                <a:latin typeface="Times New Roman" pitchFamily="18" charset="0"/>
                <a:cs typeface="Times New Roman" pitchFamily="18" charset="0"/>
              </a:rPr>
              <a:t>Авторское право</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467544" y="764704"/>
            <a:ext cx="308411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b="1" dirty="0" smtClean="0">
                <a:latin typeface="Times New Roman" pitchFamily="18" charset="0"/>
                <a:cs typeface="Times New Roman" pitchFamily="18" charset="0"/>
              </a:rPr>
              <a:t>Личные </a:t>
            </a:r>
            <a:r>
              <a:rPr lang="ru-RU" b="1" dirty="0">
                <a:latin typeface="Times New Roman" pitchFamily="18" charset="0"/>
                <a:cs typeface="Times New Roman" pitchFamily="18" charset="0"/>
              </a:rPr>
              <a:t>неимущественные </a:t>
            </a:r>
          </a:p>
        </p:txBody>
      </p:sp>
      <p:sp>
        <p:nvSpPr>
          <p:cNvPr id="4" name="Прямоугольник 3"/>
          <p:cNvSpPr/>
          <p:nvPr/>
        </p:nvSpPr>
        <p:spPr>
          <a:xfrm>
            <a:off x="5220072" y="751271"/>
            <a:ext cx="308411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latin typeface="Times New Roman" pitchFamily="18" charset="0"/>
                <a:cs typeface="Times New Roman" pitchFamily="18" charset="0"/>
              </a:rPr>
              <a:t>И</a:t>
            </a:r>
            <a:r>
              <a:rPr lang="ru-RU" b="1" dirty="0" smtClean="0">
                <a:latin typeface="Times New Roman" pitchFamily="18" charset="0"/>
                <a:cs typeface="Times New Roman" pitchFamily="18" charset="0"/>
              </a:rPr>
              <a:t>мущественные</a:t>
            </a:r>
            <a:endParaRPr lang="ru-RU" b="1" dirty="0">
              <a:latin typeface="Times New Roman" pitchFamily="18" charset="0"/>
              <a:cs typeface="Times New Roman" pitchFamily="18" charset="0"/>
            </a:endParaRPr>
          </a:p>
        </p:txBody>
      </p:sp>
      <p:sp>
        <p:nvSpPr>
          <p:cNvPr id="5" name="Прямоугольник 4"/>
          <p:cNvSpPr/>
          <p:nvPr/>
        </p:nvSpPr>
        <p:spPr>
          <a:xfrm>
            <a:off x="251520" y="1628800"/>
            <a:ext cx="4032448"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itchFamily="34" charset="0"/>
              <a:buChar char="•"/>
            </a:pPr>
            <a:r>
              <a:rPr lang="ru-RU" sz="1600" b="1" dirty="0">
                <a:solidFill>
                  <a:schemeClr val="tx2"/>
                </a:solidFill>
                <a:latin typeface="Times New Roman" pitchFamily="18" charset="0"/>
                <a:cs typeface="Times New Roman" pitchFamily="18" charset="0"/>
              </a:rPr>
              <a:t>Право авторства </a:t>
            </a:r>
            <a:r>
              <a:rPr lang="ru-RU" sz="1600" dirty="0">
                <a:latin typeface="Times New Roman" pitchFamily="18" charset="0"/>
                <a:cs typeface="Times New Roman" pitchFamily="18" charset="0"/>
              </a:rPr>
              <a:t>— право признаваться </a:t>
            </a:r>
            <a:r>
              <a:rPr lang="ru-RU" sz="1600" dirty="0" smtClean="0">
                <a:latin typeface="Times New Roman" pitchFamily="18" charset="0"/>
                <a:cs typeface="Times New Roman" pitchFamily="18" charset="0"/>
              </a:rPr>
              <a:t>автором </a:t>
            </a:r>
            <a:r>
              <a:rPr lang="ru-RU" sz="1600" dirty="0">
                <a:latin typeface="Times New Roman" pitchFamily="18" charset="0"/>
                <a:cs typeface="Times New Roman" pitchFamily="18" charset="0"/>
              </a:rPr>
              <a:t>произведения. </a:t>
            </a:r>
            <a:endParaRPr lang="ru-RU" sz="1600" dirty="0" smtClean="0">
              <a:latin typeface="Times New Roman" pitchFamily="18" charset="0"/>
              <a:cs typeface="Times New Roman" pitchFamily="18" charset="0"/>
            </a:endParaRP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a:t>
            </a:r>
            <a:r>
              <a:rPr lang="ru-RU" sz="1600" b="1" dirty="0">
                <a:solidFill>
                  <a:schemeClr val="tx2"/>
                </a:solidFill>
                <a:latin typeface="Times New Roman" pitchFamily="18" charset="0"/>
                <a:cs typeface="Times New Roman" pitchFamily="18" charset="0"/>
              </a:rPr>
              <a:t>на имя </a:t>
            </a:r>
            <a:r>
              <a:rPr lang="ru-RU" sz="1600" dirty="0">
                <a:latin typeface="Times New Roman" pitchFamily="18" charset="0"/>
                <a:cs typeface="Times New Roman" pitchFamily="18" charset="0"/>
              </a:rPr>
              <a:t>— право использовать произведение под подлинным именем </a:t>
            </a:r>
            <a:r>
              <a:rPr lang="ru-RU" sz="1600" dirty="0" smtClean="0">
                <a:latin typeface="Times New Roman" pitchFamily="18" charset="0"/>
                <a:cs typeface="Times New Roman" pitchFamily="18" charset="0"/>
              </a:rPr>
              <a:t>автора</a:t>
            </a:r>
            <a:r>
              <a:rPr lang="ru-RU" sz="1600" dirty="0">
                <a:latin typeface="Times New Roman" pitchFamily="18" charset="0"/>
                <a:cs typeface="Times New Roman" pitchFamily="18" charset="0"/>
              </a:rPr>
              <a:t>, под псевдонимом или </a:t>
            </a:r>
            <a:r>
              <a:rPr lang="ru-RU" sz="1600" dirty="0" smtClean="0">
                <a:latin typeface="Times New Roman" pitchFamily="18" charset="0"/>
                <a:cs typeface="Times New Roman" pitchFamily="18" charset="0"/>
              </a:rPr>
              <a:t>анонимно</a:t>
            </a:r>
            <a:endParaRPr lang="ru-RU" sz="1600" dirty="0">
              <a:latin typeface="Times New Roman" pitchFamily="18" charset="0"/>
              <a:cs typeface="Times New Roman" pitchFamily="18" charset="0"/>
            </a:endParaRPr>
          </a:p>
          <a:p>
            <a:pPr marL="285750" indent="-285750">
              <a:buFont typeface="Arial" pitchFamily="34" charset="0"/>
              <a:buChar char="•"/>
            </a:pPr>
            <a:r>
              <a:rPr lang="ru-RU" sz="1600" b="1" dirty="0">
                <a:solidFill>
                  <a:schemeClr val="tx2"/>
                </a:solidFill>
                <a:latin typeface="Times New Roman" pitchFamily="18" charset="0"/>
                <a:cs typeface="Times New Roman" pitchFamily="18" charset="0"/>
              </a:rPr>
              <a:t>Право на обнародование </a:t>
            </a:r>
            <a:r>
              <a:rPr lang="ru-RU" sz="1600" dirty="0">
                <a:latin typeface="Times New Roman" pitchFamily="18" charset="0"/>
                <a:cs typeface="Times New Roman" pitchFamily="18" charset="0"/>
              </a:rPr>
              <a:t>— право </a:t>
            </a:r>
            <a:r>
              <a:rPr lang="ru-RU" sz="1600" dirty="0" smtClean="0">
                <a:latin typeface="Times New Roman" pitchFamily="18" charset="0"/>
                <a:cs typeface="Times New Roman" pitchFamily="18" charset="0"/>
              </a:rPr>
              <a:t>автора </a:t>
            </a:r>
            <a:r>
              <a:rPr lang="ru-RU" sz="1600" dirty="0">
                <a:latin typeface="Times New Roman" pitchFamily="18" charset="0"/>
                <a:cs typeface="Times New Roman" pitchFamily="18" charset="0"/>
              </a:rPr>
              <a:t>произведения впервые довести его до широкого круга лиц. </a:t>
            </a:r>
            <a:endParaRPr lang="ru-RU" sz="1600" dirty="0" smtClean="0">
              <a:latin typeface="Times New Roman" pitchFamily="18" charset="0"/>
              <a:cs typeface="Times New Roman" pitchFamily="18" charset="0"/>
            </a:endParaRP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a:t>
            </a:r>
            <a:r>
              <a:rPr lang="ru-RU" sz="1600" b="1" dirty="0">
                <a:solidFill>
                  <a:schemeClr val="tx2"/>
                </a:solidFill>
                <a:latin typeface="Times New Roman" pitchFamily="18" charset="0"/>
                <a:cs typeface="Times New Roman" pitchFamily="18" charset="0"/>
              </a:rPr>
              <a:t>на отзыв </a:t>
            </a:r>
            <a:r>
              <a:rPr lang="ru-RU" sz="1600" dirty="0">
                <a:latin typeface="Times New Roman" pitchFamily="18" charset="0"/>
                <a:cs typeface="Times New Roman" pitchFamily="18" charset="0"/>
              </a:rPr>
              <a:t>— это право отказаться от ранее принятого решения об обнародовании. При этом автор выплачивает причиненные таким действием убытки.</a:t>
            </a:r>
          </a:p>
          <a:p>
            <a:pPr marL="285750" indent="-285750">
              <a:buFont typeface="Arial" pitchFamily="34" charset="0"/>
              <a:buChar char="•"/>
            </a:pPr>
            <a:r>
              <a:rPr lang="ru-RU" sz="1600" b="1" dirty="0">
                <a:solidFill>
                  <a:schemeClr val="tx2"/>
                </a:solidFill>
                <a:latin typeface="Times New Roman" pitchFamily="18" charset="0"/>
                <a:cs typeface="Times New Roman" pitchFamily="18" charset="0"/>
              </a:rPr>
              <a:t>Право на защиту репутации автора </a:t>
            </a:r>
            <a:r>
              <a:rPr lang="ru-RU" sz="1600" dirty="0">
                <a:latin typeface="Times New Roman" pitchFamily="18" charset="0"/>
                <a:cs typeface="Times New Roman" pitchFamily="18" charset="0"/>
              </a:rPr>
              <a:t>— право препятствовать любому искажению произведения, которое может нанести ущерб чести и достоинству Автора.</a:t>
            </a:r>
          </a:p>
        </p:txBody>
      </p:sp>
      <p:sp>
        <p:nvSpPr>
          <p:cNvPr id="6" name="Стрелка вправо с вырезом 5"/>
          <p:cNvSpPr/>
          <p:nvPr/>
        </p:nvSpPr>
        <p:spPr>
          <a:xfrm rot="5400000">
            <a:off x="1743116" y="1310473"/>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94034" y="1628800"/>
            <a:ext cx="4032448"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воспроизводить </a:t>
            </a:r>
            <a:r>
              <a:rPr lang="ru-RU" sz="1600" dirty="0">
                <a:latin typeface="Times New Roman" pitchFamily="18" charset="0"/>
                <a:cs typeface="Times New Roman" pitchFamily="18" charset="0"/>
              </a:rPr>
              <a:t>(например, тиражировать) произведение (ту же рекламу);</a:t>
            </a: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распространять </a:t>
            </a:r>
            <a:r>
              <a:rPr lang="ru-RU" sz="1600" dirty="0">
                <a:latin typeface="Times New Roman" pitchFamily="18" charset="0"/>
                <a:cs typeface="Times New Roman" pitchFamily="18" charset="0"/>
              </a:rPr>
              <a:t>экземпляры </a:t>
            </a:r>
            <a:r>
              <a:rPr lang="ru-RU" sz="1600" dirty="0" smtClean="0">
                <a:latin typeface="Times New Roman" pitchFamily="18" charset="0"/>
                <a:cs typeface="Times New Roman" pitchFamily="18" charset="0"/>
              </a:rPr>
              <a:t>произведения;</a:t>
            </a: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импортировать </a:t>
            </a:r>
            <a:r>
              <a:rPr lang="ru-RU" sz="1600" dirty="0">
                <a:latin typeface="Times New Roman" pitchFamily="18" charset="0"/>
                <a:cs typeface="Times New Roman" pitchFamily="18" charset="0"/>
              </a:rPr>
              <a:t>экземпляры произведения;</a:t>
            </a: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публично </a:t>
            </a:r>
            <a:r>
              <a:rPr lang="ru-RU" sz="1600" b="1" dirty="0">
                <a:solidFill>
                  <a:schemeClr val="tx2"/>
                </a:solidFill>
                <a:latin typeface="Times New Roman" pitchFamily="18" charset="0"/>
                <a:cs typeface="Times New Roman" pitchFamily="18" charset="0"/>
              </a:rPr>
              <a:t>исполнять </a:t>
            </a:r>
            <a:r>
              <a:rPr lang="ru-RU" sz="1600" dirty="0">
                <a:latin typeface="Times New Roman" pitchFamily="18" charset="0"/>
                <a:cs typeface="Times New Roman" pitchFamily="18" charset="0"/>
              </a:rPr>
              <a:t>произведение (например, на </a:t>
            </a:r>
            <a:r>
              <a:rPr lang="ru-RU" sz="1600" dirty="0" smtClean="0">
                <a:latin typeface="Times New Roman" pitchFamily="18" charset="0"/>
                <a:cs typeface="Times New Roman" pitchFamily="18" charset="0"/>
              </a:rPr>
              <a:t>телерадиоканалах, сценах и др.);</a:t>
            </a:r>
            <a:endParaRPr lang="ru-RU" sz="1600" dirty="0">
              <a:latin typeface="Times New Roman" pitchFamily="18" charset="0"/>
              <a:cs typeface="Times New Roman" pitchFamily="18" charset="0"/>
            </a:endParaRP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переводить и перерабатывать </a:t>
            </a:r>
            <a:r>
              <a:rPr lang="ru-RU" sz="1600" dirty="0" smtClean="0">
                <a:latin typeface="Times New Roman" pitchFamily="18" charset="0"/>
                <a:cs typeface="Times New Roman" pitchFamily="18" charset="0"/>
              </a:rPr>
              <a:t>произведение</a:t>
            </a:r>
            <a:r>
              <a:rPr lang="ru-RU" sz="1600" dirty="0">
                <a:latin typeface="Times New Roman" pitchFamily="18" charset="0"/>
                <a:cs typeface="Times New Roman" pitchFamily="18" charset="0"/>
              </a:rPr>
              <a:t>;</a:t>
            </a:r>
          </a:p>
          <a:p>
            <a:pPr marL="285750" indent="-285750">
              <a:buFont typeface="Arial" pitchFamily="34" charset="0"/>
              <a:buChar char="•"/>
            </a:pPr>
            <a:r>
              <a:rPr lang="ru-RU" sz="1600" b="1" dirty="0" smtClean="0">
                <a:solidFill>
                  <a:schemeClr val="tx2"/>
                </a:solidFill>
                <a:latin typeface="Times New Roman" pitchFamily="18" charset="0"/>
                <a:cs typeface="Times New Roman" pitchFamily="18" charset="0"/>
              </a:rPr>
              <a:t>Право на вознаграждение</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8" name="Стрелка вправо с вырезом 7"/>
          <p:cNvSpPr/>
          <p:nvPr/>
        </p:nvSpPr>
        <p:spPr>
          <a:xfrm rot="5400000">
            <a:off x="6566677" y="1340768"/>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4" descr="C:\Users\User\Desktop\9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91492" y="5004715"/>
            <a:ext cx="4032449" cy="17569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7812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572560" cy="461665"/>
          </a:xfrm>
          <a:prstGeom prst="rect">
            <a:avLst/>
          </a:prstGeom>
        </p:spPr>
        <p:txBody>
          <a:bodyPr wrap="square">
            <a:spAutoFit/>
          </a:bodyPr>
          <a:lstStyle/>
          <a:p>
            <a:pPr algn="ctr"/>
            <a:r>
              <a:rPr lang="ru-RU" sz="2400" b="1" dirty="0" smtClean="0">
                <a:solidFill>
                  <a:schemeClr val="tx2"/>
                </a:solidFill>
                <a:latin typeface="Times New Roman" pitchFamily="18" charset="0"/>
                <a:cs typeface="Times New Roman" pitchFamily="18" charset="0"/>
              </a:rPr>
              <a:t>Авторское право</a:t>
            </a:r>
            <a:endParaRPr lang="ru-RU" sz="2400" b="1" dirty="0">
              <a:solidFill>
                <a:schemeClr val="tx2"/>
              </a:solidFill>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5887" y="836712"/>
            <a:ext cx="7743825" cy="3819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2" descr="http://cinemaplex.ru/wp-content/uploads/2016/08/1462951458_2121044109_ful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4797152"/>
            <a:ext cx="2968203" cy="19558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589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116632"/>
            <a:ext cx="3742499"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Передача авторских прав</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472909" y="1721819"/>
            <a:ext cx="4098131"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latin typeface="Times New Roman" pitchFamily="18" charset="0"/>
                <a:cs typeface="Times New Roman" pitchFamily="18" charset="0"/>
              </a:rPr>
              <a:t>По </a:t>
            </a:r>
            <a:r>
              <a:rPr lang="ru-RU" sz="1600" dirty="0">
                <a:latin typeface="Times New Roman" pitchFamily="18" charset="0"/>
                <a:cs typeface="Times New Roman" pitchFamily="18" charset="0"/>
              </a:rPr>
              <a:t>умолчанию считается, что если объект авторского права создан в порядке выполнения служебных обязанностей (например, штатный дизайнер в рекламном агентстве), то исключительные имущественные авторские права (то есть права на использование произведения) принадлежат работодателю. Это самый простой, на первый взгляд, и самый распространенный способ передачи авторских прав. Однако следует помнить, что при этом следует иметь и трудовой контракт, и должностную инструкцию, и, желательно, письменное поручение на выполнение конкретной работы (служебное задание).</a:t>
            </a:r>
          </a:p>
        </p:txBody>
      </p:sp>
      <p:sp>
        <p:nvSpPr>
          <p:cNvPr id="4" name="Прямоугольник 3"/>
          <p:cNvSpPr/>
          <p:nvPr/>
        </p:nvSpPr>
        <p:spPr>
          <a:xfrm>
            <a:off x="1043608" y="836712"/>
            <a:ext cx="296029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dirty="0"/>
              <a:t>  </a:t>
            </a:r>
            <a:r>
              <a:rPr lang="ru-RU" b="1" dirty="0"/>
              <a:t>Служебное произведение </a:t>
            </a:r>
            <a:endParaRPr lang="ru-RU" dirty="0"/>
          </a:p>
        </p:txBody>
      </p:sp>
      <p:sp>
        <p:nvSpPr>
          <p:cNvPr id="5" name="Прямоугольник 4"/>
          <p:cNvSpPr/>
          <p:nvPr/>
        </p:nvSpPr>
        <p:spPr>
          <a:xfrm>
            <a:off x="4867480" y="1717558"/>
            <a:ext cx="4098132"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smtClean="0"/>
              <a:t>Имущественные </a:t>
            </a:r>
            <a:r>
              <a:rPr lang="ru-RU" sz="1600" dirty="0"/>
              <a:t>авторские права действуют </a:t>
            </a:r>
            <a:r>
              <a:rPr lang="ru-RU" sz="1600" dirty="0" smtClean="0"/>
              <a:t>50 </a:t>
            </a:r>
            <a:r>
              <a:rPr lang="ru-RU" sz="1600" dirty="0"/>
              <a:t>лет после смерти автора, поэтому разрешение на использование произведений, авторы которых умерли менее 50 лет назад, а также репрессированных и реабилитированных необходимо получать у их </a:t>
            </a:r>
            <a:r>
              <a:rPr lang="ru-RU" sz="1600" dirty="0" smtClean="0"/>
              <a:t>наследников</a:t>
            </a:r>
            <a:endParaRPr lang="ru-RU" sz="1600" dirty="0"/>
          </a:p>
        </p:txBody>
      </p:sp>
      <p:sp>
        <p:nvSpPr>
          <p:cNvPr id="6" name="Прямоугольник 5"/>
          <p:cNvSpPr/>
          <p:nvPr/>
        </p:nvSpPr>
        <p:spPr>
          <a:xfrm>
            <a:off x="5940152" y="836712"/>
            <a:ext cx="168116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b="1" dirty="0"/>
              <a:t>Наследование</a:t>
            </a:r>
            <a:r>
              <a:rPr lang="ru-RU" dirty="0"/>
              <a:t> </a:t>
            </a:r>
          </a:p>
        </p:txBody>
      </p:sp>
      <p:sp>
        <p:nvSpPr>
          <p:cNvPr id="7" name="Стрелка вправо с вырезом 6"/>
          <p:cNvSpPr/>
          <p:nvPr/>
        </p:nvSpPr>
        <p:spPr>
          <a:xfrm rot="5400000">
            <a:off x="2224314" y="1384198"/>
            <a:ext cx="3909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с вырезом 7"/>
          <p:cNvSpPr/>
          <p:nvPr/>
        </p:nvSpPr>
        <p:spPr>
          <a:xfrm rot="5400000">
            <a:off x="6614111" y="1384198"/>
            <a:ext cx="390904"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3" descr="C:\Users\User\Desktop\image24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95883" y="3663414"/>
            <a:ext cx="2869675" cy="29701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008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0"/>
            <a:ext cx="4388317"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Наследование авторских прав</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6156176" y="709356"/>
            <a:ext cx="271804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dirty="0">
                <a:latin typeface="Times New Roman" pitchFamily="18" charset="0"/>
                <a:cs typeface="Times New Roman" pitchFamily="18" charset="0"/>
              </a:rPr>
              <a:t>Наследование авторских прав может осуществляться либо по закону, либо по завещанию.</a:t>
            </a:r>
          </a:p>
        </p:txBody>
      </p:sp>
      <p:sp>
        <p:nvSpPr>
          <p:cNvPr id="4" name="TextBox 3"/>
          <p:cNvSpPr txBox="1"/>
          <p:nvPr/>
        </p:nvSpPr>
        <p:spPr>
          <a:xfrm>
            <a:off x="971600" y="934476"/>
            <a:ext cx="18722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Наследование </a:t>
            </a:r>
          </a:p>
          <a:p>
            <a:pPr algn="ctr"/>
            <a:r>
              <a:rPr lang="ru-RU" b="1" dirty="0" smtClean="0">
                <a:latin typeface="Times New Roman" pitchFamily="18" charset="0"/>
                <a:cs typeface="Times New Roman" pitchFamily="18" charset="0"/>
              </a:rPr>
              <a:t>по закону</a:t>
            </a:r>
            <a:endParaRPr lang="ru-RU" b="1" dirty="0">
              <a:latin typeface="Times New Roman" pitchFamily="18" charset="0"/>
              <a:cs typeface="Times New Roman" pitchFamily="18" charset="0"/>
            </a:endParaRPr>
          </a:p>
        </p:txBody>
      </p:sp>
      <p:sp>
        <p:nvSpPr>
          <p:cNvPr id="5" name="TextBox 4"/>
          <p:cNvSpPr txBox="1"/>
          <p:nvPr/>
        </p:nvSpPr>
        <p:spPr>
          <a:xfrm>
            <a:off x="3727410" y="924800"/>
            <a:ext cx="19010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Наследование </a:t>
            </a:r>
          </a:p>
          <a:p>
            <a:pPr algn="ctr"/>
            <a:r>
              <a:rPr lang="ru-RU" b="1" dirty="0" smtClean="0">
                <a:latin typeface="Times New Roman" pitchFamily="18" charset="0"/>
                <a:cs typeface="Times New Roman" pitchFamily="18" charset="0"/>
              </a:rPr>
              <a:t>по завещанию</a:t>
            </a:r>
            <a:endParaRPr lang="ru-RU" b="1" dirty="0">
              <a:latin typeface="Times New Roman" pitchFamily="18" charset="0"/>
              <a:cs typeface="Times New Roman" pitchFamily="18" charset="0"/>
            </a:endParaRPr>
          </a:p>
        </p:txBody>
      </p:sp>
      <p:sp>
        <p:nvSpPr>
          <p:cNvPr id="6" name="Стрелка вправо с вырезом 5"/>
          <p:cNvSpPr/>
          <p:nvPr/>
        </p:nvSpPr>
        <p:spPr>
          <a:xfrm rot="5400000">
            <a:off x="1557956" y="1710269"/>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с вырезом 6"/>
          <p:cNvSpPr/>
          <p:nvPr/>
        </p:nvSpPr>
        <p:spPr>
          <a:xfrm rot="5400000">
            <a:off x="4532550" y="1703569"/>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68646" y="2010564"/>
            <a:ext cx="2739242"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latin typeface="Times New Roman" pitchFamily="18" charset="0"/>
                <a:cs typeface="Times New Roman" pitchFamily="18" charset="0"/>
              </a:rPr>
              <a:t>При наследовании по закону наследниками могут стать только граждане, которые входят в ту или иную очередь законных наследников (жена, мать, отец, дети, сестры, братья, племянники и т.д.).</a:t>
            </a:r>
          </a:p>
        </p:txBody>
      </p:sp>
      <p:sp>
        <p:nvSpPr>
          <p:cNvPr id="9" name="Прямоугольник 8"/>
          <p:cNvSpPr/>
          <p:nvPr/>
        </p:nvSpPr>
        <p:spPr>
          <a:xfrm>
            <a:off x="3419872" y="2010564"/>
            <a:ext cx="245121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latin typeface="Times New Roman" pitchFamily="18" charset="0"/>
                <a:cs typeface="Times New Roman" pitchFamily="18" charset="0"/>
              </a:rPr>
              <a:t>При наследовании по завещанию авторские права могут быть переданы любому гражданину или юридическому лицу, которое указано в завещании. </a:t>
            </a:r>
          </a:p>
        </p:txBody>
      </p:sp>
      <p:sp>
        <p:nvSpPr>
          <p:cNvPr id="10" name="Прямоугольник 9"/>
          <p:cNvSpPr/>
          <p:nvPr/>
        </p:nvSpPr>
        <p:spPr>
          <a:xfrm>
            <a:off x="6156176" y="2010564"/>
            <a:ext cx="2735302"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1600" dirty="0">
                <a:latin typeface="Times New Roman" pitchFamily="18" charset="0"/>
                <a:cs typeface="Times New Roman" pitchFamily="18" charset="0"/>
              </a:rPr>
              <a:t>Если умерший автор не имеет законных наследников и не составил завещания, то его авторское право к государству не переходит (в отличие от права собственности), а прекращается.</a:t>
            </a:r>
          </a:p>
        </p:txBody>
      </p:sp>
      <p:sp>
        <p:nvSpPr>
          <p:cNvPr id="11" name="Прямоугольник 10"/>
          <p:cNvSpPr/>
          <p:nvPr/>
        </p:nvSpPr>
        <p:spPr>
          <a:xfrm>
            <a:off x="197768" y="4444663"/>
            <a:ext cx="581439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В теории авторского права наследники рассматриваются как носители </a:t>
            </a:r>
            <a:r>
              <a:rPr lang="ru-RU" sz="1600" b="1" dirty="0">
                <a:solidFill>
                  <a:schemeClr val="tx2"/>
                </a:solidFill>
                <a:latin typeface="Times New Roman" pitchFamily="18" charset="0"/>
                <a:cs typeface="Times New Roman" pitchFamily="18" charset="0"/>
              </a:rPr>
              <a:t>производного авторского права</a:t>
            </a:r>
            <a:r>
              <a:rPr lang="ru-RU" sz="1600" dirty="0">
                <a:solidFill>
                  <a:schemeClr val="tx2"/>
                </a:solidFill>
                <a:latin typeface="Times New Roman" pitchFamily="18" charset="0"/>
                <a:cs typeface="Times New Roman" pitchFamily="18" charset="0"/>
              </a:rPr>
              <a:t>. </a:t>
            </a:r>
            <a:r>
              <a:rPr lang="ru-RU" sz="1600" dirty="0">
                <a:latin typeface="Times New Roman" pitchFamily="18" charset="0"/>
                <a:cs typeface="Times New Roman" pitchFamily="18" charset="0"/>
              </a:rPr>
              <a:t>Их авторское право возникает не в силу создания произведения, а на основе открытия наследства, вхождения в круг наследников по закону или завещанию. </a:t>
            </a:r>
          </a:p>
        </p:txBody>
      </p:sp>
      <p:pic>
        <p:nvPicPr>
          <p:cNvPr id="3076" name="Picture 4" descr="http://sensusnovus.ru/uploads/2011/07/Copiright1.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29101" y="4257277"/>
            <a:ext cx="1972198" cy="25046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9424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0"/>
            <a:ext cx="4388317"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Наследование авторских прав</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216474" y="580797"/>
            <a:ext cx="8676006"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Согласно ст. 29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 по наследству не переходят </a:t>
            </a:r>
            <a:r>
              <a:rPr lang="ru-RU" sz="1600" b="1" dirty="0">
                <a:solidFill>
                  <a:schemeClr val="tx2"/>
                </a:solidFill>
                <a:latin typeface="Times New Roman" pitchFamily="18" charset="0"/>
                <a:cs typeface="Times New Roman" pitchFamily="18" charset="0"/>
              </a:rPr>
              <a:t>право авторства, право на имя и право на защиту репутации автора произведения</a:t>
            </a:r>
            <a:r>
              <a:rPr lang="ru-RU" sz="1600" dirty="0">
                <a:latin typeface="Times New Roman" pitchFamily="18" charset="0"/>
                <a:cs typeface="Times New Roman" pitchFamily="18" charset="0"/>
              </a:rPr>
              <a:t>. Следовательно, все остальные авторские права, в частности </a:t>
            </a:r>
            <a:r>
              <a:rPr lang="ru-RU" sz="1600" b="1" dirty="0">
                <a:solidFill>
                  <a:schemeClr val="tx2"/>
                </a:solidFill>
                <a:latin typeface="Times New Roman" pitchFamily="18" charset="0"/>
                <a:cs typeface="Times New Roman" pitchFamily="18" charset="0"/>
              </a:rPr>
              <a:t>право на обнародование, использование вознаграждение</a:t>
            </a:r>
            <a:r>
              <a:rPr lang="ru-RU" sz="1600" dirty="0">
                <a:latin typeface="Times New Roman" pitchFamily="18" charset="0"/>
                <a:cs typeface="Times New Roman" pitchFamily="18" charset="0"/>
              </a:rPr>
              <a:t>, могут передаваться по наследству. Н</a:t>
            </a:r>
            <a:r>
              <a:rPr lang="ru-RU" sz="1600" dirty="0" smtClean="0">
                <a:latin typeface="Times New Roman" pitchFamily="18" charset="0"/>
                <a:cs typeface="Times New Roman" pitchFamily="18" charset="0"/>
              </a:rPr>
              <a:t>о </a:t>
            </a:r>
            <a:r>
              <a:rPr lang="ru-RU" sz="1600" dirty="0">
                <a:latin typeface="Times New Roman" pitchFamily="18" charset="0"/>
                <a:cs typeface="Times New Roman" pitchFamily="18" charset="0"/>
              </a:rPr>
              <a:t>на практике возникает множество вопросов. Может ли наследник опубликовать произведение, если автор не хотел этого при жизни, может ли наследник дать согласие на переделку произведения, если автор на это не соглашался и т.д. В практике известно не мало случаев, когда автор возражал против экранизации литературного произведения. К сожалению, </a:t>
            </a:r>
            <a:r>
              <a:rPr lang="ru-RU" sz="1600" dirty="0" smtClean="0">
                <a:latin typeface="Times New Roman" pitchFamily="18" charset="0"/>
                <a:cs typeface="Times New Roman" pitchFamily="18" charset="0"/>
              </a:rPr>
              <a:t>ответа </a:t>
            </a:r>
            <a:r>
              <a:rPr lang="ru-RU" sz="1600" dirty="0">
                <a:latin typeface="Times New Roman" pitchFamily="18" charset="0"/>
                <a:cs typeface="Times New Roman" pitchFamily="18" charset="0"/>
              </a:rPr>
              <a:t>на эти вопросы </a:t>
            </a:r>
            <a:r>
              <a:rPr lang="ru-RU" sz="1600" dirty="0" smtClean="0">
                <a:latin typeface="Times New Roman" pitchFamily="18" charset="0"/>
                <a:cs typeface="Times New Roman" pitchFamily="18" charset="0"/>
              </a:rPr>
              <a:t>нет, на </a:t>
            </a:r>
            <a:r>
              <a:rPr lang="ru-RU" sz="1600" dirty="0">
                <a:latin typeface="Times New Roman" pitchFamily="18" charset="0"/>
                <a:cs typeface="Times New Roman" pitchFamily="18" charset="0"/>
              </a:rPr>
              <a:t>практике их решение передается на усмотрение наследников.</a:t>
            </a:r>
          </a:p>
        </p:txBody>
      </p:sp>
      <p:sp>
        <p:nvSpPr>
          <p:cNvPr id="4" name="Прямоугольник 3"/>
          <p:cNvSpPr/>
          <p:nvPr/>
        </p:nvSpPr>
        <p:spPr>
          <a:xfrm>
            <a:off x="252608" y="4581128"/>
            <a:ext cx="267864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a:latin typeface="Times New Roman" pitchFamily="18" charset="0"/>
                <a:cs typeface="Times New Roman" pitchFamily="18" charset="0"/>
              </a:rPr>
              <a:t>Права наследников ограничены установленным законом сроком и действуют в течение 50 лет после смерти автора, считая с 1 января года, следующего за годом его смерти.</a:t>
            </a:r>
          </a:p>
        </p:txBody>
      </p:sp>
      <p:sp>
        <p:nvSpPr>
          <p:cNvPr id="5" name="Прямоугольник 4"/>
          <p:cNvSpPr/>
          <p:nvPr/>
        </p:nvSpPr>
        <p:spPr>
          <a:xfrm>
            <a:off x="216474" y="2780928"/>
            <a:ext cx="867600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Авторские права переходят к наследникам </a:t>
            </a:r>
            <a:r>
              <a:rPr lang="ru-RU" sz="1600" b="1" dirty="0">
                <a:solidFill>
                  <a:schemeClr val="tx2"/>
                </a:solidFill>
                <a:latin typeface="Times New Roman" pitchFamily="18" charset="0"/>
                <a:cs typeface="Times New Roman" pitchFamily="18" charset="0"/>
              </a:rPr>
              <a:t>в </a:t>
            </a:r>
            <a:r>
              <a:rPr lang="ru-RU" sz="1600" b="1" dirty="0" err="1">
                <a:solidFill>
                  <a:schemeClr val="tx2"/>
                </a:solidFill>
                <a:latin typeface="Times New Roman" pitchFamily="18" charset="0"/>
                <a:cs typeface="Times New Roman" pitchFamily="18" charset="0"/>
              </a:rPr>
              <a:t>бездолевом</a:t>
            </a:r>
            <a:r>
              <a:rPr lang="ru-RU" sz="1600" b="1" dirty="0">
                <a:solidFill>
                  <a:schemeClr val="tx2"/>
                </a:solidFill>
                <a:latin typeface="Times New Roman" pitchFamily="18" charset="0"/>
                <a:cs typeface="Times New Roman" pitchFamily="18" charset="0"/>
              </a:rPr>
              <a:t> порядке</a:t>
            </a:r>
            <a:r>
              <a:rPr lang="ru-RU" sz="1600" dirty="0">
                <a:latin typeface="Times New Roman" pitchFamily="18" charset="0"/>
                <a:cs typeface="Times New Roman" pitchFamily="18" charset="0"/>
              </a:rPr>
              <a:t>, т.е. авторское право наследуется как единое целое, не подлежащее разделу. Распоряжение перешедшим по наследству произведением осуществляется наследниками по взаимному согласию. Если такового нет (например один наследник не дает согласие на переиздание), то в судебном порядке. Исключение составляет </a:t>
            </a:r>
            <a:r>
              <a:rPr lang="ru-RU" sz="1600" b="1" dirty="0">
                <a:solidFill>
                  <a:schemeClr val="tx2"/>
                </a:solidFill>
                <a:latin typeface="Times New Roman" pitchFamily="18" charset="0"/>
                <a:cs typeface="Times New Roman" pitchFamily="18" charset="0"/>
              </a:rPr>
              <a:t>право на получение гонорара</a:t>
            </a:r>
            <a:r>
              <a:rPr lang="ru-RU" sz="1600" dirty="0">
                <a:latin typeface="Times New Roman" pitchFamily="18" charset="0"/>
                <a:cs typeface="Times New Roman" pitchFamily="18" charset="0"/>
              </a:rPr>
              <a:t>. Он </a:t>
            </a:r>
            <a:r>
              <a:rPr lang="ru-RU" sz="1600" dirty="0" smtClean="0">
                <a:latin typeface="Times New Roman" pitchFamily="18" charset="0"/>
                <a:cs typeface="Times New Roman" pitchFamily="18" charset="0"/>
              </a:rPr>
              <a:t>делится </a:t>
            </a:r>
            <a:r>
              <a:rPr lang="ru-RU" sz="1600" dirty="0">
                <a:latin typeface="Times New Roman" pitchFamily="18" charset="0"/>
                <a:cs typeface="Times New Roman" pitchFamily="18" charset="0"/>
              </a:rPr>
              <a:t>между наследниками в любой пропорции в соответствии с завещанием или по соглашению между наследниками.</a:t>
            </a:r>
          </a:p>
        </p:txBody>
      </p:sp>
      <p:sp>
        <p:nvSpPr>
          <p:cNvPr id="6" name="Прямоугольник 5"/>
          <p:cNvSpPr/>
          <p:nvPr/>
        </p:nvSpPr>
        <p:spPr>
          <a:xfrm>
            <a:off x="3316724" y="4581128"/>
            <a:ext cx="5539796"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a:latin typeface="Times New Roman" pitchFamily="18" charset="0"/>
                <a:cs typeface="Times New Roman" pitchFamily="18" charset="0"/>
              </a:rPr>
              <a:t>Если произведение было создано в соавторстве, то согласно ст. 27 п.4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 права каждого из соавторов переходят по наследству и действуют в течение 50 лет после смерти последнего автора. О</a:t>
            </a:r>
            <a:r>
              <a:rPr lang="ru-RU" sz="1600" dirty="0" smtClean="0">
                <a:latin typeface="Times New Roman" pitchFamily="18" charset="0"/>
                <a:cs typeface="Times New Roman" pitchFamily="18" charset="0"/>
              </a:rPr>
              <a:t>ставшиеся </a:t>
            </a:r>
            <a:r>
              <a:rPr lang="ru-RU" sz="1600" dirty="0">
                <a:latin typeface="Times New Roman" pitchFamily="18" charset="0"/>
                <a:cs typeface="Times New Roman" pitchFamily="18" charset="0"/>
              </a:rPr>
              <a:t>в живых соавторы должны согласовывать свои действия с наследниками умершего автора. </a:t>
            </a:r>
            <a:r>
              <a:rPr lang="ru-RU" sz="1600" dirty="0" smtClean="0">
                <a:latin typeface="Times New Roman" pitchFamily="18" charset="0"/>
                <a:cs typeface="Times New Roman" pitchFamily="18" charset="0"/>
              </a:rPr>
              <a:t>Права </a:t>
            </a:r>
            <a:r>
              <a:rPr lang="ru-RU" sz="1600" dirty="0">
                <a:latin typeface="Times New Roman" pitchFamily="18" charset="0"/>
                <a:cs typeface="Times New Roman" pitchFamily="18" charset="0"/>
              </a:rPr>
              <a:t>умершего соавтора, который не оставил наследников прекращаются.</a:t>
            </a:r>
          </a:p>
        </p:txBody>
      </p:sp>
    </p:spTree>
    <p:extLst>
      <p:ext uri="{BB962C8B-B14F-4D97-AF65-F5344CB8AC3E}">
        <p14:creationId xmlns="" xmlns:p14="http://schemas.microsoft.com/office/powerpoint/2010/main" val="3924805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5331"/>
            <a:ext cx="4237635"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Принципы авторского права</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182048" y="620688"/>
            <a:ext cx="8645871"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smtClean="0">
                <a:solidFill>
                  <a:schemeClr val="tx2"/>
                </a:solidFill>
                <a:latin typeface="Times New Roman" pitchFamily="18" charset="0"/>
                <a:cs typeface="Times New Roman" pitchFamily="18" charset="0"/>
              </a:rPr>
              <a:t>1. Свобода </a:t>
            </a:r>
            <a:r>
              <a:rPr lang="ru-RU" sz="1600" b="1" dirty="0">
                <a:solidFill>
                  <a:schemeClr val="tx2"/>
                </a:solidFill>
                <a:latin typeface="Times New Roman" pitchFamily="18" charset="0"/>
                <a:cs typeface="Times New Roman" pitchFamily="18" charset="0"/>
              </a:rPr>
              <a:t>творчества </a:t>
            </a:r>
            <a:r>
              <a:rPr lang="ru-RU" sz="1600" dirty="0">
                <a:latin typeface="Times New Roman" pitchFamily="18" charset="0"/>
                <a:cs typeface="Times New Roman" pitchFamily="18" charset="0"/>
              </a:rPr>
              <a:t>(</a:t>
            </a:r>
            <a:r>
              <a:rPr lang="ru-RU" sz="1600" dirty="0" smtClean="0">
                <a:latin typeface="Times New Roman" pitchFamily="18" charset="0"/>
                <a:cs typeface="Times New Roman" pitchFamily="18" charset="0"/>
              </a:rPr>
              <a:t>закреплено </a:t>
            </a:r>
            <a:r>
              <a:rPr lang="ru-RU" sz="1600" dirty="0">
                <a:latin typeface="Times New Roman" pitchFamily="18" charset="0"/>
                <a:cs typeface="Times New Roman" pitchFamily="18" charset="0"/>
              </a:rPr>
              <a:t>ст. 44 Конституции РФ). </a:t>
            </a:r>
            <a:r>
              <a:rPr lang="ru-RU" sz="1600" dirty="0" smtClean="0">
                <a:latin typeface="Times New Roman" pitchFamily="18" charset="0"/>
                <a:cs typeface="Times New Roman" pitchFamily="18" charset="0"/>
              </a:rPr>
              <a:t>Обеспечивая </a:t>
            </a:r>
            <a:r>
              <a:rPr lang="ru-RU" sz="1600" dirty="0">
                <a:latin typeface="Times New Roman" pitchFamily="18" charset="0"/>
                <a:cs typeface="Times New Roman" pitchFamily="18" charset="0"/>
              </a:rPr>
              <a:t>свободу творчества, авторское право охраняет все произведения науки, литературы и искусства независимо от их назначения, достоинства и способа выражения. З</a:t>
            </a:r>
            <a:r>
              <a:rPr lang="ru-RU" sz="1600" dirty="0" smtClean="0">
                <a:latin typeface="Times New Roman" pitchFamily="18" charset="0"/>
                <a:cs typeface="Times New Roman" pitchFamily="18" charset="0"/>
              </a:rPr>
              <a:t>акон </a:t>
            </a:r>
            <a:r>
              <a:rPr lang="ru-RU" sz="1600" dirty="0">
                <a:latin typeface="Times New Roman" pitchFamily="18" charset="0"/>
                <a:cs typeface="Times New Roman" pitchFamily="18" charset="0"/>
              </a:rPr>
              <a:t>не ограничивает круг охраняемых произведений и охраняет любые результаты творческой деятельности, существующие в </a:t>
            </a:r>
            <a:r>
              <a:rPr lang="ru-RU" sz="1600" dirty="0">
                <a:solidFill>
                  <a:schemeClr val="tx2"/>
                </a:solidFill>
                <a:latin typeface="Times New Roman" pitchFamily="18" charset="0"/>
                <a:cs typeface="Times New Roman" pitchFamily="18" charset="0"/>
              </a:rPr>
              <a:t>объективной форме</a:t>
            </a:r>
            <a:r>
              <a:rPr lang="ru-RU" sz="1600" dirty="0">
                <a:latin typeface="Times New Roman" pitchFamily="18" charset="0"/>
                <a:cs typeface="Times New Roman" pitchFamily="18" charset="0"/>
              </a:rPr>
              <a:t>. Творцы произведений свободны в выборе темы, сюжета, жанра и формы воплощения создаваемых ими понятий или художественных образов</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Несовместима с цензурой произведений науки, литературы и искусства. В настоящее время цензура в России запрещена в законодательном порядке. </a:t>
            </a:r>
          </a:p>
        </p:txBody>
      </p:sp>
      <p:sp>
        <p:nvSpPr>
          <p:cNvPr id="4" name="Прямоугольник 3"/>
          <p:cNvSpPr/>
          <p:nvPr/>
        </p:nvSpPr>
        <p:spPr>
          <a:xfrm>
            <a:off x="240794" y="3028960"/>
            <a:ext cx="8619630"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smtClean="0">
                <a:solidFill>
                  <a:schemeClr val="tx2"/>
                </a:solidFill>
                <a:latin typeface="Times New Roman" pitchFamily="18" charset="0"/>
                <a:cs typeface="Times New Roman" pitchFamily="18" charset="0"/>
              </a:rPr>
              <a:t>2. Сочетание </a:t>
            </a:r>
            <a:r>
              <a:rPr lang="ru-RU" sz="1600" b="1" dirty="0">
                <a:solidFill>
                  <a:schemeClr val="tx2"/>
                </a:solidFill>
                <a:latin typeface="Times New Roman" pitchFamily="18" charset="0"/>
                <a:cs typeface="Times New Roman" pitchFamily="18" charset="0"/>
              </a:rPr>
              <a:t>личных интересов автора с интересами творчества</a:t>
            </a:r>
            <a:r>
              <a:rPr lang="ru-RU" sz="1600" dirty="0">
                <a:solidFill>
                  <a:schemeClr val="tx2"/>
                </a:solidFill>
                <a:latin typeface="Times New Roman" pitchFamily="18" charset="0"/>
                <a:cs typeface="Times New Roman" pitchFamily="18" charset="0"/>
              </a:rPr>
              <a:t>. </a:t>
            </a:r>
            <a:r>
              <a:rPr lang="ru-RU" sz="1600" dirty="0">
                <a:latin typeface="Times New Roman" pitchFamily="18" charset="0"/>
                <a:cs typeface="Times New Roman" pitchFamily="18" charset="0"/>
              </a:rPr>
              <a:t>В основе авторского права лежит признанное за автором монопольное право на использование созданного им произведения. Определение разумных границ этой монополии на протяжении веков являлось одной из главных проблем авторского права. Сегодня уже никто не утверждает, что авторы должны иметь неограниченный контроль за использованием своих произведений. Если произведение, с согласия автора стало доступно для всеобщего сведения, его права на произведение не могут быть столь обширными, чтобы полностью игнорировать интересы других граждан и общества в целом. Законы демократического общества не только гарантируют охрану интеллектуальной собственности, но и закрепляют право членов общества на участие в культурной жизни и пользование достижениями культуры (п.2 ст. 44 Конституции РФ). Общество в равной степени заинтересовано как в свободном доступе к творческим произведениям своих членов, так и в том, чтобы создаваемые произведения эффективно охранялись нормами авторского права. </a:t>
            </a:r>
          </a:p>
        </p:txBody>
      </p:sp>
    </p:spTree>
    <p:extLst>
      <p:ext uri="{BB962C8B-B14F-4D97-AF65-F5344CB8AC3E}">
        <p14:creationId xmlns="" xmlns:p14="http://schemas.microsoft.com/office/powerpoint/2010/main" val="986856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35331"/>
            <a:ext cx="4237635"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Принципы авторского права</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251520" y="692696"/>
            <a:ext cx="864096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smtClean="0">
                <a:solidFill>
                  <a:schemeClr val="tx2"/>
                </a:solidFill>
                <a:latin typeface="Times New Roman" pitchFamily="18" charset="0"/>
                <a:cs typeface="Times New Roman" pitchFamily="18" charset="0"/>
              </a:rPr>
              <a:t>3. </a:t>
            </a:r>
            <a:r>
              <a:rPr lang="ru-RU" sz="1600" b="1" dirty="0" err="1" smtClean="0">
                <a:solidFill>
                  <a:schemeClr val="tx2"/>
                </a:solidFill>
                <a:latin typeface="Times New Roman" pitchFamily="18" charset="0"/>
                <a:cs typeface="Times New Roman" pitchFamily="18" charset="0"/>
              </a:rPr>
              <a:t>Неотчуждаемость</a:t>
            </a:r>
            <a:r>
              <a:rPr lang="ru-RU" sz="1600" b="1" dirty="0" smtClean="0">
                <a:solidFill>
                  <a:schemeClr val="tx2"/>
                </a:solidFill>
                <a:latin typeface="Times New Roman" pitchFamily="18" charset="0"/>
                <a:cs typeface="Times New Roman" pitchFamily="18" charset="0"/>
              </a:rPr>
              <a:t> </a:t>
            </a:r>
            <a:r>
              <a:rPr lang="ru-RU" sz="1600" b="1" dirty="0">
                <a:solidFill>
                  <a:schemeClr val="tx2"/>
                </a:solidFill>
                <a:latin typeface="Times New Roman" pitchFamily="18" charset="0"/>
                <a:cs typeface="Times New Roman" pitchFamily="18" charset="0"/>
              </a:rPr>
              <a:t>личных неимущественных прав автора. </a:t>
            </a:r>
            <a:r>
              <a:rPr lang="ru-RU" sz="1600" dirty="0">
                <a:latin typeface="Times New Roman" pitchFamily="18" charset="0"/>
                <a:cs typeface="Times New Roman" pitchFamily="18" charset="0"/>
              </a:rPr>
              <a:t>В этом состоит одно из существенных отличий российского авторского права от авторского права ряда зарубежных стран. По российскому </a:t>
            </a:r>
            <a:r>
              <a:rPr lang="ru-RU" sz="1600" dirty="0" smtClean="0">
                <a:latin typeface="Times New Roman" pitchFamily="18" charset="0"/>
                <a:cs typeface="Times New Roman" pitchFamily="18" charset="0"/>
              </a:rPr>
              <a:t>законодательству </a:t>
            </a:r>
            <a:r>
              <a:rPr lang="ru-RU" sz="1600" dirty="0">
                <a:latin typeface="Times New Roman" pitchFamily="18" charset="0"/>
                <a:cs typeface="Times New Roman" pitchFamily="18" charset="0"/>
              </a:rPr>
              <a:t>личные неимущественные права автора (право авторства, право на имя и пр.) не могут перейти к другим лицам, </a:t>
            </a:r>
            <a:r>
              <a:rPr lang="ru-RU" sz="1600" dirty="0" smtClean="0">
                <a:latin typeface="Times New Roman" pitchFamily="18" charset="0"/>
                <a:cs typeface="Times New Roman" pitchFamily="18" charset="0"/>
              </a:rPr>
              <a:t>даже если сам </a:t>
            </a:r>
            <a:r>
              <a:rPr lang="ru-RU" sz="1600" dirty="0">
                <a:latin typeface="Times New Roman" pitchFamily="18" charset="0"/>
                <a:cs typeface="Times New Roman" pitchFamily="18" charset="0"/>
              </a:rPr>
              <a:t>автор и выразил на это свое согласие. Подобное соглашение не будет иметь юридической силы и является недействительным. Этими же соображениями продиктованы нормы российского законодательства, устанавливающие, что право авторства, право на авторское имя, право на защиту репутации автора не переходят по наследству. Что же касается имущественных прав авторов, то они могут передаваться другим лицам по авторскому договору, в порядке наследования, а также в силу закона (служебные произведения).</a:t>
            </a:r>
          </a:p>
        </p:txBody>
      </p:sp>
      <p:sp>
        <p:nvSpPr>
          <p:cNvPr id="4" name="Прямоугольник 3"/>
          <p:cNvSpPr/>
          <p:nvPr/>
        </p:nvSpPr>
        <p:spPr>
          <a:xfrm>
            <a:off x="251520" y="3429000"/>
            <a:ext cx="864096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smtClean="0">
                <a:solidFill>
                  <a:schemeClr val="tx2"/>
                </a:solidFill>
                <a:latin typeface="Times New Roman" pitchFamily="18" charset="0"/>
                <a:cs typeface="Times New Roman" pitchFamily="18" charset="0"/>
              </a:rPr>
              <a:t>4. Свобода </a:t>
            </a:r>
            <a:r>
              <a:rPr lang="ru-RU" sz="1600" b="1" dirty="0">
                <a:solidFill>
                  <a:schemeClr val="tx2"/>
                </a:solidFill>
                <a:latin typeface="Times New Roman" pitchFamily="18" charset="0"/>
                <a:cs typeface="Times New Roman" pitchFamily="18" charset="0"/>
              </a:rPr>
              <a:t>авторского договора. </a:t>
            </a:r>
            <a:r>
              <a:rPr lang="ru-RU" sz="1600" dirty="0">
                <a:latin typeface="Times New Roman" pitchFamily="18" charset="0"/>
                <a:cs typeface="Times New Roman" pitchFamily="18" charset="0"/>
              </a:rPr>
              <a:t>Данный принцип заменил собой присущий ранее действовавшему авторскому праву принцип нормативной регламентации основных прав и обязанностей сторон по авторским договорам. Ранее существовали так называемые типовые авторские договора, которые имели нормативное значение и подробно регламентировали отношения авторов и пользователей произведений. Новое российское законодательство отказалось от жесткой регламентации отношений сторон авторского договора. В нем закрепляются лишь возможные типы авторских договоров, а так же указываются условия, которые должны быть в обязательном порядке согласованы сторонами. </a:t>
            </a:r>
          </a:p>
        </p:txBody>
      </p:sp>
    </p:spTree>
    <p:extLst>
      <p:ext uri="{BB962C8B-B14F-4D97-AF65-F5344CB8AC3E}">
        <p14:creationId xmlns="" xmlns:p14="http://schemas.microsoft.com/office/powerpoint/2010/main" val="305144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p:cNvSpPr>
            <a:spLocks noChangeAspect="1" noChangeArrowheads="1"/>
          </p:cNvSpPr>
          <p:nvPr/>
        </p:nvSpPr>
        <p:spPr bwMode="auto">
          <a:xfrm>
            <a:off x="368300" y="1682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p:cNvSpPr>
            <a:spLocks noChangeAspect="1" noChangeArrowheads="1"/>
          </p:cNvSpPr>
          <p:nvPr/>
        </p:nvSpPr>
        <p:spPr bwMode="auto">
          <a:xfrm>
            <a:off x="520700" y="3206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p:cNvSpPr>
            <a:spLocks noChangeAspect="1" noChangeArrowheads="1"/>
          </p:cNvSpPr>
          <p:nvPr/>
        </p:nvSpPr>
        <p:spPr bwMode="auto">
          <a:xfrm>
            <a:off x="673100" y="4730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2843808" y="42979"/>
            <a:ext cx="3664016"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Миф об авторском праве</a:t>
            </a:r>
            <a:endParaRPr lang="ru-RU" sz="2400" b="1" dirty="0">
              <a:solidFill>
                <a:schemeClr val="tx2"/>
              </a:solidFill>
              <a:latin typeface="Times New Roman" pitchFamily="18" charset="0"/>
              <a:cs typeface="Times New Roman" pitchFamily="18" charset="0"/>
            </a:endParaRPr>
          </a:p>
        </p:txBody>
      </p:sp>
      <p:sp>
        <p:nvSpPr>
          <p:cNvPr id="8" name="TextBox 7"/>
          <p:cNvSpPr txBox="1"/>
          <p:nvPr/>
        </p:nvSpPr>
        <p:spPr>
          <a:xfrm>
            <a:off x="97401" y="777875"/>
            <a:ext cx="865106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smtClean="0">
                <a:solidFill>
                  <a:schemeClr val="tx2"/>
                </a:solidFill>
                <a:latin typeface="Times New Roman" pitchFamily="18" charset="0"/>
                <a:cs typeface="Times New Roman" pitchFamily="18" charset="0"/>
              </a:rPr>
              <a:t>Миф: </a:t>
            </a:r>
            <a:r>
              <a:rPr lang="ru-RU" dirty="0" smtClean="0">
                <a:latin typeface="Times New Roman" pitchFamily="18" charset="0"/>
                <a:cs typeface="Times New Roman" pitchFamily="18" charset="0"/>
              </a:rPr>
              <a:t>Автор, разместивший свою работу (произведение) в интернете, теряет авторские права. </a:t>
            </a:r>
            <a:endParaRPr lang="ru-RU" dirty="0">
              <a:latin typeface="Times New Roman" pitchFamily="18" charset="0"/>
              <a:cs typeface="Times New Roman" pitchFamily="18" charset="0"/>
            </a:endParaRPr>
          </a:p>
        </p:txBody>
      </p:sp>
      <p:sp>
        <p:nvSpPr>
          <p:cNvPr id="9" name="TextBox 8"/>
          <p:cNvSpPr txBox="1"/>
          <p:nvPr/>
        </p:nvSpPr>
        <p:spPr>
          <a:xfrm>
            <a:off x="97400" y="1700808"/>
            <a:ext cx="865106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b="1" dirty="0" smtClean="0">
                <a:solidFill>
                  <a:schemeClr val="tx2"/>
                </a:solidFill>
                <a:latin typeface="Times New Roman" pitchFamily="18" charset="0"/>
                <a:cs typeface="Times New Roman" pitchFamily="18" charset="0"/>
              </a:rPr>
              <a:t>Правда: </a:t>
            </a:r>
            <a:r>
              <a:rPr lang="ru-RU" dirty="0" smtClean="0">
                <a:latin typeface="Times New Roman" pitchFamily="18" charset="0"/>
                <a:cs typeface="Times New Roman" pitchFamily="18" charset="0"/>
              </a:rPr>
              <a:t>Никто не имеет права использовать,  размещать у себя на сайтах (в том числе на страницах в социальных сетях) объекты чужого авторского права (фотографии, рисунки, художественные  и музыкальные произведения и т.д.,  без письменного разрешения автора. Авторское право сохраняется за автором, независимо от того, где он размещает свое произведение.</a:t>
            </a:r>
            <a:endParaRPr lang="ru-RU" dirty="0">
              <a:latin typeface="Times New Roman" pitchFamily="18" charset="0"/>
              <a:cs typeface="Times New Roman" pitchFamily="18" charset="0"/>
            </a:endParaRPr>
          </a:p>
        </p:txBody>
      </p:sp>
      <p:pic>
        <p:nvPicPr>
          <p:cNvPr id="10" name="Picture 2" descr="http://mtdata.ru/u8/photoB2FF/20055483425-0/original.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22519" y="3428999"/>
            <a:ext cx="3028889" cy="30818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423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0"/>
            <a:ext cx="8572560" cy="461665"/>
          </a:xfrm>
          <a:prstGeom prst="rect">
            <a:avLst/>
          </a:prstGeom>
        </p:spPr>
        <p:txBody>
          <a:bodyPr wrap="square">
            <a:spAutoFit/>
          </a:bodyPr>
          <a:lstStyle/>
          <a:p>
            <a:pPr algn="ctr"/>
            <a:r>
              <a:rPr lang="ru-RU" sz="2400" b="1" dirty="0" smtClean="0">
                <a:solidFill>
                  <a:schemeClr val="tx2"/>
                </a:solidFill>
                <a:latin typeface="Times New Roman" pitchFamily="18" charset="0"/>
                <a:cs typeface="Times New Roman" pitchFamily="18" charset="0"/>
              </a:rPr>
              <a:t>Авторское и смежное право</a:t>
            </a:r>
            <a:endParaRPr lang="ru-RU" sz="2400" b="1" dirty="0">
              <a:solidFill>
                <a:schemeClr val="tx2"/>
              </a:solidFill>
              <a:latin typeface="Times New Roman" pitchFamily="18" charset="0"/>
              <a:cs typeface="Times New Roman" pitchFamily="18" charset="0"/>
            </a:endParaRPr>
          </a:p>
        </p:txBody>
      </p:sp>
      <p:sp>
        <p:nvSpPr>
          <p:cNvPr id="4" name="Прямоугольник 3"/>
          <p:cNvSpPr/>
          <p:nvPr/>
        </p:nvSpPr>
        <p:spPr>
          <a:xfrm>
            <a:off x="251520" y="620688"/>
            <a:ext cx="8640960" cy="203132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defTabSz="3425825">
              <a:tabLst>
                <a:tab pos="7161213" algn="l"/>
              </a:tabLst>
            </a:pPr>
            <a:r>
              <a:rPr lang="ru-RU" b="1" dirty="0" smtClean="0">
                <a:solidFill>
                  <a:schemeClr val="tx2"/>
                </a:solidFill>
                <a:latin typeface="Times New Roman" pitchFamily="18" charset="0"/>
                <a:cs typeface="Times New Roman" pitchFamily="18" charset="0"/>
              </a:rPr>
              <a:t>Авторское право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институт гражданского права,</a:t>
            </a:r>
            <a:r>
              <a:rPr lang="ru-RU" dirty="0">
                <a:latin typeface="Times New Roman" pitchFamily="18" charset="0"/>
                <a:cs typeface="Times New Roman" pitchFamily="18" charset="0"/>
              </a:rPr>
              <a:t> регулирующий </a:t>
            </a:r>
            <a:r>
              <a:rPr lang="ru-RU" dirty="0" smtClean="0">
                <a:latin typeface="Times New Roman" pitchFamily="18" charset="0"/>
                <a:cs typeface="Times New Roman" pitchFamily="18" charset="0"/>
              </a:rPr>
              <a:t>отношения, связанные</a:t>
            </a:r>
            <a:r>
              <a:rPr lang="ru-RU" dirty="0">
                <a:latin typeface="Times New Roman" pitchFamily="18" charset="0"/>
                <a:cs typeface="Times New Roman" pitchFamily="18" charset="0"/>
              </a:rPr>
              <a:t> с созданием и использованием (изданием, исполнением, показом и </a:t>
            </a:r>
            <a:r>
              <a:rPr lang="ru-RU" dirty="0" smtClean="0">
                <a:latin typeface="Times New Roman" pitchFamily="18" charset="0"/>
                <a:cs typeface="Times New Roman" pitchFamily="18" charset="0"/>
              </a:rPr>
              <a:t>т.д</a:t>
            </a:r>
            <a:r>
              <a:rPr lang="ru-RU" dirty="0">
                <a:latin typeface="Times New Roman" pitchFamily="18" charset="0"/>
                <a:cs typeface="Times New Roman" pitchFamily="18" charset="0"/>
              </a:rPr>
              <a:t>.) произведений </a:t>
            </a:r>
            <a:r>
              <a:rPr lang="ru-RU" dirty="0" smtClean="0">
                <a:latin typeface="Times New Roman" pitchFamily="18" charset="0"/>
                <a:cs typeface="Times New Roman" pitchFamily="18" charset="0"/>
              </a:rPr>
              <a:t>науки литературы или искусства,</a:t>
            </a:r>
            <a:r>
              <a:rPr lang="ru-RU" dirty="0">
                <a:latin typeface="Times New Roman" pitchFamily="18" charset="0"/>
                <a:cs typeface="Times New Roman" pitchFamily="18" charset="0"/>
              </a:rPr>
              <a:t> то есть объективных результатов творческой деятельности людей в этих областях</a:t>
            </a:r>
            <a:r>
              <a:rPr lang="ru-RU" dirty="0" smtClean="0">
                <a:latin typeface="Times New Roman" pitchFamily="18" charset="0"/>
                <a:cs typeface="Times New Roman" pitchFamily="18" charset="0"/>
              </a:rPr>
              <a:t>. Программы для ЭВМ и</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базы данных</a:t>
            </a:r>
            <a:r>
              <a:rPr lang="ru-RU" dirty="0">
                <a:latin typeface="Times New Roman" pitchFamily="18" charset="0"/>
                <a:cs typeface="Times New Roman" pitchFamily="18" charset="0"/>
              </a:rPr>
              <a:t> также охраняются авторским правом. Они приравнены к </a:t>
            </a:r>
            <a:r>
              <a:rPr lang="ru-RU" dirty="0" smtClean="0">
                <a:latin typeface="Times New Roman" pitchFamily="18" charset="0"/>
                <a:cs typeface="Times New Roman" pitchFamily="18" charset="0"/>
              </a:rPr>
              <a:t>литературным  произведениям</a:t>
            </a:r>
            <a:r>
              <a:rPr lang="ru-RU" dirty="0">
                <a:latin typeface="Times New Roman" pitchFamily="18" charset="0"/>
                <a:cs typeface="Times New Roman" pitchFamily="18" charset="0"/>
              </a:rPr>
              <a:t> и сборникам, соответственно.</a:t>
            </a:r>
          </a:p>
        </p:txBody>
      </p:sp>
      <p:sp>
        <p:nvSpPr>
          <p:cNvPr id="5" name="TextBox 4"/>
          <p:cNvSpPr txBox="1"/>
          <p:nvPr/>
        </p:nvSpPr>
        <p:spPr>
          <a:xfrm>
            <a:off x="2339752" y="4221088"/>
            <a:ext cx="184731" cy="369332"/>
          </a:xfrm>
          <a:prstGeom prst="rect">
            <a:avLst/>
          </a:prstGeom>
          <a:noFill/>
        </p:spPr>
        <p:txBody>
          <a:bodyPr wrap="none" rtlCol="0">
            <a:spAutoFit/>
          </a:bodyPr>
          <a:lstStyle/>
          <a:p>
            <a:endParaRPr lang="ru-RU" dirty="0"/>
          </a:p>
        </p:txBody>
      </p:sp>
      <p:sp>
        <p:nvSpPr>
          <p:cNvPr id="9" name="Прямоугольник 8"/>
          <p:cNvSpPr/>
          <p:nvPr/>
        </p:nvSpPr>
        <p:spPr>
          <a:xfrm>
            <a:off x="251520" y="4797152"/>
            <a:ext cx="511592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solidFill>
                  <a:schemeClr val="tx2"/>
                </a:solidFill>
                <a:latin typeface="Times New Roman" pitchFamily="18" charset="0"/>
                <a:cs typeface="Times New Roman" pitchFamily="18" charset="0"/>
              </a:rPr>
              <a:t>Смежное право </a:t>
            </a:r>
            <a:r>
              <a:rPr lang="ru-RU" dirty="0" smtClean="0">
                <a:latin typeface="Times New Roman" pitchFamily="18" charset="0"/>
                <a:cs typeface="Times New Roman" pitchFamily="18" charset="0"/>
              </a:rPr>
              <a:t>регулирует </a:t>
            </a:r>
            <a:r>
              <a:rPr lang="ru-RU" dirty="0">
                <a:latin typeface="Times New Roman" pitchFamily="18" charset="0"/>
                <a:cs typeface="Times New Roman" pitchFamily="18" charset="0"/>
              </a:rPr>
              <a:t>отношения возникающие в связи с созданием и использованием фонограмм, исполнений, постановок, передач организаций эфирного и кабельного вещания.</a:t>
            </a:r>
          </a:p>
        </p:txBody>
      </p:sp>
      <p:pic>
        <p:nvPicPr>
          <p:cNvPr id="1026" name="Picture 2" descr="http://www.yastrebova.ru/wp-content/uploads/2011/01/cop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1248" y="4703275"/>
            <a:ext cx="2885038" cy="21547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Прямоугольник 7"/>
          <p:cNvSpPr/>
          <p:nvPr/>
        </p:nvSpPr>
        <p:spPr>
          <a:xfrm>
            <a:off x="257871" y="2774538"/>
            <a:ext cx="864432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Авторское право распространяется на все произведения, независимо от их назначения и достоинства (ст.8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 Это </a:t>
            </a:r>
            <a:r>
              <a:rPr lang="ru-RU" sz="1600" dirty="0" smtClean="0">
                <a:latin typeface="Times New Roman" pitchFamily="18" charset="0"/>
                <a:cs typeface="Times New Roman" pitchFamily="18" charset="0"/>
              </a:rPr>
              <a:t>означает </a:t>
            </a:r>
            <a:r>
              <a:rPr lang="ru-RU" sz="1600" dirty="0">
                <a:latin typeface="Times New Roman" pitchFamily="18" charset="0"/>
                <a:cs typeface="Times New Roman" pitchFamily="18" charset="0"/>
              </a:rPr>
              <a:t>что охраняются и высокохудожественные произведения и те, которые не имеют высокой ценности, потому, что невозможно объективно судить о достоинствах произведения. Этот вопрос решается сам собой на практике (будет ли публика покупать билеты на показ, на концерт, книги, диски). Но даже если произведение нецелесообразно использовать ввиду </a:t>
            </a:r>
            <a:r>
              <a:rPr lang="ru-RU" sz="1600" dirty="0" smtClean="0">
                <a:latin typeface="Times New Roman" pitchFamily="18" charset="0"/>
                <a:cs typeface="Times New Roman" pitchFamily="18" charset="0"/>
              </a:rPr>
              <a:t>наличия </a:t>
            </a:r>
            <a:r>
              <a:rPr lang="ru-RU" sz="1600" dirty="0">
                <a:latin typeface="Times New Roman" pitchFamily="18" charset="0"/>
                <a:cs typeface="Times New Roman" pitchFamily="18" charset="0"/>
              </a:rPr>
              <a:t>ошибок или непригодность по другим мотивам, это не значит, что оно лишается авторской </a:t>
            </a:r>
            <a:r>
              <a:rPr lang="ru-RU" sz="1600" dirty="0" smtClean="0">
                <a:latin typeface="Times New Roman" pitchFamily="18" charset="0"/>
                <a:cs typeface="Times New Roman" pitchFamily="18" charset="0"/>
              </a:rPr>
              <a:t>охраны</a:t>
            </a:r>
            <a:r>
              <a:rPr lang="ru-RU" sz="1600" dirty="0">
                <a:latin typeface="Times New Roman" pitchFamily="18" charset="0"/>
                <a:cs typeface="Times New Roman" pitchFamily="18" charset="0"/>
              </a:rPr>
              <a:t>.</a:t>
            </a:r>
          </a:p>
        </p:txBody>
      </p:sp>
    </p:spTree>
    <p:extLst>
      <p:ext uri="{BB962C8B-B14F-4D97-AF65-F5344CB8AC3E}">
        <p14:creationId xmlns="" xmlns:p14="http://schemas.microsoft.com/office/powerpoint/2010/main" val="3839383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840" y="-4244"/>
            <a:ext cx="2862900"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Авторский договор</a:t>
            </a:r>
            <a:endParaRPr lang="ru-RU" sz="2400" b="1" dirty="0">
              <a:solidFill>
                <a:schemeClr val="tx2"/>
              </a:solidFill>
              <a:latin typeface="Times New Roman" pitchFamily="18" charset="0"/>
              <a:cs typeface="Times New Roman" pitchFamily="18" charset="0"/>
            </a:endParaRPr>
          </a:p>
        </p:txBody>
      </p:sp>
      <p:sp>
        <p:nvSpPr>
          <p:cNvPr id="5" name="Прямоугольник 4"/>
          <p:cNvSpPr/>
          <p:nvPr/>
        </p:nvSpPr>
        <p:spPr>
          <a:xfrm>
            <a:off x="285056" y="548680"/>
            <a:ext cx="8607424"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b="1" dirty="0">
                <a:latin typeface="Times New Roman" pitchFamily="18" charset="0"/>
                <a:cs typeface="Times New Roman" pitchFamily="18" charset="0"/>
              </a:rPr>
              <a:t>Авторский договор</a:t>
            </a:r>
            <a:r>
              <a:rPr lang="ru-RU" sz="1600" dirty="0">
                <a:latin typeface="Times New Roman" pitchFamily="18" charset="0"/>
                <a:cs typeface="Times New Roman" pitchFamily="18" charset="0"/>
              </a:rPr>
              <a:t> — это соглашение двух или более лиц, направленное на установление, изменение и прекращение взаимных прав и обязанностей, касающихся имущественных и связанных с ними личных неимущественных прав.</a:t>
            </a:r>
          </a:p>
          <a:p>
            <a:r>
              <a:rPr lang="ru-RU" sz="1600" dirty="0">
                <a:latin typeface="Times New Roman" pitchFamily="18" charset="0"/>
                <a:cs typeface="Times New Roman" pitchFamily="18" charset="0"/>
              </a:rPr>
              <a:t>Авторский договор представляет собой реализацию авторских правомочий, так как использование произведения автора другими лицами допускается не иначе как на основании договора с автором или его правопреемниками.</a:t>
            </a:r>
          </a:p>
        </p:txBody>
      </p:sp>
      <p:sp>
        <p:nvSpPr>
          <p:cNvPr id="6" name="Прямоугольник 5"/>
          <p:cNvSpPr/>
          <p:nvPr/>
        </p:nvSpPr>
        <p:spPr>
          <a:xfrm>
            <a:off x="899593" y="2373575"/>
            <a:ext cx="72008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000" b="1" dirty="0">
                <a:solidFill>
                  <a:schemeClr val="tx2"/>
                </a:solidFill>
                <a:latin typeface="Times New Roman" pitchFamily="18" charset="0"/>
                <a:cs typeface="Times New Roman" pitchFamily="18" charset="0"/>
              </a:rPr>
              <a:t>Виды авторских </a:t>
            </a:r>
            <a:r>
              <a:rPr lang="ru-RU" sz="2000" b="1" dirty="0" smtClean="0">
                <a:solidFill>
                  <a:schemeClr val="tx2"/>
                </a:solidFill>
                <a:latin typeface="Times New Roman" pitchFamily="18" charset="0"/>
                <a:cs typeface="Times New Roman" pitchFamily="18" charset="0"/>
              </a:rPr>
              <a:t>договоров</a:t>
            </a:r>
            <a:endParaRPr lang="ru-RU" sz="2000" b="1" dirty="0">
              <a:solidFill>
                <a:schemeClr val="tx2"/>
              </a:solidFill>
              <a:latin typeface="Times New Roman" pitchFamily="18" charset="0"/>
              <a:cs typeface="Times New Roman" pitchFamily="18" charset="0"/>
            </a:endParaRPr>
          </a:p>
        </p:txBody>
      </p:sp>
      <p:sp>
        <p:nvSpPr>
          <p:cNvPr id="7" name="Прямоугольник 6"/>
          <p:cNvSpPr/>
          <p:nvPr/>
        </p:nvSpPr>
        <p:spPr>
          <a:xfrm>
            <a:off x="253088" y="3197635"/>
            <a:ext cx="2112791"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smtClean="0">
                <a:solidFill>
                  <a:schemeClr val="tx2"/>
                </a:solidFill>
                <a:latin typeface="Times New Roman" pitchFamily="18" charset="0"/>
                <a:cs typeface="Times New Roman" pitchFamily="18" charset="0"/>
              </a:rPr>
              <a:t>По </a:t>
            </a:r>
            <a:r>
              <a:rPr lang="ru-RU" sz="1600" b="1" dirty="0">
                <a:solidFill>
                  <a:schemeClr val="tx2"/>
                </a:solidFill>
                <a:latin typeface="Times New Roman" pitchFamily="18" charset="0"/>
                <a:cs typeface="Times New Roman" pitchFamily="18" charset="0"/>
              </a:rPr>
              <a:t>способу </a:t>
            </a:r>
            <a:r>
              <a:rPr lang="ru-RU" sz="1600" b="1" dirty="0" smtClean="0">
                <a:solidFill>
                  <a:schemeClr val="tx2"/>
                </a:solidFill>
                <a:latin typeface="Times New Roman" pitchFamily="18" charset="0"/>
                <a:cs typeface="Times New Roman" pitchFamily="18" charset="0"/>
              </a:rPr>
              <a:t>использования произведения</a:t>
            </a:r>
            <a:r>
              <a:rPr lang="ru-RU" sz="1600" b="1" dirty="0">
                <a:solidFill>
                  <a:schemeClr val="tx2"/>
                </a:solidFill>
                <a:latin typeface="Times New Roman" pitchFamily="18" charset="0"/>
                <a:cs typeface="Times New Roman" pitchFamily="18" charset="0"/>
              </a:rPr>
              <a:t>:</a:t>
            </a:r>
          </a:p>
          <a:p>
            <a:pPr algn="ctr"/>
            <a:r>
              <a:rPr lang="ru-RU" sz="1600" dirty="0">
                <a:latin typeface="Times New Roman" pitchFamily="18" charset="0"/>
                <a:cs typeface="Times New Roman" pitchFamily="18" charset="0"/>
              </a:rPr>
              <a:t>издательский договор (издание);</a:t>
            </a:r>
          </a:p>
          <a:p>
            <a:pPr algn="ctr"/>
            <a:r>
              <a:rPr lang="ru-RU" sz="1600" dirty="0">
                <a:latin typeface="Times New Roman" pitchFamily="18" charset="0"/>
                <a:cs typeface="Times New Roman" pitchFamily="18" charset="0"/>
              </a:rPr>
              <a:t>постановочный договор (постановка);</a:t>
            </a:r>
          </a:p>
          <a:p>
            <a:pPr algn="ctr"/>
            <a:r>
              <a:rPr lang="ru-RU" sz="1600" dirty="0">
                <a:latin typeface="Times New Roman" pitchFamily="18" charset="0"/>
                <a:cs typeface="Times New Roman" pitchFamily="18" charset="0"/>
              </a:rPr>
              <a:t>сценарный договор и др.</a:t>
            </a:r>
          </a:p>
        </p:txBody>
      </p:sp>
      <p:sp>
        <p:nvSpPr>
          <p:cNvPr id="8" name="Прямоугольник 7"/>
          <p:cNvSpPr/>
          <p:nvPr/>
        </p:nvSpPr>
        <p:spPr>
          <a:xfrm>
            <a:off x="2555776" y="3217912"/>
            <a:ext cx="18377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smtClean="0">
                <a:solidFill>
                  <a:schemeClr val="tx2"/>
                </a:solidFill>
                <a:latin typeface="Times New Roman" pitchFamily="18" charset="0"/>
                <a:cs typeface="Times New Roman" pitchFamily="18" charset="0"/>
              </a:rPr>
              <a:t>По </a:t>
            </a:r>
            <a:r>
              <a:rPr lang="ru-RU" sz="1600" b="1" dirty="0">
                <a:solidFill>
                  <a:schemeClr val="tx2"/>
                </a:solidFill>
                <a:latin typeface="Times New Roman" pitchFamily="18" charset="0"/>
                <a:cs typeface="Times New Roman" pitchFamily="18" charset="0"/>
              </a:rPr>
              <a:t>передаче </a:t>
            </a:r>
            <a:r>
              <a:rPr lang="ru-RU" sz="1600" dirty="0">
                <a:latin typeface="Times New Roman" pitchFamily="18" charset="0"/>
                <a:cs typeface="Times New Roman" pitchFamily="18" charset="0"/>
              </a:rPr>
              <a:t>исключительных и неисключительных авторских </a:t>
            </a:r>
            <a:r>
              <a:rPr lang="ru-RU" sz="1600" dirty="0" smtClean="0">
                <a:latin typeface="Times New Roman" pitchFamily="18" charset="0"/>
                <a:cs typeface="Times New Roman" pitchFamily="18" charset="0"/>
              </a:rPr>
              <a:t>прав</a:t>
            </a:r>
            <a:endParaRPr lang="ru-RU" sz="1600" dirty="0">
              <a:latin typeface="Times New Roman" pitchFamily="18" charset="0"/>
              <a:cs typeface="Times New Roman" pitchFamily="18" charset="0"/>
            </a:endParaRPr>
          </a:p>
        </p:txBody>
      </p:sp>
      <p:sp>
        <p:nvSpPr>
          <p:cNvPr id="9" name="Прямоугольник 8"/>
          <p:cNvSpPr/>
          <p:nvPr/>
        </p:nvSpPr>
        <p:spPr>
          <a:xfrm>
            <a:off x="4612357" y="3200767"/>
            <a:ext cx="183770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smtClean="0">
                <a:solidFill>
                  <a:schemeClr val="tx2"/>
                </a:solidFill>
                <a:latin typeface="Times New Roman" pitchFamily="18" charset="0"/>
                <a:cs typeface="Times New Roman" pitchFamily="18" charset="0"/>
              </a:rPr>
              <a:t>По </a:t>
            </a:r>
            <a:r>
              <a:rPr lang="ru-RU" sz="1600" b="1" dirty="0">
                <a:solidFill>
                  <a:schemeClr val="tx2"/>
                </a:solidFill>
                <a:latin typeface="Times New Roman" pitchFamily="18" charset="0"/>
                <a:cs typeface="Times New Roman" pitchFamily="18" charset="0"/>
              </a:rPr>
              <a:t>виду лицензии:</a:t>
            </a:r>
          </a:p>
          <a:p>
            <a:pPr algn="ctr"/>
            <a:r>
              <a:rPr lang="ru-RU" sz="1600" dirty="0">
                <a:latin typeface="Times New Roman" pitchFamily="18" charset="0"/>
                <a:cs typeface="Times New Roman" pitchFamily="18" charset="0"/>
              </a:rPr>
              <a:t>простая лицензия;</a:t>
            </a:r>
          </a:p>
          <a:p>
            <a:pPr algn="ctr"/>
            <a:r>
              <a:rPr lang="ru-RU" sz="1600" dirty="0">
                <a:latin typeface="Times New Roman" pitchFamily="18" charset="0"/>
                <a:cs typeface="Times New Roman" pitchFamily="18" charset="0"/>
              </a:rPr>
              <a:t>неисключительная лицензия;</a:t>
            </a:r>
          </a:p>
          <a:p>
            <a:pPr algn="ctr"/>
            <a:r>
              <a:rPr lang="ru-RU" sz="1600" dirty="0">
                <a:latin typeface="Times New Roman" pitchFamily="18" charset="0"/>
                <a:cs typeface="Times New Roman" pitchFamily="18" charset="0"/>
              </a:rPr>
              <a:t>исключительная лицензия.</a:t>
            </a:r>
          </a:p>
        </p:txBody>
      </p:sp>
      <p:sp>
        <p:nvSpPr>
          <p:cNvPr id="10" name="Прямоугольник 9"/>
          <p:cNvSpPr/>
          <p:nvPr/>
        </p:nvSpPr>
        <p:spPr>
          <a:xfrm>
            <a:off x="6752811" y="3207260"/>
            <a:ext cx="2112791"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smtClean="0">
                <a:solidFill>
                  <a:schemeClr val="tx2"/>
                </a:solidFill>
                <a:latin typeface="Times New Roman" pitchFamily="18" charset="0"/>
                <a:cs typeface="Times New Roman" pitchFamily="18" charset="0"/>
              </a:rPr>
              <a:t>В </a:t>
            </a:r>
            <a:r>
              <a:rPr lang="ru-RU" sz="1600" b="1" dirty="0">
                <a:solidFill>
                  <a:schemeClr val="tx2"/>
                </a:solidFill>
                <a:latin typeface="Times New Roman" pitchFamily="18" charset="0"/>
                <a:cs typeface="Times New Roman" pitchFamily="18" charset="0"/>
              </a:rPr>
              <a:t>зависимости от определенности формы произведения:</a:t>
            </a:r>
          </a:p>
          <a:p>
            <a:pPr algn="ctr"/>
            <a:r>
              <a:rPr lang="ru-RU" sz="1600" dirty="0">
                <a:latin typeface="Times New Roman" pitchFamily="18" charset="0"/>
                <a:cs typeface="Times New Roman" pitchFamily="18" charset="0"/>
              </a:rPr>
              <a:t>авторский договор на уже существующее произведение;</a:t>
            </a:r>
          </a:p>
          <a:p>
            <a:pPr algn="ctr"/>
            <a:r>
              <a:rPr lang="ru-RU" sz="1600" dirty="0">
                <a:latin typeface="Times New Roman" pitchFamily="18" charset="0"/>
                <a:cs typeface="Times New Roman" pitchFamily="18" charset="0"/>
              </a:rPr>
              <a:t>договор авторского </a:t>
            </a:r>
            <a:r>
              <a:rPr lang="ru-RU" sz="1600" dirty="0" smtClean="0">
                <a:latin typeface="Times New Roman" pitchFamily="18" charset="0"/>
                <a:cs typeface="Times New Roman" pitchFamily="18" charset="0"/>
              </a:rPr>
              <a:t>заказа.</a:t>
            </a:r>
            <a:endParaRPr lang="ru-RU" sz="1600" dirty="0">
              <a:latin typeface="Times New Roman" pitchFamily="18" charset="0"/>
              <a:cs typeface="Times New Roman" pitchFamily="18" charset="0"/>
            </a:endParaRPr>
          </a:p>
        </p:txBody>
      </p:sp>
      <p:sp>
        <p:nvSpPr>
          <p:cNvPr id="11" name="Стрелка вправо с вырезом 10"/>
          <p:cNvSpPr/>
          <p:nvPr/>
        </p:nvSpPr>
        <p:spPr>
          <a:xfrm rot="5400000">
            <a:off x="1021451" y="2906471"/>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с вырезом 11"/>
          <p:cNvSpPr/>
          <p:nvPr/>
        </p:nvSpPr>
        <p:spPr>
          <a:xfrm rot="5400000">
            <a:off x="3279174" y="2902069"/>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с вырезом 12"/>
          <p:cNvSpPr/>
          <p:nvPr/>
        </p:nvSpPr>
        <p:spPr>
          <a:xfrm rot="5400000">
            <a:off x="5320339" y="2909459"/>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с вырезом 13"/>
          <p:cNvSpPr/>
          <p:nvPr/>
        </p:nvSpPr>
        <p:spPr>
          <a:xfrm rot="5400000">
            <a:off x="7613755" y="2902069"/>
            <a:ext cx="390904" cy="185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40359" y="5939279"/>
            <a:ext cx="862524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a:latin typeface="Times New Roman" pitchFamily="18" charset="0"/>
                <a:cs typeface="Times New Roman" pitchFamily="18" charset="0"/>
              </a:rPr>
              <a:t>Содержание авторского договора - условия, которые устанавливаются соглашением сторон. Совокупность условий определяет состав подлежащих совершению сторонами действий.</a:t>
            </a:r>
          </a:p>
        </p:txBody>
      </p:sp>
    </p:spTree>
    <p:extLst>
      <p:ext uri="{BB962C8B-B14F-4D97-AF65-F5344CB8AC3E}">
        <p14:creationId xmlns="" xmlns:p14="http://schemas.microsoft.com/office/powerpoint/2010/main" val="141288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6" name="Picture 8" descr="MPj03997540000[1]"/>
          <p:cNvPicPr>
            <a:picLocks noChangeAspect="1" noChangeArrowheads="1"/>
          </p:cNvPicPr>
          <p:nvPr/>
        </p:nvPicPr>
        <p:blipFill>
          <a:blip r:embed="rId2" cstate="print">
            <a:lum bright="78000"/>
          </a:blip>
          <a:srcRect/>
          <a:stretch>
            <a:fillRect/>
          </a:stretch>
        </p:blipFill>
        <p:spPr bwMode="auto">
          <a:xfrm>
            <a:off x="0" y="0"/>
            <a:ext cx="9144000" cy="6858000"/>
          </a:xfrm>
          <a:prstGeom prst="rect">
            <a:avLst/>
          </a:prstGeom>
          <a:noFill/>
        </p:spPr>
      </p:pic>
      <p:sp>
        <p:nvSpPr>
          <p:cNvPr id="135171" name="Rectangle 3"/>
          <p:cNvSpPr>
            <a:spLocks noGrp="1" noChangeArrowheads="1"/>
          </p:cNvSpPr>
          <p:nvPr>
            <p:ph type="body" idx="1"/>
          </p:nvPr>
        </p:nvSpPr>
        <p:spPr>
          <a:xfrm>
            <a:off x="395288" y="1628775"/>
            <a:ext cx="8229600" cy="4573588"/>
          </a:xfrm>
        </p:spPr>
        <p:txBody>
          <a:bodyPr/>
          <a:lstStyle/>
          <a:p>
            <a:pPr>
              <a:buFontTx/>
              <a:buNone/>
            </a:pPr>
            <a:endParaRPr lang="ru-RU" sz="2800" b="1"/>
          </a:p>
          <a:p>
            <a:pPr>
              <a:buFontTx/>
              <a:buNone/>
            </a:pPr>
            <a:endParaRPr lang="ru-RU" sz="2800" b="1"/>
          </a:p>
          <a:p>
            <a:pPr>
              <a:buFontTx/>
              <a:buNone/>
            </a:pPr>
            <a:r>
              <a:rPr lang="ru-RU" sz="2800" b="1"/>
              <a:t>Состоит из 5 разделов:</a:t>
            </a:r>
          </a:p>
          <a:p>
            <a:pPr>
              <a:buFont typeface="Wingdings" pitchFamily="2" charset="2"/>
              <a:buChar char="Ø"/>
            </a:pPr>
            <a:r>
              <a:rPr lang="ru-RU" sz="2800" b="1"/>
              <a:t>Общие положения</a:t>
            </a:r>
          </a:p>
          <a:p>
            <a:pPr>
              <a:buFont typeface="Wingdings" pitchFamily="2" charset="2"/>
              <a:buChar char="Ø"/>
            </a:pPr>
            <a:r>
              <a:rPr lang="ru-RU" sz="2800" b="1"/>
              <a:t>Авторское право</a:t>
            </a:r>
          </a:p>
          <a:p>
            <a:pPr>
              <a:buFont typeface="Wingdings" pitchFamily="2" charset="2"/>
              <a:buChar char="Ø"/>
            </a:pPr>
            <a:r>
              <a:rPr lang="ru-RU" sz="2800" b="1"/>
              <a:t>Смежные права</a:t>
            </a:r>
          </a:p>
          <a:p>
            <a:pPr>
              <a:buFont typeface="Wingdings" pitchFamily="2" charset="2"/>
              <a:buChar char="Ø"/>
            </a:pPr>
            <a:r>
              <a:rPr lang="ru-RU" sz="2800" b="1"/>
              <a:t>Коллективное управление имущественными правами</a:t>
            </a:r>
          </a:p>
          <a:p>
            <a:pPr>
              <a:buFont typeface="Wingdings" pitchFamily="2" charset="2"/>
              <a:buChar char="Ø"/>
            </a:pPr>
            <a:r>
              <a:rPr lang="ru-RU" sz="2800" b="1"/>
              <a:t>Защита авторских и смежных прав.</a:t>
            </a:r>
          </a:p>
        </p:txBody>
      </p:sp>
      <p:pic>
        <p:nvPicPr>
          <p:cNvPr id="135172" name="Picture 4" descr="isт"/>
          <p:cNvPicPr>
            <a:picLocks noChangeAspect="1" noChangeArrowheads="1"/>
          </p:cNvPicPr>
          <p:nvPr/>
        </p:nvPicPr>
        <p:blipFill>
          <a:blip r:embed="rId3" cstate="print"/>
          <a:srcRect/>
          <a:stretch>
            <a:fillRect/>
          </a:stretch>
        </p:blipFill>
        <p:spPr bwMode="auto">
          <a:xfrm>
            <a:off x="6444208" y="1577274"/>
            <a:ext cx="2088232" cy="3003582"/>
          </a:xfrm>
          <a:prstGeom prst="rect">
            <a:avLst/>
          </a:prstGeom>
          <a:noFill/>
        </p:spPr>
      </p:pic>
      <p:sp>
        <p:nvSpPr>
          <p:cNvPr id="135177" name="Text Box 9"/>
          <p:cNvSpPr txBox="1">
            <a:spLocks noChangeArrowheads="1"/>
          </p:cNvSpPr>
          <p:nvPr/>
        </p:nvSpPr>
        <p:spPr bwMode="auto">
          <a:xfrm>
            <a:off x="900113" y="333375"/>
            <a:ext cx="7345362" cy="822325"/>
          </a:xfrm>
          <a:prstGeom prst="rect">
            <a:avLst/>
          </a:prstGeom>
          <a:noFill/>
          <a:ln w="9525">
            <a:noFill/>
            <a:miter lim="800000"/>
            <a:headEnd/>
            <a:tailEnd/>
          </a:ln>
          <a:effectLst/>
        </p:spPr>
        <p:txBody>
          <a:bodyPr>
            <a:spAutoFit/>
          </a:bodyPr>
          <a:lstStyle/>
          <a:p>
            <a:pPr lvl="4" algn="ctr"/>
            <a:r>
              <a:rPr lang="ru-RU" sz="2400" b="1">
                <a:solidFill>
                  <a:srgbClr val="663300"/>
                </a:solidFill>
              </a:rPr>
              <a:t>Закон Российской Федерации</a:t>
            </a:r>
          </a:p>
          <a:p>
            <a:pPr lvl="4" algn="ctr"/>
            <a:r>
              <a:rPr lang="ru-RU" sz="2400" b="1">
                <a:solidFill>
                  <a:srgbClr val="663300"/>
                </a:solidFill>
              </a:rPr>
              <a:t> «Об авторском праве и смежных правах.</a:t>
            </a:r>
            <a:endParaRPr lang="ru-RU"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2875BD50-19FE-4DBB-A9CB-759A759DA2DA}" type="slidenum">
              <a:rPr lang="ru-RU"/>
              <a:pPr>
                <a:defRPr/>
              </a:pPr>
              <a:t>22</a:t>
            </a:fld>
            <a:endParaRPr lang="ru-RU"/>
          </a:p>
        </p:txBody>
      </p:sp>
      <p:sp>
        <p:nvSpPr>
          <p:cNvPr id="749570" name="Rectangle 2"/>
          <p:cNvSpPr>
            <a:spLocks noGrp="1" noChangeArrowheads="1"/>
          </p:cNvSpPr>
          <p:nvPr>
            <p:ph type="title"/>
          </p:nvPr>
        </p:nvSpPr>
        <p:spPr>
          <a:xfrm>
            <a:off x="107504" y="260499"/>
            <a:ext cx="8820150" cy="1584325"/>
          </a:xfrm>
        </p:spPr>
        <p:txBody>
          <a:bodyPr/>
          <a:lstStyle/>
          <a:p>
            <a:pPr algn="ctr" eaLnBrk="1" hangingPunct="1">
              <a:defRPr/>
            </a:pPr>
            <a:r>
              <a:rPr lang="ru-RU" sz="3200" dirty="0" smtClean="0">
                <a:effectLst>
                  <a:outerShdw blurRad="38100" dist="38100" dir="2700000" algn="tl">
                    <a:srgbClr val="C0C0C0"/>
                  </a:outerShdw>
                </a:effectLst>
                <a:latin typeface="Arial Black" pitchFamily="34" charset="0"/>
              </a:rPr>
              <a:t>ФЗ № 149-ФЗ "Об информации, информационных технологиях и о защите информации"</a:t>
            </a:r>
          </a:p>
        </p:txBody>
      </p:sp>
      <p:sp>
        <p:nvSpPr>
          <p:cNvPr id="749571" name="Rectangle 3"/>
          <p:cNvSpPr>
            <a:spLocks noGrp="1" noChangeArrowheads="1"/>
          </p:cNvSpPr>
          <p:nvPr>
            <p:ph type="body" idx="1"/>
          </p:nvPr>
        </p:nvSpPr>
        <p:spPr>
          <a:xfrm>
            <a:off x="251520" y="2133600"/>
            <a:ext cx="8424863" cy="4724400"/>
          </a:xfrm>
        </p:spPr>
        <p:txBody>
          <a:bodyPr/>
          <a:lstStyle/>
          <a:p>
            <a:pPr eaLnBrk="1" hangingPunct="1">
              <a:buFont typeface="Wingdings" pitchFamily="2" charset="2"/>
              <a:buNone/>
              <a:defRPr/>
            </a:pPr>
            <a:r>
              <a:rPr lang="ru-RU" sz="2800" b="1" dirty="0" smtClean="0">
                <a:solidFill>
                  <a:schemeClr val="hlink"/>
                </a:solidFill>
                <a:effectLst>
                  <a:outerShdw blurRad="38100" dist="38100" dir="2700000" algn="tl">
                    <a:srgbClr val="C0C0C0"/>
                  </a:outerShdw>
                </a:effectLst>
              </a:rPr>
              <a:t>	</a:t>
            </a:r>
            <a:r>
              <a:rPr lang="ru-RU" b="1" dirty="0" smtClean="0">
                <a:solidFill>
                  <a:schemeClr val="hlink"/>
                </a:solidFill>
              </a:rPr>
              <a:t>Принят  27 июля 2006 г. </a:t>
            </a:r>
            <a:endParaRPr lang="en-US" b="1" dirty="0" smtClean="0">
              <a:solidFill>
                <a:schemeClr val="hlink"/>
              </a:solidFill>
            </a:endParaRPr>
          </a:p>
          <a:p>
            <a:pPr eaLnBrk="1" hangingPunct="1">
              <a:buFont typeface="Wingdings" pitchFamily="2" charset="2"/>
              <a:buNone/>
              <a:defRPr/>
            </a:pPr>
            <a:r>
              <a:rPr lang="ru-RU" dirty="0" smtClean="0"/>
              <a:t>	</a:t>
            </a:r>
            <a:r>
              <a:rPr lang="ru-RU" sz="2800" b="1" dirty="0" smtClean="0">
                <a:solidFill>
                  <a:schemeClr val="folHlink"/>
                </a:solidFill>
                <a:effectLst>
                  <a:outerShdw blurRad="38100" dist="38100" dir="2700000" algn="tl">
                    <a:srgbClr val="C0C0C0"/>
                  </a:outerShdw>
                </a:effectLst>
              </a:rPr>
              <a:t>Предмет регулирования:</a:t>
            </a:r>
          </a:p>
          <a:p>
            <a:pPr algn="just" eaLnBrk="1" hangingPunct="1">
              <a:buFont typeface="Wingdings" pitchFamily="2" charset="2"/>
              <a:buNone/>
              <a:defRPr/>
            </a:pPr>
            <a:r>
              <a:rPr lang="en-US" sz="2800" dirty="0" smtClean="0"/>
              <a:t>	</a:t>
            </a:r>
            <a:r>
              <a:rPr lang="ru-RU" sz="2800" dirty="0" smtClean="0"/>
              <a:t>отношения, возникающие при</a:t>
            </a:r>
            <a:r>
              <a:rPr lang="en-US" sz="2800" dirty="0" smtClean="0"/>
              <a:t> </a:t>
            </a:r>
            <a:r>
              <a:rPr lang="ru-RU" sz="2800" dirty="0" smtClean="0"/>
              <a:t>осуществлении</a:t>
            </a:r>
            <a:r>
              <a:rPr lang="en-US" sz="2800" dirty="0" smtClean="0"/>
              <a:t> </a:t>
            </a:r>
            <a:r>
              <a:rPr lang="ru-RU" sz="2800" dirty="0" smtClean="0"/>
              <a:t>права на поиск, получение, передачу, производство и распространение информации;</a:t>
            </a:r>
            <a:r>
              <a:rPr lang="en-US" sz="2800" dirty="0" smtClean="0"/>
              <a:t> </a:t>
            </a:r>
            <a:r>
              <a:rPr lang="ru-RU" sz="2800" dirty="0" smtClean="0"/>
              <a:t>применении информационных технологий;</a:t>
            </a:r>
            <a:r>
              <a:rPr lang="en-US" sz="2800" dirty="0" smtClean="0"/>
              <a:t> </a:t>
            </a:r>
            <a:r>
              <a:rPr lang="ru-RU" sz="2800" dirty="0" smtClean="0"/>
              <a:t>обеспечении защиты информации.</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AFA4A8E0-DF13-4769-BFFE-4B3428AD8AD7}" type="slidenum">
              <a:rPr lang="ru-RU"/>
              <a:pPr>
                <a:defRPr/>
              </a:pPr>
              <a:t>23</a:t>
            </a:fld>
            <a:endParaRPr lang="ru-RU"/>
          </a:p>
        </p:txBody>
      </p:sp>
      <p:sp>
        <p:nvSpPr>
          <p:cNvPr id="750594" name="Rectangle 2"/>
          <p:cNvSpPr>
            <a:spLocks noGrp="1" noChangeArrowheads="1"/>
          </p:cNvSpPr>
          <p:nvPr>
            <p:ph type="title"/>
          </p:nvPr>
        </p:nvSpPr>
        <p:spPr>
          <a:xfrm>
            <a:off x="395288" y="188913"/>
            <a:ext cx="8748712" cy="1584325"/>
          </a:xfrm>
        </p:spPr>
        <p:txBody>
          <a:bodyPr>
            <a:normAutofit fontScale="90000"/>
          </a:bodyPr>
          <a:lstStyle/>
          <a:p>
            <a:pPr algn="ctr" eaLnBrk="1" hangingPunct="1">
              <a:defRPr/>
            </a:pPr>
            <a:r>
              <a:rPr lang="ru-RU" sz="3600" smtClean="0">
                <a:effectLst>
                  <a:outerShdw blurRad="38100" dist="38100" dir="2700000" algn="tl">
                    <a:srgbClr val="C0C0C0"/>
                  </a:outerShdw>
                </a:effectLst>
                <a:latin typeface="Arial Black" pitchFamily="34" charset="0"/>
              </a:rPr>
              <a:t>Закон РФ от № 5351-I</a:t>
            </a:r>
            <a:br>
              <a:rPr lang="ru-RU" sz="3600" smtClean="0">
                <a:effectLst>
                  <a:outerShdw blurRad="38100" dist="38100" dir="2700000" algn="tl">
                    <a:srgbClr val="C0C0C0"/>
                  </a:outerShdw>
                </a:effectLst>
                <a:latin typeface="Arial Black" pitchFamily="34" charset="0"/>
              </a:rPr>
            </a:br>
            <a:r>
              <a:rPr lang="ru-RU" sz="3600" smtClean="0">
                <a:effectLst>
                  <a:outerShdw blurRad="38100" dist="38100" dir="2700000" algn="tl">
                    <a:srgbClr val="C0C0C0"/>
                  </a:outerShdw>
                </a:effectLst>
                <a:latin typeface="Arial Black" pitchFamily="34" charset="0"/>
              </a:rPr>
              <a:t> "Об авторском праве и смежных правах"</a:t>
            </a:r>
          </a:p>
        </p:txBody>
      </p:sp>
      <p:sp>
        <p:nvSpPr>
          <p:cNvPr id="750595" name="Rectangle 3"/>
          <p:cNvSpPr>
            <a:spLocks noGrp="1" noChangeArrowheads="1"/>
          </p:cNvSpPr>
          <p:nvPr>
            <p:ph type="body" idx="1"/>
          </p:nvPr>
        </p:nvSpPr>
        <p:spPr>
          <a:xfrm>
            <a:off x="-36512" y="2133600"/>
            <a:ext cx="8964612" cy="4319588"/>
          </a:xfrm>
        </p:spPr>
        <p:txBody>
          <a:bodyPr/>
          <a:lstStyle/>
          <a:p>
            <a:pPr eaLnBrk="1" hangingPunct="1">
              <a:buFont typeface="Wingdings" pitchFamily="2" charset="2"/>
              <a:buNone/>
              <a:defRPr/>
            </a:pPr>
            <a:r>
              <a:rPr lang="ru-RU" sz="2800" b="1" dirty="0" smtClean="0">
                <a:solidFill>
                  <a:schemeClr val="hlink"/>
                </a:solidFill>
                <a:effectLst>
                  <a:outerShdw blurRad="38100" dist="38100" dir="2700000" algn="tl">
                    <a:srgbClr val="C0C0C0"/>
                  </a:outerShdw>
                </a:effectLst>
              </a:rPr>
              <a:t>	</a:t>
            </a:r>
            <a:r>
              <a:rPr lang="ru-RU" sz="2400" b="1" dirty="0" smtClean="0">
                <a:solidFill>
                  <a:schemeClr val="hlink"/>
                </a:solidFill>
                <a:effectLst>
                  <a:outerShdw blurRad="38100" dist="38100" dir="2700000" algn="tl">
                    <a:srgbClr val="C0C0C0"/>
                  </a:outerShdw>
                </a:effectLst>
              </a:rPr>
              <a:t>Принят 9 июля 1993 г.</a:t>
            </a:r>
            <a:r>
              <a:rPr lang="ru-RU" sz="2400" b="1" dirty="0" smtClean="0">
                <a:effectLst>
                  <a:outerShdw blurRad="38100" dist="38100" dir="2700000" algn="tl">
                    <a:srgbClr val="C0C0C0"/>
                  </a:outerShdw>
                </a:effectLst>
                <a:latin typeface="Arial Black" pitchFamily="34" charset="0"/>
              </a:rPr>
              <a:t> </a:t>
            </a:r>
            <a:r>
              <a:rPr lang="ru-RU" sz="2400" b="1" dirty="0" smtClean="0">
                <a:solidFill>
                  <a:schemeClr val="hlink"/>
                </a:solidFill>
                <a:effectLst>
                  <a:outerShdw blurRad="38100" dist="38100" dir="2700000" algn="tl">
                    <a:srgbClr val="C0C0C0"/>
                  </a:outerShdw>
                </a:effectLst>
              </a:rPr>
              <a:t>(с изменениями от 19 июля 1995 г., 20 июля 2004 г.)</a:t>
            </a:r>
          </a:p>
          <a:p>
            <a:pPr eaLnBrk="1" hangingPunct="1">
              <a:buFont typeface="Wingdings" pitchFamily="2" charset="2"/>
              <a:buNone/>
              <a:defRPr/>
            </a:pPr>
            <a:r>
              <a:rPr lang="ru-RU" dirty="0" smtClean="0"/>
              <a:t>	</a:t>
            </a:r>
            <a:r>
              <a:rPr lang="ru-RU" sz="2800" b="1" dirty="0" smtClean="0">
                <a:solidFill>
                  <a:schemeClr val="folHlink"/>
                </a:solidFill>
                <a:effectLst>
                  <a:outerShdw blurRad="38100" dist="38100" dir="2700000" algn="tl">
                    <a:srgbClr val="C0C0C0"/>
                  </a:outerShdw>
                </a:effectLst>
              </a:rPr>
              <a:t>Предмет регулирования:</a:t>
            </a:r>
          </a:p>
          <a:p>
            <a:pPr algn="just" eaLnBrk="1" hangingPunct="1">
              <a:buFont typeface="Wingdings" pitchFamily="2" charset="2"/>
              <a:buNone/>
              <a:defRPr/>
            </a:pPr>
            <a:r>
              <a:rPr lang="ru-RU" dirty="0" smtClean="0"/>
              <a:t>	</a:t>
            </a:r>
            <a:r>
              <a:rPr lang="ru-RU" sz="2800" dirty="0" smtClean="0"/>
              <a:t>отношения, возникающие в связи с созданием и использованием произведений науки, литературы и искусства (авторское право), фонограмм исполнений, постановок, передач организаций эфирного или кабельного вещания (смежные права).</a:t>
            </a:r>
          </a:p>
          <a:p>
            <a:pPr eaLnBrk="1" hangingPunct="1">
              <a:buFont typeface="Wingdings" pitchFamily="2" charset="2"/>
              <a:buNone/>
              <a:defRPr/>
            </a:pPr>
            <a:endParaRPr lang="ru-RU"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88B4303E-63A1-45D2-A08D-93B2D177DCD9}" type="slidenum">
              <a:rPr lang="ru-RU"/>
              <a:pPr>
                <a:defRPr/>
              </a:pPr>
              <a:t>24</a:t>
            </a:fld>
            <a:endParaRPr lang="ru-RU"/>
          </a:p>
        </p:txBody>
      </p:sp>
      <p:sp>
        <p:nvSpPr>
          <p:cNvPr id="751618" name="Rectangle 2"/>
          <p:cNvSpPr>
            <a:spLocks noGrp="1" noChangeArrowheads="1"/>
          </p:cNvSpPr>
          <p:nvPr>
            <p:ph type="title"/>
          </p:nvPr>
        </p:nvSpPr>
        <p:spPr>
          <a:xfrm>
            <a:off x="827088" y="188913"/>
            <a:ext cx="8316912" cy="1584325"/>
          </a:xfrm>
        </p:spPr>
        <p:txBody>
          <a:bodyPr>
            <a:normAutofit fontScale="90000"/>
          </a:bodyPr>
          <a:lstStyle/>
          <a:p>
            <a:pPr algn="ctr" eaLnBrk="1" hangingPunct="1">
              <a:defRPr/>
            </a:pPr>
            <a:r>
              <a:rPr lang="ru-RU" sz="3200" smtClean="0">
                <a:effectLst>
                  <a:outerShdw blurRad="38100" dist="38100" dir="2700000" algn="tl">
                    <a:srgbClr val="C0C0C0"/>
                  </a:outerShdw>
                </a:effectLst>
                <a:latin typeface="Arial Black" pitchFamily="34" charset="0"/>
              </a:rPr>
              <a:t>Закон РФ N 3523-I «О правовой охране программ для ЭВМ и баз данных»</a:t>
            </a:r>
            <a:r>
              <a:rPr lang="ru-RU" sz="3600" smtClean="0">
                <a:effectLst>
                  <a:outerShdw blurRad="38100" dist="38100" dir="2700000" algn="tl">
                    <a:srgbClr val="C0C0C0"/>
                  </a:outerShdw>
                </a:effectLst>
                <a:latin typeface="Arial Black" pitchFamily="34" charset="0"/>
              </a:rPr>
              <a:t> </a:t>
            </a:r>
          </a:p>
        </p:txBody>
      </p:sp>
      <p:sp>
        <p:nvSpPr>
          <p:cNvPr id="751619" name="Rectangle 3"/>
          <p:cNvSpPr>
            <a:spLocks noGrp="1" noChangeArrowheads="1"/>
          </p:cNvSpPr>
          <p:nvPr>
            <p:ph type="body" idx="1"/>
          </p:nvPr>
        </p:nvSpPr>
        <p:spPr>
          <a:xfrm>
            <a:off x="179388" y="2133600"/>
            <a:ext cx="8964612" cy="4319588"/>
          </a:xfrm>
        </p:spPr>
        <p:txBody>
          <a:bodyPr/>
          <a:lstStyle/>
          <a:p>
            <a:pPr eaLnBrk="1" hangingPunct="1">
              <a:buFont typeface="Wingdings" pitchFamily="2" charset="2"/>
              <a:buNone/>
              <a:defRPr/>
            </a:pPr>
            <a:r>
              <a:rPr lang="ru-RU" sz="2800" b="1" smtClean="0">
                <a:solidFill>
                  <a:schemeClr val="hlink"/>
                </a:solidFill>
                <a:effectLst>
                  <a:outerShdw blurRad="38100" dist="38100" dir="2700000" algn="tl">
                    <a:srgbClr val="C0C0C0"/>
                  </a:outerShdw>
                </a:effectLst>
              </a:rPr>
              <a:t>	</a:t>
            </a:r>
            <a:r>
              <a:rPr lang="ru-RU" sz="2400" b="1" smtClean="0">
                <a:solidFill>
                  <a:schemeClr val="hlink"/>
                </a:solidFill>
                <a:effectLst>
                  <a:outerShdw blurRad="38100" dist="38100" dir="2700000" algn="tl">
                    <a:srgbClr val="C0C0C0"/>
                  </a:outerShdw>
                </a:effectLst>
              </a:rPr>
              <a:t>Принят 23 сентября 1992 г (с изменениями от 24 декабря 2002 г., 2 ноября 2004 г.)</a:t>
            </a:r>
          </a:p>
          <a:p>
            <a:pPr eaLnBrk="1" hangingPunct="1">
              <a:buFont typeface="Wingdings" pitchFamily="2" charset="2"/>
              <a:buNone/>
              <a:defRPr/>
            </a:pPr>
            <a:r>
              <a:rPr lang="ru-RU" smtClean="0"/>
              <a:t>	</a:t>
            </a:r>
          </a:p>
          <a:p>
            <a:pPr eaLnBrk="1" hangingPunct="1">
              <a:buFont typeface="Wingdings" pitchFamily="2" charset="2"/>
              <a:buNone/>
              <a:defRPr/>
            </a:pPr>
            <a:r>
              <a:rPr lang="ru-RU" smtClean="0"/>
              <a:t>	</a:t>
            </a:r>
            <a:r>
              <a:rPr lang="ru-RU" sz="2800" b="1" smtClean="0">
                <a:solidFill>
                  <a:schemeClr val="folHlink"/>
                </a:solidFill>
                <a:effectLst>
                  <a:outerShdw blurRad="38100" dist="38100" dir="2700000" algn="tl">
                    <a:srgbClr val="C0C0C0"/>
                  </a:outerShdw>
                </a:effectLst>
              </a:rPr>
              <a:t>Предмет регулирования:</a:t>
            </a:r>
          </a:p>
          <a:p>
            <a:pPr eaLnBrk="1" hangingPunct="1">
              <a:buFont typeface="Wingdings" pitchFamily="2" charset="2"/>
              <a:buNone/>
              <a:defRPr/>
            </a:pPr>
            <a:r>
              <a:rPr lang="ru-RU" sz="2800" smtClean="0"/>
              <a:t>	отношения, возникающие в связи с правовой охраной и использованием программ для ЭВМ и баз данных.</a:t>
            </a:r>
          </a:p>
          <a:p>
            <a:pPr eaLnBrk="1" hangingPunct="1">
              <a:buFont typeface="Wingdings"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fld id="{E813074D-DA61-4AEE-952D-0F04B8963D01}" type="slidenum">
              <a:rPr lang="ru-RU"/>
              <a:pPr>
                <a:defRPr/>
              </a:pPr>
              <a:t>25</a:t>
            </a:fld>
            <a:endParaRPr lang="ru-RU"/>
          </a:p>
        </p:txBody>
      </p:sp>
      <p:sp>
        <p:nvSpPr>
          <p:cNvPr id="752642" name="Rectangle 2"/>
          <p:cNvSpPr>
            <a:spLocks noGrp="1" noChangeArrowheads="1"/>
          </p:cNvSpPr>
          <p:nvPr>
            <p:ph type="title"/>
          </p:nvPr>
        </p:nvSpPr>
        <p:spPr>
          <a:xfrm>
            <a:off x="827088" y="188913"/>
            <a:ext cx="8316912" cy="1584325"/>
          </a:xfrm>
        </p:spPr>
        <p:txBody>
          <a:bodyPr/>
          <a:lstStyle/>
          <a:p>
            <a:pPr algn="ctr" eaLnBrk="1" hangingPunct="1">
              <a:defRPr/>
            </a:pPr>
            <a:r>
              <a:rPr lang="ru-RU" sz="3200" smtClean="0">
                <a:effectLst>
                  <a:outerShdw blurRad="38100" dist="38100" dir="2700000" algn="tl">
                    <a:srgbClr val="C0C0C0"/>
                  </a:outerShdw>
                </a:effectLst>
                <a:latin typeface="Arial Black" pitchFamily="34" charset="0"/>
              </a:rPr>
              <a:t>Закон РФ  № 2124-I </a:t>
            </a:r>
            <a:br>
              <a:rPr lang="ru-RU" sz="3200" smtClean="0">
                <a:effectLst>
                  <a:outerShdw blurRad="38100" dist="38100" dir="2700000" algn="tl">
                    <a:srgbClr val="C0C0C0"/>
                  </a:outerShdw>
                </a:effectLst>
                <a:latin typeface="Arial Black" pitchFamily="34" charset="0"/>
              </a:rPr>
            </a:br>
            <a:r>
              <a:rPr lang="ru-RU" sz="3200" smtClean="0">
                <a:effectLst>
                  <a:outerShdw blurRad="38100" dist="38100" dir="2700000" algn="tl">
                    <a:srgbClr val="C0C0C0"/>
                  </a:outerShdw>
                </a:effectLst>
                <a:latin typeface="Arial Black" pitchFamily="34" charset="0"/>
              </a:rPr>
              <a:t>«О средствах массовой информации»</a:t>
            </a:r>
          </a:p>
        </p:txBody>
      </p:sp>
      <p:sp>
        <p:nvSpPr>
          <p:cNvPr id="752643" name="Rectangle 3"/>
          <p:cNvSpPr>
            <a:spLocks noGrp="1" noChangeArrowheads="1"/>
          </p:cNvSpPr>
          <p:nvPr>
            <p:ph type="body" idx="1"/>
          </p:nvPr>
        </p:nvSpPr>
        <p:spPr>
          <a:xfrm>
            <a:off x="179388" y="2133600"/>
            <a:ext cx="8785225" cy="3887788"/>
          </a:xfrm>
        </p:spPr>
        <p:txBody>
          <a:bodyPr/>
          <a:lstStyle/>
          <a:p>
            <a:pPr eaLnBrk="1" hangingPunct="1">
              <a:buFont typeface="Wingdings" pitchFamily="2" charset="2"/>
              <a:buNone/>
              <a:defRPr/>
            </a:pPr>
            <a:r>
              <a:rPr lang="ru-RU" sz="2800" b="1" smtClean="0">
                <a:solidFill>
                  <a:schemeClr val="hlink"/>
                </a:solidFill>
                <a:effectLst>
                  <a:outerShdw blurRad="38100" dist="38100" dir="2700000" algn="tl">
                    <a:srgbClr val="C0C0C0"/>
                  </a:outerShdw>
                </a:effectLst>
              </a:rPr>
              <a:t>	Принят 27 декабря 1991 г. </a:t>
            </a:r>
          </a:p>
          <a:p>
            <a:pPr eaLnBrk="1" hangingPunct="1">
              <a:buFont typeface="Wingdings" pitchFamily="2" charset="2"/>
              <a:buNone/>
              <a:defRPr/>
            </a:pPr>
            <a:r>
              <a:rPr lang="ru-RU" smtClean="0"/>
              <a:t>	(с изменениями от 13 января, 6 июня, </a:t>
            </a:r>
            <a:br>
              <a:rPr lang="ru-RU" smtClean="0"/>
            </a:br>
            <a:r>
              <a:rPr lang="ru-RU" smtClean="0"/>
              <a:t>19 июля, 27 декабря 1995 г., </a:t>
            </a:r>
            <a:br>
              <a:rPr lang="ru-RU" smtClean="0"/>
            </a:br>
            <a:r>
              <a:rPr lang="ru-RU" smtClean="0"/>
              <a:t>2 марта 1998 г., 20 июня, 5 августа 2000 г., </a:t>
            </a:r>
            <a:br>
              <a:rPr lang="ru-RU" smtClean="0"/>
            </a:br>
            <a:r>
              <a:rPr lang="ru-RU" smtClean="0"/>
              <a:t>4 августа 200 1г., 21 марта, </a:t>
            </a:r>
            <a:br>
              <a:rPr lang="ru-RU" smtClean="0"/>
            </a:br>
            <a:r>
              <a:rPr lang="ru-RU" smtClean="0"/>
              <a:t>25 июля 2002 г., 4 июля, 8 декабря 2003 г., 29 июня, 22 августа, 2 ноября 2004 г.)</a:t>
            </a:r>
            <a:r>
              <a:rPr lang="ru-RU" sz="2800" smtClean="0"/>
              <a:t>.</a:t>
            </a:r>
          </a:p>
          <a:p>
            <a:pPr eaLnBrk="1" hangingPunct="1">
              <a:buFont typeface="Wingdings" pitchFamily="2" charset="2"/>
              <a:buNone/>
              <a:defRPr/>
            </a:pPr>
            <a:endParaRPr lang="ru-RU" sz="28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28875" y="1928813"/>
            <a:ext cx="4230688" cy="461962"/>
          </a:xfrm>
          <a:prstGeom prst="rect">
            <a:avLst/>
          </a:prstGeom>
          <a:noFill/>
          <a:ln w="9525">
            <a:noFill/>
            <a:miter lim="800000"/>
            <a:headEnd/>
            <a:tailEnd/>
          </a:ln>
        </p:spPr>
        <p:txBody>
          <a:bodyPr wrap="none">
            <a:spAutoFit/>
          </a:bodyPr>
          <a:lstStyle/>
          <a:p>
            <a:pPr algn="ctr"/>
            <a:r>
              <a:rPr lang="ru-RU" sz="2400" b="1" dirty="0"/>
              <a:t>СПАСИБО ЗА ВНИМАНИЕ!</a:t>
            </a:r>
          </a:p>
        </p:txBody>
      </p:sp>
    </p:spTree>
    <p:extLst>
      <p:ext uri="{BB962C8B-B14F-4D97-AF65-F5344CB8AC3E}">
        <p14:creationId xmlns="" xmlns:p14="http://schemas.microsoft.com/office/powerpoint/2010/main" val="400433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34273"/>
            <a:ext cx="3967048"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Объекты авторского права</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323528" y="476727"/>
            <a:ext cx="8640960" cy="5909310"/>
          </a:xfrm>
          <a:prstGeom prst="rect">
            <a:avLst/>
          </a:prstGeom>
        </p:spPr>
        <p:txBody>
          <a:bodyPr wrap="square">
            <a:spAutoFit/>
          </a:bodyPr>
          <a:lstStyle/>
          <a:p>
            <a:pPr marL="285750" indent="-285750">
              <a:buFont typeface="Arial" pitchFamily="34" charset="0"/>
              <a:buChar char="•"/>
            </a:pPr>
            <a:r>
              <a:rPr lang="ru-RU" dirty="0">
                <a:latin typeface="Times New Roman" pitchFamily="18" charset="0"/>
                <a:cs typeface="Times New Roman" pitchFamily="18" charset="0"/>
              </a:rPr>
              <a:t>Л</a:t>
            </a:r>
            <a:r>
              <a:rPr lang="ru-RU" dirty="0" smtClean="0">
                <a:latin typeface="Times New Roman" pitchFamily="18" charset="0"/>
                <a:cs typeface="Times New Roman" pitchFamily="18" charset="0"/>
              </a:rPr>
              <a:t>итературные </a:t>
            </a:r>
            <a:r>
              <a:rPr lang="ru-RU" dirty="0">
                <a:latin typeface="Times New Roman" pitchFamily="18" charset="0"/>
                <a:cs typeface="Times New Roman" pitchFamily="18" charset="0"/>
              </a:rPr>
              <a:t>произведения </a:t>
            </a:r>
          </a:p>
          <a:p>
            <a:pPr marL="285750" indent="-285750">
              <a:buFont typeface="Arial" pitchFamily="34" charset="0"/>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рограммы </a:t>
            </a:r>
            <a:r>
              <a:rPr lang="ru-RU" dirty="0">
                <a:latin typeface="Times New Roman" pitchFamily="18" charset="0"/>
                <a:cs typeface="Times New Roman" pitchFamily="18" charset="0"/>
              </a:rPr>
              <a:t>для ЭВМ;</a:t>
            </a:r>
          </a:p>
          <a:p>
            <a:pPr marL="285750" indent="-285750">
              <a:buFont typeface="Arial" pitchFamily="34" charset="0"/>
              <a:buChar char="•"/>
            </a:pPr>
            <a:r>
              <a:rPr lang="ru-RU" dirty="0">
                <a:latin typeface="Times New Roman" pitchFamily="18" charset="0"/>
                <a:cs typeface="Times New Roman" pitchFamily="18" charset="0"/>
              </a:rPr>
              <a:t>Д</a:t>
            </a:r>
            <a:r>
              <a:rPr lang="ru-RU" dirty="0" smtClean="0">
                <a:latin typeface="Times New Roman" pitchFamily="18" charset="0"/>
                <a:cs typeface="Times New Roman" pitchFamily="18" charset="0"/>
              </a:rPr>
              <a:t>раматические </a:t>
            </a:r>
            <a:r>
              <a:rPr lang="ru-RU" dirty="0">
                <a:latin typeface="Times New Roman" pitchFamily="18" charset="0"/>
                <a:cs typeface="Times New Roman" pitchFamily="18" charset="0"/>
              </a:rPr>
              <a:t>и музыкально-драматические произведения, сценарные произведения;</a:t>
            </a:r>
          </a:p>
          <a:p>
            <a:pPr marL="285750" indent="-285750">
              <a:buFont typeface="Arial" pitchFamily="34" charset="0"/>
              <a:buChar char="•"/>
            </a:pPr>
            <a:r>
              <a:rPr lang="ru-RU" dirty="0">
                <a:latin typeface="Times New Roman" pitchFamily="18" charset="0"/>
                <a:cs typeface="Times New Roman" pitchFamily="18" charset="0"/>
              </a:rPr>
              <a:t>Х</a:t>
            </a:r>
            <a:r>
              <a:rPr lang="ru-RU" dirty="0" smtClean="0">
                <a:latin typeface="Times New Roman" pitchFamily="18" charset="0"/>
                <a:cs typeface="Times New Roman" pitchFamily="18" charset="0"/>
              </a:rPr>
              <a:t>ореографические </a:t>
            </a:r>
            <a:r>
              <a:rPr lang="ru-RU" dirty="0">
                <a:latin typeface="Times New Roman" pitchFamily="18" charset="0"/>
                <a:cs typeface="Times New Roman" pitchFamily="18" charset="0"/>
              </a:rPr>
              <a:t>произведения и пантомимы;</a:t>
            </a:r>
          </a:p>
          <a:p>
            <a:pPr marL="285750" indent="-285750">
              <a:buFont typeface="Arial" pitchFamily="34" charset="0"/>
              <a:buChar char="•"/>
            </a:pPr>
            <a:r>
              <a:rPr lang="ru-RU" dirty="0">
                <a:latin typeface="Times New Roman" pitchFamily="18" charset="0"/>
                <a:cs typeface="Times New Roman" pitchFamily="18" charset="0"/>
              </a:rPr>
              <a:t>М</a:t>
            </a:r>
            <a:r>
              <a:rPr lang="ru-RU" dirty="0" smtClean="0">
                <a:latin typeface="Times New Roman" pitchFamily="18" charset="0"/>
                <a:cs typeface="Times New Roman" pitchFamily="18" charset="0"/>
              </a:rPr>
              <a:t>узыкальные </a:t>
            </a:r>
            <a:r>
              <a:rPr lang="ru-RU" dirty="0">
                <a:latin typeface="Times New Roman" pitchFamily="18" charset="0"/>
                <a:cs typeface="Times New Roman" pitchFamily="18" charset="0"/>
              </a:rPr>
              <a:t>произведения с текстом или без текста;</a:t>
            </a:r>
          </a:p>
          <a:p>
            <a:pPr marL="285750" indent="-285750">
              <a:buFont typeface="Arial" pitchFamily="34" charset="0"/>
              <a:buChar char="•"/>
            </a:pPr>
            <a:r>
              <a:rPr lang="ru-RU" dirty="0">
                <a:latin typeface="Times New Roman" pitchFamily="18" charset="0"/>
                <a:cs typeface="Times New Roman" pitchFamily="18" charset="0"/>
              </a:rPr>
              <a:t>А</a:t>
            </a:r>
            <a:r>
              <a:rPr lang="ru-RU" dirty="0" smtClean="0">
                <a:latin typeface="Times New Roman" pitchFamily="18" charset="0"/>
                <a:cs typeface="Times New Roman" pitchFamily="18" charset="0"/>
              </a:rPr>
              <a:t>удиовизуальные </a:t>
            </a:r>
            <a:r>
              <a:rPr lang="ru-RU" dirty="0">
                <a:latin typeface="Times New Roman" pitchFamily="18" charset="0"/>
                <a:cs typeface="Times New Roman" pitchFamily="18" charset="0"/>
              </a:rPr>
              <a:t>произведения (кино- , теле- и видеофильмы, слайды, диафильмы и другие кино- и </a:t>
            </a:r>
            <a:r>
              <a:rPr lang="ru-RU" dirty="0" err="1">
                <a:latin typeface="Times New Roman" pitchFamily="18" charset="0"/>
                <a:cs typeface="Times New Roman" pitchFamily="18" charset="0"/>
              </a:rPr>
              <a:t>телепроизведения</a:t>
            </a:r>
            <a:r>
              <a:rPr lang="ru-RU" dirty="0">
                <a:latin typeface="Times New Roman" pitchFamily="18" charset="0"/>
                <a:cs typeface="Times New Roman" pitchFamily="18" charset="0"/>
              </a:rPr>
              <a:t>);</a:t>
            </a:r>
          </a:p>
          <a:p>
            <a:pPr marL="285750" indent="-285750">
              <a:buFont typeface="Arial" pitchFamily="34" charset="0"/>
              <a:buChar char="•"/>
            </a:pPr>
            <a:r>
              <a:rPr lang="ru-RU" dirty="0">
                <a:latin typeface="Times New Roman" pitchFamily="18" charset="0"/>
                <a:cs typeface="Times New Roman" pitchFamily="18" charset="0"/>
              </a:rPr>
              <a:t>Ф</a:t>
            </a:r>
            <a:r>
              <a:rPr lang="ru-RU" dirty="0" smtClean="0">
                <a:latin typeface="Times New Roman" pitchFamily="18" charset="0"/>
                <a:cs typeface="Times New Roman" pitchFamily="18" charset="0"/>
              </a:rPr>
              <a:t>отографические произведения;</a:t>
            </a:r>
            <a:endParaRPr lang="ru-RU" dirty="0">
              <a:latin typeface="Times New Roman" pitchFamily="18" charset="0"/>
              <a:cs typeface="Times New Roman" pitchFamily="18" charset="0"/>
            </a:endParaRPr>
          </a:p>
          <a:p>
            <a:pPr marL="285750" indent="-285750">
              <a:buFont typeface="Arial" pitchFamily="34" charset="0"/>
              <a:buChar char="•"/>
            </a:pPr>
            <a:r>
              <a:rPr lang="ru-RU" dirty="0">
                <a:latin typeface="Times New Roman" pitchFamily="18" charset="0"/>
                <a:cs typeface="Times New Roman" pitchFamily="18" charset="0"/>
              </a:rPr>
              <a:t>Г</a:t>
            </a:r>
            <a:r>
              <a:rPr lang="ru-RU" dirty="0" smtClean="0">
                <a:latin typeface="Times New Roman" pitchFamily="18" charset="0"/>
                <a:cs typeface="Times New Roman" pitchFamily="18" charset="0"/>
              </a:rPr>
              <a:t>еографические</a:t>
            </a:r>
            <a:r>
              <a:rPr lang="ru-RU" dirty="0">
                <a:latin typeface="Times New Roman" pitchFamily="18" charset="0"/>
                <a:cs typeface="Times New Roman" pitchFamily="18" charset="0"/>
              </a:rPr>
              <a:t>, геологические и другие карты, планы, эскизы и пластические произведения, относящиеся к географии, топографии и другим наукам;</a:t>
            </a:r>
          </a:p>
          <a:p>
            <a:pPr marL="285750" indent="-285750">
              <a:buFont typeface="Arial" pitchFamily="34" charset="0"/>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роизведения </a:t>
            </a:r>
            <a:r>
              <a:rPr lang="ru-RU" dirty="0">
                <a:latin typeface="Times New Roman" pitchFamily="18" charset="0"/>
                <a:cs typeface="Times New Roman" pitchFamily="18" charset="0"/>
              </a:rPr>
              <a:t>живописи, скульптуры, графики, дизайна, графические рассказы, комиксы и другие произведения изобразительного искусства;</a:t>
            </a:r>
          </a:p>
          <a:p>
            <a:pPr marL="285750" indent="-285750">
              <a:buFont typeface="Arial" pitchFamily="34" charset="0"/>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роизведения </a:t>
            </a:r>
            <a:r>
              <a:rPr lang="ru-RU" dirty="0">
                <a:latin typeface="Times New Roman" pitchFamily="18" charset="0"/>
                <a:cs typeface="Times New Roman" pitchFamily="18" charset="0"/>
              </a:rPr>
              <a:t>декоративно-прикладного и сценографического искусства;</a:t>
            </a:r>
          </a:p>
          <a:p>
            <a:pPr marL="285750" indent="-285750">
              <a:buFont typeface="Arial" pitchFamily="34" charset="0"/>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роизведения </a:t>
            </a:r>
            <a:r>
              <a:rPr lang="ru-RU" dirty="0">
                <a:latin typeface="Times New Roman" pitchFamily="18" charset="0"/>
                <a:cs typeface="Times New Roman" pitchFamily="18" charset="0"/>
              </a:rPr>
              <a:t>архитектуры, градостроительства и садово-паркового искусства.</a:t>
            </a:r>
          </a:p>
          <a:p>
            <a:pPr marL="285750" indent="-285750">
              <a:buFont typeface="Arial" pitchFamily="34" charset="0"/>
              <a:buChar char="•"/>
            </a:pPr>
            <a:r>
              <a:rPr lang="ru-RU" dirty="0">
                <a:latin typeface="Times New Roman" pitchFamily="18" charset="0"/>
                <a:cs typeface="Times New Roman" pitchFamily="18" charset="0"/>
              </a:rPr>
              <a:t>П</a:t>
            </a:r>
            <a:r>
              <a:rPr lang="ru-RU" dirty="0" smtClean="0">
                <a:latin typeface="Times New Roman" pitchFamily="18" charset="0"/>
                <a:cs typeface="Times New Roman" pitchFamily="18" charset="0"/>
              </a:rPr>
              <a:t>роизводные </a:t>
            </a:r>
            <a:r>
              <a:rPr lang="ru-RU" dirty="0">
                <a:latin typeface="Times New Roman" pitchFamily="18" charset="0"/>
                <a:cs typeface="Times New Roman" pitchFamily="18" charset="0"/>
              </a:rPr>
              <a:t>произведения (переводы, обработки, аннотации, рефераты, резюме, обзоры, инсценировки, аранжировки и другие переработки произведений науки, литературы и искусства);</a:t>
            </a:r>
          </a:p>
          <a:p>
            <a:pPr marL="285750" indent="-285750">
              <a:buFont typeface="Arial" pitchFamily="34" charset="0"/>
              <a:buChar char="•"/>
            </a:pPr>
            <a:r>
              <a:rPr lang="ru-RU" dirty="0">
                <a:latin typeface="Times New Roman" pitchFamily="18" charset="0"/>
                <a:cs typeface="Times New Roman" pitchFamily="18" charset="0"/>
              </a:rPr>
              <a:t>С</a:t>
            </a:r>
            <a:r>
              <a:rPr lang="ru-RU" dirty="0" smtClean="0">
                <a:latin typeface="Times New Roman" pitchFamily="18" charset="0"/>
                <a:cs typeface="Times New Roman" pitchFamily="18" charset="0"/>
              </a:rPr>
              <a:t>борники </a:t>
            </a:r>
            <a:r>
              <a:rPr lang="ru-RU" dirty="0">
                <a:latin typeface="Times New Roman" pitchFamily="18" charset="0"/>
                <a:cs typeface="Times New Roman" pitchFamily="18" charset="0"/>
              </a:rPr>
              <a:t>(энциклопедии, антологии, базы данных) и другие составные произведения, представляющие собой по подбору или расположению материалов результат творческого труда.</a:t>
            </a:r>
          </a:p>
        </p:txBody>
      </p:sp>
    </p:spTree>
    <p:extLst>
      <p:ext uri="{BB962C8B-B14F-4D97-AF65-F5344CB8AC3E}">
        <p14:creationId xmlns="" xmlns:p14="http://schemas.microsoft.com/office/powerpoint/2010/main" val="1080041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974"/>
            <a:ext cx="5904656" cy="461665"/>
          </a:xfrm>
          <a:prstGeom prst="rect">
            <a:avLst/>
          </a:prstGeom>
          <a:noFill/>
        </p:spPr>
        <p:txBody>
          <a:bodyPr wrap="square" rtlCol="0">
            <a:spAutoFit/>
          </a:bodyPr>
          <a:lstStyle/>
          <a:p>
            <a:pPr algn="ctr"/>
            <a:r>
              <a:rPr lang="ru-RU" sz="2400" b="1" dirty="0" smtClean="0">
                <a:solidFill>
                  <a:schemeClr val="tx2"/>
                </a:solidFill>
                <a:latin typeface="Times New Roman" pitchFamily="18" charset="0"/>
                <a:cs typeface="Times New Roman" pitchFamily="18" charset="0"/>
              </a:rPr>
              <a:t>Авторским правом не охраняются:</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547638" y="908720"/>
            <a:ext cx="8352928"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itchFamily="34" charset="0"/>
              <a:buChar char="•"/>
            </a:pPr>
            <a:r>
              <a:rPr lang="ru-RU" b="1" dirty="0">
                <a:solidFill>
                  <a:schemeClr val="tx2"/>
                </a:solidFill>
                <a:latin typeface="Times New Roman" pitchFamily="18" charset="0"/>
                <a:cs typeface="Times New Roman" pitchFamily="18" charset="0"/>
              </a:rPr>
              <a:t>П</a:t>
            </a:r>
            <a:r>
              <a:rPr lang="ru-RU" b="1" dirty="0" smtClean="0">
                <a:solidFill>
                  <a:schemeClr val="tx2"/>
                </a:solidFill>
                <a:latin typeface="Times New Roman" pitchFamily="18" charset="0"/>
                <a:cs typeface="Times New Roman" pitchFamily="18" charset="0"/>
              </a:rPr>
              <a:t>роизведения</a:t>
            </a:r>
            <a:r>
              <a:rPr lang="ru-RU" b="1" dirty="0">
                <a:solidFill>
                  <a:schemeClr val="tx2"/>
                </a:solidFill>
                <a:latin typeface="Times New Roman" pitchFamily="18" charset="0"/>
                <a:cs typeface="Times New Roman" pitchFamily="18" charset="0"/>
              </a:rPr>
              <a:t>, в отношении которых истек срок действия авторского права </a:t>
            </a:r>
            <a:r>
              <a:rPr lang="ru-RU" dirty="0">
                <a:latin typeface="Times New Roman" pitchFamily="18" charset="0"/>
                <a:cs typeface="Times New Roman" pitchFamily="18" charset="0"/>
              </a:rPr>
              <a:t>(кроме права авторства, права на имя, права неприкосновенности произведения) (таблица);</a:t>
            </a:r>
          </a:p>
          <a:p>
            <a:pPr marL="285750" indent="-285750">
              <a:buFont typeface="Arial" pitchFamily="34" charset="0"/>
              <a:buChar char="•"/>
            </a:pPr>
            <a:r>
              <a:rPr lang="ru-RU" b="1" dirty="0">
                <a:solidFill>
                  <a:schemeClr val="tx2"/>
                </a:solidFill>
                <a:latin typeface="Times New Roman" pitchFamily="18" charset="0"/>
                <a:cs typeface="Times New Roman" pitchFamily="18" charset="0"/>
              </a:rPr>
              <a:t>О</a:t>
            </a:r>
            <a:r>
              <a:rPr lang="ru-RU" b="1" dirty="0" smtClean="0">
                <a:solidFill>
                  <a:schemeClr val="tx2"/>
                </a:solidFill>
                <a:latin typeface="Times New Roman" pitchFamily="18" charset="0"/>
                <a:cs typeface="Times New Roman" pitchFamily="18" charset="0"/>
              </a:rPr>
              <a:t>фициальные </a:t>
            </a:r>
            <a:r>
              <a:rPr lang="ru-RU" b="1" dirty="0">
                <a:solidFill>
                  <a:schemeClr val="tx2"/>
                </a:solidFill>
                <a:latin typeface="Times New Roman" pitchFamily="18" charset="0"/>
                <a:cs typeface="Times New Roman" pitchFamily="18" charset="0"/>
              </a:rPr>
              <a:t>документы </a:t>
            </a:r>
            <a:r>
              <a:rPr lang="ru-RU" dirty="0">
                <a:latin typeface="Times New Roman" pitchFamily="18" charset="0"/>
                <a:cs typeface="Times New Roman" pitchFamily="18" charset="0"/>
              </a:rPr>
              <a:t>(инструкции, указания, стандарты, уставы, судебные решения, методические рекомендации, отчеты, справки, иски);</a:t>
            </a:r>
          </a:p>
          <a:p>
            <a:pPr marL="285750" indent="-285750">
              <a:buFont typeface="Arial" pitchFamily="34" charset="0"/>
              <a:buChar char="•"/>
            </a:pPr>
            <a:r>
              <a:rPr lang="ru-RU" b="1" dirty="0">
                <a:solidFill>
                  <a:schemeClr val="tx2"/>
                </a:solidFill>
                <a:latin typeface="Times New Roman" pitchFamily="18" charset="0"/>
                <a:cs typeface="Times New Roman" pitchFamily="18" charset="0"/>
              </a:rPr>
              <a:t>Г</a:t>
            </a:r>
            <a:r>
              <a:rPr lang="ru-RU" b="1" dirty="0" smtClean="0">
                <a:solidFill>
                  <a:schemeClr val="tx2"/>
                </a:solidFill>
                <a:latin typeface="Times New Roman" pitchFamily="18" charset="0"/>
                <a:cs typeface="Times New Roman" pitchFamily="18" charset="0"/>
              </a:rPr>
              <a:t>осударственная </a:t>
            </a:r>
            <a:r>
              <a:rPr lang="ru-RU" b="1" dirty="0">
                <a:solidFill>
                  <a:schemeClr val="tx2"/>
                </a:solidFill>
                <a:latin typeface="Times New Roman" pitchFamily="18" charset="0"/>
                <a:cs typeface="Times New Roman" pitchFamily="18" charset="0"/>
              </a:rPr>
              <a:t>символика </a:t>
            </a:r>
            <a:r>
              <a:rPr lang="ru-RU" dirty="0">
                <a:latin typeface="Times New Roman" pitchFamily="18" charset="0"/>
                <a:cs typeface="Times New Roman" pitchFamily="18" charset="0"/>
              </a:rPr>
              <a:t>(флаги, гербы, гимны, ордена, денежные знаки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285750" indent="-285750">
              <a:buFont typeface="Arial" pitchFamily="34" charset="0"/>
              <a:buChar char="•"/>
            </a:pPr>
            <a:r>
              <a:rPr lang="ru-RU" b="1" dirty="0">
                <a:solidFill>
                  <a:schemeClr val="tx2"/>
                </a:solidFill>
                <a:latin typeface="Times New Roman" pitchFamily="18" charset="0"/>
                <a:cs typeface="Times New Roman" pitchFamily="18" charset="0"/>
              </a:rPr>
              <a:t>П</a:t>
            </a:r>
            <a:r>
              <a:rPr lang="ru-RU" b="1" dirty="0" smtClean="0">
                <a:solidFill>
                  <a:schemeClr val="tx2"/>
                </a:solidFill>
                <a:latin typeface="Times New Roman" pitchFamily="18" charset="0"/>
                <a:cs typeface="Times New Roman" pitchFamily="18" charset="0"/>
              </a:rPr>
              <a:t>роизведения </a:t>
            </a:r>
            <a:r>
              <a:rPr lang="ru-RU" b="1" dirty="0">
                <a:solidFill>
                  <a:schemeClr val="tx2"/>
                </a:solidFill>
                <a:latin typeface="Times New Roman" pitchFamily="18" charset="0"/>
                <a:cs typeface="Times New Roman" pitchFamily="18" charset="0"/>
              </a:rPr>
              <a:t>народного творчества </a:t>
            </a:r>
            <a:r>
              <a:rPr lang="ru-RU" dirty="0">
                <a:latin typeface="Times New Roman" pitchFamily="18" charset="0"/>
                <a:cs typeface="Times New Roman" pitchFamily="18" charset="0"/>
              </a:rPr>
              <a:t>(гжель, частушки, поговорки, народные танцы);</a:t>
            </a:r>
          </a:p>
          <a:p>
            <a:pPr marL="285750" indent="-285750">
              <a:buFont typeface="Arial" pitchFamily="34" charset="0"/>
              <a:buChar char="•"/>
            </a:pPr>
            <a:r>
              <a:rPr lang="ru-RU" b="1" dirty="0">
                <a:solidFill>
                  <a:schemeClr val="tx2"/>
                </a:solidFill>
                <a:latin typeface="Times New Roman" pitchFamily="18" charset="0"/>
                <a:cs typeface="Times New Roman" pitchFamily="18" charset="0"/>
              </a:rPr>
              <a:t>С</a:t>
            </a:r>
            <a:r>
              <a:rPr lang="ru-RU" b="1" dirty="0" smtClean="0">
                <a:solidFill>
                  <a:schemeClr val="tx2"/>
                </a:solidFill>
                <a:latin typeface="Times New Roman" pitchFamily="18" charset="0"/>
                <a:cs typeface="Times New Roman" pitchFamily="18" charset="0"/>
              </a:rPr>
              <a:t>ообщения </a:t>
            </a:r>
            <a:r>
              <a:rPr lang="ru-RU" b="1" dirty="0">
                <a:solidFill>
                  <a:schemeClr val="tx2"/>
                </a:solidFill>
                <a:latin typeface="Times New Roman" pitchFamily="18" charset="0"/>
                <a:cs typeface="Times New Roman" pitchFamily="18" charset="0"/>
              </a:rPr>
              <a:t>о событиях и фактах, имеющие информационный характер </a:t>
            </a:r>
            <a:r>
              <a:rPr lang="ru-RU" dirty="0">
                <a:latin typeface="Times New Roman" pitchFamily="18" charset="0"/>
                <a:cs typeface="Times New Roman" pitchFamily="18" charset="0"/>
              </a:rPr>
              <a:t>(сообщения телеграфных информационных агентств, официальная хроника, сообщения о криминальных </a:t>
            </a:r>
            <a:r>
              <a:rPr lang="ru-RU" dirty="0" smtClean="0">
                <a:latin typeface="Times New Roman" pitchFamily="18" charset="0"/>
                <a:cs typeface="Times New Roman" pitchFamily="18" charset="0"/>
              </a:rPr>
              <a:t>происшествиях, природных явлениях и др.). </a:t>
            </a:r>
            <a:endParaRPr lang="ru-RU" dirty="0">
              <a:latin typeface="Times New Roman" pitchFamily="18" charset="0"/>
              <a:cs typeface="Times New Roman" pitchFamily="18" charset="0"/>
            </a:endParaRPr>
          </a:p>
        </p:txBody>
      </p:sp>
      <p:pic>
        <p:nvPicPr>
          <p:cNvPr id="5" name="Picture 2" descr="C:\Users\User\Desktop\0_81e90_75e8970c_X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4478385"/>
            <a:ext cx="3152147" cy="19700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sibdepo.ru/uploads/posts/2012-12/1356401110_zaschita-intelekt-sobstvennovti.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4475585"/>
            <a:ext cx="2962300" cy="19728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92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0186" y="-35165"/>
            <a:ext cx="5275675" cy="461665"/>
          </a:xfrm>
          <a:prstGeom prst="rect">
            <a:avLst/>
          </a:prstGeom>
        </p:spPr>
        <p:txBody>
          <a:bodyPr wrap="none">
            <a:spAutoFit/>
          </a:bodyPr>
          <a:lstStyle/>
          <a:p>
            <a:r>
              <a:rPr lang="ru-RU" sz="2400" b="1" dirty="0">
                <a:solidFill>
                  <a:schemeClr val="tx2"/>
                </a:solidFill>
                <a:latin typeface="Times New Roman" pitchFamily="18" charset="0"/>
                <a:cs typeface="Times New Roman" pitchFamily="18" charset="0"/>
              </a:rPr>
              <a:t>Признаки объекта авторского права</a:t>
            </a:r>
            <a:endParaRPr lang="ru-RU" sz="2400" dirty="0">
              <a:solidFill>
                <a:schemeClr val="tx2"/>
              </a:solidFill>
              <a:latin typeface="Times New Roman" pitchFamily="18" charset="0"/>
              <a:cs typeface="Times New Roman" pitchFamily="18" charset="0"/>
            </a:endParaRPr>
          </a:p>
        </p:txBody>
      </p:sp>
      <p:sp>
        <p:nvSpPr>
          <p:cNvPr id="3" name="Прямоугольник 2"/>
          <p:cNvSpPr/>
          <p:nvPr/>
        </p:nvSpPr>
        <p:spPr>
          <a:xfrm>
            <a:off x="357535" y="808071"/>
            <a:ext cx="3824978"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a:solidFill>
                  <a:schemeClr val="tx2"/>
                </a:solidFill>
                <a:latin typeface="Times New Roman" pitchFamily="18" charset="0"/>
                <a:cs typeface="Times New Roman" pitchFamily="18" charset="0"/>
              </a:rPr>
              <a:t>Т</a:t>
            </a:r>
            <a:r>
              <a:rPr lang="ru-RU" sz="1600" b="1" dirty="0" smtClean="0">
                <a:solidFill>
                  <a:schemeClr val="tx2"/>
                </a:solidFill>
                <a:latin typeface="Times New Roman" pitchFamily="18" charset="0"/>
                <a:cs typeface="Times New Roman" pitchFamily="18" charset="0"/>
              </a:rPr>
              <a:t>ворческий </a:t>
            </a:r>
            <a:r>
              <a:rPr lang="ru-RU" sz="1600" b="1" dirty="0">
                <a:solidFill>
                  <a:schemeClr val="tx2"/>
                </a:solidFill>
                <a:latin typeface="Times New Roman" pitchFamily="18" charset="0"/>
                <a:cs typeface="Times New Roman" pitchFamily="18" charset="0"/>
              </a:rPr>
              <a:t>характер произведения: </a:t>
            </a:r>
            <a:r>
              <a:rPr lang="ru-RU" sz="1600" dirty="0">
                <a:latin typeface="Times New Roman" pitchFamily="18" charset="0"/>
                <a:cs typeface="Times New Roman" pitchFamily="18" charset="0"/>
              </a:rPr>
              <a:t>что оно качественно новое, неповторимое в своем роде, оригинальное и уникальное. Правда наличие или отсутствие этого признака сложно доказать, т.к. вышеперечисленные качества носят субъективный характер.</a:t>
            </a:r>
          </a:p>
        </p:txBody>
      </p:sp>
      <p:sp>
        <p:nvSpPr>
          <p:cNvPr id="4" name="Прямоугольник 3"/>
          <p:cNvSpPr/>
          <p:nvPr/>
        </p:nvSpPr>
        <p:spPr>
          <a:xfrm>
            <a:off x="4788024" y="836712"/>
            <a:ext cx="3824977"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b="1" dirty="0">
                <a:solidFill>
                  <a:schemeClr val="tx2"/>
                </a:solidFill>
                <a:latin typeface="Times New Roman" pitchFamily="18" charset="0"/>
                <a:cs typeface="Times New Roman" pitchFamily="18" charset="0"/>
              </a:rPr>
              <a:t>О</a:t>
            </a:r>
            <a:r>
              <a:rPr lang="ru-RU" sz="1600" b="1" dirty="0" smtClean="0">
                <a:solidFill>
                  <a:schemeClr val="tx2"/>
                </a:solidFill>
                <a:latin typeface="Times New Roman" pitchFamily="18" charset="0"/>
                <a:cs typeface="Times New Roman" pitchFamily="18" charset="0"/>
              </a:rPr>
              <a:t>бъективная </a:t>
            </a:r>
            <a:r>
              <a:rPr lang="ru-RU" sz="1600" b="1" dirty="0">
                <a:solidFill>
                  <a:schemeClr val="tx2"/>
                </a:solidFill>
                <a:latin typeface="Times New Roman" pitchFamily="18" charset="0"/>
                <a:cs typeface="Times New Roman" pitchFamily="18" charset="0"/>
              </a:rPr>
              <a:t>форма его выражения</a:t>
            </a:r>
            <a:r>
              <a:rPr lang="ru-RU" sz="1600" dirty="0">
                <a:latin typeface="Times New Roman" pitchFamily="18" charset="0"/>
                <a:cs typeface="Times New Roman" pitchFamily="18" charset="0"/>
              </a:rPr>
              <a:t>. Произведение становиться объектом авторского права, т.е. становится охраняемым, только в том случае, если оно выражено в какой-либо </a:t>
            </a:r>
            <a:r>
              <a:rPr lang="ru-RU" sz="1600" b="1" dirty="0">
                <a:solidFill>
                  <a:schemeClr val="tx2"/>
                </a:solidFill>
                <a:latin typeface="Times New Roman" pitchFamily="18" charset="0"/>
                <a:cs typeface="Times New Roman" pitchFamily="18" charset="0"/>
              </a:rPr>
              <a:t>объективной форме</a:t>
            </a:r>
            <a:r>
              <a:rPr lang="ru-RU" sz="1600" dirty="0">
                <a:solidFill>
                  <a:schemeClr val="tx2"/>
                </a:solidFill>
                <a:latin typeface="Times New Roman" pitchFamily="18" charset="0"/>
                <a:cs typeface="Times New Roman" pitchFamily="18" charset="0"/>
              </a:rPr>
              <a:t>. </a:t>
            </a:r>
            <a:r>
              <a:rPr lang="ru-RU" sz="1600" dirty="0">
                <a:latin typeface="Times New Roman" pitchFamily="18" charset="0"/>
                <a:cs typeface="Times New Roman" pitchFamily="18" charset="0"/>
              </a:rPr>
              <a:t>Это означает, что пока мысли, идеи, образы только формируются в виде замысла автора, для закона они не существуют и получат охрану, только тога, когда будут перенесены на какой либо материальный носитель, или каким либо другим образом люди смогут их воспринять.</a:t>
            </a:r>
          </a:p>
        </p:txBody>
      </p:sp>
      <p:sp>
        <p:nvSpPr>
          <p:cNvPr id="6" name="Стрелка вправо с вырезом 5"/>
          <p:cNvSpPr/>
          <p:nvPr/>
        </p:nvSpPr>
        <p:spPr>
          <a:xfrm rot="5400000">
            <a:off x="1967414" y="486794"/>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с вырезом 6"/>
          <p:cNvSpPr/>
          <p:nvPr/>
        </p:nvSpPr>
        <p:spPr>
          <a:xfrm rot="5400000">
            <a:off x="6640219" y="505461"/>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http://www.govermentpolit.ru/_data/wr_item_news/6/b0/6b098578aaab2c5f98bb01a0600edf1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4243154"/>
            <a:ext cx="3104765" cy="248381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8"/>
          <p:cNvSpPr/>
          <p:nvPr/>
        </p:nvSpPr>
        <p:spPr>
          <a:xfrm>
            <a:off x="240080" y="2996952"/>
            <a:ext cx="4331920" cy="3293209"/>
          </a:xfrm>
          <a:prstGeom prst="rect">
            <a:avLst/>
          </a:prstGeom>
        </p:spPr>
        <p:txBody>
          <a:bodyPr wrap="square">
            <a:spAutoFit/>
          </a:bodyPr>
          <a:lstStyle/>
          <a:p>
            <a:pPr algn="ctr"/>
            <a:r>
              <a:rPr lang="ru-RU" sz="1600" b="1" dirty="0">
                <a:solidFill>
                  <a:schemeClr val="tx2"/>
                </a:solidFill>
                <a:latin typeface="Times New Roman" pitchFamily="18" charset="0"/>
                <a:cs typeface="Times New Roman" pitchFamily="18" charset="0"/>
              </a:rPr>
              <a:t>Виды объективной формы объектов авторского права</a:t>
            </a:r>
            <a:r>
              <a:rPr lang="ru-RU" sz="1600" b="1" dirty="0" smtClean="0">
                <a:solidFill>
                  <a:schemeClr val="tx2"/>
                </a:solidFill>
                <a:latin typeface="Times New Roman" pitchFamily="18" charset="0"/>
                <a:cs typeface="Times New Roman" pitchFamily="18" charset="0"/>
              </a:rPr>
              <a:t>:</a:t>
            </a:r>
          </a:p>
          <a:p>
            <a:pPr algn="ctr"/>
            <a:endParaRPr lang="ru-RU" sz="1600" b="1" dirty="0">
              <a:solidFill>
                <a:schemeClr val="tx2"/>
              </a:solidFill>
              <a:latin typeface="Times New Roman" pitchFamily="18" charset="0"/>
              <a:cs typeface="Times New Roman" pitchFamily="18" charset="0"/>
            </a:endParaRPr>
          </a:p>
          <a:p>
            <a:r>
              <a:rPr lang="ru-RU" sz="1600" b="1" dirty="0">
                <a:solidFill>
                  <a:schemeClr val="tx2"/>
                </a:solidFill>
                <a:latin typeface="Times New Roman" pitchFamily="18" charset="0"/>
                <a:cs typeface="Times New Roman" pitchFamily="18" charset="0"/>
              </a:rPr>
              <a:t>- письменная </a:t>
            </a:r>
            <a:r>
              <a:rPr lang="ru-RU" sz="1600" dirty="0">
                <a:latin typeface="Times New Roman" pitchFamily="18" charset="0"/>
                <a:cs typeface="Times New Roman" pitchFamily="18" charset="0"/>
              </a:rPr>
              <a:t>– рукопись, машинопись, нотная запись и т.д.;</a:t>
            </a:r>
          </a:p>
          <a:p>
            <a:r>
              <a:rPr lang="ru-RU" sz="1600" b="1" dirty="0">
                <a:solidFill>
                  <a:schemeClr val="tx2"/>
                </a:solidFill>
                <a:latin typeface="Times New Roman" pitchFamily="18" charset="0"/>
                <a:cs typeface="Times New Roman" pitchFamily="18" charset="0"/>
              </a:rPr>
              <a:t>- устная </a:t>
            </a:r>
            <a:r>
              <a:rPr lang="ru-RU" sz="1600" dirty="0">
                <a:latin typeface="Times New Roman" pitchFamily="18" charset="0"/>
                <a:cs typeface="Times New Roman" pitchFamily="18" charset="0"/>
              </a:rPr>
              <a:t>– публичное произведение, публичное исполнение и т.д.;</a:t>
            </a:r>
          </a:p>
          <a:p>
            <a:r>
              <a:rPr lang="ru-RU" sz="1600" b="1" dirty="0">
                <a:solidFill>
                  <a:schemeClr val="tx2"/>
                </a:solidFill>
                <a:latin typeface="Times New Roman" pitchFamily="18" charset="0"/>
                <a:cs typeface="Times New Roman" pitchFamily="18" charset="0"/>
              </a:rPr>
              <a:t>- </a:t>
            </a:r>
            <a:r>
              <a:rPr lang="ru-RU" sz="1600" b="1" dirty="0" err="1">
                <a:solidFill>
                  <a:schemeClr val="tx2"/>
                </a:solidFill>
                <a:latin typeface="Times New Roman" pitchFamily="18" charset="0"/>
                <a:cs typeface="Times New Roman" pitchFamily="18" charset="0"/>
              </a:rPr>
              <a:t>звуко</a:t>
            </a:r>
            <a:r>
              <a:rPr lang="ru-RU" sz="1600" b="1" dirty="0">
                <a:solidFill>
                  <a:schemeClr val="tx2"/>
                </a:solidFill>
                <a:latin typeface="Times New Roman" pitchFamily="18" charset="0"/>
                <a:cs typeface="Times New Roman" pitchFamily="18" charset="0"/>
              </a:rPr>
              <a:t>- или видеозапись </a:t>
            </a:r>
            <a:r>
              <a:rPr lang="ru-RU" sz="1600" dirty="0">
                <a:latin typeface="Times New Roman" pitchFamily="18" charset="0"/>
                <a:cs typeface="Times New Roman" pitchFamily="18" charset="0"/>
              </a:rPr>
              <a:t>– механическая, магнитная, цифровая, оптическая и т.д.;</a:t>
            </a:r>
          </a:p>
          <a:p>
            <a:r>
              <a:rPr lang="ru-RU" sz="1600" b="1" dirty="0">
                <a:solidFill>
                  <a:schemeClr val="tx2"/>
                </a:solidFill>
                <a:latin typeface="Times New Roman" pitchFamily="18" charset="0"/>
                <a:cs typeface="Times New Roman" pitchFamily="18" charset="0"/>
              </a:rPr>
              <a:t>- изображение </a:t>
            </a:r>
            <a:r>
              <a:rPr lang="ru-RU" sz="1600" dirty="0">
                <a:latin typeface="Times New Roman" pitchFamily="18" charset="0"/>
                <a:cs typeface="Times New Roman" pitchFamily="18" charset="0"/>
              </a:rPr>
              <a:t>– рисунок, эскиз, картина, план, чертеж, фотокадр и т.д.;</a:t>
            </a:r>
          </a:p>
          <a:p>
            <a:r>
              <a:rPr lang="ru-RU" sz="1600" b="1" dirty="0">
                <a:solidFill>
                  <a:schemeClr val="tx2"/>
                </a:solidFill>
                <a:latin typeface="Times New Roman" pitchFamily="18" charset="0"/>
                <a:cs typeface="Times New Roman" pitchFamily="18" charset="0"/>
              </a:rPr>
              <a:t>- объемно-пространственная </a:t>
            </a:r>
            <a:r>
              <a:rPr lang="ru-RU" sz="1600" dirty="0">
                <a:latin typeface="Times New Roman" pitchFamily="18" charset="0"/>
                <a:cs typeface="Times New Roman" pitchFamily="18" charset="0"/>
              </a:rPr>
              <a:t>– скульптура, модель, макет, сооружение и т.д</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extLst>
      <p:ext uri="{BB962C8B-B14F-4D97-AF65-F5344CB8AC3E}">
        <p14:creationId xmlns="" xmlns:p14="http://schemas.microsoft.com/office/powerpoint/2010/main" val="82974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227" y="0"/>
            <a:ext cx="4806509"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Виды объектов авторского права</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193173" y="1287772"/>
            <a:ext cx="2232248"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solidFill>
                  <a:schemeClr val="tx1"/>
                </a:solidFill>
                <a:latin typeface="Times New Roman" pitchFamily="18" charset="0"/>
                <a:cs typeface="Times New Roman" pitchFamily="18" charset="0"/>
              </a:rPr>
              <a:t>П</a:t>
            </a:r>
            <a:r>
              <a:rPr lang="ru-RU" sz="1600" dirty="0" smtClean="0">
                <a:latin typeface="Times New Roman" pitchFamily="18" charset="0"/>
                <a:cs typeface="Times New Roman" pitchFamily="18" charset="0"/>
              </a:rPr>
              <a:t>роизведение </a:t>
            </a:r>
            <a:r>
              <a:rPr lang="ru-RU" sz="1600" dirty="0">
                <a:latin typeface="Times New Roman" pitchFamily="18" charset="0"/>
                <a:cs typeface="Times New Roman" pitchFamily="18" charset="0"/>
              </a:rPr>
              <a:t>все основные охраняемые элементы которого созданы самим автором.</a:t>
            </a:r>
          </a:p>
        </p:txBody>
      </p:sp>
      <p:sp>
        <p:nvSpPr>
          <p:cNvPr id="4" name="TextBox 3"/>
          <p:cNvSpPr txBox="1"/>
          <p:nvPr/>
        </p:nvSpPr>
        <p:spPr>
          <a:xfrm>
            <a:off x="215516" y="555537"/>
            <a:ext cx="22322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Оригинальное</a:t>
            </a:r>
            <a:endParaRPr lang="ru-RU" b="1" dirty="0">
              <a:latin typeface="Times New Roman" pitchFamily="18" charset="0"/>
              <a:cs typeface="Times New Roman" pitchFamily="18" charset="0"/>
            </a:endParaRPr>
          </a:p>
        </p:txBody>
      </p:sp>
      <p:sp>
        <p:nvSpPr>
          <p:cNvPr id="5" name="Прямоугольник 4"/>
          <p:cNvSpPr/>
          <p:nvPr/>
        </p:nvSpPr>
        <p:spPr>
          <a:xfrm>
            <a:off x="2843808" y="1287772"/>
            <a:ext cx="2412268"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smtClean="0">
                <a:latin typeface="Times New Roman" pitchFamily="18" charset="0"/>
                <a:cs typeface="Times New Roman" pitchFamily="18" charset="0"/>
              </a:rPr>
              <a:t>Произведение</a:t>
            </a:r>
            <a:r>
              <a:rPr lang="ru-RU" sz="1600" dirty="0">
                <a:latin typeface="Times New Roman" pitchFamily="18" charset="0"/>
                <a:cs typeface="Times New Roman" pitchFamily="18" charset="0"/>
              </a:rPr>
              <a:t>, при создании которого частично заимствуется охраняемые элементы чужого произведения (переводы, аранжировки, аннотации, обзоры). Эти произведения должны иметь творческую самостоятельность по сравнению с оригиналом и соблюдать права автора произведения, которое подверглось переделке (с автором должен быть заключен договор на использование его труда для создания на его основе другого произведения). </a:t>
            </a:r>
          </a:p>
        </p:txBody>
      </p:sp>
      <p:sp>
        <p:nvSpPr>
          <p:cNvPr id="6" name="TextBox 5"/>
          <p:cNvSpPr txBox="1"/>
          <p:nvPr/>
        </p:nvSpPr>
        <p:spPr>
          <a:xfrm>
            <a:off x="2933818" y="555537"/>
            <a:ext cx="22322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Производное</a:t>
            </a:r>
            <a:endParaRPr lang="ru-RU" b="1" dirty="0">
              <a:latin typeface="Times New Roman" pitchFamily="18" charset="0"/>
              <a:cs typeface="Times New Roman" pitchFamily="18" charset="0"/>
            </a:endParaRPr>
          </a:p>
        </p:txBody>
      </p:sp>
      <p:sp>
        <p:nvSpPr>
          <p:cNvPr id="7" name="TextBox 6"/>
          <p:cNvSpPr txBox="1"/>
          <p:nvPr/>
        </p:nvSpPr>
        <p:spPr>
          <a:xfrm>
            <a:off x="6156176" y="545258"/>
            <a:ext cx="223224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Служебное</a:t>
            </a:r>
            <a:endParaRPr lang="ru-RU" b="1" dirty="0">
              <a:latin typeface="Times New Roman" pitchFamily="18" charset="0"/>
              <a:cs typeface="Times New Roman" pitchFamily="18" charset="0"/>
            </a:endParaRPr>
          </a:p>
        </p:txBody>
      </p:sp>
      <p:sp>
        <p:nvSpPr>
          <p:cNvPr id="8" name="Прямоугольник 7"/>
          <p:cNvSpPr/>
          <p:nvPr/>
        </p:nvSpPr>
        <p:spPr>
          <a:xfrm>
            <a:off x="5508104" y="1266508"/>
            <a:ext cx="3456384" cy="55092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роизведения </a:t>
            </a:r>
            <a:r>
              <a:rPr lang="ru-RU" sz="1600" dirty="0">
                <a:latin typeface="Times New Roman" pitchFamily="18" charset="0"/>
                <a:cs typeface="Times New Roman" pitchFamily="18" charset="0"/>
              </a:rPr>
              <a:t>созданные в порядке выполнения служебных обязанностей или служебного </a:t>
            </a:r>
            <a:r>
              <a:rPr lang="ru-RU" sz="1600" dirty="0" smtClean="0">
                <a:latin typeface="Times New Roman" pitchFamily="18" charset="0"/>
                <a:cs typeface="Times New Roman" pitchFamily="18" charset="0"/>
              </a:rPr>
              <a:t>задания. </a:t>
            </a:r>
            <a:r>
              <a:rPr lang="ru-RU" sz="1600" dirty="0">
                <a:latin typeface="Times New Roman" pitchFamily="18" charset="0"/>
                <a:cs typeface="Times New Roman" pitchFamily="18" charset="0"/>
              </a:rPr>
              <a:t>С</a:t>
            </a:r>
            <a:r>
              <a:rPr lang="ru-RU" sz="1600" dirty="0" smtClean="0">
                <a:latin typeface="Times New Roman" pitchFamily="18" charset="0"/>
                <a:cs typeface="Times New Roman" pitchFamily="18" charset="0"/>
              </a:rPr>
              <a:t>огласно </a:t>
            </a:r>
            <a:r>
              <a:rPr lang="ru-RU" sz="1600" dirty="0">
                <a:latin typeface="Times New Roman" pitchFamily="18" charset="0"/>
                <a:cs typeface="Times New Roman" pitchFamily="18" charset="0"/>
              </a:rPr>
              <a:t>ст. 14 п.2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 исключительные права на использование служебного произведения принадлежат работодателю, если в договоре между ним и автором не предусмотрено иное. А</a:t>
            </a:r>
            <a:r>
              <a:rPr lang="ru-RU" sz="1600" dirty="0" smtClean="0">
                <a:latin typeface="Times New Roman" pitchFamily="18" charset="0"/>
                <a:cs typeface="Times New Roman" pitchFamily="18" charset="0"/>
              </a:rPr>
              <a:t>втор </a:t>
            </a:r>
            <a:r>
              <a:rPr lang="ru-RU" sz="1600" dirty="0">
                <a:latin typeface="Times New Roman" pitchFamily="18" charset="0"/>
                <a:cs typeface="Times New Roman" pitchFamily="18" charset="0"/>
              </a:rPr>
              <a:t>не вправе без согласия работодателя передать созданное им произведение для использования другим лицам. А</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работодатель может использовать произведение как в своих целях, так и выдавать разрешение на его использование третьим лицам. Размер вознаграждения за использование такого произведения и порядок его выплаты устанавливаются договором между автором и работодателем. </a:t>
            </a:r>
          </a:p>
        </p:txBody>
      </p:sp>
      <p:sp>
        <p:nvSpPr>
          <p:cNvPr id="9" name="Стрелка вправо с вырезом 8"/>
          <p:cNvSpPr/>
          <p:nvPr/>
        </p:nvSpPr>
        <p:spPr>
          <a:xfrm rot="5400000">
            <a:off x="1127845" y="985163"/>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с вырезом 9"/>
          <p:cNvSpPr/>
          <p:nvPr/>
        </p:nvSpPr>
        <p:spPr>
          <a:xfrm rot="5400000">
            <a:off x="3868491" y="985164"/>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с вырезом 10"/>
          <p:cNvSpPr/>
          <p:nvPr/>
        </p:nvSpPr>
        <p:spPr>
          <a:xfrm rot="5400000">
            <a:off x="7176003" y="1019461"/>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domsovetof.ru/_pu/8/481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378" y="2780927"/>
            <a:ext cx="2278386" cy="28452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8251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806"/>
            <a:ext cx="4832670"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Возникновение авторского права</a:t>
            </a:r>
            <a:endParaRPr lang="ru-RU" sz="2400" b="1" dirty="0">
              <a:solidFill>
                <a:schemeClr val="tx2"/>
              </a:solidFill>
              <a:latin typeface="Times New Roman" pitchFamily="18" charset="0"/>
              <a:cs typeface="Times New Roman" pitchFamily="18" charset="0"/>
            </a:endParaRPr>
          </a:p>
        </p:txBody>
      </p:sp>
      <p:sp>
        <p:nvSpPr>
          <p:cNvPr id="3" name="TextBox 2"/>
          <p:cNvSpPr txBox="1"/>
          <p:nvPr/>
        </p:nvSpPr>
        <p:spPr>
          <a:xfrm rot="16200000">
            <a:off x="-655984" y="1855462"/>
            <a:ext cx="23283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Авторское право</a:t>
            </a:r>
            <a:endParaRPr lang="ru-RU" dirty="0">
              <a:latin typeface="Times New Roman" pitchFamily="18" charset="0"/>
              <a:cs typeface="Times New Roman" pitchFamily="18" charset="0"/>
            </a:endParaRPr>
          </a:p>
        </p:txBody>
      </p:sp>
      <p:sp>
        <p:nvSpPr>
          <p:cNvPr id="4" name="TextBox 3"/>
          <p:cNvSpPr txBox="1"/>
          <p:nvPr/>
        </p:nvSpPr>
        <p:spPr>
          <a:xfrm>
            <a:off x="1345579" y="965373"/>
            <a:ext cx="387654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Возникает в силу создания и обнародования  произведения</a:t>
            </a:r>
            <a:endParaRPr lang="ru-RU" dirty="0">
              <a:latin typeface="Times New Roman" pitchFamily="18" charset="0"/>
              <a:cs typeface="Times New Roman" pitchFamily="18" charset="0"/>
            </a:endParaRPr>
          </a:p>
        </p:txBody>
      </p:sp>
      <p:sp>
        <p:nvSpPr>
          <p:cNvPr id="5" name="TextBox 4"/>
          <p:cNvSpPr txBox="1"/>
          <p:nvPr/>
        </p:nvSpPr>
        <p:spPr>
          <a:xfrm>
            <a:off x="1345579" y="2023410"/>
            <a:ext cx="38884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Для возникновения и осуществления права не требуется регистрация произведения, достаточно его обнародования.</a:t>
            </a:r>
            <a:endParaRPr lang="ru-RU" dirty="0">
              <a:latin typeface="Times New Roman" pitchFamily="18" charset="0"/>
              <a:cs typeface="Times New Roman" pitchFamily="18" charset="0"/>
            </a:endParaRPr>
          </a:p>
        </p:txBody>
      </p:sp>
      <p:sp>
        <p:nvSpPr>
          <p:cNvPr id="6" name="TextBox 5"/>
          <p:cNvSpPr txBox="1"/>
          <p:nvPr/>
        </p:nvSpPr>
        <p:spPr>
          <a:xfrm>
            <a:off x="5984599" y="963598"/>
            <a:ext cx="247037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Автор вправе на каждом экземпляре произведения помещать знак охраны</a:t>
            </a:r>
            <a:endParaRPr lang="ru-RU" dirty="0">
              <a:latin typeface="Times New Roman" pitchFamily="18" charset="0"/>
              <a:cs typeface="Times New Roman" pitchFamily="18" charset="0"/>
            </a:endParaRPr>
          </a:p>
        </p:txBody>
      </p:sp>
      <p:sp>
        <p:nvSpPr>
          <p:cNvPr id="7" name="TextBox 6"/>
          <p:cNvSpPr txBox="1"/>
          <p:nvPr/>
        </p:nvSpPr>
        <p:spPr>
          <a:xfrm>
            <a:off x="5984599" y="2805027"/>
            <a:ext cx="257653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dirty="0" smtClean="0">
                <a:latin typeface="Times New Roman" pitchFamily="18" charset="0"/>
                <a:cs typeface="Times New Roman" pitchFamily="18" charset="0"/>
              </a:rPr>
              <a:t>Знак охраны состоит из:</a:t>
            </a:r>
            <a:endParaRPr lang="ru-RU" dirty="0">
              <a:latin typeface="Times New Roman" pitchFamily="18" charset="0"/>
              <a:cs typeface="Times New Roman" pitchFamily="18" charset="0"/>
            </a:endParaRPr>
          </a:p>
        </p:txBody>
      </p:sp>
      <p:sp>
        <p:nvSpPr>
          <p:cNvPr id="8" name="Стрелка вправо с вырезом 7"/>
          <p:cNvSpPr/>
          <p:nvPr/>
        </p:nvSpPr>
        <p:spPr>
          <a:xfrm rot="160290">
            <a:off x="844887" y="1167379"/>
            <a:ext cx="362903" cy="242316"/>
          </a:xfrm>
          <a:prstGeom prst="notchedRightArrow">
            <a:avLst>
              <a:gd name="adj1" fmla="val 50000"/>
              <a:gd name="adj2" fmla="val 61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с вырезом 8"/>
          <p:cNvSpPr/>
          <p:nvPr/>
        </p:nvSpPr>
        <p:spPr>
          <a:xfrm rot="160290">
            <a:off x="889449" y="2520474"/>
            <a:ext cx="362903" cy="242316"/>
          </a:xfrm>
          <a:prstGeom prst="notchedRightArrow">
            <a:avLst>
              <a:gd name="adj1" fmla="val 50000"/>
              <a:gd name="adj2" fmla="val 61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с вырезом 9"/>
          <p:cNvSpPr/>
          <p:nvPr/>
        </p:nvSpPr>
        <p:spPr>
          <a:xfrm rot="5400000">
            <a:off x="7038333" y="2390990"/>
            <a:ext cx="362903" cy="242316"/>
          </a:xfrm>
          <a:prstGeom prst="notchedRightArrow">
            <a:avLst>
              <a:gd name="adj1" fmla="val 50000"/>
              <a:gd name="adj2" fmla="val 61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991596" y="3754289"/>
            <a:ext cx="266429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lang="ru-RU" dirty="0" smtClean="0">
                <a:latin typeface="Times New Roman" pitchFamily="18" charset="0"/>
                <a:cs typeface="Times New Roman" pitchFamily="18" charset="0"/>
              </a:rPr>
              <a:t>Латинской буквы «С» в окружности;</a:t>
            </a:r>
          </a:p>
          <a:p>
            <a:pPr marL="285750" indent="-285750">
              <a:buFontTx/>
              <a:buChar char="-"/>
            </a:pPr>
            <a:r>
              <a:rPr lang="ru-RU" dirty="0" smtClean="0">
                <a:latin typeface="Times New Roman" pitchFamily="18" charset="0"/>
                <a:cs typeface="Times New Roman" pitchFamily="18" charset="0"/>
              </a:rPr>
              <a:t>Имени (наименования) обладателя исключительных авторских прав;</a:t>
            </a:r>
          </a:p>
          <a:p>
            <a:pPr marL="285750" indent="-285750">
              <a:buFontTx/>
              <a:buChar char="-"/>
            </a:pPr>
            <a:r>
              <a:rPr lang="ru-RU" dirty="0" smtClean="0">
                <a:latin typeface="Times New Roman" pitchFamily="18" charset="0"/>
                <a:cs typeface="Times New Roman" pitchFamily="18" charset="0"/>
              </a:rPr>
              <a:t>Года первого опубликования произведения.</a:t>
            </a:r>
            <a:endParaRPr lang="ru-RU" dirty="0">
              <a:latin typeface="Times New Roman" pitchFamily="18" charset="0"/>
              <a:cs typeface="Times New Roman" pitchFamily="18" charset="0"/>
            </a:endParaRPr>
          </a:p>
        </p:txBody>
      </p:sp>
      <p:sp>
        <p:nvSpPr>
          <p:cNvPr id="12" name="Стрелка вправо с вырезом 11"/>
          <p:cNvSpPr/>
          <p:nvPr/>
        </p:nvSpPr>
        <p:spPr>
          <a:xfrm rot="5400000">
            <a:off x="7038332" y="3391900"/>
            <a:ext cx="362903" cy="242316"/>
          </a:xfrm>
          <a:prstGeom prst="notchedRightArrow">
            <a:avLst>
              <a:gd name="adj1" fmla="val 50000"/>
              <a:gd name="adj2" fmla="val 61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Users\User\Desktop\12026_html_mcf9049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9674" y="3679597"/>
            <a:ext cx="3168352" cy="30117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1449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flipH="1">
            <a:off x="2339752" y="0"/>
            <a:ext cx="4536504" cy="461665"/>
          </a:xfrm>
          <a:prstGeom prst="rect">
            <a:avLst/>
          </a:prstGeom>
          <a:noFill/>
        </p:spPr>
        <p:txBody>
          <a:bodyPr wrap="square" rtlCol="0">
            <a:spAutoFit/>
          </a:bodyPr>
          <a:lstStyle/>
          <a:p>
            <a:pPr algn="ctr"/>
            <a:r>
              <a:rPr lang="ru-RU" sz="2400" b="1" dirty="0" smtClean="0">
                <a:solidFill>
                  <a:schemeClr val="tx2"/>
                </a:solidFill>
                <a:latin typeface="Times New Roman" pitchFamily="18" charset="0"/>
                <a:cs typeface="Times New Roman" pitchFamily="18" charset="0"/>
              </a:rPr>
              <a:t>Субъекты авторского права</a:t>
            </a:r>
            <a:endParaRPr lang="ru-RU" sz="2400" b="1" dirty="0">
              <a:solidFill>
                <a:schemeClr val="tx2"/>
              </a:solidFill>
              <a:latin typeface="Times New Roman" pitchFamily="18" charset="0"/>
              <a:cs typeface="Times New Roman" pitchFamily="18" charset="0"/>
            </a:endParaRPr>
          </a:p>
        </p:txBody>
      </p:sp>
      <p:sp>
        <p:nvSpPr>
          <p:cNvPr id="5" name="TextBox 4"/>
          <p:cNvSpPr txBox="1"/>
          <p:nvPr/>
        </p:nvSpPr>
        <p:spPr>
          <a:xfrm>
            <a:off x="345957" y="996337"/>
            <a:ext cx="255623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latin typeface="Times New Roman" pitchFamily="18" charset="0"/>
                <a:cs typeface="Times New Roman" pitchFamily="18" charset="0"/>
              </a:rPr>
              <a:t>Автор</a:t>
            </a:r>
            <a:endParaRPr lang="ru-RU" b="1" dirty="0">
              <a:latin typeface="Times New Roman" pitchFamily="18" charset="0"/>
              <a:cs typeface="Times New Roman" pitchFamily="18" charset="0"/>
            </a:endParaRPr>
          </a:p>
        </p:txBody>
      </p:sp>
      <p:sp>
        <p:nvSpPr>
          <p:cNvPr id="6" name="TextBox 5"/>
          <p:cNvSpPr txBox="1"/>
          <p:nvPr/>
        </p:nvSpPr>
        <p:spPr>
          <a:xfrm>
            <a:off x="5409545" y="998930"/>
            <a:ext cx="201157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b="1" dirty="0" smtClean="0">
                <a:latin typeface="Times New Roman" pitchFamily="18" charset="0"/>
                <a:cs typeface="Times New Roman" pitchFamily="18" charset="0"/>
              </a:rPr>
              <a:t>Правообладатель</a:t>
            </a:r>
            <a:endParaRPr lang="ru-RU" b="1" dirty="0">
              <a:latin typeface="Times New Roman" pitchFamily="18" charset="0"/>
              <a:cs typeface="Times New Roman" pitchFamily="18" charset="0"/>
            </a:endParaRPr>
          </a:p>
        </p:txBody>
      </p:sp>
      <p:sp>
        <p:nvSpPr>
          <p:cNvPr id="7" name="TextBox 6"/>
          <p:cNvSpPr txBox="1"/>
          <p:nvPr/>
        </p:nvSpPr>
        <p:spPr>
          <a:xfrm>
            <a:off x="377019" y="1784849"/>
            <a:ext cx="254751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Гражданин, творческим трудом которого создано произведение</a:t>
            </a:r>
            <a:endParaRPr lang="ru-RU" dirty="0">
              <a:latin typeface="Times New Roman" pitchFamily="18" charset="0"/>
              <a:cs typeface="Times New Roman" pitchFamily="18" charset="0"/>
            </a:endParaRPr>
          </a:p>
        </p:txBody>
      </p:sp>
      <p:sp>
        <p:nvSpPr>
          <p:cNvPr id="8" name="TextBox 7"/>
          <p:cNvSpPr txBox="1"/>
          <p:nvPr/>
        </p:nvSpPr>
        <p:spPr>
          <a:xfrm>
            <a:off x="377019" y="2852936"/>
            <a:ext cx="256495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Автор не всегда является правообладателем и наоборот!!!</a:t>
            </a:r>
            <a:endParaRPr lang="ru-RU" dirty="0">
              <a:latin typeface="Times New Roman" pitchFamily="18" charset="0"/>
              <a:cs typeface="Times New Roman" pitchFamily="18" charset="0"/>
            </a:endParaRPr>
          </a:p>
        </p:txBody>
      </p:sp>
      <p:sp>
        <p:nvSpPr>
          <p:cNvPr id="9" name="TextBox 8"/>
          <p:cNvSpPr txBox="1"/>
          <p:nvPr/>
        </p:nvSpPr>
        <p:spPr>
          <a:xfrm>
            <a:off x="4355976" y="1784849"/>
            <a:ext cx="433806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latin typeface="Times New Roman" pitchFamily="18" charset="0"/>
                <a:cs typeface="Times New Roman" pitchFamily="18" charset="0"/>
              </a:rPr>
              <a:t>Гражданин или юридическое лицо, обладающие исключительным правом на результат интеллектуальной деятельности</a:t>
            </a:r>
            <a:endParaRPr lang="ru-RU" dirty="0">
              <a:latin typeface="Times New Roman" pitchFamily="18" charset="0"/>
              <a:cs typeface="Times New Roman" pitchFamily="18" charset="0"/>
            </a:endParaRPr>
          </a:p>
        </p:txBody>
      </p:sp>
      <p:sp>
        <p:nvSpPr>
          <p:cNvPr id="10" name="Стрелка вправо с вырезом 9"/>
          <p:cNvSpPr/>
          <p:nvPr/>
        </p:nvSpPr>
        <p:spPr>
          <a:xfrm rot="5400000">
            <a:off x="1339449" y="1473070"/>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с вырезом 10"/>
          <p:cNvSpPr/>
          <p:nvPr/>
        </p:nvSpPr>
        <p:spPr>
          <a:xfrm rot="5400000">
            <a:off x="6233882" y="1482240"/>
            <a:ext cx="362903"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2" name="Picture 6" descr="http://www.maxspa.ru/upload/main/b66/4wpllepeap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9791" y="4295415"/>
            <a:ext cx="3267075"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Прямоугольник 12"/>
          <p:cNvSpPr/>
          <p:nvPr/>
        </p:nvSpPr>
        <p:spPr>
          <a:xfrm>
            <a:off x="3707904" y="3068960"/>
            <a:ext cx="5184576" cy="2308324"/>
          </a:xfrm>
          <a:prstGeom prst="rect">
            <a:avLst/>
          </a:prstGeom>
        </p:spPr>
        <p:txBody>
          <a:bodyPr wrap="square">
            <a:spAutoFit/>
          </a:bodyPr>
          <a:lstStyle/>
          <a:p>
            <a:r>
              <a:rPr lang="ru-RU" sz="1600" dirty="0">
                <a:solidFill>
                  <a:schemeClr val="tx2"/>
                </a:solidFill>
                <a:latin typeface="Times New Roman" pitchFamily="18" charset="0"/>
                <a:cs typeface="Times New Roman" pitchFamily="18" charset="0"/>
              </a:rPr>
              <a:t>За малолетних (не достигших 14 лет) </a:t>
            </a:r>
            <a:r>
              <a:rPr lang="ru-RU" sz="1600" dirty="0">
                <a:latin typeface="Times New Roman" pitchFamily="18" charset="0"/>
                <a:cs typeface="Times New Roman" pitchFamily="18" charset="0"/>
              </a:rPr>
              <a:t>и недееспособных авторское право осуществляют их родители или опекуны. Они заключают от имени этих авторов договоры, выступают в защиту их прав. Но это не значит, что родители или опекуны принимают на себя какие либо обязательства по договорам и несут ответственность за их исполнение. Стороной по договору является сам автор, а родители и опекуны лишь выступают от его имени.</a:t>
            </a:r>
          </a:p>
        </p:txBody>
      </p:sp>
      <p:sp>
        <p:nvSpPr>
          <p:cNvPr id="14" name="Прямоугольник 13"/>
          <p:cNvSpPr/>
          <p:nvPr/>
        </p:nvSpPr>
        <p:spPr>
          <a:xfrm>
            <a:off x="3851920" y="5536619"/>
            <a:ext cx="4572000" cy="830997"/>
          </a:xfrm>
          <a:prstGeom prst="rect">
            <a:avLst/>
          </a:prstGeom>
        </p:spPr>
        <p:txBody>
          <a:bodyPr>
            <a:spAutoFit/>
          </a:bodyPr>
          <a:lstStyle/>
          <a:p>
            <a:r>
              <a:rPr lang="ru-RU" sz="1600" dirty="0">
                <a:solidFill>
                  <a:schemeClr val="tx2"/>
                </a:solidFill>
                <a:latin typeface="Times New Roman" pitchFamily="18" charset="0"/>
                <a:cs typeface="Times New Roman" pitchFamily="18" charset="0"/>
              </a:rPr>
              <a:t>Несовершеннолетние (от 14 до 18 лет) </a:t>
            </a:r>
            <a:r>
              <a:rPr lang="ru-RU" sz="1600" dirty="0">
                <a:latin typeface="Times New Roman" pitchFamily="18" charset="0"/>
                <a:cs typeface="Times New Roman" pitchFamily="18" charset="0"/>
              </a:rPr>
              <a:t>авторы осуществляют свои авторские права самостоятельно.</a:t>
            </a:r>
          </a:p>
        </p:txBody>
      </p:sp>
    </p:spTree>
    <p:extLst>
      <p:ext uri="{BB962C8B-B14F-4D97-AF65-F5344CB8AC3E}">
        <p14:creationId xmlns="" xmlns:p14="http://schemas.microsoft.com/office/powerpoint/2010/main" val="320283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101823"/>
            <a:ext cx="1951753" cy="461665"/>
          </a:xfrm>
          <a:prstGeom prst="rect">
            <a:avLst/>
          </a:prstGeom>
          <a:noFill/>
        </p:spPr>
        <p:txBody>
          <a:bodyPr wrap="none" rtlCol="0">
            <a:spAutoFit/>
          </a:bodyPr>
          <a:lstStyle/>
          <a:p>
            <a:r>
              <a:rPr lang="ru-RU" sz="2400" b="1" dirty="0" smtClean="0">
                <a:solidFill>
                  <a:schemeClr val="tx2"/>
                </a:solidFill>
                <a:latin typeface="Times New Roman" pitchFamily="18" charset="0"/>
                <a:cs typeface="Times New Roman" pitchFamily="18" charset="0"/>
              </a:rPr>
              <a:t>Соавторство</a:t>
            </a:r>
            <a:endParaRPr lang="ru-RU" sz="2400" b="1" dirty="0">
              <a:solidFill>
                <a:schemeClr val="tx2"/>
              </a:solidFill>
              <a:latin typeface="Times New Roman" pitchFamily="18" charset="0"/>
              <a:cs typeface="Times New Roman" pitchFamily="18" charset="0"/>
            </a:endParaRPr>
          </a:p>
        </p:txBody>
      </p:sp>
      <p:sp>
        <p:nvSpPr>
          <p:cNvPr id="3" name="Прямоугольник 2"/>
          <p:cNvSpPr/>
          <p:nvPr/>
        </p:nvSpPr>
        <p:spPr>
          <a:xfrm>
            <a:off x="215835" y="692696"/>
            <a:ext cx="864096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1600" dirty="0">
                <a:latin typeface="Times New Roman" pitchFamily="18" charset="0"/>
                <a:cs typeface="Times New Roman" pitchFamily="18" charset="0"/>
              </a:rPr>
              <a:t>Авторское право на произведение, созданное совместным трудом двух и более лиц (соавторство), принадлежит соавторам совместно, независимо от того, образует ли такое произведение одно неразрывное целое или состоит из частей, каждая из которых имеет также и самостоятельное значение (ст.10 </a:t>
            </a:r>
            <a:r>
              <a:rPr lang="ru-RU" sz="1600" dirty="0" err="1">
                <a:latin typeface="Times New Roman" pitchFamily="18" charset="0"/>
                <a:cs typeface="Times New Roman" pitchFamily="18" charset="0"/>
              </a:rPr>
              <a:t>ЗоАП</a:t>
            </a:r>
            <a:r>
              <a:rPr lang="ru-RU" sz="1600" dirty="0">
                <a:latin typeface="Times New Roman" pitchFamily="18" charset="0"/>
                <a:cs typeface="Times New Roman" pitchFamily="18" charset="0"/>
              </a:rPr>
              <a:t>).</a:t>
            </a:r>
          </a:p>
        </p:txBody>
      </p:sp>
      <p:sp>
        <p:nvSpPr>
          <p:cNvPr id="4" name="TextBox 3"/>
          <p:cNvSpPr txBox="1"/>
          <p:nvPr/>
        </p:nvSpPr>
        <p:spPr>
          <a:xfrm>
            <a:off x="3131840" y="2132856"/>
            <a:ext cx="2453557" cy="369332"/>
          </a:xfrm>
          <a:prstGeom prst="rect">
            <a:avLst/>
          </a:prstGeom>
          <a:noFill/>
        </p:spPr>
        <p:txBody>
          <a:bodyPr wrap="none" rtlCol="0">
            <a:spAutoFit/>
          </a:bodyPr>
          <a:lstStyle/>
          <a:p>
            <a:r>
              <a:rPr lang="ru-RU" b="1" dirty="0" smtClean="0">
                <a:solidFill>
                  <a:schemeClr val="tx2"/>
                </a:solidFill>
                <a:latin typeface="Times New Roman" pitchFamily="18" charset="0"/>
                <a:cs typeface="Times New Roman" pitchFamily="18" charset="0"/>
              </a:rPr>
              <a:t>Условия соавторства:</a:t>
            </a:r>
            <a:endParaRPr lang="ru-RU" b="1" dirty="0">
              <a:solidFill>
                <a:schemeClr val="tx2"/>
              </a:solidFill>
              <a:latin typeface="Times New Roman" pitchFamily="18" charset="0"/>
              <a:cs typeface="Times New Roman" pitchFamily="18" charset="0"/>
            </a:endParaRPr>
          </a:p>
        </p:txBody>
      </p:sp>
      <p:sp>
        <p:nvSpPr>
          <p:cNvPr id="5" name="Прямоугольник 4"/>
          <p:cNvSpPr/>
          <p:nvPr/>
        </p:nvSpPr>
        <p:spPr>
          <a:xfrm>
            <a:off x="215835" y="2636912"/>
            <a:ext cx="8640960" cy="3939540"/>
          </a:xfrm>
          <a:prstGeom prst="rect">
            <a:avLst/>
          </a:prstGeom>
        </p:spPr>
        <p:txBody>
          <a:bodyPr wrap="square">
            <a:spAutoFit/>
          </a:bodyPr>
          <a:lstStyle/>
          <a:p>
            <a:r>
              <a:rPr lang="ru-RU" b="1" dirty="0" smtClean="0">
                <a:solidFill>
                  <a:schemeClr val="tx2"/>
                </a:solidFill>
                <a:latin typeface="Times New Roman" pitchFamily="18" charset="0"/>
                <a:cs typeface="Times New Roman" pitchFamily="18" charset="0"/>
              </a:rPr>
              <a:t>1. </a:t>
            </a:r>
            <a:r>
              <a:rPr lang="ru-RU" sz="1400" dirty="0" smtClean="0">
                <a:latin typeface="Times New Roman" pitchFamily="18" charset="0"/>
                <a:cs typeface="Times New Roman" pitchFamily="18" charset="0"/>
              </a:rPr>
              <a:t>Вклад </a:t>
            </a:r>
            <a:r>
              <a:rPr lang="ru-RU" sz="1400" dirty="0">
                <a:latin typeface="Times New Roman" pitchFamily="18" charset="0"/>
                <a:cs typeface="Times New Roman" pitchFamily="18" charset="0"/>
              </a:rPr>
              <a:t>лиц претендующих на соавторство произведения должен носить </a:t>
            </a:r>
            <a:r>
              <a:rPr lang="ru-RU" sz="1400" b="1" dirty="0">
                <a:solidFill>
                  <a:schemeClr val="tx2"/>
                </a:solidFill>
                <a:latin typeface="Times New Roman" pitchFamily="18" charset="0"/>
                <a:cs typeface="Times New Roman" pitchFamily="18" charset="0"/>
              </a:rPr>
              <a:t>творческий характер</a:t>
            </a:r>
            <a:r>
              <a:rPr lang="ru-RU" sz="1400" dirty="0">
                <a:latin typeface="Times New Roman" pitchFamily="18" charset="0"/>
                <a:cs typeface="Times New Roman" pitchFamily="18" charset="0"/>
              </a:rPr>
              <a:t>. О</a:t>
            </a:r>
            <a:r>
              <a:rPr lang="ru-RU" sz="1400" dirty="0" smtClean="0">
                <a:latin typeface="Times New Roman" pitchFamily="18" charset="0"/>
                <a:cs typeface="Times New Roman" pitchFamily="18" charset="0"/>
              </a:rPr>
              <a:t>казание </a:t>
            </a:r>
            <a:r>
              <a:rPr lang="ru-RU" sz="1400" dirty="0">
                <a:latin typeface="Times New Roman" pitchFamily="18" charset="0"/>
                <a:cs typeface="Times New Roman" pitchFamily="18" charset="0"/>
              </a:rPr>
              <a:t>автору технической помощи (подбор материалов, вычерчивание схем, графиков и т.д</a:t>
            </a:r>
            <a:r>
              <a:rPr lang="ru-RU" sz="1400" dirty="0" smtClean="0">
                <a:latin typeface="Times New Roman" pitchFamily="18" charset="0"/>
                <a:cs typeface="Times New Roman" pitchFamily="18" charset="0"/>
              </a:rPr>
              <a:t>.) не основание для соавторства. </a:t>
            </a:r>
          </a:p>
          <a:p>
            <a:r>
              <a:rPr lang="ru-RU" b="1" dirty="0" smtClean="0">
                <a:solidFill>
                  <a:schemeClr val="tx2"/>
                </a:solidFill>
                <a:latin typeface="Times New Roman" pitchFamily="18" charset="0"/>
                <a:cs typeface="Times New Roman" pitchFamily="18" charset="0"/>
              </a:rPr>
              <a:t>2. </a:t>
            </a:r>
            <a:r>
              <a:rPr lang="ru-RU" sz="1400" dirty="0" smtClean="0">
                <a:latin typeface="Times New Roman" pitchFamily="18" charset="0"/>
                <a:cs typeface="Times New Roman" pitchFamily="18" charset="0"/>
              </a:rPr>
              <a:t>Произведение </a:t>
            </a:r>
            <a:r>
              <a:rPr lang="ru-RU" sz="1400" dirty="0">
                <a:latin typeface="Times New Roman" pitchFamily="18" charset="0"/>
                <a:cs typeface="Times New Roman" pitchFamily="18" charset="0"/>
              </a:rPr>
              <a:t>должно являться </a:t>
            </a:r>
            <a:r>
              <a:rPr lang="ru-RU" sz="1400" b="1" dirty="0">
                <a:solidFill>
                  <a:schemeClr val="tx2"/>
                </a:solidFill>
                <a:latin typeface="Times New Roman" pitchFamily="18" charset="0"/>
                <a:cs typeface="Times New Roman" pitchFamily="18" charset="0"/>
              </a:rPr>
              <a:t>совместным трудом нескольких лиц</a:t>
            </a:r>
            <a:r>
              <a:rPr lang="ru-RU" sz="1400" dirty="0">
                <a:latin typeface="Times New Roman" pitchFamily="18" charset="0"/>
                <a:cs typeface="Times New Roman" pitchFamily="18" charset="0"/>
              </a:rPr>
              <a:t>. Понимается не совместный процесс труда, а совместно достигнутый </a:t>
            </a:r>
            <a:r>
              <a:rPr lang="ru-RU" sz="1400" dirty="0" smtClean="0">
                <a:latin typeface="Times New Roman" pitchFamily="18" charset="0"/>
                <a:cs typeface="Times New Roman" pitchFamily="18" charset="0"/>
              </a:rPr>
              <a:t>результат .Очень </a:t>
            </a:r>
            <a:r>
              <a:rPr lang="ru-RU" sz="1400" dirty="0">
                <a:latin typeface="Times New Roman" pitchFamily="18" charset="0"/>
                <a:cs typeface="Times New Roman" pitchFamily="18" charset="0"/>
              </a:rPr>
              <a:t>часто суды рассматривают дела, когда один человек рассказывает писателю истории из своей жизни, а писатель на основе этого материала создает роман. Даже если эти два человека работали совместно, рассказчик не признается соавтором, если художественную, творческую форму, образы и содержание создает писатель, а рассказчик просто делится воспоминаниями отдельных эпизодов из своей жизни. И наоборот, если лицо, записывающее воспоминания не внесло ничего нового ни в содержание ни во внутреннюю форму произведения, а лишь выполняло техническую работу, то автором признается рассказчик. Если же в создании художественной формы произведения принимали участие и рассказчик и писатель, то можно говорить о </a:t>
            </a:r>
            <a:r>
              <a:rPr lang="ru-RU" sz="1400" b="1" dirty="0">
                <a:solidFill>
                  <a:schemeClr val="tx2"/>
                </a:solidFill>
                <a:latin typeface="Times New Roman" pitchFamily="18" charset="0"/>
                <a:cs typeface="Times New Roman" pitchFamily="18" charset="0"/>
              </a:rPr>
              <a:t>соавторстве</a:t>
            </a:r>
            <a:r>
              <a:rPr lang="ru-RU" sz="1400" dirty="0">
                <a:latin typeface="Times New Roman" pitchFamily="18" charset="0"/>
                <a:cs typeface="Times New Roman" pitchFamily="18" charset="0"/>
              </a:rPr>
              <a:t>. Поэтому критерием, помогающим установить действительного автора произведения является творческий характер внесенного в создание произведения вклада</a:t>
            </a:r>
            <a:r>
              <a:rPr lang="ru-RU" sz="1400" dirty="0" smtClean="0">
                <a:latin typeface="Times New Roman" pitchFamily="18" charset="0"/>
                <a:cs typeface="Times New Roman" pitchFamily="18" charset="0"/>
              </a:rPr>
              <a:t>.</a:t>
            </a:r>
          </a:p>
          <a:p>
            <a:r>
              <a:rPr lang="ru-RU" b="1" dirty="0" smtClean="0">
                <a:solidFill>
                  <a:schemeClr val="tx2"/>
                </a:solidFill>
                <a:latin typeface="Times New Roman" pitchFamily="18" charset="0"/>
                <a:cs typeface="Times New Roman" pitchFamily="18" charset="0"/>
              </a:rPr>
              <a:t>3. </a:t>
            </a:r>
            <a:r>
              <a:rPr lang="ru-RU" sz="1400" dirty="0" smtClean="0">
                <a:latin typeface="Times New Roman" pitchFamily="18" charset="0"/>
                <a:cs typeface="Times New Roman" pitchFamily="18" charset="0"/>
              </a:rPr>
              <a:t>В идеале необходимо наличие </a:t>
            </a:r>
            <a:r>
              <a:rPr lang="ru-RU" sz="1400" b="1" dirty="0">
                <a:solidFill>
                  <a:schemeClr val="tx2"/>
                </a:solidFill>
                <a:latin typeface="Times New Roman" pitchFamily="18" charset="0"/>
                <a:cs typeface="Times New Roman" pitchFamily="18" charset="0"/>
              </a:rPr>
              <a:t>соглашения о возникновении </a:t>
            </a:r>
            <a:r>
              <a:rPr lang="ru-RU" sz="1400" b="1" dirty="0" smtClean="0">
                <a:solidFill>
                  <a:schemeClr val="tx2"/>
                </a:solidFill>
                <a:latin typeface="Times New Roman" pitchFamily="18" charset="0"/>
                <a:cs typeface="Times New Roman" pitchFamily="18" charset="0"/>
              </a:rPr>
              <a:t>соавторства </a:t>
            </a:r>
            <a:r>
              <a:rPr lang="ru-RU" sz="1400" dirty="0" smtClean="0">
                <a:latin typeface="Times New Roman" pitchFamily="18" charset="0"/>
                <a:cs typeface="Times New Roman" pitchFamily="18" charset="0"/>
              </a:rPr>
              <a:t>(взаимное </a:t>
            </a:r>
            <a:r>
              <a:rPr lang="ru-RU" sz="1400" dirty="0">
                <a:latin typeface="Times New Roman" pitchFamily="18" charset="0"/>
                <a:cs typeface="Times New Roman" pitchFamily="18" charset="0"/>
              </a:rPr>
              <a:t>волеизъявление авторов, направленное на совместную творческую </a:t>
            </a:r>
            <a:r>
              <a:rPr lang="ru-RU" sz="1400" dirty="0" smtClean="0">
                <a:latin typeface="Times New Roman" pitchFamily="18" charset="0"/>
                <a:cs typeface="Times New Roman" pitchFamily="18" charset="0"/>
              </a:rPr>
              <a:t>работу).</a:t>
            </a:r>
            <a:r>
              <a:rPr lang="ru-RU" sz="1400" dirty="0"/>
              <a:t/>
            </a:r>
            <a:br>
              <a:rPr lang="ru-RU" sz="1400" dirty="0"/>
            </a:b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3260268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2917</Words>
  <Application>Microsoft Office PowerPoint</Application>
  <PresentationFormat>Экран (4:3)</PresentationFormat>
  <Paragraphs>170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ФЗ № 149-ФЗ "Об информации, информационных технологиях и о защите информации"</vt:lpstr>
      <vt:lpstr>Закон РФ от № 5351-I  "Об авторском праве и смежных правах"</vt:lpstr>
      <vt:lpstr>Закон РФ N 3523-I «О правовой охране программ для ЭВМ и баз данных» </vt:lpstr>
      <vt:lpstr>Закон РФ  № 2124-I  «О средствах массовой информации»</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Зорин</dc:creator>
  <cp:lastModifiedBy>Татьяна Похващева</cp:lastModifiedBy>
  <cp:revision>81</cp:revision>
  <dcterms:created xsi:type="dcterms:W3CDTF">2017-06-30T08:49:16Z</dcterms:created>
  <dcterms:modified xsi:type="dcterms:W3CDTF">2020-09-11T08:47:43Z</dcterms:modified>
</cp:coreProperties>
</file>