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BC43D43-2CB2-4483-8A60-A22A30E04858}">
  <a:tblStyle styleId="{ABC43D43-2CB2-4483-8A60-A22A30E048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9187" y="0"/>
            <a:ext cx="489426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929187" cy="6908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85800" y="1403131"/>
            <a:ext cx="8458200" cy="219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800"/>
              <a:buFont typeface="Arial"/>
              <a:buNone/>
            </a:pPr>
            <a:r>
              <a:rPr lang="en-US" sz="48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ПРИЛОЖЕНИЕ «</a:t>
            </a:r>
            <a:r>
              <a:rPr lang="en-US" sz="7200" b="1" i="0" u="none" dirty="0">
                <a:solidFill>
                  <a:schemeClr val="bg1"/>
                </a:solidFill>
                <a:latin typeface="Corsiva"/>
                <a:ea typeface="Corsiva"/>
                <a:cs typeface="Corsiva"/>
                <a:sym typeface="Corsiva"/>
              </a:rPr>
              <a:t>КАЛЬКУЛЯТОР</a:t>
            </a:r>
            <a:r>
              <a:rPr lang="en-US" sz="48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en-US" sz="4800" b="1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22"/>
          <p:cNvGraphicFramePr/>
          <p:nvPr/>
        </p:nvGraphicFramePr>
        <p:xfrm>
          <a:off x="1857375" y="1643062"/>
          <a:ext cx="5357800" cy="3857625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3509950"/>
                <a:gridCol w="18478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12895643 − 12673421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222222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456839 + 10654272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11111111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257895 ∙ 25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22220: 24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(569 ∙ 8 − 552) : 1000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(659 − 35) ∙ 2 − 1248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(2874 + 226) : 100− 30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(36987 − 651) : 3 − 112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56" name="Google Shape;156;p22"/>
          <p:cNvSpPr txBox="1"/>
          <p:nvPr/>
        </p:nvSpPr>
        <p:spPr>
          <a:xfrm>
            <a:off x="142875" y="285750"/>
            <a:ext cx="8643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Вычислить, используя калькулятор (вид – обычный).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2" descr="D:\PICTURES\Анимашки\AG00317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14937"/>
            <a:ext cx="10382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23"/>
          <p:cNvGraphicFramePr/>
          <p:nvPr/>
        </p:nvGraphicFramePr>
        <p:xfrm>
          <a:off x="1857375" y="1643062"/>
          <a:ext cx="5357800" cy="3857625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3509950"/>
                <a:gridCol w="18478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12895643 − 12673421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222222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456839 + 10654272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11111111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257895 ∙ 25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6447375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22220: 24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(569 ∙ 8 − 552) : 1000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(659 − 35) ∙ 2 − 1248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(2874 + 226) : 100− 30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(36987 − 651) : 3 − 112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63" name="Google Shape;163;p23"/>
          <p:cNvSpPr txBox="1"/>
          <p:nvPr/>
        </p:nvSpPr>
        <p:spPr>
          <a:xfrm>
            <a:off x="142875" y="285750"/>
            <a:ext cx="8643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Вычислить, используя калькулятор (вид – обычный).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3" descr="D:\PICTURES\Анимашки\AG00317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5357812"/>
            <a:ext cx="10382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24"/>
          <p:cNvGraphicFramePr/>
          <p:nvPr/>
        </p:nvGraphicFramePr>
        <p:xfrm>
          <a:off x="1857375" y="1643062"/>
          <a:ext cx="5357800" cy="3857625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3509950"/>
                <a:gridCol w="18478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12895643 − 12673421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222222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456839 + 10654272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11111111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257895 ∙ 25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6447375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22220: 24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925,8333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(569 ∙ 8 − 552) : 1000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(659 − 35) ∙ 2 − 1248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(2874 + 226) : 100− 30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(36987 − 651) : 3 − 112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0" name="Google Shape;170;p24"/>
          <p:cNvSpPr txBox="1"/>
          <p:nvPr/>
        </p:nvSpPr>
        <p:spPr>
          <a:xfrm>
            <a:off x="142875" y="285750"/>
            <a:ext cx="8643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Вычислить, используя калькулятор (вид – обычный).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4" descr="D:\PICTURES\Анимашки\AG00317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5357812"/>
            <a:ext cx="10382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Google Shape;176;p25"/>
          <p:cNvGraphicFramePr/>
          <p:nvPr/>
        </p:nvGraphicFramePr>
        <p:xfrm>
          <a:off x="1857375" y="1643062"/>
          <a:ext cx="5357800" cy="3857625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3509950"/>
                <a:gridCol w="18478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12895643 − 12673421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222222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456839 + 10654272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11111111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257895 ∙ 25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6447375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22220: 24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925,8333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(569 ∙ 8 − 552) : 1000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(659 − 35) ∙ 2 − 1248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(2874 + 226) : 100− 30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(36987 − 651) : 3 − 112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77" name="Google Shape;177;p25"/>
          <p:cNvSpPr txBox="1"/>
          <p:nvPr/>
        </p:nvSpPr>
        <p:spPr>
          <a:xfrm>
            <a:off x="142875" y="285750"/>
            <a:ext cx="8643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Вычислить, используя калькулятор (вид – обычный).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5" descr="D:\PICTURES\Анимашки\AG00317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5286375"/>
            <a:ext cx="10382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Google Shape;183;p26"/>
          <p:cNvGraphicFramePr/>
          <p:nvPr/>
        </p:nvGraphicFramePr>
        <p:xfrm>
          <a:off x="1857375" y="1643062"/>
          <a:ext cx="5357800" cy="3857625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3509950"/>
                <a:gridCol w="18478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12895643 − 12673421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222222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456839 + 10654272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11111111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257895 ∙ 25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6447375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22220: 24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925,8333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(569 ∙ 8 − 552) : 1000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(659 − 35) ∙ 2 − 1248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(2874 + 226) : 100− 30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(36987 − 651) : 3 − 112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84" name="Google Shape;184;p26"/>
          <p:cNvSpPr txBox="1"/>
          <p:nvPr/>
        </p:nvSpPr>
        <p:spPr>
          <a:xfrm>
            <a:off x="142875" y="285750"/>
            <a:ext cx="8643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Вычислить, используя калькулятор (вид – обычный).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6" descr="D:\PICTURES\Анимашки\AG00317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5357812"/>
            <a:ext cx="10382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Google Shape;190;p27"/>
          <p:cNvGraphicFramePr/>
          <p:nvPr/>
        </p:nvGraphicFramePr>
        <p:xfrm>
          <a:off x="1857375" y="1643062"/>
          <a:ext cx="5357800" cy="3857625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3509950"/>
                <a:gridCol w="18478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12895643 − 12673421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222222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456839 + 10654272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11111111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257895 ∙ 25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6447375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22220: 24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925,8333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(569 ∙ 8 − 552) : 1000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(659 − 35) ∙ 2 − 1248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(2874 + 226) : 100− 30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-81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(36987 − 651) : 3 − 112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1" name="Google Shape;191;p27"/>
          <p:cNvSpPr txBox="1"/>
          <p:nvPr/>
        </p:nvSpPr>
        <p:spPr>
          <a:xfrm>
            <a:off x="142875" y="285750"/>
            <a:ext cx="8643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Вычислить, используя калькулятор (вид – обычный).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7" descr="D:\PICTURES\Анимашки\AG00317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5524500"/>
            <a:ext cx="10382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oogle Shape;197;p28"/>
          <p:cNvGraphicFramePr/>
          <p:nvPr/>
        </p:nvGraphicFramePr>
        <p:xfrm>
          <a:off x="1857375" y="1643062"/>
          <a:ext cx="5357800" cy="3857625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3509950"/>
                <a:gridCol w="18478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12895643 − 12673421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222222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456839 + 10654272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11111111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257895 ∙ 25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6447375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22220: 24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925,8333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(569 ∙ 8 − 552) : 1000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(659 − 35) ∙ 2 − 1248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(2874 + 226) : 100− 30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-81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(36987 − 651) : 3 − 112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12000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98" name="Google Shape;198;p28"/>
          <p:cNvSpPr txBox="1"/>
          <p:nvPr/>
        </p:nvSpPr>
        <p:spPr>
          <a:xfrm>
            <a:off x="142875" y="285750"/>
            <a:ext cx="8643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Вычислить, используя калькулятор (вид – обычный).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8" descr="D:\PICTURES\Анимашки\AG00317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5286375"/>
            <a:ext cx="10382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/>
        </p:nvSpPr>
        <p:spPr>
          <a:xfrm>
            <a:off x="928687" y="1214437"/>
            <a:ext cx="7786687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 . Вычисли, используя, калькулятор (вид – обычный).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(16,1 : 4,6 – 3,07) ∙ 0,2 + 0,114 + 0,8 =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(1,3 ∙ 2,8 + 125) : 0,8 – 160 + 0,2 =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(15,964 : 5,2 – 1,2) ∙ 0,1 =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(96,6 + 98,6) : 6,4 ∙ 1,2 – 0,2 =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(424,2 – 98,4) : 3,6 ∙ 0,9 + 9,1 =</a:t>
            </a:r>
            <a:endParaRPr/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8625" y="500062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 descr="D:\PICTURES\Анимашки\carro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6125" y="4225925"/>
            <a:ext cx="2428875" cy="263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/>
        </p:nvSpPr>
        <p:spPr>
          <a:xfrm>
            <a:off x="928687" y="1214437"/>
            <a:ext cx="7786687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 . Вычисли, используя, калькулятор (вид – обычный).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(16,1 : 4,6 – 3,07) ∙ 0,2 + 0,114 + 0,8 = </a:t>
            </a: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(1,3 ∙ 2,8 + 125) : 0,8 – 160 + 0,2 = </a:t>
            </a: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(15,964 : 5,2 – 1,2) ∙ 0,1 = </a:t>
            </a: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0,187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(96,6 + 98,6) : 6,4 ∙ 1,2 – 0,2 = </a:t>
            </a: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36,4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(424,2 – 98,4) : 3,6 ∙ 0,9 + 9,1 = </a:t>
            </a: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90,55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/>
        </p:nvSpPr>
        <p:spPr>
          <a:xfrm>
            <a:off x="1071562" y="928687"/>
            <a:ext cx="7143750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странице 175-177  рассмотрим назначение функциональных кнопок калькулятора.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1143000" y="1785937"/>
            <a:ext cx="6715125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Рассмотрим назначение и правила работы с приложением «КАЛЬКУЛЯТОР»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Запомним назначение основных функциональных кнопок приложения «КАЛЬКУЛЯТОР»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Овладеем приемами работы с функциональными кнопками приложения «КАЛЬКУЛЯТОР» </a:t>
            </a: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714375" y="428625"/>
            <a:ext cx="75723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Цели урока:</a:t>
            </a:r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7937" y="4352925"/>
            <a:ext cx="2309812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0" y="0"/>
            <a:ext cx="183832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2"/>
          <p:cNvPicPr preferRelativeResize="0"/>
          <p:nvPr/>
        </p:nvPicPr>
        <p:blipFill rotWithShape="1">
          <a:blip r:embed="rId3">
            <a:alphaModFix/>
          </a:blip>
          <a:srcRect l="1771" t="2951" r="77952" b="71972"/>
          <a:stretch/>
        </p:blipFill>
        <p:spPr>
          <a:xfrm>
            <a:off x="428625" y="1714500"/>
            <a:ext cx="3000375" cy="29670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2" name="Google Shape;222;p32"/>
          <p:cNvGraphicFramePr/>
          <p:nvPr/>
        </p:nvGraphicFramePr>
        <p:xfrm>
          <a:off x="4357687" y="428625"/>
          <a:ext cx="4262425" cy="5500600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4262425"/>
              </a:tblGrid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число, высвечимое в поле индикации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значение,содержащееся в  памяти, на индикатор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Добавляет числа с индикатора к значению, содержащемуся в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всю введенную информацию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 высвечиваемое  на индикаторе, в память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последнюю введенную цифру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Стирает содержимое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3"/>
          <p:cNvPicPr preferRelativeResize="0"/>
          <p:nvPr/>
        </p:nvPicPr>
        <p:blipFill rotWithShape="1">
          <a:blip r:embed="rId3">
            <a:alphaModFix/>
          </a:blip>
          <a:srcRect l="1771" t="2951" r="77952" b="71972"/>
          <a:stretch/>
        </p:blipFill>
        <p:spPr>
          <a:xfrm>
            <a:off x="428625" y="1714500"/>
            <a:ext cx="3000375" cy="29670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8" name="Google Shape;228;p33"/>
          <p:cNvGraphicFramePr/>
          <p:nvPr/>
        </p:nvGraphicFramePr>
        <p:xfrm>
          <a:off x="4357687" y="428625"/>
          <a:ext cx="4262425" cy="5500600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4262425"/>
              </a:tblGrid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число, высвечимое в поле индикации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значение,содержащееся в  памяти, на индикатор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Добавляет числа с индикатора к значению, содержащемуся в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всю введенную информацию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 высвечиваемое  на индикаторе, в память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последнюю введенную цифру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Стирает содержимое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229" name="Google Shape;229;p33"/>
          <p:cNvCxnSpPr/>
          <p:nvPr/>
        </p:nvCxnSpPr>
        <p:spPr>
          <a:xfrm flipH="1">
            <a:off x="2143125" y="857250"/>
            <a:ext cx="2214562" cy="1928812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4"/>
          <p:cNvPicPr preferRelativeResize="0"/>
          <p:nvPr/>
        </p:nvPicPr>
        <p:blipFill rotWithShape="1">
          <a:blip r:embed="rId3">
            <a:alphaModFix/>
          </a:blip>
          <a:srcRect l="1771" t="2951" r="77952" b="71972"/>
          <a:stretch/>
        </p:blipFill>
        <p:spPr>
          <a:xfrm>
            <a:off x="428625" y="1714500"/>
            <a:ext cx="3000375" cy="29670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5" name="Google Shape;235;p34"/>
          <p:cNvGraphicFramePr/>
          <p:nvPr/>
        </p:nvGraphicFramePr>
        <p:xfrm>
          <a:off x="4357687" y="428625"/>
          <a:ext cx="4262425" cy="5500600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4262425"/>
              </a:tblGrid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число, высвечимое в поле индикации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значение,содержащееся в  памяти, на индикатор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Добавляет числа с индикатора к значению, содержащемуся в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всю введенную информацию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 высвечиваемое  на индикаторе, в память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последнюю введенную цифру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Стирает содержимое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236" name="Google Shape;236;p34"/>
          <p:cNvCxnSpPr/>
          <p:nvPr/>
        </p:nvCxnSpPr>
        <p:spPr>
          <a:xfrm flipH="1">
            <a:off x="2143125" y="857250"/>
            <a:ext cx="2214562" cy="1928812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37" name="Google Shape;237;p34"/>
          <p:cNvCxnSpPr/>
          <p:nvPr/>
        </p:nvCxnSpPr>
        <p:spPr>
          <a:xfrm flipH="1">
            <a:off x="1000125" y="1571625"/>
            <a:ext cx="3286125" cy="20716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5"/>
          <p:cNvPicPr preferRelativeResize="0"/>
          <p:nvPr/>
        </p:nvPicPr>
        <p:blipFill rotWithShape="1">
          <a:blip r:embed="rId3">
            <a:alphaModFix/>
          </a:blip>
          <a:srcRect l="1771" t="2951" r="77952" b="71972"/>
          <a:stretch/>
        </p:blipFill>
        <p:spPr>
          <a:xfrm>
            <a:off x="428625" y="1714500"/>
            <a:ext cx="3000375" cy="29670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3" name="Google Shape;243;p35"/>
          <p:cNvGraphicFramePr/>
          <p:nvPr/>
        </p:nvGraphicFramePr>
        <p:xfrm>
          <a:off x="4357687" y="428625"/>
          <a:ext cx="4262425" cy="5500600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4262425"/>
              </a:tblGrid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число, высвечимое в поле индикации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значение,содержащееся в  памяти, на индикатор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Добавляет числа с индикатора к значению, содержащемуся в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всю введенную информацию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 высвечиваемое  на индикаторе, в память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последнюю введенную цифру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Стирает содержимое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244" name="Google Shape;244;p35"/>
          <p:cNvCxnSpPr/>
          <p:nvPr/>
        </p:nvCxnSpPr>
        <p:spPr>
          <a:xfrm flipH="1">
            <a:off x="2143125" y="857250"/>
            <a:ext cx="2214562" cy="1928812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45" name="Google Shape;245;p35"/>
          <p:cNvCxnSpPr/>
          <p:nvPr/>
        </p:nvCxnSpPr>
        <p:spPr>
          <a:xfrm flipH="1">
            <a:off x="1000125" y="1571625"/>
            <a:ext cx="3286125" cy="20716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46" name="Google Shape;246;p35"/>
          <p:cNvCxnSpPr/>
          <p:nvPr/>
        </p:nvCxnSpPr>
        <p:spPr>
          <a:xfrm flipH="1">
            <a:off x="857250" y="2357437"/>
            <a:ext cx="3500437" cy="20716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6"/>
          <p:cNvPicPr preferRelativeResize="0"/>
          <p:nvPr/>
        </p:nvPicPr>
        <p:blipFill rotWithShape="1">
          <a:blip r:embed="rId3">
            <a:alphaModFix/>
          </a:blip>
          <a:srcRect l="1771" t="2951" r="77952" b="71972"/>
          <a:stretch/>
        </p:blipFill>
        <p:spPr>
          <a:xfrm>
            <a:off x="428625" y="1714500"/>
            <a:ext cx="3000375" cy="29670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2" name="Google Shape;252;p36"/>
          <p:cNvGraphicFramePr/>
          <p:nvPr/>
        </p:nvGraphicFramePr>
        <p:xfrm>
          <a:off x="4357687" y="428625"/>
          <a:ext cx="4262425" cy="5500600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4262425"/>
              </a:tblGrid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число, высвечимое в поле индикации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значение,содержащееся в  памяти, на индикатор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Добавляет числа с индикатора к значению, содержащемуся в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всю введенную информацию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 высвечиваемое  на индикаторе, в память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последнюю введенную цифру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Стирает содержимое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253" name="Google Shape;253;p36"/>
          <p:cNvCxnSpPr/>
          <p:nvPr/>
        </p:nvCxnSpPr>
        <p:spPr>
          <a:xfrm flipH="1">
            <a:off x="2143125" y="857250"/>
            <a:ext cx="2214562" cy="1928812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54" name="Google Shape;254;p36"/>
          <p:cNvCxnSpPr/>
          <p:nvPr/>
        </p:nvCxnSpPr>
        <p:spPr>
          <a:xfrm flipH="1">
            <a:off x="1000125" y="1571625"/>
            <a:ext cx="3286125" cy="20716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55" name="Google Shape;255;p36"/>
          <p:cNvCxnSpPr/>
          <p:nvPr/>
        </p:nvCxnSpPr>
        <p:spPr>
          <a:xfrm flipH="1">
            <a:off x="857250" y="2357437"/>
            <a:ext cx="3500437" cy="20716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56" name="Google Shape;256;p36"/>
          <p:cNvCxnSpPr/>
          <p:nvPr/>
        </p:nvCxnSpPr>
        <p:spPr>
          <a:xfrm rot="10800000">
            <a:off x="3143250" y="2857500"/>
            <a:ext cx="1143000" cy="3571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7"/>
          <p:cNvPicPr preferRelativeResize="0"/>
          <p:nvPr/>
        </p:nvPicPr>
        <p:blipFill rotWithShape="1">
          <a:blip r:embed="rId3">
            <a:alphaModFix/>
          </a:blip>
          <a:srcRect l="1771" t="2951" r="77952" b="71972"/>
          <a:stretch/>
        </p:blipFill>
        <p:spPr>
          <a:xfrm>
            <a:off x="428625" y="1714500"/>
            <a:ext cx="3000375" cy="29670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2" name="Google Shape;262;p37"/>
          <p:cNvGraphicFramePr/>
          <p:nvPr/>
        </p:nvGraphicFramePr>
        <p:xfrm>
          <a:off x="4357687" y="428625"/>
          <a:ext cx="4262425" cy="5500600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4262425"/>
              </a:tblGrid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число, высвечимое в поле индикации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значение,содержащееся в  памяти, на индикатор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Добавляет числа с индикатора к значению, содержащемуся в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всю введенную информацию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 высвечиваемое  на индикаторе, в память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последнюю введенную цифру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Стирает содержимое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263" name="Google Shape;263;p37"/>
          <p:cNvCxnSpPr/>
          <p:nvPr/>
        </p:nvCxnSpPr>
        <p:spPr>
          <a:xfrm flipH="1">
            <a:off x="2143125" y="857250"/>
            <a:ext cx="2214562" cy="1928812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64" name="Google Shape;264;p37"/>
          <p:cNvCxnSpPr/>
          <p:nvPr/>
        </p:nvCxnSpPr>
        <p:spPr>
          <a:xfrm flipH="1">
            <a:off x="1000125" y="1571625"/>
            <a:ext cx="3286125" cy="20716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65" name="Google Shape;265;p37"/>
          <p:cNvCxnSpPr/>
          <p:nvPr/>
        </p:nvCxnSpPr>
        <p:spPr>
          <a:xfrm flipH="1">
            <a:off x="857250" y="2357437"/>
            <a:ext cx="3500437" cy="20716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66" name="Google Shape;266;p37"/>
          <p:cNvCxnSpPr/>
          <p:nvPr/>
        </p:nvCxnSpPr>
        <p:spPr>
          <a:xfrm rot="10800000">
            <a:off x="3143250" y="2857500"/>
            <a:ext cx="1143000" cy="3571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67" name="Google Shape;267;p37"/>
          <p:cNvCxnSpPr/>
          <p:nvPr/>
        </p:nvCxnSpPr>
        <p:spPr>
          <a:xfrm rot="10800000">
            <a:off x="1000125" y="4000500"/>
            <a:ext cx="3286125" cy="15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8"/>
          <p:cNvPicPr preferRelativeResize="0"/>
          <p:nvPr/>
        </p:nvPicPr>
        <p:blipFill rotWithShape="1">
          <a:blip r:embed="rId3">
            <a:alphaModFix/>
          </a:blip>
          <a:srcRect l="1771" t="2951" r="77952" b="71972"/>
          <a:stretch/>
        </p:blipFill>
        <p:spPr>
          <a:xfrm>
            <a:off x="428625" y="1714500"/>
            <a:ext cx="3000375" cy="29670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3" name="Google Shape;273;p38"/>
          <p:cNvGraphicFramePr/>
          <p:nvPr/>
        </p:nvGraphicFramePr>
        <p:xfrm>
          <a:off x="4357687" y="428625"/>
          <a:ext cx="4262425" cy="5500600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4262425"/>
              </a:tblGrid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число, высвечимое в поле индикации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значение,содержащееся в  памяти, на индикатор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Добавляет числа с индикатора к значению, содержащемуся в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всю введенную информацию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 высвечиваемое  на индикаторе, в память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последнюю введенную цифру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Стирает содержимое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274" name="Google Shape;274;p38"/>
          <p:cNvCxnSpPr/>
          <p:nvPr/>
        </p:nvCxnSpPr>
        <p:spPr>
          <a:xfrm flipH="1">
            <a:off x="2143125" y="857250"/>
            <a:ext cx="2214562" cy="1928812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75" name="Google Shape;275;p38"/>
          <p:cNvCxnSpPr/>
          <p:nvPr/>
        </p:nvCxnSpPr>
        <p:spPr>
          <a:xfrm flipH="1">
            <a:off x="1000125" y="1571625"/>
            <a:ext cx="3286125" cy="20716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76" name="Google Shape;276;p38"/>
          <p:cNvCxnSpPr/>
          <p:nvPr/>
        </p:nvCxnSpPr>
        <p:spPr>
          <a:xfrm flipH="1">
            <a:off x="857250" y="2357437"/>
            <a:ext cx="3500437" cy="20716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77" name="Google Shape;277;p38"/>
          <p:cNvCxnSpPr/>
          <p:nvPr/>
        </p:nvCxnSpPr>
        <p:spPr>
          <a:xfrm rot="10800000">
            <a:off x="3143250" y="2857500"/>
            <a:ext cx="1143000" cy="3571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78" name="Google Shape;278;p38"/>
          <p:cNvCxnSpPr/>
          <p:nvPr/>
        </p:nvCxnSpPr>
        <p:spPr>
          <a:xfrm rot="10800000">
            <a:off x="1000125" y="4000500"/>
            <a:ext cx="3286125" cy="15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79" name="Google Shape;279;p38"/>
          <p:cNvCxnSpPr/>
          <p:nvPr/>
        </p:nvCxnSpPr>
        <p:spPr>
          <a:xfrm rot="10800000">
            <a:off x="1714500" y="2786062"/>
            <a:ext cx="2643187" cy="200025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9"/>
          <p:cNvPicPr preferRelativeResize="0"/>
          <p:nvPr/>
        </p:nvPicPr>
        <p:blipFill rotWithShape="1">
          <a:blip r:embed="rId3">
            <a:alphaModFix/>
          </a:blip>
          <a:srcRect l="1771" t="2951" r="77952" b="71972"/>
          <a:stretch/>
        </p:blipFill>
        <p:spPr>
          <a:xfrm>
            <a:off x="428625" y="1714500"/>
            <a:ext cx="3000375" cy="29670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5" name="Google Shape;285;p39"/>
          <p:cNvGraphicFramePr/>
          <p:nvPr/>
        </p:nvGraphicFramePr>
        <p:xfrm>
          <a:off x="4357687" y="428625"/>
          <a:ext cx="4262425" cy="5500600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4262425"/>
              </a:tblGrid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число, высвечимое в поле индикации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значение,содержащееся в  памяти, на индикатор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Добавляет числа с индикатора к значению, содержащемуся в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всю введенную информацию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Копирует значение, высвечиваемое  на индикаторе, в память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Удаляет последнюю введенную цифру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Стирает содержимое памяти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cxnSp>
        <p:nvCxnSpPr>
          <p:cNvPr id="286" name="Google Shape;286;p39"/>
          <p:cNvCxnSpPr/>
          <p:nvPr/>
        </p:nvCxnSpPr>
        <p:spPr>
          <a:xfrm flipH="1">
            <a:off x="2143125" y="857250"/>
            <a:ext cx="2214562" cy="1928812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87" name="Google Shape;287;p39"/>
          <p:cNvCxnSpPr/>
          <p:nvPr/>
        </p:nvCxnSpPr>
        <p:spPr>
          <a:xfrm flipH="1">
            <a:off x="1000125" y="1571625"/>
            <a:ext cx="3286125" cy="20716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88" name="Google Shape;288;p39"/>
          <p:cNvCxnSpPr/>
          <p:nvPr/>
        </p:nvCxnSpPr>
        <p:spPr>
          <a:xfrm flipH="1">
            <a:off x="857250" y="2357437"/>
            <a:ext cx="3500437" cy="20716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89" name="Google Shape;289;p39"/>
          <p:cNvCxnSpPr/>
          <p:nvPr/>
        </p:nvCxnSpPr>
        <p:spPr>
          <a:xfrm rot="10800000">
            <a:off x="3143250" y="2857500"/>
            <a:ext cx="1143000" cy="3571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90" name="Google Shape;290;p39"/>
          <p:cNvCxnSpPr/>
          <p:nvPr/>
        </p:nvCxnSpPr>
        <p:spPr>
          <a:xfrm rot="10800000">
            <a:off x="1000125" y="4000500"/>
            <a:ext cx="3286125" cy="15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91" name="Google Shape;291;p39"/>
          <p:cNvCxnSpPr/>
          <p:nvPr/>
        </p:nvCxnSpPr>
        <p:spPr>
          <a:xfrm rot="10800000">
            <a:off x="1714500" y="2786062"/>
            <a:ext cx="2643187" cy="2000250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cxnSp>
        <p:nvCxnSpPr>
          <p:cNvPr id="292" name="Google Shape;292;p39"/>
          <p:cNvCxnSpPr/>
          <p:nvPr/>
        </p:nvCxnSpPr>
        <p:spPr>
          <a:xfrm rot="10800000">
            <a:off x="928687" y="3286125"/>
            <a:ext cx="3429000" cy="2214562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"/>
          <p:cNvSpPr/>
          <p:nvPr/>
        </p:nvSpPr>
        <p:spPr>
          <a:xfrm>
            <a:off x="428625" y="1214437"/>
            <a:ext cx="8358187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 занести число в память, нажмите кнопку </a:t>
            </a: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«???»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Над кнопками памяти на панели калькулятора появится индикатор «М».</a:t>
            </a:r>
            <a:endParaRPr/>
          </a:p>
        </p:txBody>
      </p:sp>
      <p:sp>
        <p:nvSpPr>
          <p:cNvPr id="298" name="Google Shape;298;p40"/>
          <p:cNvSpPr/>
          <p:nvPr/>
        </p:nvSpPr>
        <p:spPr>
          <a:xfrm>
            <a:off x="1357312" y="214312"/>
            <a:ext cx="5572125" cy="714375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 с памятью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99" name="Google Shape;299;p40"/>
          <p:cNvSpPr/>
          <p:nvPr/>
        </p:nvSpPr>
        <p:spPr>
          <a:xfrm>
            <a:off x="428625" y="2357437"/>
            <a:ext cx="8286750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 заменить отображаемое число числом, хранящимся в памяти, нажмите команду </a:t>
            </a: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«???».</a:t>
            </a:r>
            <a:endParaRPr/>
          </a:p>
        </p:txBody>
      </p:sp>
      <p:sp>
        <p:nvSpPr>
          <p:cNvPr id="300" name="Google Shape;300;p40"/>
          <p:cNvSpPr/>
          <p:nvPr/>
        </p:nvSpPr>
        <p:spPr>
          <a:xfrm>
            <a:off x="428625" y="3857625"/>
            <a:ext cx="8215312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Каждое новое число, занесенное в память, заменяет предыдущее.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 очистить память, нажмите кнопку </a:t>
            </a: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«???».</a:t>
            </a:r>
            <a:endParaRPr/>
          </a:p>
        </p:txBody>
      </p:sp>
      <p:sp>
        <p:nvSpPr>
          <p:cNvPr id="301" name="Google Shape;301;p40"/>
          <p:cNvSpPr/>
          <p:nvPr/>
        </p:nvSpPr>
        <p:spPr>
          <a:xfrm>
            <a:off x="428625" y="5214937"/>
            <a:ext cx="8143875" cy="857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 добавить отображаемое число к числу, хранящемуся в памяти, нажмите кнопку </a:t>
            </a:r>
            <a:r>
              <a:rPr lang="en-US" sz="2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«???»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/>
        </p:nvSpPr>
        <p:spPr>
          <a:xfrm>
            <a:off x="928687" y="1285875"/>
            <a:ext cx="764381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Например: 18,305 : 0,7 – 0,0368 : 0,4 + 0,492 : 1,2 =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калькуляторе набираем: 0,0368 : 0,4 = ‘MS’ 18,305: 0,7 – ‘MR’ = ‘MS’ 0,492 : 1,2 + ‘MR’ =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Ответ: 26,468</a:t>
            </a:r>
            <a:endParaRPr/>
          </a:p>
        </p:txBody>
      </p:sp>
      <p:sp>
        <p:nvSpPr>
          <p:cNvPr id="307" name="Google Shape;307;p41"/>
          <p:cNvSpPr txBox="1"/>
          <p:nvPr/>
        </p:nvSpPr>
        <p:spPr>
          <a:xfrm>
            <a:off x="428625" y="3786187"/>
            <a:ext cx="7683500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Расскажите, как правильно подсчитать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результат вычисления в примере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(21,62 ∙ 3,5 – 52,08 : 8,4) ∙ 0,5 =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428625" y="1214437"/>
            <a:ext cx="84296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ПРИЛОЖЕНИЕ «КАЛЬКУЛЯТОР»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Запуск: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Пуск → Программы → Стандартные → Калькулятор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l="1771" t="2951" r="77952" b="71972"/>
          <a:stretch/>
        </p:blipFill>
        <p:spPr>
          <a:xfrm>
            <a:off x="642937" y="3143250"/>
            <a:ext cx="2471737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l="1771" t="2952" r="60827" b="66436"/>
          <a:stretch/>
        </p:blipFill>
        <p:spPr>
          <a:xfrm>
            <a:off x="3714750" y="2608262"/>
            <a:ext cx="4559300" cy="29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2"/>
          <p:cNvSpPr txBox="1"/>
          <p:nvPr/>
        </p:nvSpPr>
        <p:spPr>
          <a:xfrm>
            <a:off x="928687" y="1285875"/>
            <a:ext cx="764381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Например: 18,305 : 0,7 – 0,0368 : 0,4 + 0,492 : 1,2 =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калькуляторе набираем: 0,0368 : 0,4 = ‘MS’ 18,305: 0,7 – ‘MR’ = ‘MS’ 0,492 : 1,2 + ‘MR’ =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Ответ: 26,468</a:t>
            </a:r>
            <a:endParaRPr/>
          </a:p>
        </p:txBody>
      </p:sp>
      <p:sp>
        <p:nvSpPr>
          <p:cNvPr id="313" name="Google Shape;313;p42"/>
          <p:cNvSpPr txBox="1"/>
          <p:nvPr/>
        </p:nvSpPr>
        <p:spPr>
          <a:xfrm>
            <a:off x="500062" y="3429000"/>
            <a:ext cx="8429625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(21,62 ∙ 3,5 – 52,08 : 8,4) ∙ 0,5 =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На калькуляторе набираем: 52,08 / 8,4 = ‘MS’ 21,62*3,5- ‘MR’ =*0,5</a:t>
            </a:r>
            <a:endParaRPr sz="24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Ответ: 34,735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"/>
          <p:cNvSpPr txBox="1"/>
          <p:nvPr/>
        </p:nvSpPr>
        <p:spPr>
          <a:xfrm>
            <a:off x="928687" y="1285875"/>
            <a:ext cx="764381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Например: 18,305 : 0,7 – 0,0368 : 0,4 + 0,492 : 1,2 =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калькуляторе набираем: 0,0368 : 0,4 = ‘MS’ 18,305: 0,7 – ‘MR’ = ‘MS’ 0,492 : 1,2 + ‘MR’ =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Ответ: 26,468</a:t>
            </a:r>
            <a:endParaRPr/>
          </a:p>
        </p:txBody>
      </p:sp>
      <p:sp>
        <p:nvSpPr>
          <p:cNvPr id="319" name="Google Shape;319;p43"/>
          <p:cNvSpPr txBox="1"/>
          <p:nvPr/>
        </p:nvSpPr>
        <p:spPr>
          <a:xfrm>
            <a:off x="428625" y="3786187"/>
            <a:ext cx="76835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Расскажите, как правильно подсчитать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результат вычисления в примере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208,57 – 108,57: ((60,4 – 57,6 ∙</a:t>
            </a: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(3,6 + 3,45)) =</a:t>
            </a:r>
            <a:endParaRPr sz="28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/>
        </p:nvSpPr>
        <p:spPr>
          <a:xfrm>
            <a:off x="928687" y="1285875"/>
            <a:ext cx="7643812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Например: 18,305 : 0,7 – 0,0368 : 0,4 + 0,492 : 1,2 =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калькуляторе набираем: 0,0368 : 0,4 = ‘MS’ 18,305: 0,7 – ‘MR’ = ‘MS’ 0,492 : 1,2 + ‘MR’ =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Ответ: 26,468</a:t>
            </a:r>
            <a:endParaRPr/>
          </a:p>
        </p:txBody>
      </p:sp>
      <p:sp>
        <p:nvSpPr>
          <p:cNvPr id="325" name="Google Shape;325;p44"/>
          <p:cNvSpPr txBox="1"/>
          <p:nvPr/>
        </p:nvSpPr>
        <p:spPr>
          <a:xfrm>
            <a:off x="428625" y="3786187"/>
            <a:ext cx="8466137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208,57 – 108,57: ((60,4 – 57,6 ∙</a:t>
            </a: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(3,6 + 3,45)) =</a:t>
            </a:r>
            <a:endParaRPr sz="28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На калькуляторе набираем: 3,6+3,45=*57,6=MS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60,4-MR=MS  108,57/MR=MS 208,57-MR=</a:t>
            </a:r>
            <a:endParaRPr sz="28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Ответ: 208.8841</a:t>
            </a:r>
            <a:endParaRPr sz="28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5"/>
          <p:cNvSpPr txBox="1"/>
          <p:nvPr/>
        </p:nvSpPr>
        <p:spPr>
          <a:xfrm>
            <a:off x="214312" y="1214437"/>
            <a:ext cx="8358187" cy="32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 . Расставьте порядок действий и вычислите: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(0,0288 : 1,8 + 0,7 + 0,7 + 0,7 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0,12) 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35,24 =</a:t>
            </a: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8,12 ∙</a:t>
            </a:r>
            <a:r>
              <a:rPr lang="en-US" sz="2400" b="1" i="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0,25 + 3,24 </a:t>
            </a:r>
            <a:r>
              <a:rPr lang="en-US" sz="2400" b="1" i="0" u="none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lang="en-US" sz="2400" b="1" i="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0,25 =</a:t>
            </a:r>
            <a:endParaRPr sz="2400" b="1" i="0" u="none">
              <a:solidFill>
                <a:srgbClr val="FF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(14 – 12,725) ∙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12,4 – 2,6 : (11,2 – 7,95) =</a:t>
            </a:r>
            <a:endParaRPr sz="24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(3,52 : 1,1 + 6,2) ∙</a:t>
            </a: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(7,2 – 4,62 : 2,2) =</a:t>
            </a:r>
            <a:endParaRPr sz="24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(92,86 : 2,6 – 0,8 ) ∙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( 3,4 + 7,04 : 3,2) =</a:t>
            </a: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565,3 – 465,3 : ((1,25 + 5,6) ∙</a:t>
            </a:r>
            <a:r>
              <a:rPr lang="en-US" sz="2400" b="1" i="0" u="none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 (55,8 – 49,2) =</a:t>
            </a:r>
            <a:endParaRPr sz="2400" b="1" i="0" u="none">
              <a:solidFill>
                <a:srgbClr val="FF99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FF99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1" name="Google Shape;33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-3048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5" descr="D:\PICTURES\Анимашки\diskette_walking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29062" y="4633912"/>
            <a:ext cx="1785937" cy="1414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6"/>
          <p:cNvSpPr txBox="1"/>
          <p:nvPr/>
        </p:nvSpPr>
        <p:spPr>
          <a:xfrm>
            <a:off x="214312" y="1214437"/>
            <a:ext cx="8358187" cy="32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 . Расставьте порядок действий и вычислите:</a:t>
            </a:r>
            <a:endParaRPr/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(0,0288 : 1,8 + 0,7 + 0,7 + 0,7 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0,12) </a:t>
            </a:r>
            <a:r>
              <a:rPr lang="en-US" sz="24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lang="en-US" sz="24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35,24 =</a:t>
            </a:r>
            <a:endParaRPr sz="2400" b="1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8,12 ∙</a:t>
            </a:r>
            <a:r>
              <a:rPr lang="en-US" sz="2400" b="1" i="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0,25 + 3,24 </a:t>
            </a:r>
            <a:r>
              <a:rPr lang="en-US" sz="2400" b="1" i="0" u="none">
                <a:solidFill>
                  <a:srgbClr val="FF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∙</a:t>
            </a:r>
            <a:r>
              <a:rPr lang="en-US" sz="2400" b="1" i="0" u="none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0,25 =</a:t>
            </a:r>
            <a:endParaRPr sz="2400" b="1" i="0" u="none">
              <a:solidFill>
                <a:srgbClr val="FF33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(14 – 12,725) ∙</a:t>
            </a:r>
            <a:r>
              <a:rPr lang="en-US" sz="2400" b="1" i="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12,4 – 2,6 : (11,2 – 7,95) =</a:t>
            </a:r>
            <a:endParaRPr sz="2400" b="1" i="0" u="non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(3,52 : 1,1 + 6,2) ∙</a:t>
            </a:r>
            <a:r>
              <a:rPr lang="en-US" sz="2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(7,2 – 4,62 : 2,2) =</a:t>
            </a:r>
            <a:endParaRPr sz="24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(92,86 : 2,6 – 0,8 ) ∙</a:t>
            </a: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( 3,4 + 7,04 : 3,2) =</a:t>
            </a:r>
            <a:endParaRPr sz="2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33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FF99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565,3 – 465,3 : ((1,25 + 5,6) ∙</a:t>
            </a:r>
            <a:r>
              <a:rPr lang="en-US" sz="2400" b="1" i="0" u="none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rPr>
              <a:t> (55,8 – 49,2) =</a:t>
            </a:r>
            <a:endParaRPr sz="2400" b="1" i="0" u="none">
              <a:solidFill>
                <a:srgbClr val="FF99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rgbClr val="FF99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338" name="Google Shape;338;p46"/>
          <p:cNvGraphicFramePr/>
          <p:nvPr/>
        </p:nvGraphicFramePr>
        <p:xfrm>
          <a:off x="6858000" y="1928812"/>
          <a:ext cx="1928800" cy="2286050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1928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52,86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2,84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33,252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195,5262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555,0080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39" name="Google Shape;33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-3048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 txBox="1"/>
          <p:nvPr/>
        </p:nvSpPr>
        <p:spPr>
          <a:xfrm>
            <a:off x="642937" y="500062"/>
            <a:ext cx="7786687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 на дом: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1.Страница 174-177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Знать назначение основных клавиш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0750" y="2214562"/>
            <a:ext cx="3000375" cy="4500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7" descr="D:\PICTURES\Анимашки\10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8937" y="3214687"/>
            <a:ext cx="3071812" cy="243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2000250" y="714375"/>
            <a:ext cx="4429125" cy="3000375"/>
          </a:xfrm>
          <a:custGeom>
            <a:avLst/>
            <a:gdLst/>
            <a:ahLst/>
            <a:cxnLst/>
            <a:rect l="l" t="t" r="r" b="b"/>
            <a:pathLst>
              <a:path w="4429125" h="3000375" extrusionOk="0">
                <a:moveTo>
                  <a:pt x="0" y="0"/>
                </a:moveTo>
                <a:lnTo>
                  <a:pt x="3929052" y="0"/>
                </a:lnTo>
                <a:lnTo>
                  <a:pt x="4429125" y="500073"/>
                </a:lnTo>
                <a:lnTo>
                  <a:pt x="4429125" y="3000375"/>
                </a:lnTo>
                <a:lnTo>
                  <a:pt x="0" y="300037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Назначение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приложения «КАЛЬКУЛЯТОР»</a:t>
            </a:r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1143000" y="4143375"/>
            <a:ext cx="7072312" cy="17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странице учебника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найдите ответ на вопрос.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2643187" y="2857500"/>
            <a:ext cx="3643312" cy="1428750"/>
          </a:xfrm>
          <a:custGeom>
            <a:avLst/>
            <a:gdLst/>
            <a:ahLst/>
            <a:cxnLst/>
            <a:rect l="l" t="t" r="r" b="b"/>
            <a:pathLst>
              <a:path w="3643312" h="1428750" extrusionOk="0">
                <a:moveTo>
                  <a:pt x="0" y="0"/>
                </a:moveTo>
                <a:lnTo>
                  <a:pt x="3405182" y="0"/>
                </a:lnTo>
                <a:lnTo>
                  <a:pt x="3643312" y="238130"/>
                </a:lnTo>
                <a:lnTo>
                  <a:pt x="3643312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Назначение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приложения «КАЛЬКУЛЯТОР»</a:t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5214937" y="1500187"/>
            <a:ext cx="3929062" cy="1357312"/>
          </a:xfrm>
          <a:prstGeom prst="ellipse">
            <a:avLst/>
          </a:prstGeom>
          <a:solidFill>
            <a:srgbClr val="558ED5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Перевод чисел из одной системы счислений в другую</a:t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214312" y="1214437"/>
            <a:ext cx="2643187" cy="1428750"/>
          </a:xfrm>
          <a:prstGeom prst="ellipse">
            <a:avLst/>
          </a:prstGeom>
          <a:solidFill>
            <a:srgbClr val="99CC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Оперативно выполнять вычисления</a:t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2143125" y="5143500"/>
            <a:ext cx="4572000" cy="1428750"/>
          </a:xfrm>
          <a:prstGeom prst="ellipse">
            <a:avLst/>
          </a:prstGeom>
          <a:solidFill>
            <a:srgbClr val="FAC09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Дает возможность глубоко освоить работу компьютера с числовой информацией</a:t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214562" y="142875"/>
            <a:ext cx="4643437" cy="1500187"/>
          </a:xfrm>
          <a:prstGeom prst="ellipse">
            <a:avLst/>
          </a:prstGeom>
          <a:solidFill>
            <a:srgbClr val="D99694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Передавать результаты вычислений в другие программы</a:t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6215062" y="4071937"/>
            <a:ext cx="2928937" cy="1428750"/>
          </a:xfrm>
          <a:prstGeom prst="ellipse">
            <a:avLst/>
          </a:prstGeom>
          <a:solidFill>
            <a:srgbClr val="99CC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Обеспечивает точность вычислений</a:t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0" y="4071937"/>
            <a:ext cx="2857500" cy="1428750"/>
          </a:xfrm>
          <a:prstGeom prst="ellipse">
            <a:avLst/>
          </a:prstGeom>
          <a:solidFill>
            <a:srgbClr val="99CC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Освоить принципы логической арифметики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1285875" y="500062"/>
            <a:ext cx="6357937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Калькулятор имеет два режима работы</a:t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1000125" y="2214562"/>
            <a:ext cx="3071812" cy="1214437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Обычный 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4714875" y="2214562"/>
            <a:ext cx="3071812" cy="1214437"/>
          </a:xfrm>
          <a:prstGeom prst="ellipse">
            <a:avLst/>
          </a:prstGeom>
          <a:solidFill>
            <a:srgbClr val="92D05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Инженерный </a:t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1000125" y="3857625"/>
            <a:ext cx="7215187" cy="571500"/>
          </a:xfrm>
          <a:prstGeom prst="roundRect">
            <a:avLst>
              <a:gd name="adj" fmla="val 16667"/>
            </a:avLst>
          </a:prstGeom>
          <a:solidFill>
            <a:srgbClr val="D99694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 выбрать режим, откройте пункт горизонтального меню ВИД. </a:t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2500312" y="1714500"/>
            <a:ext cx="428625" cy="500062"/>
          </a:xfrm>
          <a:prstGeom prst="downArrow">
            <a:avLst>
              <a:gd name="adj1" fmla="val 12343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5429250" y="1714500"/>
            <a:ext cx="428625" cy="500062"/>
          </a:xfrm>
          <a:prstGeom prst="downArrow">
            <a:avLst>
              <a:gd name="adj1" fmla="val 12343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1643062" y="4857750"/>
            <a:ext cx="5786437" cy="13573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набора цифр можно пользоваться мышью или малой клавиатурой, но при этом должен гореть индикатор NumLock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/>
        </p:nvSpPr>
        <p:spPr>
          <a:xfrm>
            <a:off x="428625" y="1214437"/>
            <a:ext cx="84296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ПРИЛОЖЕНИЕ «КАЛЬКУЛЯТОР»</a:t>
            </a: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Запуск: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Пуск → Программы → Стандартные → Калькулятор</a:t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l="1771" t="2951" r="77952" b="71972"/>
          <a:stretch/>
        </p:blipFill>
        <p:spPr>
          <a:xfrm>
            <a:off x="642937" y="3143250"/>
            <a:ext cx="2471737" cy="244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 rotWithShape="1">
          <a:blip r:embed="rId4">
            <a:alphaModFix/>
          </a:blip>
          <a:srcRect l="1771" t="2952" r="60827" b="66436"/>
          <a:stretch/>
        </p:blipFill>
        <p:spPr>
          <a:xfrm>
            <a:off x="3714750" y="2608262"/>
            <a:ext cx="4559300" cy="29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Google Shape;141;p20"/>
          <p:cNvGraphicFramePr/>
          <p:nvPr/>
        </p:nvGraphicFramePr>
        <p:xfrm>
          <a:off x="1857375" y="1643062"/>
          <a:ext cx="5357800" cy="3857625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3509950"/>
                <a:gridCol w="18478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12895643 − 12673421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456839 + 10654272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257895 ∙ 25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22220: 24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(569 ∙ 8 − 552) : 1000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(659 − 35) ∙ 2 − 1248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(2874 + 226) : 100− 30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(36987 − 651) : 3 − 112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2" name="Google Shape;142;p20"/>
          <p:cNvSpPr txBox="1"/>
          <p:nvPr/>
        </p:nvSpPr>
        <p:spPr>
          <a:xfrm>
            <a:off x="142875" y="285750"/>
            <a:ext cx="8643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Вычислить, используя калькулятор (вид – обычный).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20" descr="D:\PICTURES\Анимашки\AG00317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5214937"/>
            <a:ext cx="10382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21"/>
          <p:cNvGraphicFramePr/>
          <p:nvPr/>
        </p:nvGraphicFramePr>
        <p:xfrm>
          <a:off x="1857375" y="1643062"/>
          <a:ext cx="5357800" cy="3857625"/>
        </p:xfrm>
        <a:graphic>
          <a:graphicData uri="http://schemas.openxmlformats.org/drawingml/2006/table">
            <a:tbl>
              <a:tblPr>
                <a:noFill/>
                <a:tableStyleId>{ABC43D43-2CB2-4483-8A60-A22A30E04858}</a:tableStyleId>
              </a:tblPr>
              <a:tblGrid>
                <a:gridCol w="3509950"/>
                <a:gridCol w="1847850"/>
              </a:tblGrid>
              <a:tr h="42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Пример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Ответ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12895643 − 12673421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222222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456839 + 10654272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257895 ∙ 25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22220: 24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(569 ∙ 8 − 552) : 1000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(659 − 35) ∙ 2 − 1248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(2874 + 226) : 100− 30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(36987 − 651) : 3 − 112</a:t>
                      </a:r>
                      <a:endParaRPr/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6825" marR="668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49" name="Google Shape;149;p21"/>
          <p:cNvSpPr txBox="1"/>
          <p:nvPr/>
        </p:nvSpPr>
        <p:spPr>
          <a:xfrm>
            <a:off x="142875" y="285750"/>
            <a:ext cx="86439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Задание: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Вычислить, используя калькулятор (вид – обычный).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1" descr="D:\PICTURES\Анимашки\AG00317_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86375"/>
            <a:ext cx="1038225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1830</Words>
  <Application>Microsoft Office PowerPoint</Application>
  <PresentationFormat>Экран (4:3)</PresentationFormat>
  <Paragraphs>297</Paragraphs>
  <Slides>35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ПРИЛОЖЕНИЕ «КАЛЬКУЛЯТОР»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«КАЛЬКУЛЯТОР»</dc:title>
  <dc:creator>Татьяна</dc:creator>
  <cp:lastModifiedBy>Татьяна Похващева</cp:lastModifiedBy>
  <cp:revision>2</cp:revision>
  <dcterms:modified xsi:type="dcterms:W3CDTF">2021-01-16T10:10:12Z</dcterms:modified>
</cp:coreProperties>
</file>