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260" r:id="rId5"/>
    <p:sldId id="291" r:id="rId6"/>
    <p:sldId id="292" r:id="rId7"/>
    <p:sldId id="265" r:id="rId8"/>
    <p:sldId id="295" r:id="rId9"/>
    <p:sldId id="293" r:id="rId10"/>
    <p:sldId id="262" r:id="rId11"/>
    <p:sldId id="296" r:id="rId12"/>
    <p:sldId id="264" r:id="rId13"/>
    <p:sldId id="287" r:id="rId14"/>
    <p:sldId id="267" r:id="rId15"/>
    <p:sldId id="270" r:id="rId16"/>
    <p:sldId id="266" r:id="rId17"/>
    <p:sldId id="268" r:id="rId18"/>
    <p:sldId id="269" r:id="rId19"/>
    <p:sldId id="280" r:id="rId20"/>
    <p:sldId id="282" r:id="rId21"/>
    <p:sldId id="300" r:id="rId22"/>
    <p:sldId id="299" r:id="rId23"/>
    <p:sldId id="271" r:id="rId24"/>
    <p:sldId id="273" r:id="rId25"/>
    <p:sldId id="274" r:id="rId26"/>
    <p:sldId id="272" r:id="rId27"/>
    <p:sldId id="275" r:id="rId28"/>
    <p:sldId id="302" r:id="rId29"/>
    <p:sldId id="303" r:id="rId30"/>
    <p:sldId id="304" r:id="rId31"/>
    <p:sldId id="305" r:id="rId32"/>
    <p:sldId id="306" r:id="rId33"/>
    <p:sldId id="307" r:id="rId34"/>
    <p:sldId id="276" r:id="rId35"/>
    <p:sldId id="279" r:id="rId36"/>
    <p:sldId id="310" r:id="rId37"/>
    <p:sldId id="309" r:id="rId38"/>
    <p:sldId id="263" r:id="rId39"/>
    <p:sldId id="312" r:id="rId40"/>
    <p:sldId id="314" r:id="rId41"/>
    <p:sldId id="316" r:id="rId42"/>
    <p:sldId id="318" r:id="rId43"/>
    <p:sldId id="320" r:id="rId44"/>
    <p:sldId id="322" r:id="rId45"/>
    <p:sldId id="286" r:id="rId46"/>
    <p:sldId id="284" r:id="rId47"/>
    <p:sldId id="323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288D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3C34-6DE0-4200-A864-DFAC87070AD1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DEA4-0D86-4443-B982-B1AA85269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80F2-7562-4E1A-913E-5BDA99F195F8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9941-C7CD-4142-AEC4-D292AD2A4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4A69-9EBB-46C1-96B6-8851BDA515DB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7FE4-C879-41D3-AF99-1497310C1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E0A-A9EE-44B9-B36B-A2FD3A400853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E4A2-4129-4169-8C3A-7C029E28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346E-0A00-4239-8709-0AA56BF48645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F8BF-DD8A-432F-8A45-166EEDB06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3B19-07AF-418C-A3A0-012E31CFBE69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3D16-FA07-4412-ADF8-B663A9DBD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E49B-B312-4452-90A7-93587149A556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5557-0638-4B07-B0A8-3E7AD0B28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5728-528F-45B9-9FF0-6A84319108A9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1218-D460-41A7-B8AD-CBAF3A625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28B7-986A-4F9C-8D85-1EF4BCED231D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170F-B333-427B-9906-4B9AE2F3F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D8AF-C2C1-4FCF-9D42-03AE88A534EF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57FF-86EE-4030-A17E-5D221E16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6A98-8678-4EE8-8D87-30AE2DC42595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B490-1A42-46F7-BE25-56FF6312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BD652-DF64-4B06-A4F6-148CEE83D3E8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A9A31-A377-45E7-B08E-E70F6E027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ru.wikipedia.org/wiki/1918_%D0%B3%D0%BE%D0%B4" TargetMode="External"/><Relationship Id="rId7" Type="http://schemas.openxmlformats.org/officeDocument/2006/relationships/hyperlink" Target="https://ru.wikipedia.org/wiki/1926_%D0%B3%D0%BE%D0%B4" TargetMode="External"/><Relationship Id="rId2" Type="http://schemas.openxmlformats.org/officeDocument/2006/relationships/hyperlink" Target="https://ru.wikipedia.org/wiki/29_%D0%BE%D0%BA%D1%82%D1%8F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22" TargetMode="External"/><Relationship Id="rId5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4" Type="http://schemas.openxmlformats.org/officeDocument/2006/relationships/hyperlink" Target="https://ru.wikipedia.org/wiki/1924_%D0%B3%D0%BE%D0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1977_%D0%B3%D0%BE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0%BB%D0%B5%D0%BA%D1%82%D0%B8%D0%B2%D0%B8%D0%B7%D0%B0%D1%86%D0%B8%D1%8F" TargetMode="External"/><Relationship Id="rId2" Type="http://schemas.openxmlformats.org/officeDocument/2006/relationships/hyperlink" Target="https://ru.wikipedia.org/wiki/%D0%98%D0%BD%D0%B4%D1%83%D1%81%D1%82%D1%80%D0%B8%D0%B0%D0%BB%D0%B8%D0%B7%D0%B0%D1%86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2%D1%81%D0%B5%D0%B2%D0%BE%D0%B1%D1%83%D1%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5"/>
          <p:cNvSpPr>
            <a:spLocks noGrp="1"/>
          </p:cNvSpPr>
          <p:nvPr>
            <p:ph type="body" idx="1"/>
          </p:nvPr>
        </p:nvSpPr>
        <p:spPr>
          <a:xfrm>
            <a:off x="5148263" y="3141663"/>
            <a:ext cx="3816350" cy="3095625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D8288D"/>
                </a:solidFill>
              </a:rPr>
              <a:t>100 лет ВЛКСМ</a:t>
            </a:r>
          </a:p>
        </p:txBody>
      </p:sp>
      <p:pic>
        <p:nvPicPr>
          <p:cNvPr id="14338" name="Picture 2" descr="C:\Users\User\Desktop\fedea746cd0ecb257a1249d3a2a80bb1_XL.jpg"/>
          <p:cNvPicPr>
            <a:picLocks noChangeAspect="1" noChangeArrowheads="1"/>
          </p:cNvPicPr>
          <p:nvPr/>
        </p:nvPicPr>
        <p:blipFill>
          <a:blip r:embed="rId2" cstate="print"/>
          <a:srcRect t="4465" r="1471" b="3284"/>
          <a:stretch>
            <a:fillRect/>
          </a:stretch>
        </p:blipFill>
        <p:spPr bwMode="auto">
          <a:xfrm>
            <a:off x="0" y="2016125"/>
            <a:ext cx="47164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0_8103e_91c1ddcf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8913"/>
            <a:ext cx="4465637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130925" cy="1296988"/>
          </a:xfrm>
        </p:spPr>
        <p:txBody>
          <a:bodyPr/>
          <a:lstStyle/>
          <a:p>
            <a:pPr eaLnBrk="1" hangingPunct="1"/>
            <a:r>
              <a:rPr lang="ru-RU" b="1" smtClean="0"/>
              <a:t>       Устав ВЛКСМ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7777163" cy="42481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/>
              <a:t>Согласно Уставу ВЛКСМ в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комсомол принимаются </a:t>
            </a:r>
            <a:r>
              <a:rPr lang="ru-RU" sz="3200" b="1" dirty="0" smtClean="0"/>
              <a:t>юноши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и девушки в возрасте от 14 до 28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лет. В 1971 в комсомоле состояло свыше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28 млн. молодых людей всех наций 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народностей СССР</a:t>
            </a:r>
            <a:r>
              <a:rPr lang="ru-RU" sz="3200" dirty="0" smtClean="0"/>
              <a:t>. За 50 лет 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комсомоле прошло политическую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школу более </a:t>
            </a:r>
            <a:r>
              <a:rPr lang="ru-RU" sz="3200" b="1" dirty="0" smtClean="0"/>
              <a:t>100 млн</a:t>
            </a:r>
            <a:r>
              <a:rPr lang="ru-RU" sz="3200" dirty="0" smtClean="0"/>
              <a:t>. советских людей.</a:t>
            </a:r>
            <a:endParaRPr lang="ru-RU" sz="3200" dirty="0"/>
          </a:p>
        </p:txBody>
      </p:sp>
      <p:pic>
        <p:nvPicPr>
          <p:cNvPr id="24579" name="Picture 2" descr="C:\Users\User\Desktop\viwia 008.jpg"/>
          <p:cNvPicPr>
            <a:picLocks noChangeAspect="1" noChangeArrowheads="1"/>
          </p:cNvPicPr>
          <p:nvPr/>
        </p:nvPicPr>
        <p:blipFill>
          <a:blip r:embed="rId2" cstate="print"/>
          <a:srcRect l="15642" t="4500" r="14609" b="5501"/>
          <a:stretch>
            <a:fillRect/>
          </a:stretch>
        </p:blipFill>
        <p:spPr bwMode="auto">
          <a:xfrm>
            <a:off x="6659563" y="620713"/>
            <a:ext cx="22336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62950" cy="1425575"/>
          </a:xfrm>
        </p:spPr>
        <p:txBody>
          <a:bodyPr lIns="91440" rIns="91440" bIns="45720" anchor="ctr"/>
          <a:lstStyle/>
          <a:p>
            <a:pPr eaLnBrk="1" hangingPunct="1">
              <a:defRPr/>
            </a:pPr>
            <a:r>
              <a:rPr lang="ru-RU" sz="3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Комсомольский билет, члена - Всесоюзного коммунистического союза молодежи (ВЛКСМ)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5602" name="Picture 5" descr="%D0%9A%D0%BE%D0%BC%D1%81%D0%BE%D0%BC%D0%BE%D0%BB%D1%8C%D1%81%D0%BA%D0%B8%D0%B9_%D0%B1%D0%B8%D0%BB%D0%B5%D1%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36838"/>
            <a:ext cx="831691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/>
              <a:t>Они защищали Родину</a:t>
            </a:r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Во время Великой Отечественной войны в шахтерском городке </a:t>
            </a:r>
            <a:r>
              <a:rPr lang="ru-RU" sz="3200" b="1" dirty="0" smtClean="0"/>
              <a:t>Краснодон</a:t>
            </a:r>
            <a:r>
              <a:rPr lang="ru-RU" sz="3200" dirty="0" smtClean="0"/>
              <a:t> комсомольцы, учащиеся 9-10 классов по собственной инициативе организовали подпольную организацию и назвали ее </a:t>
            </a:r>
            <a:r>
              <a:rPr lang="ru-RU" sz="3200" b="1" dirty="0" smtClean="0"/>
              <a:t>"Молодая гвардия". </a:t>
            </a:r>
            <a:r>
              <a:rPr lang="ru-RU" sz="3200" dirty="0" smtClean="0"/>
              <a:t>Возраст подпольщиков - 15-17 лет. Организация насчитывала около 100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413448" cy="12241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</a:rPr>
              <a:t>«Молодая гвардия»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916113"/>
            <a:ext cx="7993062" cy="2881312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Известный советский писатель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А.Фадеев, используя документы,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воспоминания очевидцев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событий, написал роман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 "Молодая гвардия"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о подвиге героев-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500" smtClean="0"/>
              <a:t>краснодонцев</a:t>
            </a:r>
            <a:r>
              <a:rPr lang="ru-RU" sz="2000" smtClean="0"/>
              <a:t>.</a:t>
            </a:r>
          </a:p>
        </p:txBody>
      </p:sp>
      <p:pic>
        <p:nvPicPr>
          <p:cNvPr id="27651" name="Picture 2" descr="C:\Users\User\Desktop\1a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285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</a:t>
            </a:r>
            <a:r>
              <a:rPr lang="ru-RU" sz="6600" b="1" smtClean="0"/>
              <a:t>Молодогвардейцы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Олег Кошевой, Ульяна Громова, Иван Земнухов, Любовь Шевцова, Сергей Тюленин, Иван Туркенич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223962"/>
          </a:xfrm>
        </p:spPr>
        <p:txBody>
          <a:bodyPr/>
          <a:lstStyle/>
          <a:p>
            <a:pPr eaLnBrk="1" hangingPunct="1"/>
            <a:r>
              <a:rPr lang="ru-RU" sz="5400" b="1" smtClean="0"/>
              <a:t>       Молодогвардейцы</a:t>
            </a:r>
            <a:endParaRPr lang="ru-RU" smtClean="0"/>
          </a:p>
        </p:txBody>
      </p:sp>
      <p:pic>
        <p:nvPicPr>
          <p:cNvPr id="9218" name="Picture 2" descr="C:\Users\User\Desktop\ol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84784"/>
            <a:ext cx="2304256" cy="3368376"/>
          </a:xfrm>
          <a:effectLst>
            <a:softEdge rad="112500"/>
          </a:effectLst>
        </p:spPr>
      </p:pic>
      <p:pic>
        <p:nvPicPr>
          <p:cNvPr id="9219" name="Picture 3" descr="C:\Users\User\Desktop\newphoto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2088232" cy="308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C:\Users\User\Desktop\1021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53172"/>
            <a:ext cx="2520280" cy="280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User\Desktop\320_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628800"/>
            <a:ext cx="1944216" cy="262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C:\Users\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880686"/>
            <a:ext cx="1944216" cy="2651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3448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Клятва молодогвардейцев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7978775" cy="512762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Вступая в ряды подпольной организации молодогвардейцы давали </a:t>
            </a:r>
            <a:r>
              <a:rPr lang="ru-RU" sz="3800" b="1" dirty="0" smtClean="0"/>
              <a:t>клятву</a:t>
            </a:r>
            <a:r>
              <a:rPr lang="ru-RU" sz="3800" dirty="0" smtClean="0"/>
              <a:t>. Вот клятва Олега Кошевого: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"Я, Олег Кошевой, вступая в ряды членов "Молодой гвардии", перед лицом своих друзей по оружию, перед лицом родной многострадальной земли, перед лицом всего народа торжественно клянусь: беспрекословно выполнять любые задания организации; хранить в глубочайшей тайне все, что касается моей работы в организации.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Я клянусь мстить беспощадно за сожженные разоренные города и села, за кровь наших людей, за мужественную смерть героев-шахтеров.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И если для этой мести потребуется моя жизнь, я отдам ее без минуты колебания.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Если же я нарушу эту священную клятву под пытками или из-за трусости, пусть мое имя, мои родные будут навеки прокляты, а меня самого покарает суровая рука моих товарищей.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Кровь за кровь, смерть за смерть!"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1368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Деятельность молодогвардейцев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расклеивали листовки «Смерть  немецким захватчикам»!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освобождали военнопленных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нападали на легковые машины с офицерами, на машины-цистерны, охрану уничтожали,  а бензин выливали на землю, задерживали машины с оружием, продовольствием, обмундированием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развешивали флаги по всему городу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подпольщики узнали, что из города в Германию угнали около 800 человек, готовятся новые списки. Они решили поджечь биржу и уничтожить списки молодежи, подготовленных к отправке в Германию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2590800" y="3244850"/>
            <a:ext cx="24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4294967295"/>
          </p:nvPr>
        </p:nvSpPr>
        <p:spPr>
          <a:xfrm>
            <a:off x="0" y="404813"/>
            <a:ext cx="4356100" cy="5919787"/>
          </a:xfrm>
        </p:spPr>
        <p:txBody>
          <a:bodyPr/>
          <a:lstStyle/>
          <a:p>
            <a:pPr eaLnBrk="1" hangingPunct="1"/>
            <a:r>
              <a:rPr lang="ru-RU" sz="2800" b="1" smtClean="0"/>
              <a:t>Память о молодогвардейцах, вставших в ряды советских патриотов, героически сражавшихся с оккупантами, с фашистской нечистью, останется в сердцах всех честных людей разных поколений.</a:t>
            </a:r>
            <a:endParaRPr lang="ru-RU" sz="2800" smtClean="0"/>
          </a:p>
          <a:p>
            <a:pPr eaLnBrk="1" hangingPunct="1"/>
            <a:r>
              <a:rPr lang="ru-RU" sz="2800" b="1" smtClean="0"/>
              <a:t>Вечная им память!</a:t>
            </a:r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32770" name="Picture 2" descr="C:\Users\User\Desktop\pam_gvard_kras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33375"/>
            <a:ext cx="46434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1296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</a:t>
            </a:r>
            <a:r>
              <a:rPr lang="ru-RU" sz="6000" b="1" dirty="0" smtClean="0"/>
              <a:t>Лиза Чайкина</a:t>
            </a:r>
            <a:endParaRPr lang="ru-RU" sz="6000" b="1" dirty="0"/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50825" y="1916113"/>
            <a:ext cx="8424863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Во время Великой Отечественной войны была </a:t>
            </a:r>
            <a:r>
              <a:rPr lang="ru-RU" sz="2000" b="1">
                <a:latin typeface="Constantia" pitchFamily="18" charset="0"/>
              </a:rPr>
              <a:t>секрета-</a:t>
            </a:r>
          </a:p>
          <a:p>
            <a:r>
              <a:rPr lang="ru-RU" sz="2000" b="1">
                <a:latin typeface="Constantia" pitchFamily="18" charset="0"/>
              </a:rPr>
              <a:t>рём Пеновского райкома ВЛКСМ, </a:t>
            </a:r>
            <a:r>
              <a:rPr lang="ru-RU" sz="2000">
                <a:latin typeface="Constantia" pitchFamily="18" charset="0"/>
              </a:rPr>
              <a:t>возглавляла подполь-</a:t>
            </a:r>
          </a:p>
          <a:p>
            <a:r>
              <a:rPr lang="ru-RU" sz="2000">
                <a:latin typeface="Constantia" pitchFamily="18" charset="0"/>
              </a:rPr>
              <a:t>ную организацию молодёжи, принимала активное </a:t>
            </a:r>
          </a:p>
          <a:p>
            <a:r>
              <a:rPr lang="ru-RU" sz="2000">
                <a:latin typeface="Constantia" pitchFamily="18" charset="0"/>
              </a:rPr>
              <a:t>участие в операциях партизанского отряда.</a:t>
            </a:r>
          </a:p>
          <a:p>
            <a:r>
              <a:rPr lang="ru-RU" sz="2000">
                <a:latin typeface="Constantia" pitchFamily="18" charset="0"/>
              </a:rPr>
              <a:t>22 ноября 1941 года Лиза Чайкина была отправлена в Пено с целью разведки численности вражеского гарнизона. По пути в Пено она зашла на хутор  к своей подруге, где её заметил староста и донёс немцам. Немцы ворвались в дом её подруги и расстреляли семью, а Лизу Чайкину увезли в Пено. Даже под пытками она отказалась выдать информацию о местонахождении партизанского отряда и была расстреляна 23 ноября 1941 года.</a:t>
            </a:r>
          </a:p>
          <a:p>
            <a:r>
              <a:rPr lang="ru-RU" sz="2000">
                <a:latin typeface="Constantia" pitchFamily="18" charset="0"/>
              </a:rPr>
              <a:t>Звание </a:t>
            </a:r>
            <a:r>
              <a:rPr lang="ru-RU" sz="2000" b="1">
                <a:latin typeface="Constantia" pitchFamily="18" charset="0"/>
              </a:rPr>
              <a:t>Героя Советского Союза </a:t>
            </a:r>
            <a:r>
              <a:rPr lang="ru-RU" sz="2000">
                <a:latin typeface="Constantia" pitchFamily="18" charset="0"/>
              </a:rPr>
              <a:t>Елизавете Ивановне Чайкиной присвоено посмертно 6 марта 1942 года. Также Лиза Чайкина была награждена орденом Ленина.</a:t>
            </a:r>
          </a:p>
        </p:txBody>
      </p:sp>
      <p:pic>
        <p:nvPicPr>
          <p:cNvPr id="1026" name="Picture 2" descr="C:\Users\User\Desktop\Chaikina_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320" y="188640"/>
            <a:ext cx="19236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6944" cy="4392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0000"/>
                </a:solidFill>
              </a:rPr>
              <a:t>  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700" b="1" dirty="0" smtClean="0">
                <a:solidFill>
                  <a:srgbClr val="FF0000"/>
                </a:solidFill>
              </a:rPr>
              <a:t>ВЛКСМ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(Всесоюзный Ленинский 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Коммунистический Союз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Молодёжи) -  </a:t>
            </a:r>
            <a:r>
              <a:rPr lang="ru-RU" sz="4000" b="1" dirty="0" smtClean="0"/>
              <a:t>массовая общественно-политическая организация советской молодёжи.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User\Desktop\1225113568_081027_vlksm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573463"/>
            <a:ext cx="47180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83488" cy="11543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 Александр Матросов</a:t>
            </a:r>
            <a:endParaRPr lang="ru-RU" sz="5400" b="1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23850" y="1989138"/>
            <a:ext cx="8280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Герой Советского Союза</a:t>
            </a:r>
            <a:r>
              <a:rPr lang="ru-RU" sz="2800">
                <a:latin typeface="Constantia" pitchFamily="18" charset="0"/>
              </a:rPr>
              <a:t>( красноармеец, </a:t>
            </a:r>
          </a:p>
          <a:p>
            <a:r>
              <a:rPr lang="ru-RU" sz="2800">
                <a:latin typeface="Constantia" pitchFamily="18" charset="0"/>
              </a:rPr>
              <a:t>стрелок-автоматчик 2-го отдельного </a:t>
            </a:r>
          </a:p>
          <a:p>
            <a:r>
              <a:rPr lang="ru-RU" sz="2800">
                <a:latin typeface="Constantia" pitchFamily="18" charset="0"/>
              </a:rPr>
              <a:t>батальона 91-й отдельной Сибирской добровольческой бригады имени И. В. Сталина 6-го Сталинского Сибирского добровольческого стрелкового корпуса 22-й армии Калининского фронта, член ВЛКСМ). Известен благодаря самопожертвенному подвигу, когда он </a:t>
            </a:r>
            <a:r>
              <a:rPr lang="ru-RU" sz="2800" b="1">
                <a:latin typeface="Constantia" pitchFamily="18" charset="0"/>
              </a:rPr>
              <a:t>закрыл своей грудью амбразуру немецкого дзота</a:t>
            </a:r>
            <a:r>
              <a:rPr lang="ru-RU" sz="2800">
                <a:latin typeface="Constantia" pitchFamily="18" charset="0"/>
              </a:rPr>
              <a:t>, посмертно было присвоено звание </a:t>
            </a:r>
            <a:r>
              <a:rPr lang="ru-RU" sz="2800" b="1">
                <a:latin typeface="Constantia" pitchFamily="18" charset="0"/>
              </a:rPr>
              <a:t>Героя Советского Союза. </a:t>
            </a:r>
          </a:p>
        </p:txBody>
      </p:sp>
      <p:pic>
        <p:nvPicPr>
          <p:cNvPr id="2050" name="Picture 2" descr="C:\Users\User\Desktop\42-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0"/>
            <a:ext cx="2016224" cy="289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etod-kopilka.ru/images/doc/6/44130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642938"/>
            <a:ext cx="76438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80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images.myshared.ru/6/681000/slid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6" r="8594" b="9375"/>
          <a:stretch>
            <a:fillRect/>
          </a:stretch>
        </p:blipFill>
        <p:spPr bwMode="auto">
          <a:xfrm>
            <a:off x="1143000" y="428625"/>
            <a:ext cx="74295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195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1298575"/>
          </a:xfrm>
        </p:spPr>
        <p:txBody>
          <a:bodyPr/>
          <a:lstStyle/>
          <a:p>
            <a:pPr eaLnBrk="1" hangingPunct="1"/>
            <a:r>
              <a:rPr lang="ru-RU" b="1" smtClean="0"/>
              <a:t>       «Юность строит города»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Мужество и самоотверженность при восстановлении разрушенного войной народного хозяйства, освоение целинных и залежных земель, участие комсомола в ударных комсомольских стройках: </a:t>
            </a:r>
            <a:r>
              <a:rPr lang="ru-RU" b="1" smtClean="0"/>
              <a:t>Братская ГЭС, БАМ, Усть-Илим</a:t>
            </a:r>
            <a:r>
              <a:rPr lang="ru-RU" smtClean="0"/>
              <a:t>, участие комсомола </a:t>
            </a:r>
            <a:r>
              <a:rPr lang="ru-RU" b="1" smtClean="0"/>
              <a:t>в космической летописи </a:t>
            </a:r>
            <a:r>
              <a:rPr lang="ru-RU" smtClean="0"/>
              <a:t>страны.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C:\Users\User\Desktop\троительство-Усть-илимской-ГЭС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User\Desktop\img225215_7-5_Ust-Ilimskaya_GES.jpg"/>
          <p:cNvPicPr>
            <a:picLocks noChangeAspect="1" noChangeArrowheads="1"/>
          </p:cNvPicPr>
          <p:nvPr/>
        </p:nvPicPr>
        <p:blipFill>
          <a:blip r:embed="rId2" cstate="print"/>
          <a:srcRect b="8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User\Desktop\136152151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User\Desktop\4889e90d3a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3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9210"/>
          </a:xfrm>
        </p:spPr>
        <p:txBody>
          <a:bodyPr/>
          <a:lstStyle/>
          <a:p>
            <a:r>
              <a:rPr lang="ru-RU" dirty="0" smtClean="0"/>
              <a:t>Балаково – город пяти комсомольских строек</a:t>
            </a:r>
            <a:endParaRPr lang="ru-RU" dirty="0"/>
          </a:p>
        </p:txBody>
      </p:sp>
      <p:pic>
        <p:nvPicPr>
          <p:cNvPr id="4" name="Объект 3" descr="https://ic.pics.livejournal.com/step_bg/65825724/44414/44414_6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29644"/>
            <a:ext cx="5715000" cy="380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0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Комбинат искусственного (</a:t>
            </a:r>
            <a:r>
              <a:rPr lang="ru-RU" dirty="0" err="1"/>
              <a:t>хим</a:t>
            </a:r>
            <a:r>
              <a:rPr lang="ru-RU" dirty="0"/>
              <a:t>) волокна</a:t>
            </a:r>
          </a:p>
        </p:txBody>
      </p:sp>
      <p:pic>
        <p:nvPicPr>
          <p:cNvPr id="4" name="Объект 3" descr="https://imgprx.livejournal.net/af785b95cf4c86da2a59b2aacef827943e03942c/0HuMoFUSljZaMKMmAYAhTr79kGECirN8gP_OEXAbuHx0YcME3ruEJktBxMnbHxPZtEq9KX4WBEMNcz0lKGhbw4hAdsku0cVmInFARz_ZBzQ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8072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58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Что такое комсомол?</a:t>
            </a:r>
          </a:p>
          <a:p>
            <a:r>
              <a:rPr lang="ru-RU" smtClean="0"/>
              <a:t>Это - воля твердая!</a:t>
            </a:r>
          </a:p>
          <a:p>
            <a:r>
              <a:rPr lang="ru-RU" smtClean="0"/>
              <a:t>Что такое комсомол?</a:t>
            </a:r>
          </a:p>
          <a:p>
            <a:r>
              <a:rPr lang="ru-RU" smtClean="0"/>
              <a:t>Это - сердце гордое.</a:t>
            </a:r>
          </a:p>
          <a:p>
            <a:r>
              <a:rPr lang="ru-RU" smtClean="0"/>
              <a:t>Это - совести глаза,</a:t>
            </a:r>
          </a:p>
          <a:p>
            <a:r>
              <a:rPr lang="ru-RU" smtClean="0"/>
              <a:t>Будто небо синие,</a:t>
            </a:r>
          </a:p>
          <a:p>
            <a:r>
              <a:rPr lang="ru-RU" smtClean="0"/>
              <a:t>Это руки мастеров,</a:t>
            </a:r>
          </a:p>
          <a:p>
            <a:r>
              <a:rPr lang="ru-RU" smtClean="0"/>
              <a:t>Молодые, сильные!</a:t>
            </a:r>
          </a:p>
          <a:p>
            <a:endParaRPr lang="ru-RU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713"/>
            <a:ext cx="28813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7893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88913"/>
            <a:ext cx="1962150" cy="1847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Саратовская </a:t>
            </a:r>
            <a:r>
              <a:rPr lang="ru-RU" dirty="0" smtClean="0"/>
              <a:t>Гидроэлектростанция</a:t>
            </a:r>
            <a:r>
              <a:rPr lang="ru-RU" dirty="0"/>
              <a:t>,</a:t>
            </a:r>
          </a:p>
        </p:txBody>
      </p:sp>
      <p:pic>
        <p:nvPicPr>
          <p:cNvPr id="4" name="Объект 3" descr="https://ic.pics.livejournal.com/step_bg/65825724/44590/44590_6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8072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93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Саратовский оросительный канал</a:t>
            </a:r>
          </a:p>
        </p:txBody>
      </p:sp>
      <p:pic>
        <p:nvPicPr>
          <p:cNvPr id="4" name="Объект 3" descr="https://imgprx.livejournal.net/2d5a109f5ab8b73a66a493fa0ed89df1d664b2eb/0HuMoFUSljZaMKMmAYAhTsg5c-EupCtLTIwNlANEtCom50SWIoy6oMLCpDDuVhxpablAfhbTJnF9yW-v5JWVe1Vb0kxlTTRo9cnAEbKSDUQ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4481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8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Завод фосфорных удобрений</a:t>
            </a:r>
          </a:p>
        </p:txBody>
      </p:sp>
      <p:pic>
        <p:nvPicPr>
          <p:cNvPr id="4" name="Объект 3" descr="https://ic.pics.livejournal.com/step_bg/65825724/44913/44913_6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84076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31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Балаковская</a:t>
            </a:r>
            <a:r>
              <a:rPr lang="ru-RU" dirty="0"/>
              <a:t> АЭС</a:t>
            </a:r>
          </a:p>
        </p:txBody>
      </p:sp>
      <p:pic>
        <p:nvPicPr>
          <p:cNvPr id="4" name="Объект 3" descr="https://ic.pics.livejournal.com/step_bg/65825724/45092/45092_6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12879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81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868414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0"/>
            <a:ext cx="590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39472" cy="12984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Студенческие строительные</a:t>
            </a:r>
            <a:br>
              <a:rPr lang="ru-RU" sz="5400" b="1" dirty="0" smtClean="0"/>
            </a:br>
            <a:r>
              <a:rPr lang="ru-RU" sz="5400" b="1" dirty="0" smtClean="0"/>
              <a:t>                   отряды</a:t>
            </a:r>
            <a:r>
              <a:rPr lang="ru-RU" sz="5400" dirty="0" smtClean="0"/>
              <a:t> -</a:t>
            </a:r>
            <a:endParaRPr lang="ru-RU" sz="5400" dirty="0"/>
          </a:p>
        </p:txBody>
      </p:sp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250825" y="1989138"/>
            <a:ext cx="84978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временные трудовые коллективы, формировав-шиеся в СССР, в основном из числа учащихся высших, а также средних специальных учебных заведений, для добровольной работы в свободное от учёбы время (как правило, летних каникул) на различных объектах народного хозяйства СССР. ССО формировались при ВУЗах, крупнейших техникумах, а также при комитетах по делам молодёжи.</a:t>
            </a:r>
            <a:r>
              <a:rPr lang="ru-RU" sz="2800" baseline="30000">
                <a:latin typeface="Constantia" pitchFamily="18" charset="0"/>
              </a:rPr>
              <a:t> </a:t>
            </a:r>
            <a:endParaRPr lang="ru-RU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91512" cy="1227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  </a:t>
            </a:r>
            <a:r>
              <a:rPr lang="ru-RU" sz="5400" b="1" dirty="0" smtClean="0"/>
              <a:t>Комсомол и детский спорт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</a:rPr>
              <a:t>Старты надежд»</a:t>
            </a:r>
          </a:p>
          <a:p>
            <a:pPr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«Золотая шайба»</a:t>
            </a:r>
          </a:p>
          <a:p>
            <a:pPr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«Кожаный мяч»</a:t>
            </a:r>
          </a:p>
          <a:p>
            <a:pPr>
              <a:defRPr/>
            </a:pPr>
            <a:r>
              <a:rPr lang="ru-RU" sz="5400" b="1" dirty="0" smtClean="0">
                <a:solidFill>
                  <a:srgbClr val="FFC000"/>
                </a:solidFill>
              </a:rPr>
              <a:t>«Белая ладья»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3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96057d981c2c5f6edad34b3d6456cd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674688"/>
            <a:ext cx="398621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Users\User\Desktop\se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714375"/>
            <a:ext cx="378618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:\Users\User\Desktop\i.ph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71875"/>
            <a:ext cx="3930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C:\Users\User\Desktop\dsc_0023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38433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643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23950"/>
            <a:ext cx="8713788" cy="5181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Школу </a:t>
            </a:r>
            <a:r>
              <a:rPr lang="ru-RU" sz="2800" b="1" dirty="0" smtClean="0"/>
              <a:t>ВЛКСМ</a:t>
            </a:r>
            <a:r>
              <a:rPr lang="ru-RU" sz="2800" dirty="0" smtClean="0"/>
              <a:t> прошли более </a:t>
            </a:r>
            <a:r>
              <a:rPr lang="ru-RU" sz="2800" b="1" dirty="0" smtClean="0"/>
              <a:t>200 миллионов </a:t>
            </a:r>
            <a:r>
              <a:rPr lang="ru-RU" sz="2800" dirty="0" smtClean="0"/>
              <a:t>юношей и девушек всех национальностей. Многими из них по праву гордится народ: они были среди мужественных патриотов, защитников Родины, они стали прославленными рабочими и тружениками села, новаторами производства, инженерами, учителями и врачами, видными государственными и общественными деятелями, крупными учеными, военачальниками, дипломатами, мастерами литературы и искусства, тренерами, чемпионами мира и Олимпийских игр.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714375" y="500063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</a:rPr>
              <a:t>Комсомольские награды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500" y="5214938"/>
          <a:ext cx="7929563" cy="1214437"/>
        </p:xfrm>
        <a:graphic>
          <a:graphicData uri="http://schemas.openxmlformats.org/drawingml/2006/table">
            <a:tbl>
              <a:tblPr/>
              <a:tblGrid>
                <a:gridCol w="7929563"/>
              </a:tblGrid>
              <a:tr h="1214437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ru-RU" sz="1800" b="1" dirty="0">
                          <a:latin typeface="tahoma"/>
                        </a:rPr>
                        <a:t>Орден Красного Знамени - </a:t>
                      </a:r>
                      <a:r>
                        <a:rPr lang="ru-RU" sz="1800" dirty="0">
                          <a:latin typeface="tahoma"/>
                        </a:rPr>
                        <a:t>за боевые заслуги в годы </a:t>
                      </a:r>
                      <a:r>
                        <a:rPr lang="ru-RU" sz="1800" dirty="0" smtClean="0">
                          <a:latin typeface="tahoma"/>
                        </a:rPr>
                        <a:t>гражданской </a:t>
                      </a:r>
                      <a:r>
                        <a:rPr lang="ru-RU" sz="1800" dirty="0">
                          <a:latin typeface="tahoma"/>
                        </a:rPr>
                        <a:t>войны и иностранной интервенции. </a:t>
                      </a:r>
                      <a:endParaRPr lang="ru-RU" sz="1800" dirty="0" smtClean="0">
                        <a:latin typeface="tahoma"/>
                      </a:endParaRP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ru-RU" sz="1800" dirty="0" smtClean="0">
                          <a:latin typeface="tahoma"/>
                        </a:rPr>
                        <a:t>20 </a:t>
                      </a:r>
                      <a:r>
                        <a:rPr lang="ru-RU" sz="1800" dirty="0">
                          <a:latin typeface="tahoma"/>
                        </a:rPr>
                        <a:t>февраля 1928 года.</a:t>
                      </a:r>
                    </a:p>
                  </a:txBody>
                  <a:tcPr marL="41811" marR="41811" marT="41811" marB="41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9" name="Picture 10" descr="http://smkrsm.ru/smk/etc/img/6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5143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526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1223962"/>
          </a:xfrm>
        </p:spPr>
        <p:txBody>
          <a:bodyPr/>
          <a:lstStyle/>
          <a:p>
            <a:pPr eaLnBrk="1" hangingPunct="1"/>
            <a:r>
              <a:rPr lang="ru-RU" sz="6000" b="1" smtClean="0"/>
              <a:t>        Комсомол -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840287"/>
          </a:xfrm>
        </p:spPr>
        <p:txBody>
          <a:bodyPr/>
          <a:lstStyle/>
          <a:p>
            <a:pPr eaLnBrk="1" hangingPunct="1"/>
            <a:r>
              <a:rPr lang="ru-RU" sz="3200" smtClean="0"/>
              <a:t> активный помощник и резерв Коммунистической партии Советского Союза. </a:t>
            </a:r>
            <a:r>
              <a:rPr lang="ru-RU" sz="3200" b="1" smtClean="0"/>
              <a:t>ВЛКСМ</a:t>
            </a:r>
            <a:r>
              <a:rPr lang="ru-RU" sz="3200" smtClean="0"/>
              <a:t> помогает партии воспитывать молодёжь в духе коммунизма, вовлекать её в практическое строительство нового общества, готовить поколение всесторонне развитых людей, которые будут жить, работать и управлять общественными делами при коммунизме.</a:t>
            </a:r>
          </a:p>
        </p:txBody>
      </p:sp>
      <p:pic>
        <p:nvPicPr>
          <p:cNvPr id="17411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20650"/>
            <a:ext cx="2087562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http://smkrsm.ru/smk/images/vlksm/bu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http://smkrsm.ru/smk/images/vlksm/bu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6" descr="http://smkrsm.ru/smk/images/vlksm/bu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7" descr="http://smkrsm.ru/smk/images/vlksm/bu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8625" y="5227638"/>
          <a:ext cx="8286750" cy="1455737"/>
        </p:xfrm>
        <a:graphic>
          <a:graphicData uri="http://schemas.openxmlformats.org/drawingml/2006/table">
            <a:tbl>
              <a:tblPr/>
              <a:tblGrid>
                <a:gridCol w="8286750"/>
              </a:tblGrid>
              <a:tr h="1455737">
                <a:tc>
                  <a:txBody>
                    <a:bodyPr/>
                    <a:lstStyle/>
                    <a:p>
                      <a:pPr algn="just">
                        <a:buFont typeface="Arial"/>
                        <a:buNone/>
                      </a:pPr>
                      <a:r>
                        <a:rPr lang="ru-RU" sz="1800" b="1" dirty="0">
                          <a:latin typeface="tahoma"/>
                        </a:rPr>
                        <a:t>Орден Трудового Красного Знамени - </a:t>
                      </a:r>
                      <a:r>
                        <a:rPr lang="ru-RU" sz="1800" dirty="0">
                          <a:latin typeface="tahoma"/>
                        </a:rPr>
                        <a:t>за проявленную инициативу в деле ударничества и социалистического соревнования, обеспечивших </a:t>
                      </a:r>
                      <a:r>
                        <a:rPr lang="ru-RU" sz="1800" dirty="0" smtClean="0">
                          <a:latin typeface="tahoma"/>
                        </a:rPr>
                        <a:t>успешное </a:t>
                      </a:r>
                      <a:r>
                        <a:rPr lang="ru-RU" sz="1800" dirty="0">
                          <a:latin typeface="tahoma"/>
                        </a:rPr>
                        <a:t>выполнение первого </a:t>
                      </a:r>
                      <a:r>
                        <a:rPr lang="ru-RU" sz="1800" dirty="0" smtClean="0">
                          <a:latin typeface="tahoma"/>
                        </a:rPr>
                        <a:t>пятилетнего </a:t>
                      </a:r>
                      <a:r>
                        <a:rPr lang="ru-RU" sz="1800" dirty="0">
                          <a:latin typeface="tahoma"/>
                        </a:rPr>
                        <a:t>плана развития </a:t>
                      </a:r>
                      <a:r>
                        <a:rPr lang="ru-RU" sz="1800" dirty="0" smtClean="0">
                          <a:latin typeface="tahoma"/>
                        </a:rPr>
                        <a:t>народного </a:t>
                      </a:r>
                      <a:r>
                        <a:rPr lang="ru-RU" sz="1800" dirty="0">
                          <a:latin typeface="tahoma"/>
                        </a:rPr>
                        <a:t>хозяйства страны</a:t>
                      </a:r>
                      <a:r>
                        <a:rPr lang="ru-RU" sz="1800" dirty="0" smtClean="0">
                          <a:latin typeface="tahoma"/>
                        </a:rPr>
                        <a:t>.</a:t>
                      </a: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ru-RU" sz="1800" dirty="0" smtClean="0">
                          <a:latin typeface="tahoma"/>
                        </a:rPr>
                        <a:t> </a:t>
                      </a:r>
                      <a:r>
                        <a:rPr lang="ru-RU" sz="1800" dirty="0">
                          <a:latin typeface="tahoma"/>
                        </a:rPr>
                        <a:t>21 </a:t>
                      </a:r>
                      <a:r>
                        <a:rPr lang="ru-RU" sz="1800" dirty="0" smtClean="0">
                          <a:latin typeface="tahoma"/>
                        </a:rPr>
                        <a:t>января </a:t>
                      </a:r>
                      <a:r>
                        <a:rPr lang="ru-RU" sz="1800" dirty="0">
                          <a:latin typeface="tahoma"/>
                        </a:rPr>
                        <a:t>1931 года.</a:t>
                      </a:r>
                    </a:p>
                  </a:txBody>
                  <a:tcPr marL="41811" marR="41811" marT="41826" marB="418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608" name="Picture 11" descr="http://smkrsm.ru/smk/etc/img/61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85813"/>
            <a:ext cx="44878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252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http://smkrsm.ru/smk/etc/img/6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75"/>
            <a:ext cx="378618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357188" y="3857625"/>
            <a:ext cx="8501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За выдающиеся заслуги перед Родиной в годы Великой Отечественной войны и за большую работу по воспитанию советской молодёжи в духе беззаветной преданности социалистическому Отечеству </a:t>
            </a:r>
            <a:r>
              <a:rPr lang="ru-RU" altLang="ru-RU" sz="2400" b="1"/>
              <a:t>ВЛКСМ</a:t>
            </a:r>
            <a:r>
              <a:rPr lang="ru-RU" altLang="ru-RU" sz="2400"/>
              <a:t> Указом Президиума Верховного Совета СССР </a:t>
            </a:r>
            <a:r>
              <a:rPr lang="ru-RU" altLang="ru-RU" sz="2400" b="1">
                <a:solidFill>
                  <a:srgbClr val="FF0000"/>
                </a:solidFill>
              </a:rPr>
              <a:t>14 июня 1945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был награждён орденом Ленина</a:t>
            </a:r>
            <a:r>
              <a:rPr lang="ru-RU" altLang="ru-RU" sz="2400">
                <a:solidFill>
                  <a:srgbClr val="FF0000"/>
                </a:solidFill>
              </a:rPr>
              <a:t>.</a:t>
            </a:r>
            <a:r>
              <a:rPr lang="ru-RU" altLang="ru-R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765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3714750"/>
            <a:ext cx="7931150" cy="2593975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>
                <a:solidFill>
                  <a:srgbClr val="FF0000"/>
                </a:solidFill>
              </a:rPr>
              <a:t>28 октября 1948</a:t>
            </a:r>
            <a:r>
              <a:rPr lang="ru-RU" altLang="ru-RU" sz="2400" smtClean="0"/>
              <a:t> за выдающиеся заслуги перед Родиной в деле коммунистического воспитания советской молодежи и активное участие в социалистическом строительстве в связи с 30-летием со дня основания Президиум Верховного Совета СССР наградил ВЛКСМ</a:t>
            </a:r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rgbClr val="FF0000"/>
                </a:solidFill>
              </a:rPr>
              <a:t>вторым орденом Ленина.</a:t>
            </a:r>
          </a:p>
        </p:txBody>
      </p:sp>
      <p:pic>
        <p:nvPicPr>
          <p:cNvPr id="35843" name="Picture 12" descr="http://smkrsm.ru/smk/etc/img/6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75"/>
            <a:ext cx="378618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2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http://smkrsm.ru/smk/etc/img/6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857250"/>
            <a:ext cx="4578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571500" y="5143500"/>
            <a:ext cx="814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ahoma" pitchFamily="34" charset="0"/>
              </a:rPr>
              <a:t>Орден Ленина - </a:t>
            </a:r>
            <a:r>
              <a:rPr lang="ru-RU" altLang="ru-RU">
                <a:latin typeface="Tahoma" pitchFamily="34" charset="0"/>
              </a:rPr>
              <a:t>за большие заслуги комсомольцев и советской молодежи в социалистическом строительстве, освоении целинных и залежных земель. </a:t>
            </a:r>
          </a:p>
          <a:p>
            <a:pPr algn="ctr" eaLnBrk="1" hangingPunct="1"/>
            <a:r>
              <a:rPr lang="ru-RU" altLang="ru-RU">
                <a:latin typeface="Tahoma" pitchFamily="34" charset="0"/>
              </a:rPr>
              <a:t>5 ноября 1956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15957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3" descr="http://smkrsm.ru/smk/etc/img/6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71500"/>
            <a:ext cx="4214812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4538663"/>
          <a:ext cx="8501063" cy="1790700"/>
        </p:xfrm>
        <a:graphic>
          <a:graphicData uri="http://schemas.openxmlformats.org/drawingml/2006/table">
            <a:tbl>
              <a:tblPr/>
              <a:tblGrid>
                <a:gridCol w="8501063"/>
              </a:tblGrid>
              <a:tr h="1790700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</a:pPr>
                      <a:r>
                        <a:rPr lang="ru-RU" sz="1600" b="1" dirty="0">
                          <a:latin typeface="tahoma"/>
                        </a:rPr>
                        <a:t>Орден Октябрьской </a:t>
                      </a:r>
                      <a:r>
                        <a:rPr lang="ru-RU" sz="1600" b="1" dirty="0" smtClean="0">
                          <a:latin typeface="tahoma"/>
                        </a:rPr>
                        <a:t>Революции </a:t>
                      </a:r>
                      <a:r>
                        <a:rPr lang="ru-RU" sz="1600" b="1" dirty="0">
                          <a:latin typeface="tahoma"/>
                        </a:rPr>
                        <a:t>- </a:t>
                      </a:r>
                      <a:r>
                        <a:rPr lang="ru-RU" sz="1600" dirty="0">
                          <a:latin typeface="tahoma"/>
                        </a:rPr>
                        <a:t>за выдающиеся заслуги и большой вклад комсомольцев, советской молодежи в становление и укрепление </a:t>
                      </a:r>
                      <a:r>
                        <a:rPr lang="ru-RU" sz="1600" dirty="0" smtClean="0">
                          <a:latin typeface="tahoma"/>
                        </a:rPr>
                        <a:t>Советской </a:t>
                      </a:r>
                      <a:r>
                        <a:rPr lang="ru-RU" sz="1600" dirty="0">
                          <a:latin typeface="tahoma"/>
                        </a:rPr>
                        <a:t>власти, мужество и </a:t>
                      </a:r>
                      <a:r>
                        <a:rPr lang="ru-RU" sz="1600" dirty="0" smtClean="0">
                          <a:latin typeface="tahoma"/>
                        </a:rPr>
                        <a:t>героизм</a:t>
                      </a:r>
                      <a:r>
                        <a:rPr lang="ru-RU" sz="1600" dirty="0">
                          <a:latin typeface="tahoma"/>
                        </a:rPr>
                        <a:t>, проявленные в боях с врагами нашей Родины, активное участие в социалистическом и коммунистическом </a:t>
                      </a:r>
                      <a:r>
                        <a:rPr lang="ru-RU" sz="1600" dirty="0" smtClean="0">
                          <a:latin typeface="tahoma"/>
                        </a:rPr>
                        <a:t>строительстве</a:t>
                      </a:r>
                      <a:r>
                        <a:rPr lang="ru-RU" sz="1600" dirty="0">
                          <a:latin typeface="tahoma"/>
                        </a:rPr>
                        <a:t>, за плодотворную </a:t>
                      </a:r>
                      <a:r>
                        <a:rPr lang="ru-RU" sz="1600" dirty="0" smtClean="0">
                          <a:latin typeface="tahoma"/>
                        </a:rPr>
                        <a:t>работу </a:t>
                      </a:r>
                      <a:r>
                        <a:rPr lang="ru-RU" sz="1600" dirty="0">
                          <a:latin typeface="tahoma"/>
                        </a:rPr>
                        <a:t>по воспитанию </a:t>
                      </a:r>
                      <a:r>
                        <a:rPr lang="ru-RU" sz="1600" dirty="0" smtClean="0">
                          <a:latin typeface="tahoma"/>
                        </a:rPr>
                        <a:t>подрастающего </a:t>
                      </a:r>
                      <a:r>
                        <a:rPr lang="ru-RU" sz="1600" dirty="0">
                          <a:latin typeface="tahoma"/>
                        </a:rPr>
                        <a:t>поколения в духе </a:t>
                      </a:r>
                      <a:r>
                        <a:rPr lang="ru-RU" sz="1600" dirty="0" smtClean="0">
                          <a:latin typeface="tahoma"/>
                        </a:rPr>
                        <a:t>преданности </a:t>
                      </a:r>
                      <a:r>
                        <a:rPr lang="ru-RU" sz="1600" dirty="0">
                          <a:latin typeface="tahoma"/>
                        </a:rPr>
                        <a:t>заветам В.И. Ленина и в связи с 50-летием ВЛКСМ. </a:t>
                      </a:r>
                      <a:endParaRPr lang="ru-RU" sz="1600" dirty="0" smtClean="0">
                        <a:latin typeface="tahoma"/>
                      </a:endParaRPr>
                    </a:p>
                    <a:p>
                      <a:pPr algn="ctr">
                        <a:buFont typeface="Arial"/>
                        <a:buNone/>
                      </a:pPr>
                      <a:r>
                        <a:rPr lang="ru-RU" sz="1600" dirty="0" smtClean="0">
                          <a:latin typeface="tahoma"/>
                        </a:rPr>
                        <a:t>25 </a:t>
                      </a:r>
                      <a:r>
                        <a:rPr lang="ru-RU" sz="1600" dirty="0">
                          <a:latin typeface="tahoma"/>
                        </a:rPr>
                        <a:t>октября 1968 года.</a:t>
                      </a:r>
                    </a:p>
                  </a:txBody>
                  <a:tcPr marL="41811" marR="41811" marT="41816" marB="41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293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11008" cy="27054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/>
              <a:t>Комсомол</a:t>
            </a:r>
            <a:br>
              <a:rPr lang="ru-RU" sz="4900" dirty="0" smtClean="0"/>
            </a:br>
            <a:r>
              <a:rPr lang="ru-RU" sz="4900" dirty="0" smtClean="0"/>
              <a:t>сыграл огромную роль в воспитании патриотизма, любви к Родине у миллионов юношей и девушек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97425"/>
            <a:ext cx="6985000" cy="792163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44035" name="Picture 2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149725"/>
            <a:ext cx="3816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C:\Users\User\Desktop\0_731b3_d0fc24e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149725"/>
            <a:ext cx="38163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Комсомол-это молодость, </a:t>
            </a:r>
            <a:br>
              <a:rPr lang="ru-RU" sz="6000" dirty="0" smtClean="0"/>
            </a:br>
            <a:r>
              <a:rPr lang="ru-RU" sz="6000" dirty="0" smtClean="0"/>
              <a:t>любовь и дружба!</a:t>
            </a:r>
            <a:endParaRPr lang="ru-RU" sz="6000" dirty="0"/>
          </a:p>
        </p:txBody>
      </p:sp>
      <p:sp>
        <p:nvSpPr>
          <p:cNvPr id="450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6338"/>
            <a:ext cx="7999413" cy="1800225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2" name="Picture 2" descr="C:\Users\User\Desktop\x_a2a7d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032448" cy="269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rostov_b_59764.jpg"/>
          <p:cNvPicPr>
            <a:picLocks noChangeAspect="1" noChangeArrowheads="1"/>
          </p:cNvPicPr>
          <p:nvPr/>
        </p:nvPicPr>
        <p:blipFill>
          <a:blip r:embed="rId3" cstate="print"/>
          <a:srcRect r="1219" b="4878"/>
          <a:stretch>
            <a:fillRect/>
          </a:stretch>
        </p:blipFill>
        <p:spPr bwMode="auto">
          <a:xfrm>
            <a:off x="467544" y="3501008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studen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554265" cy="244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4888" y="1371600"/>
            <a:ext cx="7851648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effectLst/>
              </a:rPr>
              <a:t>Спасибо </a:t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за внимание!!!</a:t>
            </a:r>
            <a:endParaRPr lang="ru-RU" sz="6000" dirty="0">
              <a:effectLst/>
            </a:endParaRPr>
          </a:p>
        </p:txBody>
      </p:sp>
      <p:sp>
        <p:nvSpPr>
          <p:cNvPr id="450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6338"/>
            <a:ext cx="7999413" cy="1800225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5122" name="Picture 2" descr="C:\Users\User\Desktop\x_a2a7d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032448" cy="269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rostov_b_59764.jpg"/>
          <p:cNvPicPr>
            <a:picLocks noChangeAspect="1" noChangeArrowheads="1"/>
          </p:cNvPicPr>
          <p:nvPr/>
        </p:nvPicPr>
        <p:blipFill>
          <a:blip r:embed="rId3" cstate="print"/>
          <a:srcRect r="1219" b="4878"/>
          <a:stretch>
            <a:fillRect/>
          </a:stretch>
        </p:blipFill>
        <p:spPr bwMode="auto">
          <a:xfrm>
            <a:off x="467544" y="3501008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studen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554265" cy="244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43307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Российский коммунистический союз молодёжи (РКСМ)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был создан 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 tooltip="29 октября"/>
              </a:rPr>
              <a:t>29 октября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 tooltip="1918 год"/>
              </a:rPr>
              <a:t>1918 года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в 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 tooltip="1924 год"/>
              </a:rPr>
              <a:t>1924 году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РКСМ было присвоено имя В. И. Ленина — 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Российский ленинский коммунистический союз молодёжи (РЛКСМ),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в связи с образованием 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 tooltip="Союз Советских Социалистических Республик"/>
              </a:rPr>
              <a:t>Союза ССР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6" tooltip="1922"/>
              </a:rPr>
              <a:t>(1922)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комсомол в марте 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7" tooltip="1926 год"/>
              </a:rPr>
              <a:t>1926 года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был переименован во Всесоюзный ленинский коммунистический союз молодёжи (ВЛКСМ).</a:t>
            </a:r>
            <a:r>
              <a:rPr lang="ru-RU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8434" name="Picture 5" descr="427458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412875"/>
            <a:ext cx="3687762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 </a:t>
            </a:r>
            <a:r>
              <a:rPr lang="ru-RU" u="sng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 tooltip="1977 год"/>
              </a:rPr>
              <a:t>1977 году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в комсомоле состояло свыше 36 миллионов граждан СССР в возрасте 14—28 лет </a:t>
            </a:r>
          </a:p>
        </p:txBody>
      </p:sp>
      <p:pic>
        <p:nvPicPr>
          <p:cNvPr id="19458" name="Picture 5" descr="0_8103e_91c1ddcf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446563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i151k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773238"/>
            <a:ext cx="3019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4398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Первичные организации ВЛКСМ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создаются на предприятиях, в колхозах, совхозах, учебных заведениях, учреждениях, частях Советской Армии и флота. Высший руководящий орган ВЛКСМ — </a:t>
            </a:r>
            <a:r>
              <a:rPr lang="ru-RU" sz="4000" b="1" smtClean="0"/>
              <a:t>Всесоюзный съезд</a:t>
            </a:r>
            <a:r>
              <a:rPr lang="ru-RU" sz="4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>
              <a:defRPr/>
            </a:pPr>
            <a:r>
              <a:rPr lang="ru-RU" sz="4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Роль ВЛКСМ</a:t>
            </a:r>
            <a:br>
              <a:rPr lang="ru-RU" sz="4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752"/>
            <a:ext cx="8712200" cy="54723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Комсомол был создан партией большевиков для осуществления широкомасштабных действий. В октябре 1918 г. в РКСМ состояло 22 100 членов. Спустя два года, к III съезду Комсомола, — 482 тысячи. До двухсот тысяч комсомольцев участвовали в борьбе против интервентов и белогвардейцев.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Комсомол играл большую роль в выполнении поставленных партией задач по восстановлению народного хозяйства, по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 tooltip="Индустриализация"/>
              </a:rPr>
              <a:t>индустриализации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 tooltip="Коллективизация"/>
              </a:rPr>
              <a:t>коллективизации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по проведению культурной революции.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1930 году Комсомол взял шефство над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 tooltip="Всевобуч"/>
              </a:rPr>
              <a:t>всевобучем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выступил инициатором создания двухгодичных вечерних школ для малограмотных. Комсомол объявил поход молодежи в науку. В 1928—1929 гг. по комсомольским путевкам пошли учиться на рабфаки 15 тысяч человек, на курсы по подготовке в вузы — 20 тысяч, в вузы и техникумы — 30 тысяч. В 1934 г. рабочая прослойка среди студентов достигла 48 %. По инициативе Комсомола родилась новая массовая форма технического обучения рабочих — техминимум. «Коммунистом стать можно лишь тогда, когда обогатишь свою память знанием всех тех богатств, которые выработало человечество», — с такими словами обратился В. И. Ленин к делегатам III съезда РКСМ.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0"/>
            <a:ext cx="61944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251520" y="4505325"/>
            <a:ext cx="8208912" cy="2319382"/>
          </a:xfrm>
        </p:spPr>
        <p:txBody>
          <a:bodyPr/>
          <a:lstStyle/>
          <a:p>
            <a:pPr eaLnBrk="1" hangingPunct="1"/>
            <a:r>
              <a:rPr lang="ru-RU" sz="2800" dirty="0"/>
              <a:t>Коллективизация, индустриализация со строительством множества гигантских предприятий и новых городов, культурная революция. Все это прошло не без участия комсомольцев.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953</Words>
  <Application>Microsoft Office PowerPoint</Application>
  <PresentationFormat>Экран (4:3)</PresentationFormat>
  <Paragraphs>101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Слайд 1</vt:lpstr>
      <vt:lpstr>                 ВЛКСМ (Всесоюзный Ленинский  Коммунистический Союз Молодёжи) -  массовая общественно-политическая организация советской молодёжи.   </vt:lpstr>
      <vt:lpstr>Слайд 3</vt:lpstr>
      <vt:lpstr>        Комсомол -</vt:lpstr>
      <vt:lpstr>Слайд 5</vt:lpstr>
      <vt:lpstr>Слайд 6</vt:lpstr>
      <vt:lpstr>Первичные организации ВЛКСМ</vt:lpstr>
      <vt:lpstr>Роль ВЛКСМ </vt:lpstr>
      <vt:lpstr>Слайд 9</vt:lpstr>
      <vt:lpstr>       Устав ВЛКСМ</vt:lpstr>
      <vt:lpstr>Комсомольский билет, члена - Всесоюзного коммунистического союза молодежи (ВЛКСМ) </vt:lpstr>
      <vt:lpstr>Они защищали Родину</vt:lpstr>
      <vt:lpstr>«Молодая гвардия»</vt:lpstr>
      <vt:lpstr>    Молодогвардейцы</vt:lpstr>
      <vt:lpstr>       Молодогвардейцы</vt:lpstr>
      <vt:lpstr>Клятва молодогвардейцев</vt:lpstr>
      <vt:lpstr>Деятельность молодогвардейцев</vt:lpstr>
      <vt:lpstr>Слайд 18</vt:lpstr>
      <vt:lpstr>             Лиза Чайкина</vt:lpstr>
      <vt:lpstr> Александр Матросов</vt:lpstr>
      <vt:lpstr>Слайд 21</vt:lpstr>
      <vt:lpstr>Слайд 22</vt:lpstr>
      <vt:lpstr>       «Юность строит города»</vt:lpstr>
      <vt:lpstr>Слайд 24</vt:lpstr>
      <vt:lpstr>Слайд 25</vt:lpstr>
      <vt:lpstr>Слайд 26</vt:lpstr>
      <vt:lpstr>Слайд 27</vt:lpstr>
      <vt:lpstr>Балаково – город пяти комсомольских строек</vt:lpstr>
      <vt:lpstr>Комбинат искусственного (хим) волокна</vt:lpstr>
      <vt:lpstr>Саратовская Гидроэлектростанция,</vt:lpstr>
      <vt:lpstr>Саратовский оросительный канал</vt:lpstr>
      <vt:lpstr>Завод фосфорных удобрений</vt:lpstr>
      <vt:lpstr>Балаковская АЭС</vt:lpstr>
      <vt:lpstr>Слайд 34</vt:lpstr>
      <vt:lpstr>Студенческие строительные                    отряды -</vt:lpstr>
      <vt:lpstr>  Комсомол и детский спорт</vt:lpstr>
      <vt:lpstr>Слайд 37</vt:lpstr>
      <vt:lpstr>Слайд 38</vt:lpstr>
      <vt:lpstr>Слайд 39</vt:lpstr>
      <vt:lpstr>Слайд 40</vt:lpstr>
      <vt:lpstr>Слайд 41</vt:lpstr>
      <vt:lpstr> 28 октября 1948 за выдающиеся заслуги перед Родиной в деле коммунистического воспитания советской молодежи и активное участие в социалистическом строительстве в связи с 30-летием со дня основания Президиум Верховного Совета СССР наградил ВЛКСМ вторым орденом Ленина.</vt:lpstr>
      <vt:lpstr>Слайд 43</vt:lpstr>
      <vt:lpstr>Слайд 44</vt:lpstr>
      <vt:lpstr>Комсомол сыграл огромную роль в воспитании патриотизма, любви к Родине у миллионов юношей и девушек.</vt:lpstr>
      <vt:lpstr>Комсомол-это молодость,  любовь и дружба!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 лет ВЛКСМ</dc:title>
  <dc:creator>User</dc:creator>
  <cp:lastModifiedBy>Татьяна Похващева</cp:lastModifiedBy>
  <cp:revision>44</cp:revision>
  <dcterms:created xsi:type="dcterms:W3CDTF">2013-10-23T17:09:52Z</dcterms:created>
  <dcterms:modified xsi:type="dcterms:W3CDTF">2020-11-28T15:32:09Z</dcterms:modified>
</cp:coreProperties>
</file>