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sldIdLst>
    <p:sldId id="274" r:id="rId3"/>
    <p:sldId id="272" r:id="rId4"/>
    <p:sldId id="275" r:id="rId5"/>
    <p:sldId id="276" r:id="rId6"/>
    <p:sldId id="273" r:id="rId7"/>
    <p:sldId id="258" r:id="rId8"/>
    <p:sldId id="277" r:id="rId9"/>
    <p:sldId id="278" r:id="rId10"/>
    <p:sldId id="282" r:id="rId11"/>
    <p:sldId id="279" r:id="rId12"/>
    <p:sldId id="286" r:id="rId13"/>
    <p:sldId id="287" r:id="rId14"/>
    <p:sldId id="290" r:id="rId15"/>
    <p:sldId id="289" r:id="rId16"/>
    <p:sldId id="257" r:id="rId17"/>
    <p:sldId id="291" r:id="rId18"/>
    <p:sldId id="292" r:id="rId19"/>
    <p:sldId id="293" r:id="rId20"/>
    <p:sldId id="294" r:id="rId21"/>
    <p:sldId id="267" r:id="rId22"/>
    <p:sldId id="296" r:id="rId23"/>
    <p:sldId id="297" r:id="rId24"/>
    <p:sldId id="298" r:id="rId25"/>
    <p:sldId id="299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86308" autoAdjust="0"/>
  </p:normalViewPr>
  <p:slideViewPr>
    <p:cSldViewPr>
      <p:cViewPr varScale="1">
        <p:scale>
          <a:sx n="55" d="100"/>
          <a:sy n="55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41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BA83B83-1B03-4ED9-A469-6C2FC1803B87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C63EFF-06D2-4FB2-90F9-848DBE13E5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DF7C0-C985-4E01-8CE4-BC76B283BE91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4C2CC-14C3-4039-ADBA-6C3B111599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72035-194F-4A5B-B669-CDAB7806A595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5EDC0-3528-403D-A41A-1553998EA6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E743-95D7-4624-AE12-24315F2799E9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FC4B-8DDF-4B23-9479-276CF0B82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9A0EF-9771-4DDB-929D-9D6D15312FBF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B1C4-1E8B-44B5-8FF7-F776CA69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D1266-FDF3-466A-A1BA-1CF13125BB15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8918-E691-4244-BADA-E7184EB3A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336CE-E9EB-4DFF-89CF-B3A7E4C49526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C3AE3-C168-4317-AEA8-59D661BDDB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359B-39A8-4A99-8E5C-0ECE9C15BC85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6C5C-76A4-4057-A785-022EBEBAF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D96FC-C42C-482D-B46F-7D4F14791231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4E23-631F-4748-B559-7353B2281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3201A-4533-4B55-89BF-EA2BC131F61D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9ED36-68B7-44EE-B73E-97C3627B5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10831-07A7-4323-BF1F-7BA1523BE91B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7C4-2D3F-42F4-B1FD-4526AF813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6AF01-77C4-45FF-986D-F8A2A74E1B62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35492-A0AA-4ABF-A6D0-688AB3F02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0BE6E-A755-4352-8A8C-F7088DAB01DD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BAC6-818D-43D9-8789-79E6A7E1A6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28B0DAC-3869-4264-BCFC-F238F6287B55}" type="datetimeFigureOut">
              <a:rPr lang="ru-RU"/>
              <a:pPr/>
              <a:t>07.12.2020</a:t>
            </a:fld>
            <a:endParaRPr lang="ru-RU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EC51186-6431-44DF-92C5-059BF86F6CC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548107-EF93-41CA-954C-457E07BCAFFA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B05456-8BE7-4795-9F9C-8AEFE6AFF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ibrary.saransk.ru/upload/newdirectory/vich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pidemiolog.ru/upload/medialibrary/25c/fdq-apocdbz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hvylya.org/wp-content/uploads/2013/02/Spid-foto-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900igr.net/datai/biologija/Nekletochnye-formy-zhizni/0016-017-A-ty-znaesh-vraga-v-litso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nkakh.com/wp-content/uploads/2013/09/o_46918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politarena.org.ua/uploads/posts/2013-01/1359022099_20120626003227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henews.kz/static/news/1/6/16BTVdr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.bp.blogspot.com/_kUXbb6d-WS4/R1CrHd9VIQI/AAAAAAAAAkY/CuhTDLGBiUo/s1600-R/Aids%2Bposter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xakac.info/sites/default/files/60_0.jpg?125263928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k.ru/img/site/news/8/2817_jpg_300x100000_q85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osaica.ru/sites/default/files/news/preview/2011/07/26/7331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s019.radikal.ru/i643/1205/bc/3abe10d2d06d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.azh.kz/news/905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gymnasium12.tyumen-edu.ru/Novost_2013/foto/30_11_12/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vladnews.ru/uploads/2009/10/09/17029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nm.uz/uploads/posts/2011-12/1324044027_spid_722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900igr.net/datai/biologija/Nekletochnye-formy-zhizni/0016-017-A-ty-znaesh-vraga-v-litso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itomedicine.ru/wp-content/uploads/2012/09/12865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tr-vlad.ru/uploads/posts/2011-12/1322703001_kadr-spid-02.12.0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924175"/>
            <a:ext cx="7210425" cy="31718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500" b="1">
                <a:solidFill>
                  <a:srgbClr val="FFFF00"/>
                </a:solidFill>
                <a:latin typeface="Arial" charset="0"/>
              </a:rPr>
              <a:t> </a:t>
            </a:r>
            <a:endParaRPr lang="ru-RU" sz="5500" b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35847" name="Picture 7" descr="vi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33375"/>
            <a:ext cx="6326187" cy="6858000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971550" y="5949950"/>
            <a:ext cx="6911975" cy="126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700" b="1">
                <a:solidFill>
                  <a:srgbClr val="FFFF66"/>
                </a:solidFill>
              </a:rPr>
              <a:t>1987</a:t>
            </a:r>
            <a:r>
              <a:rPr lang="ru-RU" sz="3700"/>
              <a:t> г. – в Советском Союзе официально объявлено о первом случае заболевания</a:t>
            </a:r>
            <a:r>
              <a:rPr lang="ru-RU" sz="3600">
                <a:latin typeface="Arial" charset="0"/>
              </a:rPr>
              <a:t> </a:t>
            </a:r>
            <a:r>
              <a:rPr lang="ru-RU" sz="3700" b="1">
                <a:solidFill>
                  <a:srgbClr val="FFFF66"/>
                </a:solidFill>
              </a:rPr>
              <a:t>СПИД</a:t>
            </a:r>
            <a:r>
              <a:rPr lang="ru-RU" sz="3700"/>
              <a:t>ом мужчины, ранее работавшего переводчиком в одной из стран Африки (умер в 1992 г.);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47120" name="Picture 16" descr="fdq-apocdbz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149725"/>
            <a:ext cx="3240088" cy="2322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700" b="1">
                <a:solidFill>
                  <a:srgbClr val="FFFF66"/>
                </a:solidFill>
              </a:rPr>
              <a:t>1988 </a:t>
            </a:r>
            <a:r>
              <a:rPr lang="ru-RU" sz="3700"/>
              <a:t>г. – охвачено 136 стран мира на всех континентах; число больных – 250 тыс. человек, ещё 5 -10 млн. – носители;</a:t>
            </a:r>
          </a:p>
          <a:p>
            <a:endParaRPr lang="ru-RU"/>
          </a:p>
        </p:txBody>
      </p:sp>
      <p:pic>
        <p:nvPicPr>
          <p:cNvPr id="54276" name="Picture 4" descr="Spid-foto-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81300"/>
            <a:ext cx="7272337" cy="3916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7129462" cy="554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300" b="1">
                <a:solidFill>
                  <a:srgbClr val="FFFF66"/>
                </a:solidFill>
              </a:rPr>
              <a:t>1989</a:t>
            </a:r>
            <a:r>
              <a:rPr lang="ru-RU" sz="3300"/>
              <a:t> г. – в России заражается – 250 детей при переливании крови;</a:t>
            </a:r>
          </a:p>
          <a:p>
            <a:pPr>
              <a:lnSpc>
                <a:spcPct val="90000"/>
              </a:lnSpc>
            </a:pPr>
            <a:r>
              <a:rPr lang="ru-RU" sz="3300" b="1">
                <a:solidFill>
                  <a:srgbClr val="FFFF66"/>
                </a:solidFill>
              </a:rPr>
              <a:t>спустя 10 лет</a:t>
            </a:r>
            <a:r>
              <a:rPr lang="ru-RU" sz="3300"/>
              <a:t> – СПИДом охвачено уже 190 стран;</a:t>
            </a:r>
          </a:p>
          <a:p>
            <a:pPr>
              <a:lnSpc>
                <a:spcPct val="90000"/>
              </a:lnSpc>
            </a:pPr>
            <a:r>
              <a:rPr lang="ru-RU" sz="3300"/>
              <a:t>по данным ВОЗ число случаев </a:t>
            </a:r>
            <a:r>
              <a:rPr lang="ru-RU" sz="3300" b="1">
                <a:solidFill>
                  <a:srgbClr val="FFFF66"/>
                </a:solidFill>
              </a:rPr>
              <a:t>СПИД</a:t>
            </a:r>
            <a:r>
              <a:rPr lang="ru-RU" sz="3300"/>
              <a:t>а, зарегистрированное на данный момент, превысило более чем в </a:t>
            </a:r>
            <a:r>
              <a:rPr lang="ru-RU" sz="3300" b="1">
                <a:solidFill>
                  <a:srgbClr val="FFFF66"/>
                </a:solidFill>
              </a:rPr>
              <a:t>5 раз</a:t>
            </a:r>
            <a:r>
              <a:rPr lang="ru-RU" sz="3300"/>
              <a:t> число заболевших в 2000 году;</a:t>
            </a:r>
          </a:p>
          <a:p>
            <a:endParaRPr lang="ru-RU" sz="2800"/>
          </a:p>
        </p:txBody>
      </p:sp>
      <p:pic>
        <p:nvPicPr>
          <p:cNvPr id="55300" name="Рисунок 3" descr="1B50D831-344E-49B5-9E70-8BDA8A1EFADA_mw800_mh600_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052513"/>
            <a:ext cx="26638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FF66"/>
                </a:solidFill>
              </a:rPr>
              <a:t>Природа вируса и механизм его действия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>
                <a:solidFill>
                  <a:srgbClr val="FFFF66"/>
                </a:solidFill>
              </a:rPr>
              <a:t>ВИЧ</a:t>
            </a:r>
            <a:r>
              <a:rPr lang="ru-RU" sz="2800"/>
              <a:t> - это РНК-содержащий вирус (иначе говоря, ретровирус).</a:t>
            </a:r>
          </a:p>
          <a:p>
            <a:r>
              <a:rPr lang="ru-RU" sz="2800"/>
              <a:t>В отличие от онковирусов он вызывает не рост инфицированных клеток, а их гибель. </a:t>
            </a:r>
          </a:p>
        </p:txBody>
      </p:sp>
      <p:pic>
        <p:nvPicPr>
          <p:cNvPr id="58372" name="Рисунок 7" descr="http://festival.1september.ru/articles/310411/i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429000"/>
            <a:ext cx="57610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r>
              <a:rPr lang="ru-RU" sz="2800"/>
              <a:t>Вирус, попадая в кровь человека, поражает специфические лимфатические клетки, преимущественно Т-4 лимфоциты.</a:t>
            </a:r>
          </a:p>
          <a:p>
            <a:r>
              <a:rPr lang="ru-RU" sz="2800"/>
              <a:t> Белок вируса, оставшийся на поверхности клетки, изменяет её так, что она становится мишенью для клеток-убийц (Т-киллеров).</a:t>
            </a:r>
          </a:p>
          <a:p>
            <a:endParaRPr lang="ru-RU"/>
          </a:p>
        </p:txBody>
      </p:sp>
      <p:pic>
        <p:nvPicPr>
          <p:cNvPr id="57348" name="Picture 4" descr="0016-017-A-ty-znaesh-vraga-v-lits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57563"/>
            <a:ext cx="4249738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95288" y="333375"/>
            <a:ext cx="8748712" cy="6310313"/>
          </a:xfrm>
        </p:spPr>
        <p:txBody>
          <a:bodyPr lIns="0" rIns="18288"/>
          <a:lstStyle/>
          <a:p>
            <a:pPr marL="0" indent="0">
              <a:buFont typeface="Wingdings" pitchFamily="2" charset="2"/>
              <a:buNone/>
            </a:pPr>
            <a:r>
              <a:rPr lang="ru-RU" sz="2800"/>
              <a:t>Клетка погибает, а размножившиеся внутри неё вирусы попадают в кровоток, и процесс повторяется снова.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/>
              <a:t>Макрофаги, зараженные ВИЧ, не погибают, а становятся местом размножения вируса, его резервуаром.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/>
              <a:t>Лимфоциты, зараженные ВИЧ, разрушаются, наступает момент, когда количество лимфоцитов резко снижается, это и приводит к иммунодефициту организма. </a:t>
            </a:r>
          </a:p>
        </p:txBody>
      </p:sp>
      <p:pic>
        <p:nvPicPr>
          <p:cNvPr id="17411" name="Рисунок 6" descr="http://festival.1september.ru/articles/310411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45125"/>
            <a:ext cx="8001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>
                <a:solidFill>
                  <a:srgbClr val="FFFF66"/>
                </a:solidFill>
              </a:rPr>
              <a:t>Стадии болезни СПИДа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r>
              <a:rPr lang="ru-RU" sz="2800" b="1" i="1">
                <a:solidFill>
                  <a:srgbClr val="FFFF66"/>
                </a:solidFill>
              </a:rPr>
              <a:t>Заражение инфекцией ВИЧ</a:t>
            </a:r>
            <a:r>
              <a:rPr lang="ru-RU" sz="2800" b="1" i="1"/>
              <a:t>:</a:t>
            </a:r>
            <a:r>
              <a:rPr lang="ru-RU" sz="2800"/>
              <a:t> недельная лихорадка, увеличение лимфатических узлов, сыпь. Через месяц в крови обнаруживаются антитела к ВИЧ.</a:t>
            </a:r>
          </a:p>
          <a:p>
            <a:r>
              <a:rPr lang="ru-RU" sz="2800" b="1" i="1">
                <a:solidFill>
                  <a:srgbClr val="FFFF66"/>
                </a:solidFill>
              </a:rPr>
              <a:t>Скрытый период</a:t>
            </a:r>
            <a:r>
              <a:rPr lang="ru-RU" sz="2800" b="1" i="1"/>
              <a:t>: </a:t>
            </a:r>
            <a:r>
              <a:rPr lang="ru-RU" sz="2800"/>
              <a:t>от нескольких недель до нескольких лет. Изъязвления слизистой, грибковые поражения кожи, похудание, диарея, повышенная температура тела.</a:t>
            </a:r>
          </a:p>
          <a:p>
            <a:r>
              <a:rPr lang="ru-RU" sz="2800" b="1" i="1">
                <a:solidFill>
                  <a:srgbClr val="FFFF66"/>
                </a:solidFill>
              </a:rPr>
              <a:t>СПИД:</a:t>
            </a:r>
            <a:r>
              <a:rPr lang="ru-RU" sz="2800"/>
              <a:t> воспаление легких, опухоли (саркома Капоши), сепсис и другие инфекционные заболевания.</a:t>
            </a:r>
          </a:p>
          <a:p>
            <a:endParaRPr lang="ru-RU" sz="2800"/>
          </a:p>
        </p:txBody>
      </p:sp>
      <p:pic>
        <p:nvPicPr>
          <p:cNvPr id="59396" name="Рисунок 3" descr="f_189446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Пути передачи ВИЧ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91288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При половом контакте;</a:t>
            </a:r>
          </a:p>
          <a:p>
            <a:pPr>
              <a:lnSpc>
                <a:spcPct val="90000"/>
              </a:lnSpc>
            </a:pPr>
            <a:r>
              <a:rPr lang="ru-RU" sz="2800"/>
              <a:t>при непостоянном половом партнёре; </a:t>
            </a:r>
          </a:p>
          <a:p>
            <a:pPr>
              <a:lnSpc>
                <a:spcPct val="90000"/>
              </a:lnSpc>
            </a:pPr>
            <a:r>
              <a:rPr lang="ru-RU" sz="2800"/>
              <a:t>при искусственном оплодотворении;</a:t>
            </a:r>
          </a:p>
          <a:p>
            <a:pPr>
              <a:lnSpc>
                <a:spcPct val="90000"/>
              </a:lnSpc>
            </a:pPr>
            <a:r>
              <a:rPr lang="ru-RU" sz="2800"/>
              <a:t>через зараженную кровь;</a:t>
            </a:r>
          </a:p>
          <a:p>
            <a:pPr>
              <a:lnSpc>
                <a:spcPct val="90000"/>
              </a:lnSpc>
            </a:pPr>
            <a:r>
              <a:rPr lang="ru-RU" sz="2800"/>
              <a:t>совместное пользование загрязненными иглами для внутривенного введения наркотиков;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60421" name="Рисунок 5" descr="ua_aids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724400"/>
            <a:ext cx="287972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Рисунок 4" descr="457853_internet-portal-rubxp37953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484313"/>
            <a:ext cx="28352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6227763" cy="5762625"/>
          </a:xfrm>
        </p:spPr>
        <p:txBody>
          <a:bodyPr/>
          <a:lstStyle/>
          <a:p>
            <a:r>
              <a:rPr lang="ru-RU"/>
              <a:t>случайный контакт медицинских работников       с зараженной кровью;</a:t>
            </a:r>
          </a:p>
          <a:p>
            <a:r>
              <a:rPr lang="ru-RU"/>
              <a:t>переливание непроверен- ной крови;</a:t>
            </a:r>
          </a:p>
          <a:p>
            <a:r>
              <a:rPr lang="ru-RU"/>
              <a:t>при передаче инфекции от матери плоду во время беременности и новорожденному во время родов;</a:t>
            </a:r>
          </a:p>
          <a:p>
            <a:r>
              <a:rPr lang="ru-RU"/>
              <a:t>через молоко матери.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61447" name="Picture 7" descr="o_4691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013" y="0"/>
            <a:ext cx="3455987" cy="2586038"/>
          </a:xfrm>
          <a:prstGeom prst="rect">
            <a:avLst/>
          </a:prstGeom>
          <a:noFill/>
        </p:spPr>
      </p:pic>
      <p:pic>
        <p:nvPicPr>
          <p:cNvPr id="61449" name="Picture 9" descr="1359022099_201206260032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500438"/>
            <a:ext cx="3348037" cy="2433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r>
              <a:rPr lang="ru-RU"/>
              <a:t>Основной фактор риска заражения ВИЧ в нашей стране – </a:t>
            </a:r>
            <a:r>
              <a:rPr lang="ru-RU">
                <a:solidFill>
                  <a:srgbClr val="FFFF66"/>
                </a:solidFill>
              </a:rPr>
              <a:t>внутривенное введение наркотических препаратов</a:t>
            </a:r>
            <a:r>
              <a:rPr lang="ru-RU"/>
              <a:t>. </a:t>
            </a:r>
          </a:p>
          <a:p>
            <a:r>
              <a:rPr lang="ru-RU">
                <a:solidFill>
                  <a:srgbClr val="FFFF66"/>
                </a:solidFill>
              </a:rPr>
              <a:t>Наркоманы на сегодняшний день составляют абсолютное большинство всех инфицированных в нашей стране</a:t>
            </a:r>
            <a:r>
              <a:rPr lang="ru-RU"/>
              <a:t>.</a:t>
            </a:r>
          </a:p>
          <a:p>
            <a:endParaRPr lang="ru-RU"/>
          </a:p>
        </p:txBody>
      </p:sp>
      <p:pic>
        <p:nvPicPr>
          <p:cNvPr id="62470" name="Picture 6" descr="16BTVd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552825"/>
            <a:ext cx="4392613" cy="3305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7848600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Во всем мире сегодня                         говорят о </a:t>
            </a:r>
            <a:r>
              <a:rPr lang="ru-RU" b="1">
                <a:solidFill>
                  <a:srgbClr val="FFFF66"/>
                </a:solidFill>
              </a:rPr>
              <a:t>СПИД</a:t>
            </a:r>
            <a:r>
              <a:rPr lang="ru-RU"/>
              <a:t>е, о том, какую угрозу существованию человечества несет эта глобальная эпидемия. </a:t>
            </a:r>
            <a:endParaRPr lang="ru-RU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/>
              <a:t>Можно вспоминать и оплакивать тех, кто уже умер или смертельно болен, можно говорить о масштабах трагедии и о том, что эта чума </a:t>
            </a:r>
            <a:r>
              <a:rPr lang="ru-RU" b="1">
                <a:solidFill>
                  <a:srgbClr val="FFFF66"/>
                </a:solidFill>
              </a:rPr>
              <a:t>ХХ</a:t>
            </a:r>
            <a:r>
              <a:rPr lang="ru-RU"/>
              <a:t>, а теперь уже и </a:t>
            </a:r>
            <a:r>
              <a:rPr lang="ru-RU" b="1">
                <a:solidFill>
                  <a:srgbClr val="FFFF66"/>
                </a:solidFill>
              </a:rPr>
              <a:t>ХХ</a:t>
            </a:r>
            <a:r>
              <a:rPr lang="en-US" b="1">
                <a:solidFill>
                  <a:srgbClr val="FFFF66"/>
                </a:solidFill>
              </a:rPr>
              <a:t>I</a:t>
            </a:r>
            <a:r>
              <a:rPr lang="ru-RU" sz="3600"/>
              <a:t> </a:t>
            </a:r>
            <a:r>
              <a:rPr lang="ru-RU"/>
              <a:t>века угрожает существованию человечества…</a:t>
            </a:r>
            <a:br>
              <a:rPr lang="ru-RU"/>
            </a:br>
            <a:r>
              <a:rPr lang="ru-RU" sz="3600"/>
              <a:t/>
            </a:r>
            <a:br>
              <a:rPr lang="ru-RU" sz="3600"/>
            </a:br>
            <a:endParaRPr lang="ru-RU" sz="3600"/>
          </a:p>
        </p:txBody>
      </p:sp>
      <p:pic>
        <p:nvPicPr>
          <p:cNvPr id="33800" name="Picture 8" descr="Aids%2Bpo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43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8313" y="692150"/>
            <a:ext cx="7559675" cy="5662613"/>
          </a:xfrm>
        </p:spPr>
        <p:txBody>
          <a:bodyPr lIns="0" rIns="18288"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FF66"/>
                </a:solidFill>
              </a:rPr>
              <a:t>СПИД в России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</a:t>
            </a:r>
            <a:r>
              <a:rPr lang="ru-RU"/>
              <a:t>Когда-то </a:t>
            </a:r>
            <a:r>
              <a:rPr lang="ru-RU" b="1">
                <a:solidFill>
                  <a:srgbClr val="FFFF66"/>
                </a:solidFill>
              </a:rPr>
              <a:t>СПИД </a:t>
            </a:r>
            <a:r>
              <a:rPr lang="ru-RU"/>
              <a:t>был для России признаком "</a:t>
            </a:r>
            <a:r>
              <a:rPr lang="ru-RU">
                <a:solidFill>
                  <a:srgbClr val="FFFF66"/>
                </a:solidFill>
              </a:rPr>
              <a:t>разложения Запада</a:t>
            </a:r>
            <a:r>
              <a:rPr lang="ru-RU"/>
              <a:t>", от которого нас охраняла одна из лучших в мире систем здравоохранения.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Первые случаи ВИЧ-инфекции списали на моральный облик тех, кому был поставлен диагноз, продолжая считать, что большинство населения эта проблема не касается. </a:t>
            </a:r>
          </a:p>
        </p:txBody>
      </p:sp>
      <p:pic>
        <p:nvPicPr>
          <p:cNvPr id="23555" name="Рисунок 4" descr="1828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r>
              <a:rPr lang="ru-RU" sz="2800"/>
              <a:t>Тем не менее, время идет, и эпидемия нарастает. </a:t>
            </a:r>
          </a:p>
          <a:p>
            <a:r>
              <a:rPr lang="ru-RU" sz="2800" b="1">
                <a:solidFill>
                  <a:srgbClr val="FFFF66"/>
                </a:solidFill>
              </a:rPr>
              <a:t>В 2002 году ее темпы уже были одними из самых высоких в мире</a:t>
            </a:r>
            <a:r>
              <a:rPr lang="ru-RU" sz="2800"/>
              <a:t>. </a:t>
            </a:r>
          </a:p>
          <a:p>
            <a:r>
              <a:rPr lang="ru-RU" sz="2800"/>
              <a:t>Все больше наших соотечественников учатся жить с </a:t>
            </a:r>
            <a:r>
              <a:rPr lang="ru-RU" sz="2800" b="1">
                <a:solidFill>
                  <a:srgbClr val="FFFF66"/>
                </a:solidFill>
              </a:rPr>
              <a:t>ВИЧ</a:t>
            </a:r>
            <a:r>
              <a:rPr lang="ru-RU" sz="2800"/>
              <a:t>, все большее количество российских семей, оказалось затронуто эпидемией, страдая не только от самого заболевания, но и от предрассудков и дискриминации общества, упорствующего в своем желании закрывать на проблему глаза и обвинять во всем тех, кого она коснулась.</a:t>
            </a:r>
          </a:p>
          <a:p>
            <a:endParaRPr lang="ru-RU"/>
          </a:p>
        </p:txBody>
      </p:sp>
      <p:pic>
        <p:nvPicPr>
          <p:cNvPr id="67589" name="Picture 5" descr="60_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97768"/>
            <a:ext cx="6275387" cy="1143000"/>
          </a:xfrm>
        </p:spPr>
        <p:txBody>
          <a:bodyPr/>
          <a:lstStyle/>
          <a:p>
            <a:r>
              <a:rPr lang="ru-RU" sz="3600" dirty="0">
                <a:solidFill>
                  <a:srgbClr val="FFFF66"/>
                </a:solidFill>
              </a:rPr>
              <a:t>Как жить, зная, что у тебя СПИД</a:t>
            </a:r>
            <a:r>
              <a:rPr lang="ru-RU" sz="4000" dirty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216"/>
            <a:ext cx="8291264" cy="4997152"/>
          </a:xfrm>
        </p:spPr>
        <p:txBody>
          <a:bodyPr/>
          <a:lstStyle/>
          <a:p>
            <a:pPr algn="just"/>
            <a:r>
              <a:rPr lang="ru-RU" dirty="0"/>
              <a:t>Миллионы людей во всем мире живут с ВИЧ и стремятся к тому, чтобы их жизнь была долгой и качественной. </a:t>
            </a:r>
          </a:p>
          <a:p>
            <a:pPr algn="just"/>
            <a:r>
              <a:rPr lang="ru-RU" dirty="0"/>
              <a:t>Надеемся, что информация на этих страницах поможет вам сохранить здоровье, преодолеть кризисы, избежать опасных ошибок и создать благоприятное окружение, которое особенно необходимо тем, кто ежедневно борется с ВИЧ-инфекцией.</a:t>
            </a:r>
          </a:p>
          <a:p>
            <a:pPr algn="just"/>
            <a:endParaRPr lang="ru-RU" dirty="0"/>
          </a:p>
        </p:txBody>
      </p:sp>
      <p:pic>
        <p:nvPicPr>
          <p:cNvPr id="68612" name="Рисунок 5" descr="CP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507" y="404664"/>
            <a:ext cx="1523493" cy="11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2817_jpg_300x100000_q8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1487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66"/>
                </a:solidFill>
              </a:rPr>
              <a:t>Перемены возможны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5112643" cy="4495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/>
              <a:t>Изменяется характер эпидемии, но также меняется отношение правительства, специалистов, подходы к профилактике и уходу. </a:t>
            </a:r>
          </a:p>
          <a:p>
            <a:pPr algn="just">
              <a:lnSpc>
                <a:spcPct val="90000"/>
              </a:lnSpc>
            </a:pPr>
            <a:r>
              <a:rPr lang="ru-RU" sz="2800" dirty="0"/>
              <a:t>Постепенно изменяется отношение отдельного человека, живущего в России - стране, где есть СПИД. </a:t>
            </a:r>
          </a:p>
          <a:p>
            <a:pPr algn="just"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69636" name="Рисунок 4" descr="post-19-110191671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791" y="1557338"/>
            <a:ext cx="354171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ПОМНИТЕ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5292725" cy="5256213"/>
          </a:xfrm>
        </p:spPr>
        <p:txBody>
          <a:bodyPr/>
          <a:lstStyle/>
          <a:p>
            <a:r>
              <a:rPr lang="ru-RU" sz="2800"/>
              <a:t>Чтобы жить долгие годы и дожить до биологической старости важно </a:t>
            </a:r>
            <a:r>
              <a:rPr lang="ru-RU" sz="2800">
                <a:solidFill>
                  <a:srgbClr val="FFFF66"/>
                </a:solidFill>
              </a:rPr>
              <a:t>заботиться о своем здоровье</a:t>
            </a:r>
            <a:r>
              <a:rPr lang="ru-RU" sz="2800"/>
              <a:t>, </a:t>
            </a:r>
            <a:r>
              <a:rPr lang="ru-RU" sz="2800">
                <a:solidFill>
                  <a:srgbClr val="FFFF66"/>
                </a:solidFill>
              </a:rPr>
              <a:t>при обнаружении болезни своевременно начать противовирусное лечение и приложить максимум усилий, чтобы не допустить развития вторичных заболеваний</a:t>
            </a:r>
            <a:r>
              <a:rPr lang="ru-RU" sz="2800"/>
              <a:t>.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70660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268413"/>
            <a:ext cx="35639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73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3" name="Picture 5" descr="3abe10d2d06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0"/>
            <a:ext cx="4560887" cy="6858000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268538" y="6165850"/>
            <a:ext cx="4535487" cy="692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6121400" cy="1498600"/>
          </a:xfrm>
        </p:spPr>
        <p:txBody>
          <a:bodyPr/>
          <a:lstStyle/>
          <a:p>
            <a:r>
              <a:rPr lang="ru-RU" sz="4000">
                <a:solidFill>
                  <a:srgbClr val="FFFF66"/>
                </a:solidFill>
              </a:rPr>
              <a:t>Всемирный день борьбы со СПИДом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5267325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Один раз в году - </a:t>
            </a:r>
            <a:r>
              <a:rPr lang="ru-RU" sz="2800" b="1">
                <a:solidFill>
                  <a:srgbClr val="FFFF66"/>
                </a:solidFill>
              </a:rPr>
              <a:t>1 декабря</a:t>
            </a:r>
            <a:r>
              <a:rPr lang="ru-RU" sz="2800"/>
              <a:t> наступает день – когда о </a:t>
            </a:r>
            <a:r>
              <a:rPr lang="ru-RU" sz="2800" b="1">
                <a:solidFill>
                  <a:srgbClr val="FFFF66"/>
                </a:solidFill>
              </a:rPr>
              <a:t>СПИД</a:t>
            </a:r>
            <a:r>
              <a:rPr lang="ru-RU" sz="2800"/>
              <a:t>е вспоминают все.</a:t>
            </a:r>
          </a:p>
          <a:p>
            <a:pPr>
              <a:lnSpc>
                <a:spcPct val="90000"/>
              </a:lnSpc>
            </a:pPr>
            <a:r>
              <a:rPr lang="ru-RU" sz="2800"/>
              <a:t>Это день, когда люди всей	 планеты объединяются для единой цели остановить </a:t>
            </a:r>
            <a:r>
              <a:rPr lang="ru-RU" sz="2800" b="1">
                <a:solidFill>
                  <a:srgbClr val="FFFF66"/>
                </a:solidFill>
              </a:rPr>
              <a:t>СПИД</a:t>
            </a:r>
            <a:r>
              <a:rPr lang="ru-RU" sz="2800"/>
              <a:t> и </a:t>
            </a:r>
            <a:r>
              <a:rPr lang="ru-RU" sz="2800" b="1">
                <a:solidFill>
                  <a:srgbClr val="FFFF66"/>
                </a:solidFill>
              </a:rPr>
              <a:t>ВИЧ</a:t>
            </a:r>
            <a:r>
              <a:rPr lang="ru-RU" sz="2800"/>
              <a:t>.</a:t>
            </a:r>
          </a:p>
          <a:p>
            <a:pPr>
              <a:lnSpc>
                <a:spcPct val="90000"/>
              </a:lnSpc>
            </a:pPr>
            <a:r>
              <a:rPr lang="ru-RU" sz="2800"/>
              <a:t>Каждый год в мире свыше </a:t>
            </a:r>
            <a:r>
              <a:rPr lang="ru-RU" sz="2800" b="1">
                <a:solidFill>
                  <a:srgbClr val="FFFF66"/>
                </a:solidFill>
              </a:rPr>
              <a:t>5 миллионов</a:t>
            </a:r>
            <a:r>
              <a:rPr lang="ru-RU" sz="2800"/>
              <a:t> человек заражаются </a:t>
            </a:r>
            <a:r>
              <a:rPr lang="ru-RU" sz="2800" b="1">
                <a:solidFill>
                  <a:srgbClr val="FFFF66"/>
                </a:solidFill>
              </a:rPr>
              <a:t>ВИЧ.</a:t>
            </a:r>
          </a:p>
        </p:txBody>
      </p:sp>
      <p:pic>
        <p:nvPicPr>
          <p:cNvPr id="36870" name="Picture 6" descr="90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981075"/>
            <a:ext cx="2879725" cy="2157413"/>
          </a:xfrm>
          <a:prstGeom prst="rect">
            <a:avLst/>
          </a:prstGeom>
          <a:noFill/>
        </p:spPr>
      </p:pic>
      <p:pic>
        <p:nvPicPr>
          <p:cNvPr id="36871" name="Picture 7" descr="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716338"/>
            <a:ext cx="3302000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3827463" cy="5632450"/>
          </a:xfrm>
        </p:spPr>
        <p:txBody>
          <a:bodyPr/>
          <a:lstStyle/>
          <a:p>
            <a:r>
              <a:rPr lang="ru-RU" sz="3300"/>
              <a:t>Всемирный день борьбы со </a:t>
            </a:r>
            <a:r>
              <a:rPr lang="ru-RU" sz="3300" b="1">
                <a:solidFill>
                  <a:srgbClr val="FFFF66"/>
                </a:solidFill>
              </a:rPr>
              <a:t>СПИД</a:t>
            </a:r>
            <a:r>
              <a:rPr lang="ru-RU" sz="3300"/>
              <a:t>ом это ещё один шанс заявить: «</a:t>
            </a:r>
            <a:r>
              <a:rPr lang="ru-RU" sz="3300" b="1">
                <a:solidFill>
                  <a:srgbClr val="FFFF66"/>
                </a:solidFill>
              </a:rPr>
              <a:t>Спид есть в мире где мы живем. Но он не должен быть среди нас</a:t>
            </a:r>
            <a:r>
              <a:rPr lang="ru-RU" sz="3300"/>
              <a:t>.» </a:t>
            </a:r>
          </a:p>
        </p:txBody>
      </p:sp>
      <p:pic>
        <p:nvPicPr>
          <p:cNvPr id="37893" name="Picture 5" descr="170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355282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5410200" cy="6335713"/>
          </a:xfrm>
        </p:spPr>
        <p:txBody>
          <a:bodyPr/>
          <a:lstStyle/>
          <a:p>
            <a:r>
              <a:rPr lang="ru-RU" b="1" dirty="0">
                <a:solidFill>
                  <a:srgbClr val="FFFF66"/>
                </a:solidFill>
              </a:rPr>
              <a:t>5 июня 1981</a:t>
            </a:r>
            <a:r>
              <a:rPr lang="ru-RU" dirty="0"/>
              <a:t> года Американский Центр контроля над заболеваниями зарегистрировал      новую болезнь —      </a:t>
            </a:r>
            <a:r>
              <a:rPr lang="ru-RU" b="1" dirty="0">
                <a:solidFill>
                  <a:srgbClr val="FFFF66"/>
                </a:solidFill>
              </a:rPr>
              <a:t>СПИД</a:t>
            </a:r>
            <a:r>
              <a:rPr lang="ru-RU" dirty="0"/>
              <a:t> (Синдром приобретенного иммунодефицита).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4822" name="Picture 6" descr="1324044027_spid_72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7338"/>
            <a:ext cx="4381500" cy="4868862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643438" y="6092825"/>
            <a:ext cx="1081087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572000" y="6092825"/>
            <a:ext cx="4321175" cy="3603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32313" y="4748"/>
            <a:ext cx="7851648" cy="857256"/>
          </a:xfrm>
          <a:noFill/>
          <a:ln/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ПРИЧИНА </a:t>
            </a:r>
            <a:r>
              <a:rPr lang="ru-RU" sz="3600" b="1" kern="1200" dirty="0" err="1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СПИДа</a:t>
            </a:r>
            <a:endParaRPr lang="ru-RU" sz="36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2132137"/>
            <a:ext cx="8424615" cy="4609231"/>
          </a:xfrm>
        </p:spPr>
        <p:txBody>
          <a:bodyPr lIns="0" rIns="18288"/>
          <a:lstStyle/>
          <a:p>
            <a:pPr marL="0" indent="0" algn="just"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1982 году ученым удалось выяснить, что причиной </a:t>
            </a:r>
            <a:r>
              <a:rPr lang="ru-RU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СПИД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вирус, который поражает клетки иммунной системы человека, делая их неспособными защищать организм от заболеваний.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Вот уже третье десятилетие человечество пытается обуздать этот примитивный, но коварный микроорганизм - вирус иммунодефицита человека.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3" descr="cam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49500"/>
            <a:ext cx="8507412" cy="41751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dirty="0"/>
              <a:t>Первая вирусная инфекция, распространившаяся по всему миру: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1</a:t>
            </a:r>
            <a:r>
              <a:rPr lang="ru-RU" b="1" dirty="0">
                <a:solidFill>
                  <a:srgbClr val="FFFF66"/>
                </a:solidFill>
              </a:rPr>
              <a:t>979-1981</a:t>
            </a:r>
            <a:r>
              <a:rPr lang="ru-RU" dirty="0"/>
              <a:t> г.г. – врачи в Нью-Йорке и Лос-Анджелесе заметили необычные иммунные нарушения у ряда пациенток: рак кровеносных сосудов (саркома </a:t>
            </a:r>
            <a:r>
              <a:rPr lang="ru-RU" dirty="0" err="1"/>
              <a:t>Капоши</a:t>
            </a:r>
            <a:r>
              <a:rPr lang="ru-RU" dirty="0"/>
              <a:t>) и редкую форму пневмонии (</a:t>
            </a:r>
            <a:r>
              <a:rPr lang="ru-RU" dirty="0" err="1"/>
              <a:t>пневмоцистная</a:t>
            </a:r>
            <a:r>
              <a:rPr lang="ru-RU" dirty="0"/>
              <a:t> пневмония). Заболевание закончилось смертью.</a:t>
            </a:r>
          </a:p>
        </p:txBody>
      </p:sp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1785937"/>
          </a:xfrm>
          <a:ln/>
        </p:spPr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Почему          “Чума XX века”?</a:t>
            </a:r>
          </a:p>
        </p:txBody>
      </p:sp>
      <p:pic>
        <p:nvPicPr>
          <p:cNvPr id="45062" name="Picture 6" descr="0016-017-A-ty-znaesh-vraga-v-lits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952750" cy="2263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700"/>
              <a:t>В </a:t>
            </a:r>
            <a:r>
              <a:rPr lang="ru-RU" sz="3700" b="1">
                <a:solidFill>
                  <a:srgbClr val="FFFF66"/>
                </a:solidFill>
              </a:rPr>
              <a:t>1982 </a:t>
            </a:r>
            <a:r>
              <a:rPr lang="ru-RU" sz="3700"/>
              <a:t>г. центры по контролю заболеваний ввели в реестр болезней новое заболевание - </a:t>
            </a:r>
            <a:r>
              <a:rPr lang="ru-RU" sz="3900" b="1">
                <a:solidFill>
                  <a:srgbClr val="FFFF66"/>
                </a:solidFill>
              </a:rPr>
              <a:t>СПИД;</a:t>
            </a:r>
          </a:p>
          <a:p>
            <a:pPr>
              <a:lnSpc>
                <a:spcPct val="90000"/>
              </a:lnSpc>
            </a:pPr>
            <a:r>
              <a:rPr lang="ru-RU" sz="3700" b="1">
                <a:solidFill>
                  <a:srgbClr val="FFFF66"/>
                </a:solidFill>
              </a:rPr>
              <a:t>1983 г</a:t>
            </a:r>
            <a:r>
              <a:rPr lang="ru-RU" sz="3700"/>
              <a:t>. – появились первые сведения о возбудителе болезни;</a:t>
            </a:r>
          </a:p>
        </p:txBody>
      </p:sp>
      <p:pic>
        <p:nvPicPr>
          <p:cNvPr id="46089" name="Picture 9" descr="1286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789363"/>
            <a:ext cx="3960812" cy="2786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700" b="1">
                <a:solidFill>
                  <a:srgbClr val="FFFF66"/>
                </a:solidFill>
              </a:rPr>
              <a:t>1984 </a:t>
            </a:r>
            <a:r>
              <a:rPr lang="ru-RU" sz="3700"/>
              <a:t>г. - возбудитель выделен в чистой культуре, созданы тест-системы для его обнаружения;</a:t>
            </a:r>
          </a:p>
          <a:p>
            <a:endParaRPr lang="ru-RU"/>
          </a:p>
        </p:txBody>
      </p:sp>
      <p:pic>
        <p:nvPicPr>
          <p:cNvPr id="50180" name="Picture 4" descr="1322703001_kadr-spid-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16113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929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Constantia</vt:lpstr>
      <vt:lpstr>Arial</vt:lpstr>
      <vt:lpstr>Calibri</vt:lpstr>
      <vt:lpstr>Wingdings 2</vt:lpstr>
      <vt:lpstr>Tahoma</vt:lpstr>
      <vt:lpstr>Times New Roman</vt:lpstr>
      <vt:lpstr>Wingdings</vt:lpstr>
      <vt:lpstr>Разрез</vt:lpstr>
      <vt:lpstr>1_Поток</vt:lpstr>
      <vt:lpstr>Слайд 1</vt:lpstr>
      <vt:lpstr>Слайд 2</vt:lpstr>
      <vt:lpstr>Всемирный день борьбы со СПИДом</vt:lpstr>
      <vt:lpstr>Слайд 4</vt:lpstr>
      <vt:lpstr>Слайд 5</vt:lpstr>
      <vt:lpstr>ПРИЧИНА СПИДа</vt:lpstr>
      <vt:lpstr>Почему          “Чума XX века”?</vt:lpstr>
      <vt:lpstr>Слайд 8</vt:lpstr>
      <vt:lpstr>Слайд 9</vt:lpstr>
      <vt:lpstr>Слайд 10</vt:lpstr>
      <vt:lpstr>Слайд 11</vt:lpstr>
      <vt:lpstr>Слайд 12</vt:lpstr>
      <vt:lpstr>Природа вируса и механизм его действия</vt:lpstr>
      <vt:lpstr>Слайд 14</vt:lpstr>
      <vt:lpstr>Слайд 15</vt:lpstr>
      <vt:lpstr>Стадии болезни СПИДа</vt:lpstr>
      <vt:lpstr>Пути передачи ВИЧ</vt:lpstr>
      <vt:lpstr>Слайд 18</vt:lpstr>
      <vt:lpstr>Слайд 19</vt:lpstr>
      <vt:lpstr>Слайд 20</vt:lpstr>
      <vt:lpstr>Слайд 21</vt:lpstr>
      <vt:lpstr>Как жить, зная, что у тебя СПИД </vt:lpstr>
      <vt:lpstr>Перемены возможны</vt:lpstr>
      <vt:lpstr>ПОМНИТЕ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Demonice</dc:creator>
  <cp:lastModifiedBy>Татьяна Похващева</cp:lastModifiedBy>
  <cp:revision>36</cp:revision>
  <dcterms:created xsi:type="dcterms:W3CDTF">2011-11-29T13:04:02Z</dcterms:created>
  <dcterms:modified xsi:type="dcterms:W3CDTF">2020-12-07T08:06:56Z</dcterms:modified>
</cp:coreProperties>
</file>