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81" r:id="rId9"/>
    <p:sldId id="282" r:id="rId10"/>
    <p:sldId id="262" r:id="rId11"/>
    <p:sldId id="263" r:id="rId12"/>
    <p:sldId id="264" r:id="rId13"/>
    <p:sldId id="265" r:id="rId14"/>
    <p:sldId id="266" r:id="rId15"/>
    <p:sldId id="283" r:id="rId16"/>
    <p:sldId id="267" r:id="rId17"/>
    <p:sldId id="284" r:id="rId18"/>
    <p:sldId id="285" r:id="rId19"/>
    <p:sldId id="269" r:id="rId20"/>
    <p:sldId id="290" r:id="rId21"/>
    <p:sldId id="293" r:id="rId22"/>
    <p:sldId id="286" r:id="rId23"/>
    <p:sldId id="292" r:id="rId24"/>
    <p:sldId id="291" r:id="rId25"/>
    <p:sldId id="272" r:id="rId26"/>
    <p:sldId id="273" r:id="rId27"/>
    <p:sldId id="274" r:id="rId28"/>
    <p:sldId id="276" r:id="rId29"/>
    <p:sldId id="27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 Windows" initials="П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7-28T17:56:56.917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46640" cy="492922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900" b="1" kern="800" dirty="0">
                <a:solidFill>
                  <a:srgbClr val="000000"/>
                </a:solidFill>
                <a:latin typeface="Times New Roman"/>
                <a:ea typeface="Batang"/>
                <a:cs typeface="Times New Roman"/>
              </a:rPr>
              <a:t>«Жизнь – это здорово!»</a:t>
            </a:r>
            <a:r>
              <a:rPr lang="ru-RU" sz="4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69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97666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buClr>
                <a:srgbClr val="4F81BD"/>
              </a:buClr>
              <a:buNone/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Меня, увы, от красоты тошнит.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Вот грязь, помойка – больше мне по нраву.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Во мне какой-то мерзкий жлоб сидит,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 не могу я на него найти управу.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Веду себя, как в цветнике свинья.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Так, может, виноват во всем не жлоб, а я?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 от закона получу Я в лоб,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 не какой-то там противный жлоб.</a:t>
            </a:r>
          </a:p>
          <a:p>
            <a:pPr marL="0" lvl="0" indent="0" algn="ctr">
              <a:lnSpc>
                <a:spcPct val="107000"/>
              </a:lnSpc>
              <a:buClr>
                <a:srgbClr val="4F81BD"/>
              </a:buClr>
              <a:buNone/>
            </a:pP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214. Вандализм)</a:t>
            </a:r>
            <a:b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7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0648"/>
            <a:ext cx="7016824" cy="62646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Мальчик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балбес позвонил в МЧС,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Что заминирован их райсобес.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Вряд ли родители будут довольны – 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Штраф заплатить им придется огромный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30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0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Статья 207. Заведомо ложное сообщение о террористическом акте)</a:t>
            </a:r>
            <a:b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30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Вволю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над слабым поиздевался: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Сам себе сильным и смелым казался,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в результате – на лесоповал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Годика на три герой наш попал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30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0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Статья 117. Истязания)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30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183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04856" cy="57606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Говорят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грабители: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«Дорогие жители,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Вы отдать нам денежки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Ваши не хотите ли? –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не хотите – что ж,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Есть у нас кулак и нож.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Так что отдавайте,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Нас не раздражайте».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перед милицией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Побледнели лица их.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в суде ребятки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Робки, как ягнятки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Статья 161. Грабеж)</a:t>
            </a:r>
            <a:b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665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560840" cy="583264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36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Нес парнишка апельсин, с виду – чистый витамин.</a:t>
            </a:r>
            <a:b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под коркой оказался заграничный кокаин.</a:t>
            </a:r>
            <a:b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Вот теперь под Магаданом загорает сукин сын.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Статья 228.1. Наркотики)</a:t>
            </a:r>
            <a:b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92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хочу я добрым быть,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Всех хочу ругать и бить.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Вот поймаю старика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Да намну ему бока.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Всем, кто меня слабее,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Могу намылить шею.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Разобью стекло в окошке,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Запущу я камнем в кошку.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Тут патруль меня поймал,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я ужасно тихим стал.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(Статья 213. Хулиганство)</a:t>
            </a:r>
            <a:b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5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568952" cy="5472608"/>
          </a:xfrm>
        </p:spPr>
        <p:txBody>
          <a:bodyPr/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endParaRPr lang="ru-RU" sz="25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Мальчик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кошек обижал,</a:t>
            </a:r>
            <a:b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птичек камушки швырял.</a:t>
            </a:r>
            <a:b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 него нашлась управа –</a:t>
            </a:r>
            <a:b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Суд его оштрафовал.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245. Издевательство над животными)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388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7992888" cy="58326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 нашей кумушки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Чернее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сажи думушки: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Вот бы так устроить,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Чтоб всех Вас перессорить,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Чтобы всех оговорить,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Обругать и очернить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Сразу видно, что кума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Невысокого ума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(Статья 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282 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Возбуждение 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  <a:t>ненависти либо вражды, а равно унижение человеческого достоинства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642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568952" cy="5400600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думай, что Он нарушил закон,</a:t>
            </a:r>
            <a:b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 Ты – лишь шалун и проказник</a:t>
            </a:r>
            <a:b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Вместе ходили, вместе блудили,</a:t>
            </a:r>
            <a:b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Значит – ты Соучастник.</a:t>
            </a: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32. Понятие соучастия в преступлении)</a:t>
            </a:r>
            <a:b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3919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 преступленье пошел паренек,</a:t>
            </a:r>
            <a:b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Что ж, раньше ли, позже – получит он срок.</a:t>
            </a:r>
            <a:b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 если дружков прихватил он с собою,</a:t>
            </a:r>
            <a:b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То срок увеличится вдвое и втрое.</a:t>
            </a: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4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35. Совершение преступления группой лиц)</a:t>
            </a:r>
            <a:br>
              <a:rPr lang="ru-RU" sz="4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42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660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552728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2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22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Чак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Норрис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я не Джеки Чан,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Судья мне сказал, что я – хулиган.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Скандалил и дрался, людей искалечил,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жизнь свою я навсегда изувечил.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(Статья 111. Умышленное причинение тяжкого вреда здоровью)</a:t>
            </a:r>
            <a:b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Мальчик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улице в </a:t>
            </a:r>
            <a:r>
              <a:rPr lang="ru-RU" sz="22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ниндзю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играл,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Мальчик прохожего пяткой лягал.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Долго не выйдет малец на свободу –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каждый удар получил он по году.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(Статья 112. Умышленное причинение вреда здоровью средней тяжести)</a:t>
            </a:r>
            <a:b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Мальчик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свалке рогатку нашел,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 этой рогаткой он в школу пришел,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Стрельнул – приятелю в глаз угодил.</a:t>
            </a:r>
            <a:b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Долго приятель с повязкой ходил.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(Статья 115. Умышленное причинение легкого вреда здоровью)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14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02624" cy="936103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Мозговой штурм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16084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u="sng" dirty="0" smtClean="0">
                <a:solidFill>
                  <a:schemeClr val="tx1"/>
                </a:solidFill>
              </a:rPr>
              <a:t>1 задание</a:t>
            </a:r>
          </a:p>
          <a:p>
            <a:pPr algn="l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600" kern="800" dirty="0">
                <a:latin typeface="Times New Roman"/>
                <a:ea typeface="Batang"/>
                <a:cs typeface="Times New Roman"/>
              </a:rPr>
              <a:t> </a:t>
            </a: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- Что  такое  спорт? Как  вы  это  понимаете?</a:t>
            </a:r>
            <a:endParaRPr lang="ru-RU" sz="2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-  Почему  люди  занимаются  спортом?</a:t>
            </a:r>
            <a:endParaRPr lang="ru-RU" sz="2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- А  что  человеку  может  помешать  в  осуществлении  своей  мечты? Цели? (нет возможности, слабое  здоровье, вредные  привычки  и </a:t>
            </a:r>
            <a:r>
              <a:rPr lang="ru-RU" sz="2600" kern="800" dirty="0" err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т.д</a:t>
            </a: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). </a:t>
            </a:r>
            <a:endParaRPr lang="ru-RU" sz="2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457200" indent="-457200" algn="l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2600" kern="800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Как  </a:t>
            </a: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сделать  так,  чтобы  не было  преград  на  пути  к  </a:t>
            </a:r>
            <a:r>
              <a:rPr lang="ru-RU" sz="2600" kern="800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спорту?</a:t>
            </a:r>
          </a:p>
          <a:p>
            <a:pPr lvl="0"/>
            <a:r>
              <a:rPr lang="ru-RU" sz="2600" b="1" u="sng" dirty="0" smtClean="0">
                <a:solidFill>
                  <a:prstClr val="black"/>
                </a:solidFill>
              </a:rPr>
              <a:t>2 задание</a:t>
            </a:r>
            <a:endParaRPr lang="ru-RU" sz="2600" kern="800" dirty="0" smtClean="0">
              <a:solidFill>
                <a:schemeClr val="tx1"/>
              </a:solidFill>
              <a:latin typeface="Times New Roman"/>
              <a:ea typeface="Batang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Н</a:t>
            </a:r>
            <a:r>
              <a:rPr lang="ru-RU" sz="2600" kern="800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апишите</a:t>
            </a: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,  что  положительного  и  отрицательного  дает  нам  спорт? </a:t>
            </a:r>
            <a:endParaRPr lang="ru-RU" sz="2600" kern="800" dirty="0" smtClean="0">
              <a:solidFill>
                <a:schemeClr val="tx1"/>
              </a:solidFill>
              <a:latin typeface="Times New Roman"/>
              <a:ea typeface="Batang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600" kern="800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Лист  </a:t>
            </a:r>
            <a:r>
              <a:rPr lang="ru-RU" sz="2600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разделите  пополам.</a:t>
            </a:r>
            <a:endParaRPr lang="ru-RU" sz="2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457200" indent="-457200" algn="l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89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712968" cy="525658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Пусть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малыш попал в беду –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 на помощь не приду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Промочить боюсь я ноги, лучше я домой пойду.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же со мной беда: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Все на помощь! Все сюда!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(Статья 125. Оставление в опасности)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55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24936" cy="50405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Мальчик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в дом чужой залез.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(Знать его попутал бес).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Только отвечать не бесу,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А вот этому балбесу.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  <a:t>(Статья 139. Нарушение неприкосновенности жилища)</a:t>
            </a:r>
            <a:b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68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184576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Сжег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Герострат прекрасный храм.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 кем же помнится он нам?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Ни слова доброго о нем никто не скажет.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геростраты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наших дней еще гнусней, еще грязней.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 грязью память о себе они замажут.</a:t>
            </a:r>
          </a:p>
          <a:p>
            <a:pPr lvl="0">
              <a:buClr>
                <a:srgbClr val="4F81BD"/>
              </a:buClr>
            </a:pP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243.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Уничтожение или повреждение памятников истории и культуры)</a:t>
            </a:r>
            <a:b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5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20880" cy="504056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Ребенку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 трудно мозги задурить,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что-нибудь гадкое подговорить.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строгая есть статья у Закона: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«Учитель» лет на 5 поедет на зону.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(Статья 150. Вовлечение несовершеннолетнего в совершение преступления)</a:t>
            </a:r>
            <a:b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0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468313" y="765175"/>
            <a:ext cx="7304087" cy="42640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Словно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в гангстерском кино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Мчится парень на «Рено».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Ах, какой он удалец! Ах, какой он молодец!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Но поймал патруль воришку.</a:t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>В камере он тих, как мышка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36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(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Times New Roman"/>
              </a:rPr>
              <a:t>Статья 166. Угон автомобиля)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9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918648" cy="2016223"/>
          </a:xfrm>
        </p:spPr>
        <p:txBody>
          <a:bodyPr/>
          <a:lstStyle/>
          <a:p>
            <a:r>
              <a:rPr lang="ru-RU" b="1" kern="800" dirty="0">
                <a:solidFill>
                  <a:schemeClr val="tx1"/>
                </a:solidFill>
                <a:latin typeface="Times New Roman"/>
                <a:ea typeface="Batang"/>
              </a:rPr>
              <a:t>СЮЖЕТНО – РОЛЕВАЯ  ИГРА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848872" cy="1872208"/>
          </a:xfrm>
        </p:spPr>
        <p:txBody>
          <a:bodyPr>
            <a:normAutofit/>
          </a:bodyPr>
          <a:lstStyle/>
          <a:p>
            <a:r>
              <a:rPr lang="ru-RU" sz="4000" kern="800" dirty="0">
                <a:solidFill>
                  <a:schemeClr val="tx1"/>
                </a:solidFill>
                <a:latin typeface="Times New Roman"/>
                <a:ea typeface="Batang"/>
              </a:rPr>
              <a:t>Вам необходимо убедить человека заниматься  спортом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99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92697"/>
            <a:ext cx="7342584" cy="1728191"/>
          </a:xfrm>
        </p:spPr>
        <p:txBody>
          <a:bodyPr>
            <a:normAutofit fontScale="90000"/>
          </a:bodyPr>
          <a:lstStyle/>
          <a:p>
            <a:r>
              <a:rPr lang="ru-RU" b="1" kern="800" dirty="0">
                <a:solidFill>
                  <a:schemeClr val="tx1"/>
                </a:solidFill>
                <a:latin typeface="Times New Roman"/>
                <a:ea typeface="Batang"/>
              </a:rPr>
              <a:t>КОНКУРС-РАЗМИНКА «ПОХОДКА СПОРТСМЕНА»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04856" cy="3024336"/>
          </a:xfrm>
        </p:spPr>
        <p:txBody>
          <a:bodyPr>
            <a:normAutofit/>
          </a:bodyPr>
          <a:lstStyle/>
          <a:p>
            <a:r>
              <a:rPr lang="ru-RU" sz="4000" kern="800" dirty="0" smtClean="0">
                <a:solidFill>
                  <a:schemeClr val="tx1"/>
                </a:solidFill>
                <a:latin typeface="Times New Roman"/>
                <a:ea typeface="Batang"/>
              </a:rPr>
              <a:t>Вам </a:t>
            </a:r>
            <a:r>
              <a:rPr lang="ru-RU" sz="4000" kern="800" dirty="0">
                <a:solidFill>
                  <a:schemeClr val="tx1"/>
                </a:solidFill>
                <a:latin typeface="Times New Roman"/>
                <a:ea typeface="Batang"/>
              </a:rPr>
              <a:t>необходимо изобразить походку спортсмена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07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5"/>
            <a:ext cx="7846640" cy="208823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ЛИЧНЫЕ ПРИМЕРЫ И ДОСТИЖЕНИЯ В СПОРТЕ</a:t>
            </a:r>
            <a:r>
              <a:rPr lang="ru-RU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.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Ð¡Ð¿Ð¾ÑÑ - ÐÐ°ÑÐ°Ð»Ð¾Ð³ ÑÐ°Ð¹Ð»Ð¾Ð² - ÐÐµÑÑÐ¾Ð½Ð°Ð»ÑÐ½ÑÐ¹ ÑÐ°Ð¹Ñ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7"/>
            <a:ext cx="2376264" cy="309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Ð½Ð¸Ð¼Ð¸ÑÐ¾Ð²Ð°Ð½Ð½ÑÐµ ÐºÐ°ÑÑÐ¸Ð½ÐºÐ¸ Ð¾ ÑÐ¿Ð¾ÑÑÐµ Ð¸ ÑÐ¿Ð¾ÑÑÑÐ¼ÐµÐ½Ð°Ñ Smayls.ru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28887"/>
            <a:ext cx="1944216" cy="2268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bal-sch18.edumsko.ru/uploads/2000/1652/section/102414/kollektiv/EveryWeepyIndianhare-size_restricted.gif?1507875872923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56992"/>
            <a:ext cx="2198736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099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062664" cy="208823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ПРАВИЛА  Господина  Здорового  Образа  Жизни:</a:t>
            </a: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8064896" cy="3096344"/>
          </a:xfrm>
        </p:spPr>
        <p:txBody>
          <a:bodyPr>
            <a:normAutofit/>
          </a:bodyPr>
          <a:lstStyle/>
          <a:p>
            <a:pPr indent="95250" algn="l">
              <a:lnSpc>
                <a:spcPct val="107000"/>
              </a:lnSpc>
              <a:spcAft>
                <a:spcPts val="0"/>
              </a:spcAft>
            </a:pPr>
            <a:r>
              <a:rPr lang="ru-RU" sz="3600" b="1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-  Не  заводи  вредных  привычек</a:t>
            </a:r>
            <a:r>
              <a:rPr lang="ru-RU" sz="3600" b="1" kern="800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;</a:t>
            </a:r>
            <a:endParaRPr lang="ru-RU" sz="3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95250" algn="l">
              <a:lnSpc>
                <a:spcPct val="107000"/>
              </a:lnSpc>
              <a:spcAft>
                <a:spcPts val="0"/>
              </a:spcAft>
            </a:pPr>
            <a:r>
              <a:rPr lang="ru-RU" sz="3600" b="1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-  Занимайся  спортом</a:t>
            </a:r>
            <a:r>
              <a:rPr lang="ru-RU" sz="3600" b="1" kern="800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;</a:t>
            </a:r>
            <a:endParaRPr lang="ru-RU" sz="3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95250" algn="l">
              <a:lnSpc>
                <a:spcPct val="107000"/>
              </a:lnSpc>
              <a:spcAft>
                <a:spcPts val="0"/>
              </a:spcAft>
            </a:pPr>
            <a:r>
              <a:rPr lang="ru-RU" sz="3600" b="1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-  Береги  свое  здоровье</a:t>
            </a:r>
            <a:r>
              <a:rPr lang="ru-RU" sz="3600" b="1" kern="800" dirty="0" smtClean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;</a:t>
            </a:r>
            <a:endParaRPr lang="ru-RU" sz="3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95250" algn="l">
              <a:lnSpc>
                <a:spcPct val="107000"/>
              </a:lnSpc>
              <a:spcAft>
                <a:spcPts val="0"/>
              </a:spcAft>
            </a:pPr>
            <a:r>
              <a:rPr lang="ru-RU" sz="3600" b="1" kern="800" dirty="0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-  Правильно  питайся.</a:t>
            </a:r>
            <a:endParaRPr lang="ru-RU" sz="36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81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7"/>
            <a:ext cx="7486600" cy="1440159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участие!</a:t>
            </a:r>
            <a:endParaRPr lang="ru-RU" sz="5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85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4632" cy="770428"/>
          </a:xfrm>
        </p:spPr>
        <p:txBody>
          <a:bodyPr>
            <a:normAutofit/>
          </a:bodyPr>
          <a:lstStyle/>
          <a:p>
            <a:r>
              <a:rPr lang="ru-RU" sz="4000" b="1" kern="800" dirty="0" smtClean="0">
                <a:solidFill>
                  <a:schemeClr val="tx1"/>
                </a:solidFill>
                <a:latin typeface="Times New Roman"/>
                <a:ea typeface="Batang"/>
              </a:rPr>
              <a:t>Поговорим </a:t>
            </a:r>
            <a:r>
              <a:rPr lang="ru-RU" sz="4000" b="1" kern="800" dirty="0" smtClean="0">
                <a:solidFill>
                  <a:schemeClr val="tx1"/>
                </a:solidFill>
                <a:latin typeface="Times New Roman"/>
                <a:ea typeface="Batang"/>
              </a:rPr>
              <a:t>о правонарушениях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6656784" cy="48965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 работать не могу – 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 здоровье берегу,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 ужасно уважаю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Эту самую деньгу.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Заработать? Ну уж нет!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Дайте хлопцу пистолет,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Живо Вас оставит хлопец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 пальто и без штиблет.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финал весьма уныл!</a:t>
            </a:r>
            <a:b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Срок наш хлопец получил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…</a:t>
            </a:r>
          </a:p>
          <a:p>
            <a:pPr>
              <a:lnSpc>
                <a:spcPct val="107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(Статья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162.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УК РФ. Разбой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)</a:t>
            </a:r>
            <a:endParaRPr lang="ru-RU" sz="30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20512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6876"/>
    </mc:Choice>
    <mc:Fallback>
      <p:transition spd="slow" advTm="168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28736"/>
            <a:ext cx="8229600" cy="50966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Кто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лавочке сидит?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«Добрый» доктор Айболит.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Заболел у Вас животик?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Доктор выдаст Вам наркотик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Без рецепта, без аптеки.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Через месяц Вы – калеки!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Так «полечитесь» немножко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протяните Вы ножки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…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Статья 228.2.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УК РФ.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Нарушение </a:t>
            </a:r>
            <a:r>
              <a:rPr lang="ru-RU" sz="28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наркооборота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50175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6871"/>
    </mc:Choice>
    <mc:Fallback>
      <p:transition spd="slow" advTm="168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776864" cy="568863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Мальчик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клуб ночной зашел –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«Добрый» дилер подошел,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Даром угостил конфеткой,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 в конфетке той таблетка.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Парочку конфеток съел –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наркотики подсел.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Помни, мальчик! Этот дилер –</a:t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тебя – убийца, киллер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!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Статья 230. Склонение к употреблению наркотиков)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2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158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088832" cy="3832449"/>
          </a:xfrm>
        </p:spPr>
        <p:txBody>
          <a:bodyPr/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Спорить с Вами не хочу –</a:t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Лучше Вас поколочу.</a:t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Суд сказал, что я не прав,</a:t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 папа мой заплатит штраф.</a:t>
            </a: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116. Побои)</a:t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155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1"/>
            <a:ext cx="7376864" cy="3384376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Язык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клеветника разит наверняка,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Гадюка может одолеть быка.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Недаром классик говорит про это: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«Ах, злые языки страшнее пистолета».</a:t>
            </a:r>
          </a:p>
          <a:p>
            <a:pPr lvl="0">
              <a:buClr>
                <a:srgbClr val="4F81BD"/>
              </a:buClr>
            </a:pP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129. Клевета)</a:t>
            </a:r>
            <a:b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12093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280920" cy="4896544"/>
          </a:xfrm>
        </p:spPr>
        <p:txBody>
          <a:bodyPr>
            <a:normAutofit/>
          </a:bodyPr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Тот – свинья, а та – корова,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Этот – поросенок.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Ведь у нас свобода слова,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 я – еще ребенок.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Только суд решил иначе, </a:t>
            </a: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 теперь я горько плачу.</a:t>
            </a: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130. Оскорбление)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4634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064896" cy="5256584"/>
          </a:xfrm>
        </p:spPr>
        <p:txBody>
          <a:bodyPr/>
          <a:lstStyle/>
          <a:p>
            <a:pPr lvl="0">
              <a:lnSpc>
                <a:spcPct val="107000"/>
              </a:lnSpc>
              <a:buClr>
                <a:srgbClr val="4F81BD"/>
              </a:buClr>
            </a:pPr>
            <a:endParaRPr lang="ru-RU" sz="24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07000"/>
              </a:lnSpc>
              <a:buClr>
                <a:srgbClr val="4F81BD"/>
              </a:buClr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Стать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я хочу сталеваром, шахтером,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Ученым, военным, но только на вором.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 если чужое я что-то возьму,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дальнейшем дорога прямая – в тюрьму.</a:t>
            </a:r>
          </a:p>
          <a:p>
            <a:pPr lvl="0">
              <a:buClr>
                <a:srgbClr val="4F81BD"/>
              </a:buClr>
            </a:pPr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(Статья 158. Кража)</a:t>
            </a:r>
            <a:b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461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</TotalTime>
  <Words>275</Words>
  <Application>Microsoft Office PowerPoint</Application>
  <PresentationFormat>Экран (4:3)</PresentationFormat>
  <Paragraphs>81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Волна</vt:lpstr>
      <vt:lpstr>«Жизнь – это здорово!» </vt:lpstr>
      <vt:lpstr>Мозговой штурм</vt:lpstr>
      <vt:lpstr>Поговорим о правонарушениях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СЮЖЕТНО – РОЛЕВАЯ  ИГРА</vt:lpstr>
      <vt:lpstr>КОНКУРС-РАЗМИНКА «ПОХОДКА СПОРТСМЕНА»</vt:lpstr>
      <vt:lpstr>ЛИЧНЫЕ ПРИМЕРЫ И ДОСТИЖЕНИЯ В СПОРТЕ. </vt:lpstr>
      <vt:lpstr>ПРАВИЛА  Господина  Здорового  Образа  Жизни: </vt:lpstr>
      <vt:lpstr>Спасибо за участие!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«Жизнь – это здорово!»</dc:title>
  <dc:creator>Илья Трубинов</dc:creator>
  <cp:lastModifiedBy>Татьяна Похващева</cp:lastModifiedBy>
  <cp:revision>19</cp:revision>
  <dcterms:created xsi:type="dcterms:W3CDTF">2019-07-28T11:58:18Z</dcterms:created>
  <dcterms:modified xsi:type="dcterms:W3CDTF">2020-04-03T22:21:44Z</dcterms:modified>
</cp:coreProperties>
</file>