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323" r:id="rId3"/>
    <p:sldId id="349" r:id="rId4"/>
    <p:sldId id="280" r:id="rId5"/>
    <p:sldId id="338" r:id="rId6"/>
    <p:sldId id="347" r:id="rId7"/>
    <p:sldId id="346" r:id="rId8"/>
    <p:sldId id="348" r:id="rId9"/>
    <p:sldId id="260" r:id="rId10"/>
    <p:sldId id="299" r:id="rId11"/>
    <p:sldId id="311" r:id="rId12"/>
    <p:sldId id="327" r:id="rId13"/>
    <p:sldId id="264" r:id="rId14"/>
    <p:sldId id="313" r:id="rId15"/>
    <p:sldId id="312" r:id="rId16"/>
    <p:sldId id="314" r:id="rId17"/>
    <p:sldId id="345" r:id="rId18"/>
    <p:sldId id="302" r:id="rId19"/>
    <p:sldId id="309" r:id="rId20"/>
    <p:sldId id="310" r:id="rId21"/>
    <p:sldId id="315" r:id="rId22"/>
    <p:sldId id="316" r:id="rId23"/>
    <p:sldId id="303" r:id="rId24"/>
    <p:sldId id="304" r:id="rId25"/>
    <p:sldId id="305" r:id="rId26"/>
    <p:sldId id="306" r:id="rId27"/>
    <p:sldId id="317" r:id="rId28"/>
    <p:sldId id="318" r:id="rId29"/>
    <p:sldId id="340" r:id="rId30"/>
    <p:sldId id="307" r:id="rId31"/>
    <p:sldId id="320" r:id="rId32"/>
    <p:sldId id="319" r:id="rId33"/>
    <p:sldId id="339" r:id="rId34"/>
    <p:sldId id="342" r:id="rId35"/>
    <p:sldId id="308" r:id="rId36"/>
    <p:sldId id="321" r:id="rId37"/>
    <p:sldId id="325" r:id="rId38"/>
    <p:sldId id="343" r:id="rId39"/>
    <p:sldId id="344" r:id="rId40"/>
    <p:sldId id="298" r:id="rId41"/>
    <p:sldId id="328" r:id="rId42"/>
    <p:sldId id="329" r:id="rId43"/>
    <p:sldId id="330" r:id="rId44"/>
    <p:sldId id="331" r:id="rId45"/>
    <p:sldId id="332" r:id="rId46"/>
    <p:sldId id="333" r:id="rId47"/>
    <p:sldId id="334" r:id="rId48"/>
    <p:sldId id="335" r:id="rId49"/>
    <p:sldId id="336" r:id="rId50"/>
    <p:sldId id="337" r:id="rId51"/>
    <p:sldId id="287" r:id="rId52"/>
    <p:sldId id="290" r:id="rId53"/>
    <p:sldId id="292" r:id="rId54"/>
    <p:sldId id="291" r:id="rId5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800080"/>
    <a:srgbClr val="0000FF"/>
    <a:srgbClr val="3399FF"/>
    <a:srgbClr val="9E828C"/>
    <a:srgbClr val="886A75"/>
    <a:srgbClr val="E2DADD"/>
    <a:srgbClr val="6879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7" d="100"/>
        <a:sy n="87" d="100"/>
      </p:scale>
      <p:origin x="0" y="58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3.wmf"/><Relationship Id="rId1" Type="http://schemas.openxmlformats.org/officeDocument/2006/relationships/image" Target="../media/image20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image" Target="../media/image34.wmf"/><Relationship Id="rId7" Type="http://schemas.openxmlformats.org/officeDocument/2006/relationships/image" Target="../media/image38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Relationship Id="rId9" Type="http://schemas.openxmlformats.org/officeDocument/2006/relationships/image" Target="../media/image4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5" Type="http://schemas.openxmlformats.org/officeDocument/2006/relationships/image" Target="../media/image41.wmf"/><Relationship Id="rId4" Type="http://schemas.openxmlformats.org/officeDocument/2006/relationships/image" Target="../media/image49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4" Type="http://schemas.openxmlformats.org/officeDocument/2006/relationships/image" Target="../media/image55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4" Type="http://schemas.openxmlformats.org/officeDocument/2006/relationships/image" Target="../media/image59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4" Type="http://schemas.openxmlformats.org/officeDocument/2006/relationships/image" Target="../media/image63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Relationship Id="rId5" Type="http://schemas.openxmlformats.org/officeDocument/2006/relationships/image" Target="../media/image68.wmf"/><Relationship Id="rId4" Type="http://schemas.openxmlformats.org/officeDocument/2006/relationships/image" Target="../media/image67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image" Target="../media/image74.wmf"/><Relationship Id="rId7" Type="http://schemas.openxmlformats.org/officeDocument/2006/relationships/image" Target="../media/image77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Relationship Id="rId6" Type="http://schemas.openxmlformats.org/officeDocument/2006/relationships/image" Target="../media/image76.wmf"/><Relationship Id="rId5" Type="http://schemas.openxmlformats.org/officeDocument/2006/relationships/image" Target="../media/image75.wmf"/><Relationship Id="rId4" Type="http://schemas.openxmlformats.org/officeDocument/2006/relationships/image" Target="../media/image67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79.wmf"/><Relationship Id="rId1" Type="http://schemas.openxmlformats.org/officeDocument/2006/relationships/image" Target="../media/image78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2" Type="http://schemas.openxmlformats.org/officeDocument/2006/relationships/image" Target="../media/image84.wmf"/><Relationship Id="rId1" Type="http://schemas.openxmlformats.org/officeDocument/2006/relationships/image" Target="../media/image85.wmf"/><Relationship Id="rId6" Type="http://schemas.openxmlformats.org/officeDocument/2006/relationships/image" Target="../media/image89.wmf"/><Relationship Id="rId5" Type="http://schemas.openxmlformats.org/officeDocument/2006/relationships/image" Target="../media/image88.wmf"/><Relationship Id="rId4" Type="http://schemas.openxmlformats.org/officeDocument/2006/relationships/image" Target="../media/image87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wmf"/><Relationship Id="rId7" Type="http://schemas.openxmlformats.org/officeDocument/2006/relationships/image" Target="../media/image96.wmf"/><Relationship Id="rId2" Type="http://schemas.openxmlformats.org/officeDocument/2006/relationships/image" Target="../media/image91.wmf"/><Relationship Id="rId1" Type="http://schemas.openxmlformats.org/officeDocument/2006/relationships/image" Target="../media/image90.wmf"/><Relationship Id="rId6" Type="http://schemas.openxmlformats.org/officeDocument/2006/relationships/image" Target="../media/image95.wmf"/><Relationship Id="rId5" Type="http://schemas.openxmlformats.org/officeDocument/2006/relationships/image" Target="../media/image94.wmf"/><Relationship Id="rId4" Type="http://schemas.openxmlformats.org/officeDocument/2006/relationships/image" Target="../media/image93.wmf"/></Relationships>
</file>

<file path=ppt/drawings/_rels/vmlDrawing2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wmf"/><Relationship Id="rId3" Type="http://schemas.openxmlformats.org/officeDocument/2006/relationships/image" Target="../media/image99.wmf"/><Relationship Id="rId7" Type="http://schemas.openxmlformats.org/officeDocument/2006/relationships/image" Target="../media/image103.wmf"/><Relationship Id="rId2" Type="http://schemas.openxmlformats.org/officeDocument/2006/relationships/image" Target="../media/image98.wmf"/><Relationship Id="rId1" Type="http://schemas.openxmlformats.org/officeDocument/2006/relationships/image" Target="../media/image97.wmf"/><Relationship Id="rId6" Type="http://schemas.openxmlformats.org/officeDocument/2006/relationships/image" Target="../media/image102.wmf"/><Relationship Id="rId5" Type="http://schemas.openxmlformats.org/officeDocument/2006/relationships/image" Target="../media/image101.wmf"/><Relationship Id="rId10" Type="http://schemas.openxmlformats.org/officeDocument/2006/relationships/image" Target="../media/image106.wmf"/><Relationship Id="rId4" Type="http://schemas.openxmlformats.org/officeDocument/2006/relationships/image" Target="../media/image100.wmf"/><Relationship Id="rId9" Type="http://schemas.openxmlformats.org/officeDocument/2006/relationships/image" Target="../media/image105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3.wmf"/><Relationship Id="rId1" Type="http://schemas.openxmlformats.org/officeDocument/2006/relationships/image" Target="../media/image8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5947CC-064E-4651-84DF-6E7D6DAABE9E}" type="datetimeFigureOut">
              <a:rPr lang="ru-RU" smtClean="0"/>
              <a:pPr/>
              <a:t>21.11.2020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EBE852-8AD9-49BC-9A8A-FD42689229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6666666666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BE852-8AD9-49BC-9A8A-FD42689229F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314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6"/>
          <p:cNvSpPr txBox="1">
            <a:spLocks noGrp="1" noChangeArrowheads="1"/>
          </p:cNvSpPr>
          <p:nvPr/>
        </p:nvSpPr>
        <p:spPr bwMode="auto">
          <a:xfrm>
            <a:off x="0" y="8685256"/>
            <a:ext cx="2971208" cy="45727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ru-RU" sz="1200">
                <a:latin typeface="+mn-lt"/>
              </a:rPr>
              <a:t>Чернорбабова К.В.</a:t>
            </a:r>
          </a:p>
        </p:txBody>
      </p:sp>
      <p:sp>
        <p:nvSpPr>
          <p:cNvPr id="10752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7525" name="Верхний колонтитул 3"/>
          <p:cNvSpPr txBox="1">
            <a:spLocks noGrp="1"/>
          </p:cNvSpPr>
          <p:nvPr/>
        </p:nvSpPr>
        <p:spPr bwMode="auto">
          <a:xfrm>
            <a:off x="0" y="0"/>
            <a:ext cx="2971208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/>
          <a:lstStyle/>
          <a:p>
            <a:pPr eaLnBrk="1" hangingPunct="1"/>
            <a:r>
              <a:rPr lang="ru-RU">
                <a:latin typeface="Calibri" pitchFamily="34" charset="0"/>
              </a:rPr>
              <a:t>Гимназия № 8</a:t>
            </a:r>
          </a:p>
        </p:txBody>
      </p:sp>
      <p:sp>
        <p:nvSpPr>
          <p:cNvPr id="107526" name="Номер слайда 4"/>
          <p:cNvSpPr txBox="1">
            <a:spLocks noGrp="1"/>
          </p:cNvSpPr>
          <p:nvPr/>
        </p:nvSpPr>
        <p:spPr bwMode="auto">
          <a:xfrm>
            <a:off x="3885177" y="8685256"/>
            <a:ext cx="2971208" cy="45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 anchor="b"/>
          <a:lstStyle/>
          <a:p>
            <a:pPr algn="r" eaLnBrk="1" hangingPunct="1"/>
            <a:fld id="{3DE0DD33-61D4-42F4-8A12-E6366605DE3D}" type="slidenum">
              <a:rPr lang="ru-RU">
                <a:latin typeface="Calibri" pitchFamily="34" charset="0"/>
              </a:rPr>
              <a:pPr algn="r" eaLnBrk="1" hangingPunct="1"/>
              <a:t>12</a:t>
            </a:fld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7C232-5BA9-4FBF-9788-9535928872BB}" type="datetimeFigureOut">
              <a:rPr lang="ru-RU"/>
              <a:pPr>
                <a:defRPr/>
              </a:pPr>
              <a:t>21.11.2020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1CCF1-9A65-422B-87A5-AAA1BB32CB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5AE64-DA29-4339-A5FA-B36DB4788279}" type="datetimeFigureOut">
              <a:rPr lang="ru-RU"/>
              <a:pPr>
                <a:defRPr/>
              </a:pPr>
              <a:t>21.11.2020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99D43-DE53-4B6C-9471-457D4ADC3C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85CF3-6DC5-47B8-90E5-AA6434FB8649}" type="datetimeFigureOut">
              <a:rPr lang="ru-RU"/>
              <a:pPr>
                <a:defRPr/>
              </a:pPr>
              <a:t>21.11.2020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48A7E-E48B-4317-B401-A7BE6DC05B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54B09-E963-445B-B511-B59B1FF7FBCF}" type="datetimeFigureOut">
              <a:rPr lang="ru-RU"/>
              <a:pPr>
                <a:defRPr/>
              </a:pPr>
              <a:t>21.11.2020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486B7-48F5-4160-BD8C-371B65B00D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93FA7-1261-4AD9-B260-78841EC22112}" type="datetimeFigureOut">
              <a:rPr lang="ru-RU"/>
              <a:pPr>
                <a:defRPr/>
              </a:pPr>
              <a:t>21.11.2020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819B2-2EEE-40DC-A6DC-E7DBE76730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3A4E1-868F-41EB-BA74-9E6667F5819C}" type="datetimeFigureOut">
              <a:rPr lang="ru-RU"/>
              <a:pPr>
                <a:defRPr/>
              </a:pPr>
              <a:t>21.11.2020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5A079-2CD0-4C8C-8BDE-D9008CBC5C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0FD5D-F9B0-45C7-9825-F2AD880991AF}" type="datetimeFigureOut">
              <a:rPr lang="ru-RU"/>
              <a:pPr>
                <a:defRPr/>
              </a:pPr>
              <a:t>21.11.2020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0EFB8-2B69-453C-B39E-25349D78C5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C54FF-3038-48F5-9998-35ED77025D89}" type="datetimeFigureOut">
              <a:rPr lang="ru-RU"/>
              <a:pPr>
                <a:defRPr/>
              </a:pPr>
              <a:t>21.11.2020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F567A-4AC7-462E-8528-7429060663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7AA4D-A9BC-48AA-AC12-67E1FE41ADA4}" type="datetimeFigureOut">
              <a:rPr lang="ru-RU"/>
              <a:pPr>
                <a:defRPr/>
              </a:pPr>
              <a:t>21.11.2020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F090B-71C5-4332-BB4F-B7062DE5D6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3E8AB-9D55-41FE-AF2A-16053346582C}" type="datetimeFigureOut">
              <a:rPr lang="ru-RU"/>
              <a:pPr>
                <a:defRPr/>
              </a:pPr>
              <a:t>21.11.2020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965F9-5A1A-465E-883E-6407D1E0F8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B9DB6-2A0E-441E-8C80-DF0CEAA8F807}" type="datetimeFigureOut">
              <a:rPr lang="ru-RU"/>
              <a:pPr>
                <a:defRPr/>
              </a:pPr>
              <a:t>21.11.2020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10CC9-68A5-465B-9B13-5E1756398E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686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25F9B13-A10E-4CCD-B0EB-76BCFB59E0E2}" type="datetimeFigureOut">
              <a:rPr lang="ru-RU"/>
              <a:pPr>
                <a:defRPr/>
              </a:pPr>
              <a:t>21.11.2020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685FFEC-675A-4872-A8C2-74C01A866A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blog-city.info/en/img1/17678_-_my_MATRIX.jp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C%D0%B0%D1%82%D0%B5%D0%BC%D0%B0%D1%82%D0%B8%D1%87%D0%B5%D1%81%D0%BA%D0%B0%D1%8F_%D0%BB%D0%BE%D0%B3%D0%B8%D0%BA%D0%B0" TargetMode="External"/><Relationship Id="rId13" Type="http://schemas.openxmlformats.org/officeDocument/2006/relationships/hyperlink" Target="https://ru.wikipedia.org/wiki/%D0%9F%D1%81%D0%B8%D1%85%D0%BE%D0%BB%D0%BE%D0%B3%D0%B8%D1%8F" TargetMode="External"/><Relationship Id="rId3" Type="http://schemas.openxmlformats.org/officeDocument/2006/relationships/hyperlink" Target="https://ru.wikipedia.org/wiki/%D0%9B%D0%B5%D0%B9%D0%B1%D0%BD%D0%B8%D1%86,_%D0%93%D0%BE%D1%82%D1%84%D1%80%D0%B8%D0%B4_%D0%92%D0%B8%D0%BB%D1%8C%D0%B3%D0%B5%D0%BB%D1%8C%D0%BC#%D0%A1%D0%BF%D0%BE%D1%80_%D0%BC%D0%B5%D0%B6%D0%B4%D1%83_%D0%9B%D0%B5%D0%B9%D0%B1%D0%BD%D0%B8%D1%86%D0%B5%D0%BC_%D0%B8_%D0%9D%D1%8C%D1%8E%D1%82%D0%BE%D0%BD%D0%BE%D0%BC" TargetMode="External"/><Relationship Id="rId7" Type="http://schemas.openxmlformats.org/officeDocument/2006/relationships/hyperlink" Target="https://ru.wikipedia.org/wiki/%D0%9A%D0%BE%D0%BC%D0%B1%D0%B8%D0%BD%D0%B0%D1%82%D0%BE%D1%80%D0%B8%D0%BA%D0%B0" TargetMode="External"/><Relationship Id="rId12" Type="http://schemas.openxmlformats.org/officeDocument/2006/relationships/hyperlink" Target="https://ru.wikipedia.org/wiki/%D0%97%D0%B0%D0%BA%D0%BE%D0%BD_%D1%81%D0%BE%D1%85%D1%80%D0%B0%D0%BD%D0%B5%D0%BD%D0%B8%D1%8F_%D1%8D%D0%BD%D0%B5%D1%80%D0%B3%D0%B8%D0%B8" TargetMode="External"/><Relationship Id="rId2" Type="http://schemas.openxmlformats.org/officeDocument/2006/relationships/hyperlink" Target="https://ru.wikipedia.org/wiki/%D0%9D%D1%8C%D1%8E%D1%82%D0%BE%D0%BD,_%D0%98%D1%81%D0%B0%D0%B0%D0%BA" TargetMode="Externa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1%D0%B5%D1%81%D0%BA%D0%BE%D0%BD%D0%B5%D1%87%D0%BD%D0%BE_%D0%BC%D0%B0%D0%BB%D0%BE%D0%B5" TargetMode="External"/><Relationship Id="rId11" Type="http://schemas.openxmlformats.org/officeDocument/2006/relationships/hyperlink" Target="https://ru.wikipedia.org/wiki/%D0%9A%D0%B8%D0%BD%D0%B5%D1%82%D0%B8%D1%87%D0%B5%D1%81%D0%BA%D0%B0%D1%8F_%D1%8D%D0%BD%D0%B5%D1%80%D0%B3%D0%B8%D1%8F" TargetMode="External"/><Relationship Id="rId5" Type="http://schemas.openxmlformats.org/officeDocument/2006/relationships/hyperlink" Target="https://ru.wikipedia.org/wiki/%D0%9C%D0%B0%D1%82%D0%B5%D0%BC%D0%B0%D1%82%D0%B8%D1%87%D0%B5%D1%81%D0%BA%D0%B8%D0%B9_%D0%B0%D0%BD%D0%B0%D0%BB%D0%B8%D0%B7#%D0%98%D1%81%D1%82%D0%BE%D1%80%D0%B8%D1%87%D0%B5%D1%81%D0%BA%D0%B8%D0%B9_%D0%BE%D1%87%D0%B5%D1%80%D0%BA" TargetMode="External"/><Relationship Id="rId15" Type="http://schemas.openxmlformats.org/officeDocument/2006/relationships/hyperlink" Target="https://ru.wikipedia.org/wiki/%D0%91%D0%B5%D1%81%D1%81%D0%BE%D0%B7%D0%BD%D0%B0%D1%82%D0%B5%D0%BB%D1%8C%D0%BD%D0%BE%D0%B5" TargetMode="External"/><Relationship Id="rId10" Type="http://schemas.openxmlformats.org/officeDocument/2006/relationships/hyperlink" Target="https://ru.wikipedia.org/wiki/%D0%9C%D0%B5%D1%85%D0%B0%D0%BD%D0%B8%D0%BA%D0%B0" TargetMode="External"/><Relationship Id="rId4" Type="http://schemas.openxmlformats.org/officeDocument/2006/relationships/hyperlink" Target="https://ru.wikipedia.org/wiki/%D0%9C%D0%B0%D1%82%D0%B5%D0%BC%D0%B0%D1%82%D0%B8%D1%87%D0%B5%D1%81%D0%BA%D0%B8%D0%B9_%D0%B0%D0%BD%D0%B0%D0%BB%D0%B8%D0%B7" TargetMode="External"/><Relationship Id="rId9" Type="http://schemas.openxmlformats.org/officeDocument/2006/relationships/hyperlink" Target="https://ru.wikipedia.org/wiki/%D0%94%D0%B2%D0%BE%D0%B8%D1%87%D0%BD%D0%B0%D1%8F_%D1%81%D0%B8%D1%81%D1%82%D0%B5%D0%BC%D0%B0_%D1%81%D1%87%D0%B8%D1%81%D0%BB%D0%B5%D0%BD%D0%B8%D1%8F" TargetMode="External"/><Relationship Id="rId14" Type="http://schemas.openxmlformats.org/officeDocument/2006/relationships/hyperlink" Target="https://ru.wikipedia.org/wiki/%D0%9F%D0%B5%D1%80%D1%86%D0%B5%D0%BF%D1%86%D0%B8%D1%8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7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oleObject" Target="../embeddings/oleObject14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24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oleObject" Target="../embeddings/oleObject20.bin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26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28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30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30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13" Type="http://schemas.openxmlformats.org/officeDocument/2006/relationships/image" Target="../media/image36.wmf"/><Relationship Id="rId18" Type="http://schemas.openxmlformats.org/officeDocument/2006/relationships/oleObject" Target="../embeddings/oleObject31.bin"/><Relationship Id="rId3" Type="http://schemas.openxmlformats.org/officeDocument/2006/relationships/oleObject" Target="../embeddings/oleObject23.bin"/><Relationship Id="rId21" Type="http://schemas.openxmlformats.org/officeDocument/2006/relationships/oleObject" Target="../embeddings/oleObject33.bin"/><Relationship Id="rId7" Type="http://schemas.openxmlformats.org/officeDocument/2006/relationships/oleObject" Target="../embeddings/oleObject25.bin"/><Relationship Id="rId12" Type="http://schemas.openxmlformats.org/officeDocument/2006/relationships/oleObject" Target="../embeddings/oleObject28.bin"/><Relationship Id="rId17" Type="http://schemas.openxmlformats.org/officeDocument/2006/relationships/image" Target="../media/image38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0.bin"/><Relationship Id="rId20" Type="http://schemas.openxmlformats.org/officeDocument/2006/relationships/oleObject" Target="../embeddings/oleObject32.bin"/><Relationship Id="rId1" Type="http://schemas.openxmlformats.org/officeDocument/2006/relationships/vmlDrawing" Target="../drawings/vmlDrawing9.vml"/><Relationship Id="rId6" Type="http://schemas.openxmlformats.org/officeDocument/2006/relationships/image" Target="../media/image33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5" Type="http://schemas.openxmlformats.org/officeDocument/2006/relationships/image" Target="../media/image37.wmf"/><Relationship Id="rId10" Type="http://schemas.openxmlformats.org/officeDocument/2006/relationships/image" Target="../media/image35.wmf"/><Relationship Id="rId19" Type="http://schemas.openxmlformats.org/officeDocument/2006/relationships/image" Target="../media/image39.wmf"/><Relationship Id="rId4" Type="http://schemas.openxmlformats.org/officeDocument/2006/relationships/image" Target="../media/image32.wmf"/><Relationship Id="rId9" Type="http://schemas.openxmlformats.org/officeDocument/2006/relationships/oleObject" Target="../embeddings/oleObject26.bin"/><Relationship Id="rId14" Type="http://schemas.openxmlformats.org/officeDocument/2006/relationships/oleObject" Target="../embeddings/oleObject29.bin"/><Relationship Id="rId22" Type="http://schemas.openxmlformats.org/officeDocument/2006/relationships/image" Target="../media/image40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12" Type="http://schemas.openxmlformats.org/officeDocument/2006/relationships/image" Target="../media/image4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2.wmf"/><Relationship Id="rId11" Type="http://schemas.openxmlformats.org/officeDocument/2006/relationships/oleObject" Target="../embeddings/oleObject38.bin"/><Relationship Id="rId5" Type="http://schemas.openxmlformats.org/officeDocument/2006/relationships/oleObject" Target="../embeddings/oleObject35.bin"/><Relationship Id="rId10" Type="http://schemas.openxmlformats.org/officeDocument/2006/relationships/image" Target="../media/image44.wmf"/><Relationship Id="rId4" Type="http://schemas.openxmlformats.org/officeDocument/2006/relationships/image" Target="../media/image41.wmf"/><Relationship Id="rId9" Type="http://schemas.openxmlformats.org/officeDocument/2006/relationships/oleObject" Target="../embeddings/oleObject37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12" Type="http://schemas.openxmlformats.org/officeDocument/2006/relationships/image" Target="../media/image4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7.wmf"/><Relationship Id="rId11" Type="http://schemas.openxmlformats.org/officeDocument/2006/relationships/oleObject" Target="../embeddings/oleObject43.bin"/><Relationship Id="rId5" Type="http://schemas.openxmlformats.org/officeDocument/2006/relationships/oleObject" Target="../embeddings/oleObject40.bin"/><Relationship Id="rId10" Type="http://schemas.openxmlformats.org/officeDocument/2006/relationships/image" Target="../media/image49.wmf"/><Relationship Id="rId4" Type="http://schemas.openxmlformats.org/officeDocument/2006/relationships/image" Target="../media/image46.wmf"/><Relationship Id="rId9" Type="http://schemas.openxmlformats.org/officeDocument/2006/relationships/oleObject" Target="../embeddings/oleObject42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50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3.wmf"/><Relationship Id="rId5" Type="http://schemas.openxmlformats.org/officeDocument/2006/relationships/oleObject" Target="../embeddings/oleObject47.bin"/><Relationship Id="rId10" Type="http://schemas.openxmlformats.org/officeDocument/2006/relationships/image" Target="../media/image55.wmf"/><Relationship Id="rId4" Type="http://schemas.openxmlformats.org/officeDocument/2006/relationships/image" Target="../media/image52.wmf"/><Relationship Id="rId9" Type="http://schemas.openxmlformats.org/officeDocument/2006/relationships/oleObject" Target="../embeddings/oleObject49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51.bin"/><Relationship Id="rId10" Type="http://schemas.openxmlformats.org/officeDocument/2006/relationships/image" Target="../media/image59.wmf"/><Relationship Id="rId4" Type="http://schemas.openxmlformats.org/officeDocument/2006/relationships/image" Target="../media/image56.wmf"/><Relationship Id="rId9" Type="http://schemas.openxmlformats.org/officeDocument/2006/relationships/oleObject" Target="../embeddings/oleObject53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61.wmf"/><Relationship Id="rId5" Type="http://schemas.openxmlformats.org/officeDocument/2006/relationships/oleObject" Target="../embeddings/oleObject55.bin"/><Relationship Id="rId10" Type="http://schemas.openxmlformats.org/officeDocument/2006/relationships/image" Target="../media/image63.wmf"/><Relationship Id="rId4" Type="http://schemas.openxmlformats.org/officeDocument/2006/relationships/image" Target="../media/image60.wmf"/><Relationship Id="rId9" Type="http://schemas.openxmlformats.org/officeDocument/2006/relationships/oleObject" Target="../embeddings/oleObject57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0.bin"/><Relationship Id="rId12" Type="http://schemas.openxmlformats.org/officeDocument/2006/relationships/image" Target="../media/image6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65.wmf"/><Relationship Id="rId11" Type="http://schemas.openxmlformats.org/officeDocument/2006/relationships/oleObject" Target="../embeddings/oleObject62.bin"/><Relationship Id="rId5" Type="http://schemas.openxmlformats.org/officeDocument/2006/relationships/oleObject" Target="../embeddings/oleObject59.bin"/><Relationship Id="rId10" Type="http://schemas.openxmlformats.org/officeDocument/2006/relationships/image" Target="../media/image67.wmf"/><Relationship Id="rId4" Type="http://schemas.openxmlformats.org/officeDocument/2006/relationships/image" Target="../media/image64.wmf"/><Relationship Id="rId9" Type="http://schemas.openxmlformats.org/officeDocument/2006/relationships/oleObject" Target="../embeddings/oleObject61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64.bin"/><Relationship Id="rId4" Type="http://schemas.openxmlformats.org/officeDocument/2006/relationships/image" Target="../media/image69.w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w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8.bin"/><Relationship Id="rId13" Type="http://schemas.openxmlformats.org/officeDocument/2006/relationships/image" Target="../media/image75.wmf"/><Relationship Id="rId18" Type="http://schemas.openxmlformats.org/officeDocument/2006/relationships/oleObject" Target="../embeddings/oleObject73.bin"/><Relationship Id="rId3" Type="http://schemas.openxmlformats.org/officeDocument/2006/relationships/oleObject" Target="../embeddings/oleObject65.bin"/><Relationship Id="rId7" Type="http://schemas.openxmlformats.org/officeDocument/2006/relationships/oleObject" Target="../embeddings/oleObject67.bin"/><Relationship Id="rId12" Type="http://schemas.openxmlformats.org/officeDocument/2006/relationships/oleObject" Target="../embeddings/oleObject70.bin"/><Relationship Id="rId17" Type="http://schemas.openxmlformats.org/officeDocument/2006/relationships/image" Target="../media/image77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2.bin"/><Relationship Id="rId1" Type="http://schemas.openxmlformats.org/officeDocument/2006/relationships/vmlDrawing" Target="../drawings/vmlDrawing18.vml"/><Relationship Id="rId6" Type="http://schemas.openxmlformats.org/officeDocument/2006/relationships/image" Target="../media/image73.wmf"/><Relationship Id="rId11" Type="http://schemas.openxmlformats.org/officeDocument/2006/relationships/image" Target="../media/image67.wmf"/><Relationship Id="rId5" Type="http://schemas.openxmlformats.org/officeDocument/2006/relationships/oleObject" Target="../embeddings/oleObject66.bin"/><Relationship Id="rId15" Type="http://schemas.openxmlformats.org/officeDocument/2006/relationships/image" Target="../media/image76.wmf"/><Relationship Id="rId10" Type="http://schemas.openxmlformats.org/officeDocument/2006/relationships/oleObject" Target="../embeddings/oleObject69.bin"/><Relationship Id="rId19" Type="http://schemas.openxmlformats.org/officeDocument/2006/relationships/image" Target="../media/image41.wmf"/><Relationship Id="rId4" Type="http://schemas.openxmlformats.org/officeDocument/2006/relationships/image" Target="../media/image72.wmf"/><Relationship Id="rId9" Type="http://schemas.openxmlformats.org/officeDocument/2006/relationships/image" Target="../media/image74.wmf"/><Relationship Id="rId14" Type="http://schemas.openxmlformats.org/officeDocument/2006/relationships/oleObject" Target="../embeddings/oleObject71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9.wmf"/><Relationship Id="rId5" Type="http://schemas.openxmlformats.org/officeDocument/2006/relationships/oleObject" Target="../embeddings/oleObject75.bin"/><Relationship Id="rId4" Type="http://schemas.openxmlformats.org/officeDocument/2006/relationships/image" Target="../media/image78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81.wmf"/><Relationship Id="rId5" Type="http://schemas.openxmlformats.org/officeDocument/2006/relationships/oleObject" Target="../embeddings/oleObject77.bin"/><Relationship Id="rId4" Type="http://schemas.openxmlformats.org/officeDocument/2006/relationships/image" Target="../media/image80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oleObject" Target="../embeddings/oleObject78.bin"/><Relationship Id="rId7" Type="http://schemas.openxmlformats.org/officeDocument/2006/relationships/oleObject" Target="../embeddings/oleObject8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83.w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82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wmf"/><Relationship Id="rId13" Type="http://schemas.openxmlformats.org/officeDocument/2006/relationships/oleObject" Target="../embeddings/oleObject86.bin"/><Relationship Id="rId3" Type="http://schemas.openxmlformats.org/officeDocument/2006/relationships/oleObject" Target="../embeddings/oleObject81.bin"/><Relationship Id="rId7" Type="http://schemas.openxmlformats.org/officeDocument/2006/relationships/oleObject" Target="../embeddings/oleObject83.bin"/><Relationship Id="rId12" Type="http://schemas.openxmlformats.org/officeDocument/2006/relationships/image" Target="../media/image8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84.wmf"/><Relationship Id="rId11" Type="http://schemas.openxmlformats.org/officeDocument/2006/relationships/oleObject" Target="../embeddings/oleObject85.bin"/><Relationship Id="rId5" Type="http://schemas.openxmlformats.org/officeDocument/2006/relationships/oleObject" Target="../embeddings/oleObject82.bin"/><Relationship Id="rId10" Type="http://schemas.openxmlformats.org/officeDocument/2006/relationships/image" Target="../media/image87.wmf"/><Relationship Id="rId4" Type="http://schemas.openxmlformats.org/officeDocument/2006/relationships/image" Target="../media/image85.wmf"/><Relationship Id="rId9" Type="http://schemas.openxmlformats.org/officeDocument/2006/relationships/oleObject" Target="../embeddings/oleObject84.bin"/><Relationship Id="rId14" Type="http://schemas.openxmlformats.org/officeDocument/2006/relationships/image" Target="../media/image89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wmf"/><Relationship Id="rId13" Type="http://schemas.openxmlformats.org/officeDocument/2006/relationships/oleObject" Target="../embeddings/oleObject92.bin"/><Relationship Id="rId3" Type="http://schemas.openxmlformats.org/officeDocument/2006/relationships/oleObject" Target="../embeddings/oleObject87.bin"/><Relationship Id="rId7" Type="http://schemas.openxmlformats.org/officeDocument/2006/relationships/oleObject" Target="../embeddings/oleObject89.bin"/><Relationship Id="rId12" Type="http://schemas.openxmlformats.org/officeDocument/2006/relationships/image" Target="../media/image94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6.wmf"/><Relationship Id="rId1" Type="http://schemas.openxmlformats.org/officeDocument/2006/relationships/vmlDrawing" Target="../drawings/vmlDrawing23.vml"/><Relationship Id="rId6" Type="http://schemas.openxmlformats.org/officeDocument/2006/relationships/image" Target="../media/image91.wmf"/><Relationship Id="rId11" Type="http://schemas.openxmlformats.org/officeDocument/2006/relationships/oleObject" Target="../embeddings/oleObject91.bin"/><Relationship Id="rId5" Type="http://schemas.openxmlformats.org/officeDocument/2006/relationships/oleObject" Target="../embeddings/oleObject88.bin"/><Relationship Id="rId15" Type="http://schemas.openxmlformats.org/officeDocument/2006/relationships/oleObject" Target="../embeddings/oleObject93.bin"/><Relationship Id="rId10" Type="http://schemas.openxmlformats.org/officeDocument/2006/relationships/image" Target="../media/image93.wmf"/><Relationship Id="rId4" Type="http://schemas.openxmlformats.org/officeDocument/2006/relationships/image" Target="../media/image90.wmf"/><Relationship Id="rId9" Type="http://schemas.openxmlformats.org/officeDocument/2006/relationships/oleObject" Target="../embeddings/oleObject90.bin"/><Relationship Id="rId14" Type="http://schemas.openxmlformats.org/officeDocument/2006/relationships/image" Target="../media/image95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wmf"/><Relationship Id="rId13" Type="http://schemas.openxmlformats.org/officeDocument/2006/relationships/oleObject" Target="../embeddings/oleObject99.bin"/><Relationship Id="rId18" Type="http://schemas.openxmlformats.org/officeDocument/2006/relationships/image" Target="../media/image104.wmf"/><Relationship Id="rId3" Type="http://schemas.openxmlformats.org/officeDocument/2006/relationships/oleObject" Target="../embeddings/oleObject94.bin"/><Relationship Id="rId21" Type="http://schemas.openxmlformats.org/officeDocument/2006/relationships/oleObject" Target="../embeddings/oleObject103.bin"/><Relationship Id="rId7" Type="http://schemas.openxmlformats.org/officeDocument/2006/relationships/oleObject" Target="../embeddings/oleObject96.bin"/><Relationship Id="rId12" Type="http://schemas.openxmlformats.org/officeDocument/2006/relationships/image" Target="../media/image101.wmf"/><Relationship Id="rId17" Type="http://schemas.openxmlformats.org/officeDocument/2006/relationships/oleObject" Target="../embeddings/oleObject10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3.wmf"/><Relationship Id="rId20" Type="http://schemas.openxmlformats.org/officeDocument/2006/relationships/image" Target="../media/image105.wmf"/><Relationship Id="rId1" Type="http://schemas.openxmlformats.org/officeDocument/2006/relationships/vmlDrawing" Target="../drawings/vmlDrawing24.vml"/><Relationship Id="rId6" Type="http://schemas.openxmlformats.org/officeDocument/2006/relationships/image" Target="../media/image98.wmf"/><Relationship Id="rId11" Type="http://schemas.openxmlformats.org/officeDocument/2006/relationships/oleObject" Target="../embeddings/oleObject98.bin"/><Relationship Id="rId5" Type="http://schemas.openxmlformats.org/officeDocument/2006/relationships/oleObject" Target="../embeddings/oleObject95.bin"/><Relationship Id="rId15" Type="http://schemas.openxmlformats.org/officeDocument/2006/relationships/oleObject" Target="../embeddings/oleObject100.bin"/><Relationship Id="rId10" Type="http://schemas.openxmlformats.org/officeDocument/2006/relationships/image" Target="../media/image100.wmf"/><Relationship Id="rId19" Type="http://schemas.openxmlformats.org/officeDocument/2006/relationships/oleObject" Target="../embeddings/oleObject102.bin"/><Relationship Id="rId4" Type="http://schemas.openxmlformats.org/officeDocument/2006/relationships/image" Target="../media/image97.wmf"/><Relationship Id="rId9" Type="http://schemas.openxmlformats.org/officeDocument/2006/relationships/oleObject" Target="../embeddings/oleObject97.bin"/><Relationship Id="rId14" Type="http://schemas.openxmlformats.org/officeDocument/2006/relationships/image" Target="../media/image102.wmf"/><Relationship Id="rId22" Type="http://schemas.openxmlformats.org/officeDocument/2006/relationships/image" Target="../media/image106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83.wmf"/><Relationship Id="rId5" Type="http://schemas.openxmlformats.org/officeDocument/2006/relationships/oleObject" Target="../embeddings/oleObject105.bin"/><Relationship Id="rId4" Type="http://schemas.openxmlformats.org/officeDocument/2006/relationships/image" Target="../media/image82.w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10" Type="http://schemas.openxmlformats.org/officeDocument/2006/relationships/image" Target="../media/image116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gif"/><Relationship Id="rId5" Type="http://schemas.openxmlformats.org/officeDocument/2006/relationships/image" Target="../media/image125.jpeg"/><Relationship Id="rId4" Type="http://schemas.openxmlformats.org/officeDocument/2006/relationships/slide" Target="slide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.jpeg"/><Relationship Id="rId5" Type="http://schemas.openxmlformats.org/officeDocument/2006/relationships/image" Target="../media/image135.jpeg"/><Relationship Id="rId4" Type="http://schemas.openxmlformats.org/officeDocument/2006/relationships/image" Target="../media/image134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85861"/>
            <a:ext cx="7772400" cy="2428891"/>
          </a:xfrm>
        </p:spPr>
        <p:txBody>
          <a:bodyPr rtlCol="0"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B0F0"/>
                </a:solidFill>
              </a:rPr>
              <a:t/>
            </a:r>
            <a:br>
              <a:rPr lang="en-US" b="1" dirty="0" smtClean="0">
                <a:solidFill>
                  <a:srgbClr val="00B0F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  <a:latin typeface="+mn-lt"/>
              </a:rPr>
              <a:t>Методы решения логарифмических уравнений</a:t>
            </a:r>
            <a:r>
              <a:rPr lang="ru-RU" b="1" dirty="0" smtClean="0">
                <a:solidFill>
                  <a:srgbClr val="00B0F0"/>
                </a:solidFill>
              </a:rPr>
              <a:t>.</a:t>
            </a:r>
            <a:endParaRPr lang="ru-RU" b="1" dirty="0" smtClean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714752"/>
            <a:ext cx="6400800" cy="1924048"/>
          </a:xfrm>
        </p:spPr>
        <p:txBody>
          <a:bodyPr rtlCol="0">
            <a:normAutofit fontScale="925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 smtClean="0">
                <a:solidFill>
                  <a:srgbClr val="7030A0"/>
                </a:solidFill>
              </a:rPr>
              <a:t>Выполнила: учитель математики </a:t>
            </a:r>
            <a:r>
              <a:rPr lang="en-US" sz="2000" b="1" dirty="0" smtClean="0">
                <a:solidFill>
                  <a:srgbClr val="7030A0"/>
                </a:solidFill>
              </a:rPr>
              <a:t>I </a:t>
            </a:r>
            <a:r>
              <a:rPr lang="ru-RU" sz="2000" b="1" dirty="0" smtClean="0">
                <a:solidFill>
                  <a:srgbClr val="7030A0"/>
                </a:solidFill>
              </a:rPr>
              <a:t>категории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smtClean="0">
                <a:solidFill>
                  <a:srgbClr val="7030A0"/>
                </a:solidFill>
              </a:rPr>
              <a:t>МБОУ «СОШ № 15» </a:t>
            </a:r>
            <a:endParaRPr lang="ru-RU" sz="2000" b="1" dirty="0" smtClean="0">
              <a:solidFill>
                <a:srgbClr val="7030A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 smtClean="0">
                <a:solidFill>
                  <a:srgbClr val="7030A0"/>
                </a:solidFill>
              </a:rPr>
              <a:t>Морозова Светлана Владимировна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b="1" dirty="0" smtClean="0">
              <a:solidFill>
                <a:srgbClr val="7030A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b="1" dirty="0" smtClean="0">
              <a:solidFill>
                <a:srgbClr val="7030A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00B050"/>
                </a:solidFill>
              </a:rPr>
              <a:t>Г. Череповец, Вологодская область.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b="1" dirty="0" smtClean="0">
              <a:solidFill>
                <a:srgbClr val="C0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b="1" dirty="0" smtClean="0">
              <a:solidFill>
                <a:srgbClr val="C00000"/>
              </a:solidFill>
            </a:endParaRPr>
          </a:p>
        </p:txBody>
      </p:sp>
      <p:pic>
        <p:nvPicPr>
          <p:cNvPr id="22529" name="Picture 1" descr="C:\Documents and Settings\User\Мои документы\Мои рисунки\imagesCA9KZQ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357166"/>
            <a:ext cx="923925" cy="1143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/>
          </p:cNvSpPr>
          <p:nvPr>
            <p:ph type="body" idx="1"/>
          </p:nvPr>
        </p:nvSpPr>
        <p:spPr>
          <a:xfrm>
            <a:off x="4355976" y="549275"/>
            <a:ext cx="4392737" cy="4895949"/>
          </a:xfrm>
        </p:spPr>
        <p:txBody>
          <a:bodyPr/>
          <a:lstStyle/>
          <a:p>
            <a:pPr indent="0" algn="just">
              <a:spcBef>
                <a:spcPts val="0"/>
              </a:spcBef>
              <a:buFont typeface="Wingdings 3" pitchFamily="18" charset="2"/>
              <a:buNone/>
            </a:pPr>
            <a:r>
              <a:rPr lang="ru-RU" b="1" i="1" dirty="0" smtClean="0"/>
              <a:t> </a:t>
            </a:r>
            <a:r>
              <a:rPr lang="ru-RU" b="1" dirty="0">
                <a:solidFill>
                  <a:srgbClr val="7030A0"/>
                </a:solidFill>
              </a:rPr>
              <a:t>Метод решения хорош, если с самого начала мы можем предвидеть – </a:t>
            </a:r>
            <a:endParaRPr lang="ru-RU" b="1" dirty="0" smtClean="0">
              <a:solidFill>
                <a:srgbClr val="7030A0"/>
              </a:solidFill>
            </a:endParaRPr>
          </a:p>
          <a:p>
            <a:pPr indent="0" algn="just">
              <a:spcBef>
                <a:spcPts val="0"/>
              </a:spcBef>
              <a:buFont typeface="Wingdings 3" pitchFamily="18" charset="2"/>
              <a:buNone/>
            </a:pPr>
            <a:r>
              <a:rPr lang="ru-RU" b="1" dirty="0" smtClean="0">
                <a:solidFill>
                  <a:srgbClr val="7030A0"/>
                </a:solidFill>
              </a:rPr>
              <a:t>и </a:t>
            </a:r>
            <a:r>
              <a:rPr lang="ru-RU" b="1" dirty="0">
                <a:solidFill>
                  <a:srgbClr val="7030A0"/>
                </a:solidFill>
              </a:rPr>
              <a:t>в последствии подтвердить </a:t>
            </a:r>
            <a:r>
              <a:rPr lang="ru-RU" b="1" dirty="0" smtClean="0">
                <a:solidFill>
                  <a:srgbClr val="7030A0"/>
                </a:solidFill>
              </a:rPr>
              <a:t>это</a:t>
            </a:r>
            <a:r>
              <a:rPr lang="ru-RU" b="1" dirty="0">
                <a:solidFill>
                  <a:srgbClr val="7030A0"/>
                </a:solidFill>
              </a:rPr>
              <a:t>, </a:t>
            </a:r>
            <a:r>
              <a:rPr lang="ru-RU" b="1" dirty="0" smtClean="0">
                <a:solidFill>
                  <a:srgbClr val="7030A0"/>
                </a:solidFill>
              </a:rPr>
              <a:t>и что</a:t>
            </a:r>
            <a:r>
              <a:rPr lang="ru-RU" b="1" dirty="0">
                <a:solidFill>
                  <a:srgbClr val="7030A0"/>
                </a:solidFill>
              </a:rPr>
              <a:t>, следуя нашему методу, мы </a:t>
            </a:r>
            <a:r>
              <a:rPr lang="ru-RU" b="1" dirty="0" smtClean="0">
                <a:solidFill>
                  <a:srgbClr val="7030A0"/>
                </a:solidFill>
              </a:rPr>
              <a:t>достигнем </a:t>
            </a:r>
            <a:r>
              <a:rPr lang="ru-RU" b="1" dirty="0">
                <a:solidFill>
                  <a:srgbClr val="7030A0"/>
                </a:solidFill>
              </a:rPr>
              <a:t>цели</a:t>
            </a:r>
            <a:r>
              <a:rPr lang="ru-RU" b="1" dirty="0" smtClean="0">
                <a:solidFill>
                  <a:srgbClr val="7030A0"/>
                </a:solidFill>
              </a:rPr>
              <a:t>.</a:t>
            </a:r>
            <a:r>
              <a:rPr lang="ru-RU" b="1" i="1" dirty="0" smtClean="0">
                <a:solidFill>
                  <a:srgbClr val="FF0000"/>
                </a:solidFill>
              </a:rPr>
              <a:t>                                              </a:t>
            </a:r>
            <a:r>
              <a:rPr lang="ru-RU" b="1" i="1" dirty="0">
                <a:solidFill>
                  <a:srgbClr val="FF0000"/>
                </a:solidFill>
              </a:rPr>
              <a:t>Готфрид</a:t>
            </a:r>
            <a:r>
              <a:rPr lang="ru-RU" b="1" i="1" dirty="0" smtClean="0">
                <a:solidFill>
                  <a:srgbClr val="FF0000"/>
                </a:solidFill>
              </a:rPr>
              <a:t>  </a:t>
            </a:r>
            <a:r>
              <a:rPr lang="ru-RU" b="1" i="1" dirty="0">
                <a:solidFill>
                  <a:srgbClr val="FF0000"/>
                </a:solidFill>
              </a:rPr>
              <a:t>Лейбниц</a:t>
            </a:r>
          </a:p>
        </p:txBody>
      </p:sp>
      <p:pic>
        <p:nvPicPr>
          <p:cNvPr id="119813" name="Picture 5" descr="Картинка 12 из 456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560" y="937406"/>
            <a:ext cx="3524881" cy="411968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altLang="ru-RU" sz="4000" dirty="0">
                <a:solidFill>
                  <a:srgbClr val="202122"/>
                </a:solidFill>
                <a:cs typeface="Arial" panose="020B0604020202020204" pitchFamily="34" charset="0"/>
              </a:rPr>
              <a:t>Важнейшие научные достижения</a:t>
            </a:r>
            <a:r>
              <a:rPr lang="ru-RU" altLang="ru-RU" sz="4000" dirty="0" smtClean="0">
                <a:solidFill>
                  <a:srgbClr val="202122"/>
                </a:solidFill>
                <a:cs typeface="Arial" panose="020B0604020202020204" pitchFamily="34" charset="0"/>
              </a:rPr>
              <a:t>: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8091" y="1395012"/>
            <a:ext cx="8229600" cy="4525963"/>
          </a:xfrm>
        </p:spPr>
        <p:txBody>
          <a:bodyPr/>
          <a:lstStyle/>
          <a:p>
            <a:pPr marL="0" lvl="0" indent="0">
              <a:spcBef>
                <a:spcPct val="0"/>
              </a:spcBef>
              <a:buFontTx/>
              <a:buChar char="•"/>
            </a:pPr>
            <a:r>
              <a:rPr lang="ru-RU" altLang="ru-RU" sz="2400" dirty="0" smtClean="0">
                <a:cs typeface="Arial" panose="020B0604020202020204" pitchFamily="34" charset="0"/>
              </a:rPr>
              <a:t>Лейбниц</a:t>
            </a:r>
            <a:r>
              <a:rPr lang="ru-RU" altLang="ru-RU" sz="2400" dirty="0">
                <a:cs typeface="Arial" panose="020B0604020202020204" pitchFamily="34" charset="0"/>
              </a:rPr>
              <a:t>, независимо от </a:t>
            </a:r>
            <a:r>
              <a:rPr lang="ru-RU" altLang="ru-RU" sz="2400" dirty="0">
                <a:cs typeface="Arial" panose="020B0604020202020204" pitchFamily="34" charset="0"/>
                <a:hlinkClick r:id="rId2" tooltip="Ньютон, Исаак"/>
              </a:rPr>
              <a:t>Ньютона</a:t>
            </a:r>
            <a:r>
              <a:rPr lang="ru-RU" altLang="ru-RU" sz="2400" dirty="0">
                <a:cs typeface="Arial" panose="020B0604020202020204" pitchFamily="34" charset="0"/>
                <a:hlinkClick r:id="rId3" tooltip="#Спор между Лейбницем и Ньютоном"/>
              </a:rPr>
              <a:t>  </a:t>
            </a:r>
            <a:r>
              <a:rPr lang="ru-RU" altLang="ru-RU" sz="2400" dirty="0">
                <a:cs typeface="Arial" panose="020B0604020202020204" pitchFamily="34" charset="0"/>
              </a:rPr>
              <a:t>, создал </a:t>
            </a:r>
            <a:r>
              <a:rPr lang="ru-RU" altLang="ru-RU" sz="2400" dirty="0">
                <a:cs typeface="Arial" panose="020B0604020202020204" pitchFamily="34" charset="0"/>
                <a:hlinkClick r:id="rId4" tooltip="Математический анализ"/>
              </a:rPr>
              <a:t>математический анализ</a:t>
            </a:r>
            <a:r>
              <a:rPr lang="ru-RU" altLang="ru-RU" sz="2400" dirty="0">
                <a:cs typeface="Arial" panose="020B0604020202020204" pitchFamily="34" charset="0"/>
              </a:rPr>
              <a:t> — дифференциальное и интегральное исчисления (см. </a:t>
            </a:r>
            <a:r>
              <a:rPr lang="ru-RU" altLang="ru-RU" sz="2400" dirty="0">
                <a:cs typeface="Arial" panose="020B0604020202020204" pitchFamily="34" charset="0"/>
                <a:hlinkClick r:id="rId5" tooltip="Математический анализ"/>
              </a:rPr>
              <a:t>исторический очерк</a:t>
            </a:r>
            <a:r>
              <a:rPr lang="ru-RU" altLang="ru-RU" sz="2400" dirty="0">
                <a:cs typeface="Arial" panose="020B0604020202020204" pitchFamily="34" charset="0"/>
              </a:rPr>
              <a:t>), основанные на </a:t>
            </a:r>
            <a:r>
              <a:rPr lang="ru-RU" altLang="ru-RU" sz="2400" dirty="0">
                <a:cs typeface="Arial" panose="020B0604020202020204" pitchFamily="34" charset="0"/>
                <a:hlinkClick r:id="rId6" tooltip="Бесконечно малое"/>
              </a:rPr>
              <a:t>бесконечно </a:t>
            </a:r>
            <a:r>
              <a:rPr lang="ru-RU" altLang="ru-RU" sz="2400" dirty="0" smtClean="0">
                <a:cs typeface="Arial" panose="020B0604020202020204" pitchFamily="34" charset="0"/>
                <a:hlinkClick r:id="rId6" tooltip="Бесконечно малое"/>
              </a:rPr>
              <a:t>малых</a:t>
            </a:r>
            <a:r>
              <a:rPr lang="ru-RU" altLang="ru-RU" sz="2400" dirty="0" smtClean="0">
                <a:cs typeface="Arial" panose="020B0604020202020204" pitchFamily="34" charset="0"/>
              </a:rPr>
              <a:t>.</a:t>
            </a:r>
            <a:endParaRPr lang="ru-RU" altLang="ru-RU" sz="2400" dirty="0">
              <a:cs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Char char="•"/>
            </a:pPr>
            <a:r>
              <a:rPr lang="ru-RU" altLang="ru-RU" sz="2400" dirty="0">
                <a:cs typeface="Arial" panose="020B0604020202020204" pitchFamily="34" charset="0"/>
              </a:rPr>
              <a:t>Лейбниц создал </a:t>
            </a:r>
            <a:r>
              <a:rPr lang="ru-RU" altLang="ru-RU" sz="2400" dirty="0">
                <a:cs typeface="Arial" panose="020B0604020202020204" pitchFamily="34" charset="0"/>
                <a:hlinkClick r:id="rId7" tooltip="Комбинаторика"/>
              </a:rPr>
              <a:t>комбинаторику</a:t>
            </a:r>
            <a:r>
              <a:rPr lang="ru-RU" altLang="ru-RU" sz="2400" dirty="0">
                <a:cs typeface="Arial" panose="020B0604020202020204" pitchFamily="34" charset="0"/>
              </a:rPr>
              <a:t> как </a:t>
            </a:r>
            <a:r>
              <a:rPr lang="ru-RU" altLang="ru-RU" sz="2400" dirty="0" smtClean="0">
                <a:cs typeface="Arial" panose="020B0604020202020204" pitchFamily="34" charset="0"/>
              </a:rPr>
              <a:t>науку.</a:t>
            </a:r>
            <a:endParaRPr lang="ru-RU" altLang="ru-RU" sz="2400" dirty="0">
              <a:cs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Char char="•"/>
            </a:pPr>
            <a:r>
              <a:rPr lang="ru-RU" altLang="ru-RU" sz="2400" dirty="0">
                <a:cs typeface="Arial" panose="020B0604020202020204" pitchFamily="34" charset="0"/>
              </a:rPr>
              <a:t>Он заложил основы </a:t>
            </a:r>
            <a:r>
              <a:rPr lang="ru-RU" altLang="ru-RU" sz="2400" dirty="0">
                <a:cs typeface="Arial" panose="020B0604020202020204" pitchFamily="34" charset="0"/>
                <a:hlinkClick r:id="rId8" tooltip="Математическая логика"/>
              </a:rPr>
              <a:t>математической </a:t>
            </a:r>
            <a:r>
              <a:rPr lang="ru-RU" altLang="ru-RU" sz="2400" dirty="0" smtClean="0">
                <a:cs typeface="Arial" panose="020B0604020202020204" pitchFamily="34" charset="0"/>
                <a:hlinkClick r:id="rId8" tooltip="Математическая логика"/>
              </a:rPr>
              <a:t>логики</a:t>
            </a:r>
            <a:r>
              <a:rPr lang="ru-RU" altLang="ru-RU" sz="2400" dirty="0" smtClean="0">
                <a:cs typeface="Arial" panose="020B0604020202020204" pitchFamily="34" charset="0"/>
              </a:rPr>
              <a:t>.</a:t>
            </a:r>
            <a:endParaRPr lang="ru-RU" altLang="ru-RU" sz="2400" dirty="0">
              <a:cs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Char char="•"/>
            </a:pPr>
            <a:r>
              <a:rPr lang="ru-RU" altLang="ru-RU" sz="2400" dirty="0">
                <a:cs typeface="Arial" panose="020B0604020202020204" pitchFamily="34" charset="0"/>
              </a:rPr>
              <a:t>Описал </a:t>
            </a:r>
            <a:r>
              <a:rPr lang="ru-RU" altLang="ru-RU" sz="2400" dirty="0">
                <a:cs typeface="Arial" panose="020B0604020202020204" pitchFamily="34" charset="0"/>
                <a:hlinkClick r:id="rId9" tooltip="Двоичная система счисления"/>
              </a:rPr>
              <a:t>двоичную систему счисления</a:t>
            </a:r>
            <a:r>
              <a:rPr lang="ru-RU" altLang="ru-RU" sz="2400" dirty="0">
                <a:cs typeface="Arial" panose="020B0604020202020204" pitchFamily="34" charset="0"/>
              </a:rPr>
              <a:t> с цифрами 0 и </a:t>
            </a:r>
            <a:r>
              <a:rPr lang="ru-RU" altLang="ru-RU" sz="2400" dirty="0" smtClean="0">
                <a:cs typeface="Arial" panose="020B0604020202020204" pitchFamily="34" charset="0"/>
              </a:rPr>
              <a:t>1.</a:t>
            </a:r>
            <a:endParaRPr lang="ru-RU" altLang="ru-RU" sz="2400" dirty="0">
              <a:cs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Char char="•"/>
            </a:pPr>
            <a:r>
              <a:rPr lang="ru-RU" altLang="ru-RU" sz="2400" dirty="0">
                <a:cs typeface="Arial" panose="020B0604020202020204" pitchFamily="34" charset="0"/>
              </a:rPr>
              <a:t>В </a:t>
            </a:r>
            <a:r>
              <a:rPr lang="ru-RU" altLang="ru-RU" sz="2400" dirty="0">
                <a:cs typeface="Arial" panose="020B0604020202020204" pitchFamily="34" charset="0"/>
                <a:hlinkClick r:id="rId10" tooltip="Механика"/>
              </a:rPr>
              <a:t>механике</a:t>
            </a:r>
            <a:r>
              <a:rPr lang="ru-RU" altLang="ru-RU" sz="2400" dirty="0">
                <a:cs typeface="Arial" panose="020B0604020202020204" pitchFamily="34" charset="0"/>
              </a:rPr>
              <a:t> ввёл понятие «живой силы» (прообраз современного понятия </a:t>
            </a:r>
            <a:r>
              <a:rPr lang="ru-RU" altLang="ru-RU" sz="2400" dirty="0">
                <a:cs typeface="Arial" panose="020B0604020202020204" pitchFamily="34" charset="0"/>
                <a:hlinkClick r:id="rId11" tooltip="Кинетическая энергия"/>
              </a:rPr>
              <a:t>кинетической энергии</a:t>
            </a:r>
            <a:r>
              <a:rPr lang="ru-RU" altLang="ru-RU" sz="2400" dirty="0">
                <a:cs typeface="Arial" panose="020B0604020202020204" pitchFamily="34" charset="0"/>
              </a:rPr>
              <a:t>) и сформулировал </a:t>
            </a:r>
            <a:r>
              <a:rPr lang="ru-RU" altLang="ru-RU" sz="2400" dirty="0">
                <a:cs typeface="Arial" panose="020B0604020202020204" pitchFamily="34" charset="0"/>
                <a:hlinkClick r:id="rId12" tooltip="Закон сохранения энергии"/>
              </a:rPr>
              <a:t>закон сохранения </a:t>
            </a:r>
            <a:r>
              <a:rPr lang="ru-RU" altLang="ru-RU" sz="2400" dirty="0" smtClean="0">
                <a:cs typeface="Arial" panose="020B0604020202020204" pitchFamily="34" charset="0"/>
                <a:hlinkClick r:id="rId12" tooltip="Закон сохранения энергии"/>
              </a:rPr>
              <a:t>энергии</a:t>
            </a:r>
            <a:r>
              <a:rPr lang="ru-RU" altLang="ru-RU" sz="2400" dirty="0" smtClean="0">
                <a:cs typeface="Arial" panose="020B0604020202020204" pitchFamily="34" charset="0"/>
              </a:rPr>
              <a:t>.</a:t>
            </a:r>
            <a:endParaRPr lang="ru-RU" altLang="ru-RU" sz="2400" dirty="0">
              <a:cs typeface="Arial" panose="020B0604020202020204" pitchFamily="34" charset="0"/>
            </a:endParaRPr>
          </a:p>
          <a:p>
            <a:pPr marL="0" lvl="0" indent="0">
              <a:spcBef>
                <a:spcPct val="0"/>
              </a:spcBef>
              <a:buFontTx/>
              <a:buChar char="•"/>
            </a:pPr>
            <a:r>
              <a:rPr lang="ru-RU" altLang="ru-RU" sz="2400" dirty="0">
                <a:cs typeface="Arial" panose="020B0604020202020204" pitchFamily="34" charset="0"/>
              </a:rPr>
              <a:t>В </a:t>
            </a:r>
            <a:r>
              <a:rPr lang="ru-RU" altLang="ru-RU" sz="2400" dirty="0">
                <a:cs typeface="Arial" panose="020B0604020202020204" pitchFamily="34" charset="0"/>
                <a:hlinkClick r:id="rId13" tooltip="Психология"/>
              </a:rPr>
              <a:t>психологии</a:t>
            </a:r>
            <a:r>
              <a:rPr lang="ru-RU" altLang="ru-RU" sz="2400" dirty="0">
                <a:cs typeface="Arial" panose="020B0604020202020204" pitchFamily="34" charset="0"/>
              </a:rPr>
              <a:t> выдвинул понятие бессознательно «малых </a:t>
            </a:r>
            <a:r>
              <a:rPr lang="ru-RU" altLang="ru-RU" sz="2400" dirty="0">
                <a:cs typeface="Arial" panose="020B0604020202020204" pitchFamily="34" charset="0"/>
                <a:hlinkClick r:id="rId14" tooltip="Перцепция"/>
              </a:rPr>
              <a:t>перцепций</a:t>
            </a:r>
            <a:r>
              <a:rPr lang="ru-RU" altLang="ru-RU" sz="2400" dirty="0">
                <a:cs typeface="Arial" panose="020B0604020202020204" pitchFamily="34" charset="0"/>
              </a:rPr>
              <a:t>» и развил учение о </a:t>
            </a:r>
            <a:r>
              <a:rPr lang="ru-RU" altLang="ru-RU" sz="2400" dirty="0">
                <a:cs typeface="Arial" panose="020B0604020202020204" pitchFamily="34" charset="0"/>
                <a:hlinkClick r:id="rId15" tooltip="Бессознательное"/>
              </a:rPr>
              <a:t>бессознательной</a:t>
            </a:r>
            <a:r>
              <a:rPr lang="ru-RU" altLang="ru-RU" sz="2400" dirty="0">
                <a:cs typeface="Arial" panose="020B0604020202020204" pitchFamily="34" charset="0"/>
              </a:rPr>
              <a:t> психической </a:t>
            </a:r>
            <a:r>
              <a:rPr lang="ru-RU" altLang="ru-RU" sz="2400" dirty="0" smtClean="0">
                <a:cs typeface="Arial" panose="020B0604020202020204" pitchFamily="34" charset="0"/>
              </a:rPr>
              <a:t>жизни</a:t>
            </a:r>
            <a:r>
              <a:rPr lang="ru-RU" altLang="ru-RU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9811" name="Picture 3" descr="Перейти к разделу «#Спор между Лейбницем и Ньютоном»">
            <a:hlinkClick r:id="rId3" tooltip="#Спор между Лейбницем и Ньютоном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00" y="-457200"/>
            <a:ext cx="95250" cy="9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49527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1071539" y="2000250"/>
            <a:ext cx="2357453" cy="5715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</a:rPr>
              <a:t>Линейные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72132" y="2000250"/>
            <a:ext cx="2500330" cy="5715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smtClean="0">
                <a:solidFill>
                  <a:srgbClr val="0070C0"/>
                </a:solidFill>
              </a:rPr>
              <a:t>Квадратные</a:t>
            </a: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85787" y="3071813"/>
            <a:ext cx="3214714" cy="5715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Рациональные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43500" y="3071813"/>
            <a:ext cx="3214714" cy="5715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smtClean="0">
                <a:solidFill>
                  <a:srgbClr val="008000"/>
                </a:solidFill>
              </a:rPr>
              <a:t>Иррациональные</a:t>
            </a:r>
            <a:endParaRPr lang="ru-RU" sz="2800" dirty="0">
              <a:solidFill>
                <a:srgbClr val="008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57224" y="4143375"/>
            <a:ext cx="3286148" cy="57150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rgbClr val="008000"/>
                </a:solidFill>
              </a:rPr>
              <a:t>Тригонометрические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628" y="4143375"/>
            <a:ext cx="3214709" cy="57150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rgbClr val="7030A0"/>
                </a:solidFill>
              </a:rPr>
              <a:t>Показательные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286116" y="5072074"/>
            <a:ext cx="2928959" cy="714375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rgbClr val="FF0000"/>
                </a:solidFill>
              </a:rPr>
              <a:t>Логарифмические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946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468" name="Rectangle 3"/>
          <p:cNvSpPr>
            <a:spLocks noChangeArrowheads="1"/>
          </p:cNvSpPr>
          <p:nvPr/>
        </p:nvSpPr>
        <p:spPr bwMode="auto">
          <a:xfrm>
            <a:off x="0" y="1095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/>
          </a:p>
        </p:txBody>
      </p:sp>
      <p:sp>
        <p:nvSpPr>
          <p:cNvPr id="1946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471" name="Rectangle 6"/>
          <p:cNvSpPr>
            <a:spLocks noChangeArrowheads="1"/>
          </p:cNvSpPr>
          <p:nvPr/>
        </p:nvSpPr>
        <p:spPr bwMode="auto">
          <a:xfrm>
            <a:off x="0" y="11049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428728" y="357166"/>
            <a:ext cx="6429420" cy="1143008"/>
          </a:xfrm>
          <a:prstGeom prst="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Уравнения.</a:t>
            </a:r>
            <a:endParaRPr lang="ru-RU" sz="5400" dirty="0">
              <a:solidFill>
                <a:srgbClr val="FF0000"/>
              </a:solidFill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rot="5400000">
            <a:off x="2643174" y="1643050"/>
            <a:ext cx="500066" cy="21431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>
            <a:off x="2857488" y="2071678"/>
            <a:ext cx="1571636" cy="42862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6200000" flipH="1">
            <a:off x="5679289" y="1535893"/>
            <a:ext cx="500066" cy="42862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16200000" flipH="1">
            <a:off x="4500562" y="1928802"/>
            <a:ext cx="1571636" cy="71438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5400000">
            <a:off x="2893207" y="2750339"/>
            <a:ext cx="2643206" cy="14287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17" idx="2"/>
          </p:cNvCxnSpPr>
          <p:nvPr/>
        </p:nvCxnSpPr>
        <p:spPr>
          <a:xfrm rot="16200000" flipH="1">
            <a:off x="3500429" y="2643183"/>
            <a:ext cx="2643206" cy="3571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rot="16200000" flipH="1">
            <a:off x="2714612" y="3214686"/>
            <a:ext cx="3643338" cy="7143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Прямоугольник 3"/>
          <p:cNvSpPr>
            <a:spLocks noChangeArrowheads="1"/>
          </p:cNvSpPr>
          <p:nvPr/>
        </p:nvSpPr>
        <p:spPr bwMode="auto">
          <a:xfrm>
            <a:off x="357158" y="428604"/>
            <a:ext cx="800105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</a:rPr>
              <a:t>Определение логарифмического уравнения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ru-RU" sz="40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031" name="Прямоугольник 4"/>
          <p:cNvSpPr>
            <a:spLocks noChangeArrowheads="1"/>
          </p:cNvSpPr>
          <p:nvPr/>
        </p:nvSpPr>
        <p:spPr bwMode="auto">
          <a:xfrm>
            <a:off x="642911" y="1844675"/>
            <a:ext cx="817724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Уравнение, содержащее переменную под знаком логарифма, называется логарифмическим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</a:endParaRPr>
          </a:p>
        </p:txBody>
      </p:sp>
      <p:graphicFrame>
        <p:nvGraphicFramePr>
          <p:cNvPr id="46082" name="Object 2"/>
          <p:cNvGraphicFramePr>
            <a:graphicFrameLocks noChangeAspect="1"/>
          </p:cNvGraphicFramePr>
          <p:nvPr/>
        </p:nvGraphicFramePr>
        <p:xfrm>
          <a:off x="3714744" y="3500438"/>
          <a:ext cx="1871662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10" r:id="rId3" imgW="761669" imgH="291973" progId="">
                  <p:embed/>
                </p:oleObj>
              </mc:Choice>
              <mc:Fallback>
                <p:oleObj r:id="rId3" imgW="761669" imgH="291973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4744" y="3500438"/>
                        <a:ext cx="1871662" cy="960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3" name="Object 3"/>
          <p:cNvGraphicFramePr>
            <a:graphicFrameLocks noChangeAspect="1"/>
          </p:cNvGraphicFramePr>
          <p:nvPr/>
        </p:nvGraphicFramePr>
        <p:xfrm>
          <a:off x="2484438" y="5013325"/>
          <a:ext cx="720725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11" r:id="rId5" imgW="393529" imgH="190417" progId="">
                  <p:embed/>
                </p:oleObj>
              </mc:Choice>
              <mc:Fallback>
                <p:oleObj r:id="rId5" imgW="393529" imgH="190417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5013325"/>
                        <a:ext cx="720725" cy="484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TextBox 8"/>
          <p:cNvSpPr txBox="1">
            <a:spLocks noChangeArrowheads="1"/>
          </p:cNvSpPr>
          <p:nvPr/>
        </p:nvSpPr>
        <p:spPr bwMode="auto">
          <a:xfrm>
            <a:off x="1908175" y="5013325"/>
            <a:ext cx="6969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Где</a:t>
            </a:r>
            <a:r>
              <a:rPr lang="ru-RU" dirty="0"/>
              <a:t> </a:t>
            </a:r>
          </a:p>
        </p:txBody>
      </p:sp>
      <p:graphicFrame>
        <p:nvGraphicFramePr>
          <p:cNvPr id="46084" name="Object 4"/>
          <p:cNvGraphicFramePr>
            <a:graphicFrameLocks noChangeAspect="1"/>
          </p:cNvGraphicFramePr>
          <p:nvPr/>
        </p:nvGraphicFramePr>
        <p:xfrm>
          <a:off x="3348038" y="5013325"/>
          <a:ext cx="86518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12" r:id="rId7" imgW="368300" imgH="190500" progId="">
                  <p:embed/>
                </p:oleObj>
              </mc:Choice>
              <mc:Fallback>
                <p:oleObj r:id="rId7" imgW="368300" imgH="19050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5013325"/>
                        <a:ext cx="865187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3" name="TextBox 10"/>
          <p:cNvSpPr txBox="1">
            <a:spLocks noChangeArrowheads="1"/>
          </p:cNvSpPr>
          <p:nvPr/>
        </p:nvSpPr>
        <p:spPr bwMode="auto">
          <a:xfrm>
            <a:off x="3203575" y="5084763"/>
            <a:ext cx="2619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,</a:t>
            </a:r>
          </a:p>
        </p:txBody>
      </p:sp>
      <p:sp>
        <p:nvSpPr>
          <p:cNvPr id="1034" name="Прямоугольник 11"/>
          <p:cNvSpPr>
            <a:spLocks noChangeArrowheads="1"/>
          </p:cNvSpPr>
          <p:nvPr/>
        </p:nvSpPr>
        <p:spPr bwMode="auto">
          <a:xfrm>
            <a:off x="4284663" y="5013325"/>
            <a:ext cx="48593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Оно имеет единственное решение </a:t>
            </a:r>
          </a:p>
        </p:txBody>
      </p:sp>
      <p:graphicFrame>
        <p:nvGraphicFramePr>
          <p:cNvPr id="46085" name="Object 5"/>
          <p:cNvGraphicFramePr>
            <a:graphicFrameLocks noChangeAspect="1"/>
          </p:cNvGraphicFramePr>
          <p:nvPr/>
        </p:nvGraphicFramePr>
        <p:xfrm>
          <a:off x="2484438" y="5516563"/>
          <a:ext cx="1079500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13" r:id="rId9" imgW="494870" imgH="266469" progId="">
                  <p:embed/>
                </p:oleObj>
              </mc:Choice>
              <mc:Fallback>
                <p:oleObj r:id="rId9" imgW="494870" imgH="266469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5516563"/>
                        <a:ext cx="1079500" cy="619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5" name="Прямоугольник 13"/>
          <p:cNvSpPr>
            <a:spLocks noChangeArrowheads="1"/>
          </p:cNvSpPr>
          <p:nvPr/>
        </p:nvSpPr>
        <p:spPr bwMode="auto">
          <a:xfrm>
            <a:off x="3708400" y="5732463"/>
            <a:ext cx="19367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при любом 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i="1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Определение логарифма.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buFont typeface="Arial" panose="020B0604020202020204" pitchFamily="34" charset="0"/>
              <a:buNone/>
            </a:pPr>
            <a:r>
              <a:rPr lang="en-US" altLang="ru-RU" b="1" i="1" dirty="0" smtClean="0"/>
              <a:t>      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Логарифмом положительного числа </a:t>
            </a:r>
            <a:r>
              <a:rPr lang="en-US" alt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положительному и отличному от</a:t>
            </a:r>
            <a:r>
              <a:rPr lang="en-US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основанию </a:t>
            </a:r>
            <a:r>
              <a:rPr lang="ru-RU" alt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называется показатель степени </a:t>
            </a:r>
            <a:r>
              <a:rPr lang="ru-RU" alt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которую надо</a:t>
            </a:r>
            <a:r>
              <a:rPr lang="en-US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возвести</a:t>
            </a:r>
            <a:r>
              <a:rPr lang="en-US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число</a:t>
            </a:r>
            <a:r>
              <a:rPr lang="en-US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en-US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число </a:t>
            </a:r>
            <a:r>
              <a:rPr lang="en-US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eaLnBrk="1" hangingPunct="1">
              <a:buFont typeface="Arial" panose="020B0604020202020204" pitchFamily="34" charset="0"/>
              <a:buNone/>
            </a:pP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 typeface="Arial" panose="020B0604020202020204" pitchFamily="34" charset="0"/>
              <a:buNone/>
            </a:pP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ru-RU" altLang="ru-RU" dirty="0" smtClean="0"/>
          </a:p>
        </p:txBody>
      </p:sp>
      <p:pic>
        <p:nvPicPr>
          <p:cNvPr id="3076" name="Рисунок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2397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077" name="Объект 6"/>
          <p:cNvGraphicFramePr>
            <a:graphicFrameLocks noChangeAspect="1"/>
          </p:cNvGraphicFramePr>
          <p:nvPr/>
        </p:nvGraphicFramePr>
        <p:xfrm>
          <a:off x="1827213" y="3862388"/>
          <a:ext cx="6864350" cy="215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40" name="Уравнение" r:id="rId4" imgW="1295400" imgH="457200" progId="Equation.3">
                  <p:embed/>
                </p:oleObj>
              </mc:Choice>
              <mc:Fallback>
                <p:oleObj name="Уравнение" r:id="rId4" imgW="1295400" imgH="457200" progId="Equation.3">
                  <p:embed/>
                  <p:pic>
                    <p:nvPicPr>
                      <p:cNvPr id="3077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7213" y="3862388"/>
                        <a:ext cx="6864350" cy="215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88398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Основное логарифмическое тождество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Рисунок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3239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algn="just" eaLnBrk="1" hangingPunct="1">
              <a:buFont typeface="Arial" panose="020B0604020202020204" pitchFamily="34" charset="0"/>
              <a:buNone/>
            </a:pPr>
            <a:r>
              <a:rPr lang="en-US" altLang="ru-RU" b="1" i="1" dirty="0" smtClean="0"/>
              <a:t>       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 typeface="Arial" panose="020B0604020202020204" pitchFamily="34" charset="0"/>
              <a:buNone/>
            </a:pP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ru-RU" altLang="ru-RU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921359" y="2446472"/>
            <a:ext cx="7167562" cy="1428750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2800811"/>
              </p:ext>
            </p:extLst>
          </p:nvPr>
        </p:nvGraphicFramePr>
        <p:xfrm>
          <a:off x="950912" y="2667134"/>
          <a:ext cx="7242175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64" name="Формула" r:id="rId5" imgW="1473200" imgH="228600" progId="Equation.3">
                  <p:embed/>
                </p:oleObj>
              </mc:Choice>
              <mc:Fallback>
                <p:oleObj name="Формула" r:id="rId5" imgW="1473200" imgH="228600" progId="Equation.3">
                  <p:embed/>
                  <p:pic>
                    <p:nvPicPr>
                      <p:cNvPr id="1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0912" y="2667134"/>
                        <a:ext cx="7242175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08439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33375"/>
            <a:ext cx="7900988" cy="591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306714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Математический диктант:</a:t>
            </a:r>
            <a:endParaRPr lang="ru-RU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0482" name="Текст 2"/>
          <p:cNvSpPr>
            <a:spLocks noGrp="1"/>
          </p:cNvSpPr>
          <p:nvPr>
            <p:ph type="body" idx="1"/>
          </p:nvPr>
        </p:nvSpPr>
        <p:spPr>
          <a:xfrm>
            <a:off x="357159" y="1000108"/>
            <a:ext cx="4071966" cy="639762"/>
          </a:xfrm>
        </p:spPr>
        <p:txBody>
          <a:bodyPr/>
          <a:lstStyle/>
          <a:p>
            <a:pPr algn="ctr" eaLnBrk="1" hangingPunct="1"/>
            <a:r>
              <a:rPr lang="ru-RU" u="sng" dirty="0" smtClean="0">
                <a:solidFill>
                  <a:srgbClr val="7030A0"/>
                </a:solidFill>
              </a:rPr>
              <a:t>1 вариант</a:t>
            </a:r>
          </a:p>
        </p:txBody>
      </p:sp>
      <p:sp>
        <p:nvSpPr>
          <p:cNvPr id="20484" name="Текст 4"/>
          <p:cNvSpPr>
            <a:spLocks noGrp="1"/>
          </p:cNvSpPr>
          <p:nvPr>
            <p:ph type="body" sz="quarter" idx="3"/>
          </p:nvPr>
        </p:nvSpPr>
        <p:spPr>
          <a:xfrm>
            <a:off x="5143504" y="1000108"/>
            <a:ext cx="3614737" cy="714376"/>
          </a:xfrm>
        </p:spPr>
        <p:txBody>
          <a:bodyPr/>
          <a:lstStyle/>
          <a:p>
            <a:pPr algn="ctr" eaLnBrk="1" hangingPunct="1"/>
            <a:r>
              <a:rPr lang="en-US" u="sng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u="sng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вариант</a:t>
            </a:r>
          </a:p>
        </p:txBody>
      </p:sp>
      <p:sp>
        <p:nvSpPr>
          <p:cNvPr id="204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2049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20491" name="Rectangle 6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49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20493" name="Rectangle 9"/>
          <p:cNvSpPr>
            <a:spLocks noChangeArrowheads="1"/>
          </p:cNvSpPr>
          <p:nvPr/>
        </p:nvSpPr>
        <p:spPr bwMode="auto">
          <a:xfrm>
            <a:off x="0" y="914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494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20495" name="Rectangle 12"/>
          <p:cNvSpPr>
            <a:spLocks noChangeArrowheads="1"/>
          </p:cNvSpPr>
          <p:nvPr/>
        </p:nvSpPr>
        <p:spPr bwMode="auto">
          <a:xfrm>
            <a:off x="0" y="10001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49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2049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20501" name="Rectangle 18"/>
          <p:cNvSpPr>
            <a:spLocks noChangeArrowheads="1"/>
          </p:cNvSpPr>
          <p:nvPr/>
        </p:nvSpPr>
        <p:spPr bwMode="auto">
          <a:xfrm>
            <a:off x="0" y="10001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502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20504" name="Rectangle 21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6" name="Содержимое 25"/>
          <p:cNvSpPr>
            <a:spLocks noGrp="1"/>
          </p:cNvSpPr>
          <p:nvPr>
            <p:ph sz="half" idx="2"/>
          </p:nvPr>
        </p:nvSpPr>
        <p:spPr>
          <a:xfrm>
            <a:off x="739910" y="1752600"/>
            <a:ext cx="3757610" cy="4483113"/>
          </a:xfrm>
        </p:spPr>
        <p:txBody>
          <a:bodyPr/>
          <a:lstStyle/>
          <a:p>
            <a:pPr marL="457200" lvl="0" indent="-457200">
              <a:buFont typeface="+mj-lt"/>
              <a:buAutoNum type="arabicPeriod"/>
            </a:pPr>
            <a:r>
              <a:rPr lang="ru-RU" sz="2800" b="1" dirty="0" smtClean="0">
                <a:solidFill>
                  <a:srgbClr val="006600"/>
                </a:solidFill>
              </a:rPr>
              <a:t>3 </a:t>
            </a:r>
            <a:r>
              <a:rPr lang="en-US" sz="2800" b="1" baseline="30000" dirty="0" smtClean="0">
                <a:solidFill>
                  <a:srgbClr val="006600"/>
                </a:solidFill>
              </a:rPr>
              <a:t>log </a:t>
            </a:r>
            <a:r>
              <a:rPr lang="ru-RU" sz="2800" b="1" baseline="-25000" dirty="0" smtClean="0">
                <a:solidFill>
                  <a:srgbClr val="006600"/>
                </a:solidFill>
              </a:rPr>
              <a:t>3</a:t>
            </a:r>
            <a:r>
              <a:rPr lang="ru-RU" sz="2800" b="1" baseline="30000" dirty="0" smtClean="0">
                <a:solidFill>
                  <a:srgbClr val="006600"/>
                </a:solidFill>
              </a:rPr>
              <a:t>4  </a:t>
            </a:r>
            <a:r>
              <a:rPr lang="ru-RU" sz="2800" b="1" dirty="0" smtClean="0">
                <a:solidFill>
                  <a:srgbClr val="006600"/>
                </a:solidFill>
              </a:rPr>
              <a:t>=</a:t>
            </a:r>
            <a:endParaRPr lang="ru-RU" sz="2800" b="1" baseline="30000" dirty="0" smtClean="0">
              <a:solidFill>
                <a:srgbClr val="006600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sz="2800" b="1" dirty="0" smtClean="0">
                <a:solidFill>
                  <a:srgbClr val="006600"/>
                </a:solidFill>
              </a:rPr>
              <a:t>log </a:t>
            </a:r>
            <a:r>
              <a:rPr lang="ru-RU" sz="2800" b="1" baseline="-25000" dirty="0" smtClean="0">
                <a:solidFill>
                  <a:srgbClr val="006600"/>
                </a:solidFill>
              </a:rPr>
              <a:t>4</a:t>
            </a:r>
            <a:r>
              <a:rPr lang="ru-RU" sz="2800" b="1" dirty="0" smtClean="0">
                <a:solidFill>
                  <a:srgbClr val="006600"/>
                </a:solidFill>
              </a:rPr>
              <a:t> 4 =                                                       </a:t>
            </a:r>
            <a:endParaRPr lang="ru-RU" sz="2800" dirty="0" smtClean="0">
              <a:solidFill>
                <a:srgbClr val="006600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sz="2800" b="1" dirty="0" smtClean="0">
                <a:solidFill>
                  <a:srgbClr val="006600"/>
                </a:solidFill>
              </a:rPr>
              <a:t>log </a:t>
            </a:r>
            <a:r>
              <a:rPr lang="ru-RU" sz="2800" b="1" baseline="-25000" dirty="0" smtClean="0">
                <a:solidFill>
                  <a:srgbClr val="006600"/>
                </a:solidFill>
              </a:rPr>
              <a:t>3 </a:t>
            </a:r>
            <a:r>
              <a:rPr lang="ru-RU" sz="2800" b="1" dirty="0" smtClean="0">
                <a:solidFill>
                  <a:srgbClr val="006600"/>
                </a:solidFill>
              </a:rPr>
              <a:t> 1 = </a:t>
            </a:r>
            <a:endParaRPr lang="ru-RU" sz="2800" dirty="0" smtClean="0">
              <a:solidFill>
                <a:srgbClr val="006600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sz="2800" b="1" dirty="0" smtClean="0">
                <a:solidFill>
                  <a:srgbClr val="006600"/>
                </a:solidFill>
              </a:rPr>
              <a:t>log </a:t>
            </a:r>
            <a:r>
              <a:rPr lang="ru-RU" sz="2800" b="1" baseline="-25000" dirty="0" smtClean="0">
                <a:solidFill>
                  <a:srgbClr val="006600"/>
                </a:solidFill>
              </a:rPr>
              <a:t>-5 </a:t>
            </a:r>
            <a:r>
              <a:rPr lang="ru-RU" sz="2800" b="1" dirty="0" smtClean="0">
                <a:solidFill>
                  <a:srgbClr val="006600"/>
                </a:solidFill>
              </a:rPr>
              <a:t>5= </a:t>
            </a:r>
            <a:endParaRPr lang="ru-RU" sz="2800" dirty="0" smtClean="0">
              <a:solidFill>
                <a:srgbClr val="006600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sz="2800" b="1" dirty="0" smtClean="0">
                <a:solidFill>
                  <a:srgbClr val="006600"/>
                </a:solidFill>
              </a:rPr>
              <a:t>log </a:t>
            </a:r>
            <a:r>
              <a:rPr lang="ru-RU" sz="2800" b="1" baseline="-25000" dirty="0" smtClean="0">
                <a:solidFill>
                  <a:srgbClr val="006600"/>
                </a:solidFill>
              </a:rPr>
              <a:t>6</a:t>
            </a:r>
            <a:r>
              <a:rPr lang="en-US" sz="2800" b="1" baseline="-25000" dirty="0" smtClean="0">
                <a:solidFill>
                  <a:srgbClr val="006600"/>
                </a:solidFill>
              </a:rPr>
              <a:t>  </a:t>
            </a:r>
            <a:r>
              <a:rPr lang="en-US" sz="2800" b="1" dirty="0" smtClean="0">
                <a:solidFill>
                  <a:srgbClr val="006600"/>
                </a:solidFill>
              </a:rPr>
              <a:t>2 + log </a:t>
            </a:r>
            <a:r>
              <a:rPr lang="ru-RU" sz="2800" b="1" baseline="-25000" dirty="0" smtClean="0">
                <a:solidFill>
                  <a:srgbClr val="006600"/>
                </a:solidFill>
              </a:rPr>
              <a:t>6</a:t>
            </a:r>
            <a:r>
              <a:rPr lang="en-US" sz="2800" b="1" dirty="0" smtClean="0">
                <a:solidFill>
                  <a:srgbClr val="006600"/>
                </a:solidFill>
              </a:rPr>
              <a:t>  </a:t>
            </a:r>
            <a:r>
              <a:rPr lang="ru-RU" sz="2800" b="1" dirty="0" smtClean="0">
                <a:solidFill>
                  <a:srgbClr val="006600"/>
                </a:solidFill>
              </a:rPr>
              <a:t>3</a:t>
            </a:r>
            <a:r>
              <a:rPr lang="en-US" sz="2800" b="1" dirty="0" smtClean="0">
                <a:solidFill>
                  <a:srgbClr val="006600"/>
                </a:solidFill>
              </a:rPr>
              <a:t> = </a:t>
            </a:r>
            <a:endParaRPr lang="ru-RU" sz="2800" dirty="0" smtClean="0">
              <a:solidFill>
                <a:srgbClr val="006600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sz="2800" b="1" dirty="0" smtClean="0">
                <a:solidFill>
                  <a:srgbClr val="006600"/>
                </a:solidFill>
              </a:rPr>
              <a:t>log </a:t>
            </a:r>
            <a:r>
              <a:rPr lang="en-US" sz="2800" b="1" baseline="-25000" dirty="0" smtClean="0">
                <a:solidFill>
                  <a:srgbClr val="006600"/>
                </a:solidFill>
              </a:rPr>
              <a:t>2</a:t>
            </a:r>
            <a:r>
              <a:rPr lang="en-US" sz="2800" b="1" dirty="0" smtClean="0">
                <a:solidFill>
                  <a:srgbClr val="006600"/>
                </a:solidFill>
              </a:rPr>
              <a:t>  </a:t>
            </a:r>
            <a:r>
              <a:rPr lang="ru-RU" sz="2800" b="1" dirty="0" smtClean="0">
                <a:solidFill>
                  <a:srgbClr val="006600"/>
                </a:solidFill>
              </a:rPr>
              <a:t>32</a:t>
            </a:r>
            <a:r>
              <a:rPr lang="en-US" sz="2800" b="1" dirty="0" smtClean="0">
                <a:solidFill>
                  <a:srgbClr val="006600"/>
                </a:solidFill>
              </a:rPr>
              <a:t> = </a:t>
            </a:r>
            <a:endParaRPr lang="ru-RU" sz="2800" dirty="0" smtClean="0">
              <a:solidFill>
                <a:srgbClr val="006600"/>
              </a:solidFill>
            </a:endParaRPr>
          </a:p>
          <a:p>
            <a:pPr marL="457200" lvl="0" indent="-457200">
              <a:buNone/>
            </a:pPr>
            <a:endParaRPr lang="ru-RU" sz="2800" dirty="0" smtClean="0">
              <a:solidFill>
                <a:srgbClr val="006600"/>
              </a:solidFill>
            </a:endParaRPr>
          </a:p>
          <a:p>
            <a:pPr marL="457200" lvl="0" indent="-457200">
              <a:buNone/>
            </a:pPr>
            <a:r>
              <a:rPr lang="en-US" sz="2800" b="1" dirty="0" smtClean="0">
                <a:solidFill>
                  <a:srgbClr val="006600"/>
                </a:solidFill>
              </a:rPr>
              <a:t>8. log </a:t>
            </a:r>
            <a:r>
              <a:rPr lang="en-US" sz="2800" b="1" baseline="-25000" dirty="0" smtClean="0">
                <a:solidFill>
                  <a:srgbClr val="006600"/>
                </a:solidFill>
              </a:rPr>
              <a:t>2</a:t>
            </a:r>
            <a:r>
              <a:rPr lang="en-US" sz="2800" b="1" dirty="0" smtClean="0">
                <a:solidFill>
                  <a:srgbClr val="006600"/>
                </a:solidFill>
              </a:rPr>
              <a:t> 28 - log </a:t>
            </a:r>
            <a:r>
              <a:rPr lang="en-US" sz="2800" b="1" baseline="-25000" dirty="0" smtClean="0">
                <a:solidFill>
                  <a:srgbClr val="006600"/>
                </a:solidFill>
              </a:rPr>
              <a:t>2</a:t>
            </a:r>
            <a:r>
              <a:rPr lang="en-US" sz="2800" b="1" dirty="0" smtClean="0">
                <a:solidFill>
                  <a:srgbClr val="006600"/>
                </a:solidFill>
              </a:rPr>
              <a:t> 7 =  </a:t>
            </a:r>
            <a:r>
              <a:rPr lang="ru-RU" b="1" dirty="0" smtClean="0">
                <a:solidFill>
                  <a:srgbClr val="006600"/>
                </a:solidFill>
              </a:rPr>
              <a:t> </a:t>
            </a:r>
            <a:endParaRPr lang="ru-RU" dirty="0" smtClean="0">
              <a:solidFill>
                <a:srgbClr val="006600"/>
              </a:solidFill>
            </a:endParaRPr>
          </a:p>
          <a:p>
            <a:pPr marL="457200" lvl="0" indent="-457200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27" name="Содержимое 26"/>
          <p:cNvSpPr>
            <a:spLocks noGrp="1"/>
          </p:cNvSpPr>
          <p:nvPr>
            <p:ph sz="quarter" idx="4"/>
          </p:nvPr>
        </p:nvSpPr>
        <p:spPr>
          <a:xfrm>
            <a:off x="4628694" y="1824038"/>
            <a:ext cx="4141817" cy="4411675"/>
          </a:xfrm>
        </p:spPr>
        <p:txBody>
          <a:bodyPr/>
          <a:lstStyle/>
          <a:p>
            <a:pPr marL="457200" lvl="0" indent="-457200">
              <a:buFont typeface="+mj-lt"/>
              <a:buAutoNum type="arabicPeriod"/>
            </a:pPr>
            <a:r>
              <a:rPr lang="ru-RU" sz="2800" b="1" dirty="0" smtClean="0">
                <a:solidFill>
                  <a:srgbClr val="800080"/>
                </a:solidFill>
              </a:rPr>
              <a:t>5 </a:t>
            </a:r>
            <a:r>
              <a:rPr lang="en-US" sz="2800" b="1" baseline="30000" dirty="0" smtClean="0">
                <a:solidFill>
                  <a:srgbClr val="800080"/>
                </a:solidFill>
              </a:rPr>
              <a:t>log </a:t>
            </a:r>
            <a:r>
              <a:rPr lang="ru-RU" sz="2800" b="1" baseline="-25000" dirty="0" smtClean="0">
                <a:solidFill>
                  <a:srgbClr val="800080"/>
                </a:solidFill>
              </a:rPr>
              <a:t>5</a:t>
            </a:r>
            <a:r>
              <a:rPr lang="ru-RU" sz="2800" b="1" baseline="30000" dirty="0" smtClean="0">
                <a:solidFill>
                  <a:srgbClr val="800080"/>
                </a:solidFill>
              </a:rPr>
              <a:t>7  </a:t>
            </a:r>
            <a:r>
              <a:rPr lang="ru-RU" sz="2800" b="1" dirty="0" smtClean="0">
                <a:solidFill>
                  <a:srgbClr val="800080"/>
                </a:solidFill>
              </a:rPr>
              <a:t>=</a:t>
            </a:r>
            <a:endParaRPr lang="ru-RU" sz="2800" b="1" baseline="30000" dirty="0" smtClean="0">
              <a:solidFill>
                <a:srgbClr val="800080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sz="2800" b="1" dirty="0" smtClean="0">
                <a:solidFill>
                  <a:srgbClr val="800080"/>
                </a:solidFill>
              </a:rPr>
              <a:t>log </a:t>
            </a:r>
            <a:r>
              <a:rPr lang="ru-RU" sz="2800" b="1" baseline="-25000" dirty="0" smtClean="0">
                <a:solidFill>
                  <a:srgbClr val="800080"/>
                </a:solidFill>
              </a:rPr>
              <a:t>4 </a:t>
            </a:r>
            <a:r>
              <a:rPr lang="en-US" sz="2800" b="1" dirty="0" smtClean="0">
                <a:solidFill>
                  <a:srgbClr val="800080"/>
                </a:solidFill>
              </a:rPr>
              <a:t>1</a:t>
            </a:r>
            <a:r>
              <a:rPr lang="ru-RU" sz="2800" b="1" dirty="0" smtClean="0">
                <a:solidFill>
                  <a:srgbClr val="800080"/>
                </a:solidFill>
              </a:rPr>
              <a:t>=                                                      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b="1" dirty="0" smtClean="0">
                <a:solidFill>
                  <a:srgbClr val="800080"/>
                </a:solidFill>
              </a:rPr>
              <a:t>log </a:t>
            </a:r>
            <a:r>
              <a:rPr lang="ru-RU" sz="2800" b="1" baseline="-25000" dirty="0" smtClean="0">
                <a:solidFill>
                  <a:srgbClr val="800080"/>
                </a:solidFill>
              </a:rPr>
              <a:t>6</a:t>
            </a:r>
            <a:r>
              <a:rPr lang="ru-RU" sz="2800" b="1" dirty="0" smtClean="0">
                <a:solidFill>
                  <a:srgbClr val="800080"/>
                </a:solidFill>
              </a:rPr>
              <a:t> 6  =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b="1" dirty="0" smtClean="0">
                <a:solidFill>
                  <a:srgbClr val="800080"/>
                </a:solidFill>
              </a:rPr>
              <a:t>log </a:t>
            </a:r>
            <a:r>
              <a:rPr lang="ru-RU" sz="2800" b="1" baseline="-25000" dirty="0" smtClean="0">
                <a:solidFill>
                  <a:srgbClr val="800080"/>
                </a:solidFill>
              </a:rPr>
              <a:t>5 </a:t>
            </a:r>
            <a:r>
              <a:rPr lang="ru-RU" sz="2800" b="1" dirty="0" smtClean="0">
                <a:solidFill>
                  <a:srgbClr val="800080"/>
                </a:solidFill>
              </a:rPr>
              <a:t>(-2)=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b="1" dirty="0" smtClean="0">
                <a:solidFill>
                  <a:srgbClr val="800080"/>
                </a:solidFill>
              </a:rPr>
              <a:t>log </a:t>
            </a:r>
            <a:r>
              <a:rPr lang="ru-RU" sz="2800" b="1" baseline="-25000" dirty="0" smtClean="0">
                <a:solidFill>
                  <a:srgbClr val="800080"/>
                </a:solidFill>
              </a:rPr>
              <a:t>3</a:t>
            </a:r>
            <a:r>
              <a:rPr lang="en-US" sz="2800" b="1" dirty="0" smtClean="0">
                <a:solidFill>
                  <a:srgbClr val="800080"/>
                </a:solidFill>
              </a:rPr>
              <a:t>  </a:t>
            </a:r>
            <a:r>
              <a:rPr lang="ru-RU" sz="2800" b="1" dirty="0" smtClean="0">
                <a:solidFill>
                  <a:srgbClr val="800080"/>
                </a:solidFill>
              </a:rPr>
              <a:t>27</a:t>
            </a:r>
            <a:r>
              <a:rPr lang="en-US" sz="2800" b="1" dirty="0" smtClean="0">
                <a:solidFill>
                  <a:srgbClr val="800080"/>
                </a:solidFill>
              </a:rPr>
              <a:t> = </a:t>
            </a:r>
            <a:endParaRPr lang="ru-RU" sz="2800" b="1" dirty="0" smtClean="0">
              <a:solidFill>
                <a:srgbClr val="80008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solidFill>
                  <a:srgbClr val="006600"/>
                </a:solidFill>
              </a:rPr>
              <a:t>log </a:t>
            </a:r>
            <a:r>
              <a:rPr lang="en-US" sz="2800" b="1" baseline="-25000" dirty="0" smtClean="0">
                <a:solidFill>
                  <a:srgbClr val="006600"/>
                </a:solidFill>
              </a:rPr>
              <a:t>2</a:t>
            </a:r>
            <a:r>
              <a:rPr lang="en-US" sz="2800" b="1" dirty="0" smtClean="0">
                <a:solidFill>
                  <a:srgbClr val="006600"/>
                </a:solidFill>
              </a:rPr>
              <a:t> 15 - log </a:t>
            </a:r>
            <a:r>
              <a:rPr lang="en-US" sz="2800" b="1" baseline="-25000" dirty="0" smtClean="0">
                <a:solidFill>
                  <a:srgbClr val="006600"/>
                </a:solidFill>
              </a:rPr>
              <a:t>2</a:t>
            </a:r>
            <a:r>
              <a:rPr lang="en-US" sz="2800" b="1" dirty="0" smtClean="0">
                <a:solidFill>
                  <a:srgbClr val="006600"/>
                </a:solidFill>
              </a:rPr>
              <a:t> 30 =</a:t>
            </a:r>
            <a:endParaRPr lang="en-US" sz="2800" b="1" dirty="0" smtClean="0">
              <a:solidFill>
                <a:srgbClr val="800080"/>
              </a:solidFill>
            </a:endParaRPr>
          </a:p>
          <a:p>
            <a:pPr marL="514350" lvl="0" indent="-514350">
              <a:buNone/>
            </a:pPr>
            <a:endParaRPr lang="ru-RU" sz="2800" b="1" dirty="0" smtClean="0">
              <a:solidFill>
                <a:srgbClr val="800080"/>
              </a:solidFill>
            </a:endParaRPr>
          </a:p>
          <a:p>
            <a:pPr marL="457200" lvl="0" indent="-457200">
              <a:buNone/>
            </a:pPr>
            <a:r>
              <a:rPr lang="en-US" sz="2800" b="1" dirty="0" smtClean="0">
                <a:solidFill>
                  <a:srgbClr val="800080"/>
                </a:solidFill>
              </a:rPr>
              <a:t>8.  </a:t>
            </a:r>
            <a:r>
              <a:rPr lang="en-US" b="1" dirty="0" smtClean="0">
                <a:solidFill>
                  <a:srgbClr val="800080"/>
                </a:solidFill>
              </a:rPr>
              <a:t>log </a:t>
            </a:r>
            <a:r>
              <a:rPr lang="ru-RU" b="1" baseline="-25000" dirty="0" smtClean="0">
                <a:solidFill>
                  <a:srgbClr val="800080"/>
                </a:solidFill>
              </a:rPr>
              <a:t>15</a:t>
            </a:r>
            <a:r>
              <a:rPr lang="en-US" b="1" baseline="-25000" dirty="0" smtClean="0">
                <a:solidFill>
                  <a:srgbClr val="800080"/>
                </a:solidFill>
              </a:rPr>
              <a:t>  </a:t>
            </a:r>
            <a:r>
              <a:rPr lang="en-US" b="1" dirty="0" smtClean="0">
                <a:solidFill>
                  <a:srgbClr val="800080"/>
                </a:solidFill>
              </a:rPr>
              <a:t>3 + log </a:t>
            </a:r>
            <a:r>
              <a:rPr lang="ru-RU" b="1" baseline="-25000" dirty="0" smtClean="0">
                <a:solidFill>
                  <a:srgbClr val="800080"/>
                </a:solidFill>
              </a:rPr>
              <a:t>15</a:t>
            </a:r>
            <a:r>
              <a:rPr lang="en-US" b="1" dirty="0" smtClean="0">
                <a:solidFill>
                  <a:srgbClr val="800080"/>
                </a:solidFill>
              </a:rPr>
              <a:t>  </a:t>
            </a:r>
            <a:r>
              <a:rPr lang="ru-RU" b="1" dirty="0" smtClean="0">
                <a:solidFill>
                  <a:srgbClr val="800080"/>
                </a:solidFill>
              </a:rPr>
              <a:t>5</a:t>
            </a:r>
            <a:r>
              <a:rPr lang="en-US" b="1" dirty="0" smtClean="0">
                <a:solidFill>
                  <a:srgbClr val="800080"/>
                </a:solidFill>
              </a:rPr>
              <a:t> = </a:t>
            </a:r>
            <a:endParaRPr lang="ru-RU" b="1" dirty="0" smtClean="0">
              <a:solidFill>
                <a:srgbClr val="800080"/>
              </a:solidFill>
            </a:endParaRP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21506" name="Object 3"/>
          <p:cNvGraphicFramePr>
            <a:graphicFrameLocks noChangeAspect="1"/>
          </p:cNvGraphicFramePr>
          <p:nvPr/>
        </p:nvGraphicFramePr>
        <p:xfrm>
          <a:off x="500034" y="4714884"/>
          <a:ext cx="2214579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3" name="Формула" r:id="rId3" imgW="634680" imgH="253800" progId="Equation.3">
                  <p:embed/>
                </p:oleObj>
              </mc:Choice>
              <mc:Fallback>
                <p:oleObj name="Формула" r:id="rId3" imgW="634680" imgH="253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34" y="4714884"/>
                        <a:ext cx="2214579" cy="576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8" name="Object 3"/>
          <p:cNvGraphicFramePr>
            <a:graphicFrameLocks noChangeAspect="1"/>
          </p:cNvGraphicFramePr>
          <p:nvPr/>
        </p:nvGraphicFramePr>
        <p:xfrm>
          <a:off x="4643439" y="4627563"/>
          <a:ext cx="2214578" cy="7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4" name="Формула" r:id="rId5" imgW="558720" imgH="393480" progId="Equation.3">
                  <p:embed/>
                </p:oleObj>
              </mc:Choice>
              <mc:Fallback>
                <p:oleObj name="Формула" r:id="rId5" imgW="55872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9" y="4627563"/>
                        <a:ext cx="2214578" cy="730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>
              <a:defRPr/>
            </a:pPr>
            <a:r>
              <a:rPr lang="ru-RU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Математический диктант</a:t>
            </a:r>
            <a:r>
              <a:rPr lang="en-U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</a:t>
            </a:r>
            <a:r>
              <a:rPr lang="ru-RU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ответы):</a:t>
            </a:r>
            <a:endParaRPr lang="ru-RU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0482" name="Текст 2"/>
          <p:cNvSpPr>
            <a:spLocks noGrp="1"/>
          </p:cNvSpPr>
          <p:nvPr>
            <p:ph type="body" idx="1"/>
          </p:nvPr>
        </p:nvSpPr>
        <p:spPr>
          <a:xfrm>
            <a:off x="357159" y="1000108"/>
            <a:ext cx="4071966" cy="639762"/>
          </a:xfrm>
        </p:spPr>
        <p:txBody>
          <a:bodyPr/>
          <a:lstStyle/>
          <a:p>
            <a:pPr algn="ctr" eaLnBrk="1" hangingPunct="1"/>
            <a:r>
              <a:rPr lang="ru-RU" u="sng" dirty="0" smtClean="0">
                <a:solidFill>
                  <a:srgbClr val="7030A0"/>
                </a:solidFill>
              </a:rPr>
              <a:t>1 вариант</a:t>
            </a:r>
          </a:p>
        </p:txBody>
      </p:sp>
      <p:sp>
        <p:nvSpPr>
          <p:cNvPr id="20484" name="Текст 4"/>
          <p:cNvSpPr>
            <a:spLocks noGrp="1"/>
          </p:cNvSpPr>
          <p:nvPr>
            <p:ph type="body" sz="quarter" idx="3"/>
          </p:nvPr>
        </p:nvSpPr>
        <p:spPr>
          <a:xfrm>
            <a:off x="5143504" y="1000108"/>
            <a:ext cx="3614737" cy="714376"/>
          </a:xfrm>
        </p:spPr>
        <p:txBody>
          <a:bodyPr/>
          <a:lstStyle/>
          <a:p>
            <a:pPr algn="ctr" eaLnBrk="1" hangingPunct="1"/>
            <a:r>
              <a:rPr lang="en-US" u="sng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u="sng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вариант</a:t>
            </a:r>
          </a:p>
        </p:txBody>
      </p:sp>
      <p:sp>
        <p:nvSpPr>
          <p:cNvPr id="204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20490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20491" name="Rectangle 6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49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20493" name="Rectangle 9"/>
          <p:cNvSpPr>
            <a:spLocks noChangeArrowheads="1"/>
          </p:cNvSpPr>
          <p:nvPr/>
        </p:nvSpPr>
        <p:spPr bwMode="auto">
          <a:xfrm>
            <a:off x="0" y="914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494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20495" name="Rectangle 12"/>
          <p:cNvSpPr>
            <a:spLocks noChangeArrowheads="1"/>
          </p:cNvSpPr>
          <p:nvPr/>
        </p:nvSpPr>
        <p:spPr bwMode="auto">
          <a:xfrm>
            <a:off x="0" y="10001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49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20499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20501" name="Rectangle 18"/>
          <p:cNvSpPr>
            <a:spLocks noChangeArrowheads="1"/>
          </p:cNvSpPr>
          <p:nvPr/>
        </p:nvSpPr>
        <p:spPr bwMode="auto">
          <a:xfrm>
            <a:off x="0" y="10001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0502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20504" name="Rectangle 21"/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6" name="Содержимое 25"/>
          <p:cNvSpPr>
            <a:spLocks noGrp="1"/>
          </p:cNvSpPr>
          <p:nvPr>
            <p:ph sz="half" idx="2"/>
          </p:nvPr>
        </p:nvSpPr>
        <p:spPr>
          <a:xfrm>
            <a:off x="457200" y="1643050"/>
            <a:ext cx="3757610" cy="4483113"/>
          </a:xfrm>
        </p:spPr>
        <p:txBody>
          <a:bodyPr/>
          <a:lstStyle/>
          <a:p>
            <a:pPr marL="457200" lvl="0" indent="-457200">
              <a:buFont typeface="+mj-lt"/>
              <a:buAutoNum type="arabicPeriod"/>
            </a:pPr>
            <a:r>
              <a:rPr lang="ru-RU" sz="2800" b="1" dirty="0" smtClean="0">
                <a:solidFill>
                  <a:srgbClr val="006600"/>
                </a:solidFill>
              </a:rPr>
              <a:t>4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800" b="1" dirty="0" smtClean="0">
                <a:solidFill>
                  <a:srgbClr val="006600"/>
                </a:solidFill>
              </a:rPr>
              <a:t>1                                                       </a:t>
            </a:r>
            <a:endParaRPr lang="ru-RU" sz="2800" dirty="0" smtClean="0">
              <a:solidFill>
                <a:srgbClr val="006600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800" b="1" dirty="0" smtClean="0">
                <a:solidFill>
                  <a:srgbClr val="006600"/>
                </a:solidFill>
              </a:rPr>
              <a:t>0 </a:t>
            </a:r>
            <a:endParaRPr lang="ru-RU" sz="2800" dirty="0" smtClean="0">
              <a:solidFill>
                <a:srgbClr val="006600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800" b="1" dirty="0" smtClean="0">
                <a:solidFill>
                  <a:srgbClr val="006600"/>
                </a:solidFill>
              </a:rPr>
              <a:t>Не существует </a:t>
            </a:r>
            <a:endParaRPr lang="ru-RU" sz="2800" dirty="0" smtClean="0">
              <a:solidFill>
                <a:srgbClr val="006600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800" b="1" dirty="0" smtClean="0">
                <a:solidFill>
                  <a:srgbClr val="006600"/>
                </a:solidFill>
              </a:rPr>
              <a:t>1</a:t>
            </a:r>
            <a:r>
              <a:rPr lang="en-US" sz="2800" b="1" dirty="0" smtClean="0">
                <a:solidFill>
                  <a:srgbClr val="006600"/>
                </a:solidFill>
              </a:rPr>
              <a:t> </a:t>
            </a:r>
            <a:endParaRPr lang="ru-RU" sz="2800" dirty="0" smtClean="0">
              <a:solidFill>
                <a:srgbClr val="006600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800" b="1" dirty="0" smtClean="0">
                <a:solidFill>
                  <a:srgbClr val="006600"/>
                </a:solidFill>
              </a:rPr>
              <a:t>5</a:t>
            </a:r>
            <a:r>
              <a:rPr lang="en-US" sz="2800" b="1" dirty="0" smtClean="0">
                <a:solidFill>
                  <a:srgbClr val="006600"/>
                </a:solidFill>
              </a:rPr>
              <a:t> </a:t>
            </a:r>
            <a:endParaRPr lang="ru-RU" sz="2800" b="1" dirty="0" smtClean="0">
              <a:solidFill>
                <a:srgbClr val="006600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800" b="1" dirty="0" smtClean="0">
                <a:solidFill>
                  <a:srgbClr val="006600"/>
                </a:solidFill>
              </a:rPr>
              <a:t>0,5</a:t>
            </a:r>
            <a:endParaRPr lang="ru-RU" sz="2800" dirty="0" smtClean="0">
              <a:solidFill>
                <a:srgbClr val="006600"/>
              </a:solidFill>
            </a:endParaRPr>
          </a:p>
          <a:p>
            <a:pPr marL="457200" lvl="0" indent="-457200">
              <a:buNone/>
            </a:pPr>
            <a:r>
              <a:rPr lang="en-US" sz="2800" b="1" dirty="0" smtClean="0">
                <a:solidFill>
                  <a:srgbClr val="006600"/>
                </a:solidFill>
              </a:rPr>
              <a:t>8.  </a:t>
            </a:r>
            <a:r>
              <a:rPr lang="ru-RU" sz="2800" b="1" dirty="0" smtClean="0">
                <a:solidFill>
                  <a:srgbClr val="006600"/>
                </a:solidFill>
              </a:rPr>
              <a:t>2</a:t>
            </a:r>
            <a:endParaRPr lang="ru-RU" dirty="0" smtClean="0">
              <a:solidFill>
                <a:srgbClr val="006600"/>
              </a:solidFill>
            </a:endParaRPr>
          </a:p>
          <a:p>
            <a:pPr marL="457200" lvl="0" indent="-457200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27" name="Содержимое 26"/>
          <p:cNvSpPr>
            <a:spLocks noGrp="1"/>
          </p:cNvSpPr>
          <p:nvPr>
            <p:ph sz="quarter" idx="4"/>
          </p:nvPr>
        </p:nvSpPr>
        <p:spPr>
          <a:xfrm>
            <a:off x="4645025" y="1714488"/>
            <a:ext cx="4141817" cy="4411675"/>
          </a:xfrm>
        </p:spPr>
        <p:txBody>
          <a:bodyPr/>
          <a:lstStyle/>
          <a:p>
            <a:pPr marL="457200" lvl="0" indent="-457200">
              <a:buFont typeface="+mj-lt"/>
              <a:buAutoNum type="arabicPeriod"/>
            </a:pPr>
            <a:r>
              <a:rPr lang="ru-RU" sz="2800" b="1" dirty="0" smtClean="0">
                <a:solidFill>
                  <a:srgbClr val="800080"/>
                </a:solidFill>
              </a:rPr>
              <a:t>7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800" b="1" dirty="0" smtClean="0">
                <a:solidFill>
                  <a:srgbClr val="800080"/>
                </a:solidFill>
              </a:rPr>
              <a:t>0                                                      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800" b="1" dirty="0" smtClean="0">
                <a:solidFill>
                  <a:srgbClr val="800080"/>
                </a:solidFill>
              </a:rPr>
              <a:t>1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800" b="1" dirty="0" smtClean="0">
                <a:solidFill>
                  <a:srgbClr val="800080"/>
                </a:solidFill>
              </a:rPr>
              <a:t>3</a:t>
            </a:r>
            <a:r>
              <a:rPr lang="en-US" sz="2800" b="1" dirty="0" smtClean="0">
                <a:solidFill>
                  <a:srgbClr val="800080"/>
                </a:solidFill>
              </a:rPr>
              <a:t> </a:t>
            </a:r>
            <a:endParaRPr lang="ru-RU" sz="2800" b="1" dirty="0" smtClean="0">
              <a:solidFill>
                <a:srgbClr val="80008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solidFill>
                  <a:srgbClr val="800080"/>
                </a:solidFill>
              </a:rPr>
              <a:t>Не существует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800" b="1" dirty="0" smtClean="0">
                <a:solidFill>
                  <a:srgbClr val="006600"/>
                </a:solidFill>
              </a:rPr>
              <a:t>0,5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800" b="1" dirty="0" smtClean="0">
                <a:solidFill>
                  <a:srgbClr val="006600"/>
                </a:solidFill>
              </a:rPr>
              <a:t>-1</a:t>
            </a:r>
            <a:endParaRPr lang="ru-RU" sz="2800" b="1" dirty="0" smtClean="0">
              <a:solidFill>
                <a:srgbClr val="800080"/>
              </a:solidFill>
            </a:endParaRPr>
          </a:p>
          <a:p>
            <a:pPr marL="457200" lvl="0" indent="-457200">
              <a:buNone/>
            </a:pPr>
            <a:r>
              <a:rPr lang="en-US" sz="2800" b="1" dirty="0" smtClean="0">
                <a:solidFill>
                  <a:srgbClr val="800080"/>
                </a:solidFill>
              </a:rPr>
              <a:t>8.  </a:t>
            </a:r>
            <a:r>
              <a:rPr lang="ru-RU" sz="2800" b="1" dirty="0" smtClean="0">
                <a:solidFill>
                  <a:srgbClr val="800080"/>
                </a:solidFill>
              </a:rPr>
              <a:t>1</a:t>
            </a:r>
            <a:r>
              <a:rPr lang="en-US" b="1" dirty="0" smtClean="0">
                <a:solidFill>
                  <a:srgbClr val="800080"/>
                </a:solidFill>
              </a:rPr>
              <a:t> </a:t>
            </a:r>
            <a:endParaRPr lang="ru-RU" b="1" dirty="0" smtClean="0">
              <a:solidFill>
                <a:srgbClr val="800080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2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Методы решения логарифмических уравнений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332037"/>
            <a:ext cx="8229600" cy="359729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b="1" i="1" dirty="0" smtClean="0">
                <a:solidFill>
                  <a:srgbClr val="7030A0"/>
                </a:solidFill>
              </a:rPr>
              <a:t>Решение уравнений по свойствам логарифма.</a:t>
            </a:r>
            <a:endParaRPr lang="ru-RU" dirty="0" smtClean="0">
              <a:solidFill>
                <a:srgbClr val="7030A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b="1" i="1" dirty="0" smtClean="0">
                <a:solidFill>
                  <a:srgbClr val="00B050"/>
                </a:solidFill>
              </a:rPr>
              <a:t>Решение уравнений по  определению  логарифма</a:t>
            </a:r>
            <a:endParaRPr lang="ru-RU" dirty="0" smtClean="0">
              <a:solidFill>
                <a:srgbClr val="00B05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b="1" i="1" dirty="0" smtClean="0">
                <a:solidFill>
                  <a:srgbClr val="7030A0"/>
                </a:solidFill>
              </a:rPr>
              <a:t>Решение уравнений  заменой переменной.</a:t>
            </a:r>
            <a:endParaRPr lang="ru-RU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1476375" y="260350"/>
            <a:ext cx="64087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</a:rPr>
              <a:t>Пути решения уравнений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1115616" y="1773238"/>
            <a:ext cx="752835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ru-RU" sz="2400" b="1" dirty="0">
              <a:solidFill>
                <a:schemeClr val="tx2"/>
              </a:solidFill>
            </a:endParaRPr>
          </a:p>
          <a:p>
            <a:pPr marL="342900" indent="-3429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  <a:latin typeface="+mn-lt"/>
              </a:rPr>
              <a:t>Выбрать </a:t>
            </a:r>
            <a:r>
              <a:rPr lang="ru-RU" sz="2400" b="1" dirty="0">
                <a:solidFill>
                  <a:srgbClr val="7030A0"/>
                </a:solidFill>
                <a:latin typeface="+mn-lt"/>
              </a:rPr>
              <a:t>метод </a:t>
            </a:r>
            <a:r>
              <a:rPr lang="ru-RU" sz="2400" b="1" dirty="0" smtClean="0">
                <a:solidFill>
                  <a:srgbClr val="7030A0"/>
                </a:solidFill>
                <a:latin typeface="+mn-lt"/>
              </a:rPr>
              <a:t>решения. </a:t>
            </a:r>
          </a:p>
          <a:p>
            <a:pPr marL="342900" indent="-3429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  <a:latin typeface="+mn-lt"/>
              </a:rPr>
              <a:t>Решить уравнение.</a:t>
            </a:r>
            <a:endParaRPr lang="ru-RU" sz="2400" b="1" dirty="0">
              <a:solidFill>
                <a:srgbClr val="7030A0"/>
              </a:solidFill>
              <a:latin typeface="+mn-lt"/>
            </a:endParaRPr>
          </a:p>
          <a:p>
            <a:pPr marL="342900" indent="-342900" eaLnBrk="1" hangingPunct="1">
              <a:spcBef>
                <a:spcPct val="50000"/>
              </a:spcBef>
              <a:buFont typeface="+mj-lt"/>
              <a:buAutoNum type="arabicPeriod"/>
            </a:pPr>
            <a:r>
              <a:rPr lang="ru-RU" sz="2400" b="1" dirty="0">
                <a:solidFill>
                  <a:srgbClr val="7030A0"/>
                </a:solidFill>
                <a:latin typeface="+mn-lt"/>
              </a:rPr>
              <a:t>Проверить найденные корни  непосредственной           подстановкой в исходное </a:t>
            </a:r>
            <a:r>
              <a:rPr lang="ru-RU" sz="2400" b="1" dirty="0" smtClean="0">
                <a:solidFill>
                  <a:srgbClr val="7030A0"/>
                </a:solidFill>
                <a:latin typeface="+mn-lt"/>
              </a:rPr>
              <a:t>уравнение. </a:t>
            </a:r>
            <a:endParaRPr lang="ru-RU" sz="24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40960" name="Text Box 0"/>
          <p:cNvSpPr txBox="1">
            <a:spLocks noChangeArrowheads="1"/>
          </p:cNvSpPr>
          <p:nvPr/>
        </p:nvSpPr>
        <p:spPr bwMode="auto">
          <a:xfrm>
            <a:off x="395288" y="4797425"/>
            <a:ext cx="85963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sz="3600" b="1"/>
              <a:t>  </a:t>
            </a:r>
            <a:endParaRPr lang="ru-RU" i="1" u="sng">
              <a:solidFill>
                <a:schemeClr val="tx2"/>
              </a:solidFill>
            </a:endParaRPr>
          </a:p>
        </p:txBody>
      </p:sp>
      <p:pic>
        <p:nvPicPr>
          <p:cNvPr id="7" name="Рисунок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20025" y="5429250"/>
            <a:ext cx="13239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Решение логарифмического уравнения по определению логарифма</a:t>
            </a:r>
            <a:r>
              <a:rPr lang="ru-R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36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8914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pPr eaLnBrk="1" hangingPunct="1">
              <a:buNone/>
            </a:pP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Решите уравнение:</a:t>
            </a: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r>
              <a:rPr lang="ru-RU" sz="2400" b="1" dirty="0" smtClean="0">
                <a:solidFill>
                  <a:srgbClr val="00B050"/>
                </a:solidFill>
              </a:rPr>
              <a:t>Ответ: </a:t>
            </a:r>
            <a:r>
              <a:rPr lang="ru-RU" sz="2400" b="1" dirty="0" err="1" smtClean="0">
                <a:solidFill>
                  <a:srgbClr val="00B050"/>
                </a:solidFill>
              </a:rPr>
              <a:t>х</a:t>
            </a:r>
            <a:r>
              <a:rPr lang="ru-RU" sz="2400" b="1" dirty="0" smtClean="0">
                <a:solidFill>
                  <a:srgbClr val="00B050"/>
                </a:solidFill>
              </a:rPr>
              <a:t> = 30</a:t>
            </a:r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0034" y="1785924"/>
          <a:ext cx="8001056" cy="35720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7815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Решение</a:t>
                      </a:r>
                      <a:r>
                        <a:rPr lang="ru-RU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уравнения</a:t>
                      </a: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: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Пояснения и применяемые 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формулы: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374">
                <a:tc>
                  <a:txBody>
                    <a:bodyPr/>
                    <a:lstStyle/>
                    <a:p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374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latin typeface="+mn-lt"/>
                          <a:ea typeface="Calibri"/>
                          <a:cs typeface="Times New Roman"/>
                        </a:rPr>
                        <a:t>х</a:t>
                      </a:r>
                      <a:r>
                        <a:rPr lang="ru-RU" sz="1800" b="1" dirty="0" smtClean="0">
                          <a:latin typeface="+mn-lt"/>
                          <a:ea typeface="Calibri"/>
                          <a:cs typeface="Times New Roman"/>
                        </a:rPr>
                        <a:t> – 17 = 13</a:t>
                      </a: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9375" algn="l"/>
                        </a:tabLst>
                      </a:pPr>
                      <a:r>
                        <a:rPr lang="ru-RU" sz="1800" b="1" dirty="0" smtClean="0">
                          <a:latin typeface="+mn-lt"/>
                          <a:ea typeface="Calibri"/>
                          <a:cs typeface="Times New Roman"/>
                        </a:rPr>
                        <a:t>Перенесём</a:t>
                      </a:r>
                      <a:r>
                        <a:rPr lang="ru-RU" sz="1800" b="1" baseline="0" dirty="0" smtClean="0">
                          <a:latin typeface="+mn-lt"/>
                          <a:ea typeface="Calibri"/>
                          <a:cs typeface="Times New Roman"/>
                        </a:rPr>
                        <a:t> число 2 в правую часть</a:t>
                      </a: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374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 err="1" smtClean="0">
                          <a:latin typeface="+mn-lt"/>
                          <a:ea typeface="Calibri"/>
                          <a:cs typeface="Times New Roman"/>
                        </a:rPr>
                        <a:t>х</a:t>
                      </a:r>
                      <a:r>
                        <a:rPr lang="ru-RU" sz="2000" b="1" i="1" baseline="0" dirty="0" smtClean="0">
                          <a:latin typeface="+mn-lt"/>
                          <a:ea typeface="Calibri"/>
                          <a:cs typeface="Times New Roman"/>
                        </a:rPr>
                        <a:t> = 13 +17 = 30</a:t>
                      </a: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+mn-lt"/>
                          <a:ea typeface="Calibri"/>
                          <a:cs typeface="Times New Roman"/>
                        </a:rPr>
                        <a:t>Сделаем проверку</a:t>
                      </a: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374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+mn-lt"/>
                          <a:ea typeface="Calibri"/>
                          <a:cs typeface="Times New Roman"/>
                        </a:rPr>
                        <a:t>Посчитаем в скобках</a:t>
                      </a: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374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374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+mn-lt"/>
                          <a:ea typeface="Calibri"/>
                          <a:cs typeface="Times New Roman"/>
                        </a:rPr>
                        <a:t>13=13 </a:t>
                      </a: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+mn-lt"/>
                          <a:ea typeface="Calibri"/>
                          <a:cs typeface="Times New Roman"/>
                        </a:rPr>
                        <a:t>Верно</a:t>
                      </a: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2771" name="Object 3"/>
          <p:cNvGraphicFramePr>
            <a:graphicFrameLocks noChangeAspect="1"/>
          </p:cNvGraphicFramePr>
          <p:nvPr/>
        </p:nvGraphicFramePr>
        <p:xfrm>
          <a:off x="1311275" y="2643188"/>
          <a:ext cx="2036763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0" name="Формула" r:id="rId3" imgW="850680" imgH="203040" progId="Equation.3">
                  <p:embed/>
                </p:oleObj>
              </mc:Choice>
              <mc:Fallback>
                <p:oleObj name="Формула" r:id="rId3" imgW="850680" imgH="203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1275" y="2643188"/>
                        <a:ext cx="2036763" cy="500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5857884" y="2571744"/>
          <a:ext cx="1603375" cy="571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1" name="Формула" r:id="rId5" imgW="583920" imgH="203040" progId="Equation.3">
                  <p:embed/>
                </p:oleObj>
              </mc:Choice>
              <mc:Fallback>
                <p:oleObj name="Формула" r:id="rId5" imgW="58392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84" y="2571744"/>
                        <a:ext cx="1603375" cy="5715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554163" y="4000500"/>
          <a:ext cx="2125662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2" name="Формула" r:id="rId7" imgW="888840" imgH="203040" progId="Equation.3">
                  <p:embed/>
                </p:oleObj>
              </mc:Choice>
              <mc:Fallback>
                <p:oleObj name="Формула" r:id="rId7" imgW="88884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4163" y="4000500"/>
                        <a:ext cx="2125662" cy="500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1809750" y="4429132"/>
          <a:ext cx="1611313" cy="500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3" name="Формула" r:id="rId9" imgW="672840" imgH="203040" progId="Equation.3">
                  <p:embed/>
                </p:oleObj>
              </mc:Choice>
              <mc:Fallback>
                <p:oleObj name="Формула" r:id="rId9" imgW="672840" imgH="203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9750" y="4429132"/>
                        <a:ext cx="1611313" cy="5000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"/>
          <p:cNvGraphicFramePr>
            <a:graphicFrameLocks noChangeAspect="1"/>
          </p:cNvGraphicFramePr>
          <p:nvPr/>
        </p:nvGraphicFramePr>
        <p:xfrm>
          <a:off x="5786446" y="4429132"/>
          <a:ext cx="1603375" cy="500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4" name="Формула" r:id="rId11" imgW="583920" imgH="203040" progId="Equation.3">
                  <p:embed/>
                </p:oleObj>
              </mc:Choice>
              <mc:Fallback>
                <p:oleObj name="Формула" r:id="rId11" imgW="583920" imgH="2030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6446" y="4429132"/>
                        <a:ext cx="1603375" cy="5000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/>
        </p:nvGraphicFramePr>
        <p:xfrm>
          <a:off x="3714744" y="1214422"/>
          <a:ext cx="2914650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5" name="Формула" r:id="rId13" imgW="850680" imgH="203040" progId="Equation.3">
                  <p:embed/>
                </p:oleObj>
              </mc:Choice>
              <mc:Fallback>
                <p:oleObj name="Формула" r:id="rId13" imgW="850680" imgH="2030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4744" y="1214422"/>
                        <a:ext cx="2914650" cy="500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Решение логарифмического уравнения по определению логарифма</a:t>
            </a:r>
            <a:r>
              <a:rPr lang="ru-R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36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8914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pPr marL="457200" indent="-457200" eaLnBrk="1" hangingPunct="1">
              <a:buNone/>
            </a:pPr>
            <a:r>
              <a:rPr lang="en-US" sz="2400" b="1" dirty="0" smtClean="0">
                <a:solidFill>
                  <a:srgbClr val="00B050"/>
                </a:solidFill>
              </a:rPr>
              <a:t>2. </a:t>
            </a:r>
            <a:r>
              <a:rPr lang="ru-RU" sz="2400" b="1" dirty="0" smtClean="0">
                <a:solidFill>
                  <a:srgbClr val="00B050"/>
                </a:solidFill>
              </a:rPr>
              <a:t>Решите уравнение:</a:t>
            </a:r>
          </a:p>
          <a:p>
            <a:pPr marL="457200" indent="-457200" eaLnBrk="1" hangingPunct="1">
              <a:buAutoNum type="arabicPeriod"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r>
              <a:rPr lang="ru-RU" sz="2400" b="1" dirty="0" smtClean="0">
                <a:solidFill>
                  <a:srgbClr val="00B050"/>
                </a:solidFill>
              </a:rPr>
              <a:t>Ответ: х</a:t>
            </a:r>
            <a:r>
              <a:rPr lang="ru-RU" sz="2400" b="1" baseline="-25000" dirty="0" smtClean="0">
                <a:solidFill>
                  <a:srgbClr val="00B050"/>
                </a:solidFill>
              </a:rPr>
              <a:t>1</a:t>
            </a:r>
            <a:r>
              <a:rPr lang="ru-RU" sz="2400" b="1" dirty="0" smtClean="0">
                <a:solidFill>
                  <a:srgbClr val="00B050"/>
                </a:solidFill>
              </a:rPr>
              <a:t> = 2, х</a:t>
            </a:r>
            <a:r>
              <a:rPr lang="ru-RU" sz="2400" b="1" baseline="-25000" dirty="0" smtClean="0">
                <a:solidFill>
                  <a:srgbClr val="00B050"/>
                </a:solidFill>
              </a:rPr>
              <a:t>2</a:t>
            </a:r>
            <a:r>
              <a:rPr lang="ru-RU" sz="2400" b="1" dirty="0" smtClean="0">
                <a:solidFill>
                  <a:srgbClr val="00B050"/>
                </a:solidFill>
              </a:rPr>
              <a:t> = -2</a:t>
            </a:r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58" y="1785924"/>
          <a:ext cx="8429684" cy="4143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0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9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2889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Решение</a:t>
                      </a:r>
                      <a:r>
                        <a:rPr lang="ru-RU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уравнения</a:t>
                      </a: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: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Пояснения и применяемые</a:t>
                      </a:r>
                      <a:r>
                        <a:rPr lang="en-US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формулы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: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278">
                <a:tc>
                  <a:txBody>
                    <a:bodyPr/>
                    <a:lstStyle/>
                    <a:p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776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+mn-lt"/>
                          <a:ea typeface="Calibri"/>
                          <a:cs typeface="Times New Roman"/>
                        </a:rPr>
                        <a:t>х</a:t>
                      </a:r>
                      <a:r>
                        <a:rPr lang="ru-RU" sz="1800" b="1" baseline="30000" dirty="0" smtClean="0"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ru-RU" sz="1800" b="1" dirty="0" smtClean="0">
                          <a:latin typeface="+mn-lt"/>
                          <a:ea typeface="Calibri"/>
                          <a:cs typeface="Times New Roman"/>
                        </a:rPr>
                        <a:t> – 3 = 1</a:t>
                      </a: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9375" algn="l"/>
                        </a:tabLst>
                      </a:pPr>
                      <a:r>
                        <a:rPr lang="ru-RU" sz="1800" b="1" dirty="0" smtClean="0">
                          <a:latin typeface="+mn-lt"/>
                          <a:ea typeface="Calibri"/>
                          <a:cs typeface="Times New Roman"/>
                        </a:rPr>
                        <a:t>Перенесём</a:t>
                      </a:r>
                      <a:r>
                        <a:rPr lang="ru-RU" sz="1800" b="1" baseline="0" dirty="0" smtClean="0">
                          <a:latin typeface="+mn-lt"/>
                          <a:ea typeface="Calibri"/>
                          <a:cs typeface="Times New Roman"/>
                        </a:rPr>
                        <a:t> число 3 в правую часть</a:t>
                      </a: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0278"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ea typeface="Calibri"/>
                          <a:cs typeface="Times New Roman"/>
                        </a:rPr>
                        <a:t>х</a:t>
                      </a:r>
                      <a:r>
                        <a:rPr lang="ru-RU" sz="1800" b="1" baseline="30000" dirty="0" smtClean="0"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ru-RU" sz="1800" b="1" dirty="0" smtClean="0">
                          <a:latin typeface="+mn-lt"/>
                          <a:ea typeface="Calibri"/>
                          <a:cs typeface="Times New Roman"/>
                        </a:rPr>
                        <a:t>  = 1 + 3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9375" algn="l"/>
                        </a:tabLst>
                      </a:pPr>
                      <a:r>
                        <a:rPr lang="ru-RU" sz="1800" b="1" dirty="0" smtClean="0">
                          <a:latin typeface="+mn-lt"/>
                          <a:ea typeface="Calibri"/>
                          <a:cs typeface="Times New Roman"/>
                        </a:rPr>
                        <a:t>Приведём подобные</a:t>
                      </a: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073"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ea typeface="Calibri"/>
                          <a:cs typeface="Times New Roman"/>
                        </a:rPr>
                        <a:t>х</a:t>
                      </a:r>
                      <a:r>
                        <a:rPr lang="ru-RU" sz="1800" b="1" baseline="30000" dirty="0" smtClean="0"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ru-RU" sz="1800" b="1" dirty="0" smtClean="0">
                          <a:latin typeface="+mn-lt"/>
                          <a:ea typeface="Calibri"/>
                          <a:cs typeface="Times New Roman"/>
                        </a:rPr>
                        <a:t>  = 4,</a:t>
                      </a:r>
                      <a:r>
                        <a:rPr lang="ru-RU" sz="1800" b="1" baseline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ru-RU" sz="18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+mn-lt"/>
                          <a:ea typeface="Calibri"/>
                          <a:cs typeface="Times New Roman"/>
                        </a:rPr>
                        <a:t>Решим неполное квадратное уравнение</a:t>
                      </a: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0278"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х</a:t>
                      </a:r>
                      <a:r>
                        <a:rPr lang="ru-RU" sz="1800" b="1" baseline="-25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 = 2, х</a:t>
                      </a:r>
                      <a:r>
                        <a:rPr lang="ru-RU" sz="1800" b="1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 = -2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ea typeface="Calibri"/>
                          <a:cs typeface="Times New Roman"/>
                        </a:rPr>
                        <a:t>Сделаем проверку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0278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+mn-lt"/>
                          <a:ea typeface="Calibri"/>
                          <a:cs typeface="Times New Roman"/>
                        </a:rPr>
                        <a:t>Подставляем</a:t>
                      </a:r>
                      <a:r>
                        <a:rPr lang="ru-RU" sz="1800" b="1" baseline="0" dirty="0" smtClean="0">
                          <a:latin typeface="+mn-lt"/>
                          <a:ea typeface="Calibri"/>
                          <a:cs typeface="Times New Roman"/>
                        </a:rPr>
                        <a:t> числа</a:t>
                      </a: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0278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ea typeface="Calibri"/>
                          <a:cs typeface="Times New Roman"/>
                        </a:rPr>
                        <a:t>Посчитаем в скобках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027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+mn-lt"/>
                          <a:ea typeface="Calibri"/>
                          <a:cs typeface="Times New Roman"/>
                        </a:rPr>
                        <a:t>              </a:t>
                      </a:r>
                      <a:r>
                        <a:rPr lang="ru-RU" sz="1800" b="1" dirty="0" smtClean="0">
                          <a:latin typeface="+mn-lt"/>
                          <a:ea typeface="Calibri"/>
                          <a:cs typeface="Times New Roman"/>
                        </a:rPr>
                        <a:t>                                Верно</a:t>
                      </a: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5357818" y="2143116"/>
          <a:ext cx="1603375" cy="571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07" name="Формула" r:id="rId3" imgW="583920" imgH="203040" progId="Equation.3">
                  <p:embed/>
                </p:oleObj>
              </mc:Choice>
              <mc:Fallback>
                <p:oleObj name="Формула" r:id="rId3" imgW="583920" imgH="203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7818" y="2143116"/>
                        <a:ext cx="1603375" cy="5715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"/>
          <p:cNvGraphicFramePr>
            <a:graphicFrameLocks noChangeAspect="1"/>
          </p:cNvGraphicFramePr>
          <p:nvPr/>
        </p:nvGraphicFramePr>
        <p:xfrm>
          <a:off x="5429256" y="5214950"/>
          <a:ext cx="1603375" cy="500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08" name="Формула" r:id="rId5" imgW="583920" imgH="203040" progId="Equation.3">
                  <p:embed/>
                </p:oleObj>
              </mc:Choice>
              <mc:Fallback>
                <p:oleObj name="Формула" r:id="rId5" imgW="583920" imgH="2030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6" y="5214950"/>
                        <a:ext cx="1603375" cy="5000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/>
        </p:nvGraphicFramePr>
        <p:xfrm>
          <a:off x="3857620" y="1142984"/>
          <a:ext cx="2654300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09" name="Формула" r:id="rId7" imgW="774360" imgH="228600" progId="Equation.3">
                  <p:embed/>
                </p:oleObj>
              </mc:Choice>
              <mc:Fallback>
                <p:oleObj name="Формула" r:id="rId7" imgW="77436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620" y="1142984"/>
                        <a:ext cx="2654300" cy="561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7"/>
          <p:cNvGraphicFramePr>
            <a:graphicFrameLocks noChangeAspect="1"/>
          </p:cNvGraphicFramePr>
          <p:nvPr/>
        </p:nvGraphicFramePr>
        <p:xfrm>
          <a:off x="642910" y="2143116"/>
          <a:ext cx="2654300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10" name="Формула" r:id="rId9" imgW="774360" imgH="228600" progId="Equation.3">
                  <p:embed/>
                </p:oleObj>
              </mc:Choice>
              <mc:Fallback>
                <p:oleObj name="Формула" r:id="rId9" imgW="774360" imgH="2286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2143116"/>
                        <a:ext cx="2654300" cy="561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9"/>
          <p:cNvGraphicFramePr>
            <a:graphicFrameLocks noChangeAspect="1"/>
          </p:cNvGraphicFramePr>
          <p:nvPr/>
        </p:nvGraphicFramePr>
        <p:xfrm>
          <a:off x="428596" y="4214818"/>
          <a:ext cx="2000264" cy="171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11" name="Формула" r:id="rId11" imgW="825480" imgH="749160" progId="Equation.3">
                  <p:embed/>
                </p:oleObj>
              </mc:Choice>
              <mc:Fallback>
                <p:oleObj name="Формула" r:id="rId11" imgW="825480" imgH="74916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596" y="4214818"/>
                        <a:ext cx="2000264" cy="1714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2511425" y="4214818"/>
          <a:ext cx="2122488" cy="17145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12" name="Формула" r:id="rId13" imgW="876240" imgH="749160" progId="Equation.3">
                  <p:embed/>
                </p:oleObj>
              </mc:Choice>
              <mc:Fallback>
                <p:oleObj name="Формула" r:id="rId13" imgW="876240" imgH="74916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1425" y="4214818"/>
                        <a:ext cx="2122488" cy="17145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62"/>
          </a:xfrm>
        </p:spPr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надо знать и уметь, 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для того, чтобы решить логарифмическое уравнение</a:t>
            </a:r>
            <a:endParaRPr lang="ru-RU" sz="3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6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714625"/>
            <a:ext cx="5186363" cy="341153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  <a:defRPr/>
            </a:pPr>
            <a:r>
              <a:rPr lang="ru-RU" sz="3200" b="1" dirty="0" smtClean="0">
                <a:solidFill>
                  <a:srgbClr val="FF0000"/>
                </a:solidFill>
              </a:rPr>
              <a:t>Знать определение логарифма.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sz="3200" b="1" dirty="0" smtClean="0">
                <a:solidFill>
                  <a:srgbClr val="00B050"/>
                </a:solidFill>
              </a:rPr>
              <a:t>Уметь решать линейное и квадратное уравнение.</a:t>
            </a:r>
          </a:p>
          <a:p>
            <a:pPr marL="457200" indent="-457200">
              <a:buNone/>
              <a:defRPr/>
            </a:pPr>
            <a:endParaRPr lang="ru-RU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6628" name="Текст 4"/>
          <p:cNvSpPr>
            <a:spLocks noGrp="1"/>
          </p:cNvSpPr>
          <p:nvPr>
            <p:ph type="body" sz="quarter" idx="3"/>
          </p:nvPr>
        </p:nvSpPr>
        <p:spPr>
          <a:xfrm rot="18579801" flipV="1">
            <a:off x="6154737" y="4225926"/>
            <a:ext cx="2335213" cy="1096962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10241" name="Picture 1" descr="C:\Documents and Settings\User\Мои документы\Мои рисунки\imagesCA7RG5P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3500438"/>
            <a:ext cx="1928826" cy="242889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Решите сами</a:t>
            </a:r>
            <a:endParaRPr lang="ru-RU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771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785786" y="1643063"/>
          <a:ext cx="3571900" cy="1714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6" name="Формула" r:id="rId3" imgW="977760" imgH="482400" progId="Equation.3">
                  <p:embed/>
                </p:oleObj>
              </mc:Choice>
              <mc:Fallback>
                <p:oleObj name="Формула" r:id="rId3" imgW="97776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786" y="1643063"/>
                        <a:ext cx="3571900" cy="17144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786314" y="1643050"/>
          <a:ext cx="3525837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7" name="Формула" r:id="rId5" imgW="965160" imgH="482400" progId="Equation.3">
                  <p:embed/>
                </p:oleObj>
              </mc:Choice>
              <mc:Fallback>
                <p:oleObj name="Формула" r:id="rId5" imgW="965160" imgH="482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6314" y="1643050"/>
                        <a:ext cx="3525837" cy="171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Решите сами</a:t>
            </a:r>
            <a:endParaRPr lang="ru-RU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771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785786" y="1643063"/>
          <a:ext cx="3571900" cy="1714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90" name="Формула" r:id="rId3" imgW="977760" imgH="482400" progId="Equation.3">
                  <p:embed/>
                </p:oleObj>
              </mc:Choice>
              <mc:Fallback>
                <p:oleObj name="Формула" r:id="rId3" imgW="977760" imgH="482400" progId="Equation.3">
                  <p:embed/>
                  <p:pic>
                    <p:nvPicPr>
                      <p:cNvPr id="32771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786" y="1643063"/>
                        <a:ext cx="3571900" cy="17144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786314" y="1643050"/>
          <a:ext cx="3525837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91" name="Формула" r:id="rId5" imgW="965160" imgH="482400" progId="Equation.3">
                  <p:embed/>
                </p:oleObj>
              </mc:Choice>
              <mc:Fallback>
                <p:oleObj name="Формула" r:id="rId5" imgW="965160" imgH="48240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6314" y="1643050"/>
                        <a:ext cx="3525837" cy="171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571736" y="3714752"/>
            <a:ext cx="4071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Ответы: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7224" y="4572008"/>
            <a:ext cx="32861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- 5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х</a:t>
            </a:r>
            <a:r>
              <a:rPr lang="ru-RU" sz="3200" b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9, х</a:t>
            </a:r>
            <a:r>
              <a:rPr lang="ru-RU" sz="3200" b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- 9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628" y="4714884"/>
            <a:ext cx="32861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16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х</a:t>
            </a:r>
            <a:r>
              <a:rPr lang="ru-RU" sz="3200" b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0, х</a:t>
            </a:r>
            <a:r>
              <a:rPr lang="ru-RU" sz="3200" b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2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5370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Решение логарифмического уравнения по определению логарифма</a:t>
            </a:r>
            <a:r>
              <a:rPr lang="ru-R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36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8914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pPr eaLnBrk="1" hangingPunct="1">
              <a:buNone/>
            </a:pP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Решите уравнение:</a:t>
            </a: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r>
              <a:rPr lang="ru-RU" sz="2400" b="1" dirty="0" smtClean="0">
                <a:solidFill>
                  <a:srgbClr val="00B050"/>
                </a:solidFill>
              </a:rPr>
              <a:t>Ответ: </a:t>
            </a:r>
            <a:r>
              <a:rPr lang="ru-RU" sz="2400" b="1" dirty="0" err="1" smtClean="0">
                <a:solidFill>
                  <a:srgbClr val="00B050"/>
                </a:solidFill>
              </a:rPr>
              <a:t>х</a:t>
            </a:r>
            <a:r>
              <a:rPr lang="ru-RU" sz="2400" b="1" dirty="0" smtClean="0">
                <a:solidFill>
                  <a:srgbClr val="00B050"/>
                </a:solidFill>
              </a:rPr>
              <a:t> = </a:t>
            </a:r>
            <a:r>
              <a:rPr lang="en-US" sz="2400" b="1" dirty="0" smtClean="0">
                <a:solidFill>
                  <a:srgbClr val="00B050"/>
                </a:solidFill>
              </a:rPr>
              <a:t>0,001</a:t>
            </a:r>
            <a:endParaRPr lang="ru-RU" sz="2400" b="1" dirty="0" smtClean="0">
              <a:solidFill>
                <a:srgbClr val="00B050"/>
              </a:solidFill>
            </a:endParaRPr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0034" y="1775565"/>
          <a:ext cx="8215370" cy="42776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149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0843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Решение</a:t>
                      </a:r>
                      <a:r>
                        <a:rPr lang="ru-RU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уравнения</a:t>
                      </a: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: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Пояснения и применяемые 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формулы: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843">
                <a:tc>
                  <a:txBody>
                    <a:bodyPr/>
                    <a:lstStyle/>
                    <a:p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843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9375" algn="l"/>
                        </a:tabLs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4208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+mn-lt"/>
                          <a:ea typeface="Calibri"/>
                          <a:cs typeface="Times New Roman"/>
                        </a:rPr>
                        <a:t>Левая</a:t>
                      </a:r>
                      <a:r>
                        <a:rPr lang="ru-RU" sz="1800" b="1" baseline="0" dirty="0" smtClean="0">
                          <a:latin typeface="+mn-lt"/>
                          <a:ea typeface="Calibri"/>
                          <a:cs typeface="Times New Roman"/>
                        </a:rPr>
                        <a:t> и правая часть уравнения приведена к логарифму по одному основанию</a:t>
                      </a: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8268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+mn-lt"/>
                          <a:ea typeface="Calibri"/>
                          <a:cs typeface="Times New Roman"/>
                        </a:rPr>
                        <a:t>Сделаем</a:t>
                      </a:r>
                      <a:r>
                        <a:rPr lang="ru-RU" sz="1800" b="1" baseline="0" dirty="0" smtClean="0">
                          <a:latin typeface="+mn-lt"/>
                          <a:ea typeface="Calibri"/>
                          <a:cs typeface="Times New Roman"/>
                        </a:rPr>
                        <a:t> проверку</a:t>
                      </a: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0843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0843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5302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+mn-lt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US" sz="2400" b="1" baseline="0" dirty="0" smtClean="0">
                          <a:latin typeface="+mn-lt"/>
                          <a:ea typeface="Calibri"/>
                          <a:cs typeface="Times New Roman"/>
                        </a:rPr>
                        <a:t> 3</a:t>
                      </a:r>
                      <a:r>
                        <a:rPr lang="ru-RU" sz="2400" b="1" dirty="0" smtClean="0">
                          <a:latin typeface="+mn-lt"/>
                          <a:ea typeface="Calibri"/>
                          <a:cs typeface="Times New Roman"/>
                        </a:rPr>
                        <a:t> = </a:t>
                      </a:r>
                      <a:r>
                        <a:rPr lang="en-US" sz="2400" b="1" dirty="0" smtClean="0">
                          <a:latin typeface="+mn-lt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US" sz="2400" b="1" baseline="0" dirty="0" smtClean="0">
                          <a:latin typeface="+mn-lt"/>
                          <a:ea typeface="Calibri"/>
                          <a:cs typeface="Times New Roman"/>
                        </a:rPr>
                        <a:t> 3</a:t>
                      </a:r>
                      <a:endParaRPr lang="ru-RU" sz="2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ea typeface="Calibri"/>
                          <a:cs typeface="Times New Roman"/>
                        </a:rPr>
                        <a:t>Верно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5424488" y="2228850"/>
          <a:ext cx="1674812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08" name="Формула" r:id="rId3" imgW="609480" imgH="228600" progId="Equation.3">
                  <p:embed/>
                </p:oleObj>
              </mc:Choice>
              <mc:Fallback>
                <p:oleObj name="Формула" r:id="rId3" imgW="60948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4488" y="2228850"/>
                        <a:ext cx="1674812" cy="541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4076700" y="1377950"/>
          <a:ext cx="1366838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09" name="Формула" r:id="rId5" imgW="571320" imgH="203040" progId="Equation.3">
                  <p:embed/>
                </p:oleObj>
              </mc:Choice>
              <mc:Fallback>
                <p:oleObj name="Формула" r:id="rId5" imgW="571320" imgH="2030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6700" y="1377950"/>
                        <a:ext cx="1366838" cy="349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3"/>
          <p:cNvGraphicFramePr>
            <a:graphicFrameLocks noChangeAspect="1"/>
          </p:cNvGraphicFramePr>
          <p:nvPr/>
        </p:nvGraphicFramePr>
        <p:xfrm>
          <a:off x="939800" y="2657475"/>
          <a:ext cx="2162175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10" name="Формула" r:id="rId7" imgW="787320" imgH="228600" progId="Equation.3">
                  <p:embed/>
                </p:oleObj>
              </mc:Choice>
              <mc:Fallback>
                <p:oleObj name="Формула" r:id="rId7" imgW="787320" imgH="2286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2657475"/>
                        <a:ext cx="2162175" cy="541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3"/>
          <p:cNvGraphicFramePr>
            <a:graphicFrameLocks noChangeAspect="1"/>
          </p:cNvGraphicFramePr>
          <p:nvPr/>
        </p:nvGraphicFramePr>
        <p:xfrm>
          <a:off x="928688" y="3071809"/>
          <a:ext cx="2182812" cy="849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11" name="Формула" r:id="rId9" imgW="774360" imgH="393480" progId="Equation.3">
                  <p:embed/>
                </p:oleObj>
              </mc:Choice>
              <mc:Fallback>
                <p:oleObj name="Формула" r:id="rId9" imgW="774360" imgH="39348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8" y="3071809"/>
                        <a:ext cx="2182812" cy="84931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5"/>
          <p:cNvGraphicFramePr>
            <a:graphicFrameLocks noChangeAspect="1"/>
          </p:cNvGraphicFramePr>
          <p:nvPr/>
        </p:nvGraphicFramePr>
        <p:xfrm>
          <a:off x="1214414" y="2285992"/>
          <a:ext cx="1366838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12" name="Формула" r:id="rId11" imgW="571320" imgH="203040" progId="Equation.3">
                  <p:embed/>
                </p:oleObj>
              </mc:Choice>
              <mc:Fallback>
                <p:oleObj name="Формула" r:id="rId11" imgW="571320" imgH="20304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14" y="2285992"/>
                        <a:ext cx="1366838" cy="349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"/>
          <p:cNvGraphicFramePr>
            <a:graphicFrameLocks noChangeAspect="1"/>
          </p:cNvGraphicFramePr>
          <p:nvPr/>
        </p:nvGraphicFramePr>
        <p:xfrm>
          <a:off x="5535613" y="2571744"/>
          <a:ext cx="1604962" cy="642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13" name="Формула" r:id="rId12" imgW="583920" imgH="393480" progId="Equation.3">
                  <p:embed/>
                </p:oleObj>
              </mc:Choice>
              <mc:Fallback>
                <p:oleObj name="Формула" r:id="rId12" imgW="583920" imgH="39348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5613" y="2571744"/>
                        <a:ext cx="1604962" cy="6429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7"/>
          <p:cNvGraphicFramePr>
            <a:graphicFrameLocks noChangeAspect="1"/>
          </p:cNvGraphicFramePr>
          <p:nvPr/>
        </p:nvGraphicFramePr>
        <p:xfrm>
          <a:off x="571472" y="3643314"/>
          <a:ext cx="3000396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14" name="Формула" r:id="rId14" imgW="1218960" imgH="393480" progId="Equation.3">
                  <p:embed/>
                </p:oleObj>
              </mc:Choice>
              <mc:Fallback>
                <p:oleObj name="Формула" r:id="rId14" imgW="1218960" imgH="39348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2" y="3643314"/>
                        <a:ext cx="3000396" cy="849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8"/>
          <p:cNvGraphicFramePr>
            <a:graphicFrameLocks noChangeAspect="1"/>
          </p:cNvGraphicFramePr>
          <p:nvPr/>
        </p:nvGraphicFramePr>
        <p:xfrm>
          <a:off x="996950" y="4572000"/>
          <a:ext cx="1944688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15" name="Формула" r:id="rId16" imgW="812520" imgH="203040" progId="Equation.3">
                  <p:embed/>
                </p:oleObj>
              </mc:Choice>
              <mc:Fallback>
                <p:oleObj name="Формула" r:id="rId16" imgW="812520" imgH="20304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950" y="4572000"/>
                        <a:ext cx="1944688" cy="349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9"/>
          <p:cNvGraphicFramePr>
            <a:graphicFrameLocks noChangeAspect="1"/>
          </p:cNvGraphicFramePr>
          <p:nvPr/>
        </p:nvGraphicFramePr>
        <p:xfrm>
          <a:off x="5357818" y="4500570"/>
          <a:ext cx="1874838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16" name="Формула" r:id="rId18" imgW="761760" imgH="228600" progId="Equation.3">
                  <p:embed/>
                </p:oleObj>
              </mc:Choice>
              <mc:Fallback>
                <p:oleObj name="Формула" r:id="rId18" imgW="761760" imgH="22860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7818" y="4500570"/>
                        <a:ext cx="1874838" cy="493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3"/>
          <p:cNvGraphicFramePr>
            <a:graphicFrameLocks noChangeAspect="1"/>
          </p:cNvGraphicFramePr>
          <p:nvPr/>
        </p:nvGraphicFramePr>
        <p:xfrm>
          <a:off x="5357818" y="4929198"/>
          <a:ext cx="1674812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17" name="Формула" r:id="rId20" imgW="609480" imgH="228600" progId="Equation.3">
                  <p:embed/>
                </p:oleObj>
              </mc:Choice>
              <mc:Fallback>
                <p:oleObj name="Формула" r:id="rId20" imgW="609480" imgH="22860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7818" y="4929198"/>
                        <a:ext cx="1674812" cy="541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21"/>
          <p:cNvGraphicFramePr>
            <a:graphicFrameLocks noChangeAspect="1"/>
          </p:cNvGraphicFramePr>
          <p:nvPr/>
        </p:nvGraphicFramePr>
        <p:xfrm>
          <a:off x="1030288" y="4929188"/>
          <a:ext cx="1812925" cy="49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18" name="Формула" r:id="rId21" imgW="736560" imgH="228600" progId="Equation.3">
                  <p:embed/>
                </p:oleObj>
              </mc:Choice>
              <mc:Fallback>
                <p:oleObj name="Формула" r:id="rId21" imgW="736560" imgH="228600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0288" y="4929188"/>
                        <a:ext cx="1812925" cy="493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Решение логарифмического уравнения по определению логарифма</a:t>
            </a:r>
            <a:r>
              <a:rPr lang="ru-R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36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8914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/>
          <a:lstStyle/>
          <a:p>
            <a:pPr eaLnBrk="1" hangingPunct="1">
              <a:buNone/>
            </a:pP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Решите уравнение:</a:t>
            </a: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0034" y="1714487"/>
          <a:ext cx="8215370" cy="4747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149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327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Решение</a:t>
                      </a:r>
                      <a:r>
                        <a:rPr lang="ru-RU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уравнения</a:t>
                      </a: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: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Пояснения и применяемые 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формулы: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327">
                <a:tc>
                  <a:txBody>
                    <a:bodyPr/>
                    <a:lstStyle/>
                    <a:p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327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19375" algn="l"/>
                        </a:tabLst>
                      </a:pPr>
                      <a:r>
                        <a:rPr lang="ru-RU" sz="2000" b="1" dirty="0" smtClean="0">
                          <a:latin typeface="+mn-lt"/>
                          <a:ea typeface="Calibri"/>
                          <a:cs typeface="Times New Roman"/>
                        </a:rPr>
                        <a:t>Возведём</a:t>
                      </a:r>
                      <a:r>
                        <a:rPr lang="ru-RU" sz="2000" b="1" baseline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b="1" baseline="0" dirty="0" smtClean="0">
                          <a:latin typeface="+mn-lt"/>
                          <a:ea typeface="Calibri"/>
                          <a:cs typeface="Times New Roman"/>
                        </a:rPr>
                        <a:t>7</a:t>
                      </a:r>
                      <a:r>
                        <a:rPr lang="ru-RU" sz="2000" b="1" baseline="0" dirty="0" smtClean="0">
                          <a:latin typeface="+mn-lt"/>
                          <a:ea typeface="Calibri"/>
                          <a:cs typeface="Times New Roman"/>
                        </a:rPr>
                        <a:t> в куб</a:t>
                      </a:r>
                      <a:endParaRPr lang="ru-RU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5443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+mn-lt"/>
                          <a:ea typeface="Calibri"/>
                          <a:cs typeface="Times New Roman"/>
                        </a:rPr>
                        <a:t>Левая</a:t>
                      </a:r>
                      <a:r>
                        <a:rPr lang="ru-RU" sz="2000" b="1" baseline="0" dirty="0" smtClean="0">
                          <a:latin typeface="+mn-lt"/>
                          <a:ea typeface="Calibri"/>
                          <a:cs typeface="Times New Roman"/>
                        </a:rPr>
                        <a:t> и правая часть уравнения приведена к логарифму по одному основанию</a:t>
                      </a:r>
                      <a:endParaRPr lang="ru-RU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3439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5 - </a:t>
                      </a:r>
                      <a:r>
                        <a:rPr lang="ru-RU" sz="2400" b="1" baseline="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</a:t>
                      </a:r>
                      <a:r>
                        <a:rPr lang="ru-RU" sz="24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= </a:t>
                      </a:r>
                      <a:r>
                        <a:rPr lang="en-US" sz="24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343,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+mn-lt"/>
                          <a:ea typeface="Calibri"/>
                          <a:cs typeface="Times New Roman"/>
                        </a:rPr>
                        <a:t>Решим</a:t>
                      </a:r>
                      <a:r>
                        <a:rPr lang="ru-RU" sz="2000" b="1" baseline="0" dirty="0" smtClean="0">
                          <a:latin typeface="+mn-lt"/>
                          <a:ea typeface="Calibri"/>
                          <a:cs typeface="Times New Roman"/>
                        </a:rPr>
                        <a:t> линейное уравнение</a:t>
                      </a:r>
                      <a:endParaRPr lang="ru-RU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327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-x = 343 - 5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+mn-lt"/>
                          <a:ea typeface="Calibri"/>
                          <a:cs typeface="Times New Roman"/>
                        </a:rPr>
                        <a:t>Неизвестные оставим в</a:t>
                      </a:r>
                      <a:r>
                        <a:rPr lang="ru-RU" sz="2000" b="1" baseline="0" dirty="0" smtClean="0">
                          <a:latin typeface="+mn-lt"/>
                          <a:ea typeface="Calibri"/>
                          <a:cs typeface="Times New Roman"/>
                        </a:rPr>
                        <a:t> левой части, числа переносим вправо</a:t>
                      </a:r>
                      <a:endParaRPr lang="ru-RU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327"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</a:t>
                      </a:r>
                      <a:r>
                        <a:rPr lang="en-US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x = 338</a:t>
                      </a:r>
                      <a:endParaRPr lang="ru-RU" sz="18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+mn-lt"/>
                          <a:ea typeface="Calibri"/>
                          <a:cs typeface="Times New Roman"/>
                        </a:rPr>
                        <a:t>Умножим все части на (-1)</a:t>
                      </a:r>
                      <a:endParaRPr lang="ru-RU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4327"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</a:t>
                      </a:r>
                      <a:r>
                        <a:rPr lang="ru-RU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= -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+mn-lt"/>
                          <a:ea typeface="Calibri"/>
                          <a:cs typeface="Times New Roman"/>
                        </a:rPr>
                        <a:t>Сделаем</a:t>
                      </a:r>
                      <a:r>
                        <a:rPr lang="ru-RU" sz="2000" b="1" baseline="0" dirty="0" smtClean="0">
                          <a:latin typeface="+mn-lt"/>
                          <a:ea typeface="Calibri"/>
                          <a:cs typeface="Times New Roman"/>
                        </a:rPr>
                        <a:t> проверку</a:t>
                      </a:r>
                      <a:endParaRPr lang="ru-RU" sz="20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5072066" y="2143116"/>
          <a:ext cx="1952625" cy="571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59" name="Формула" r:id="rId3" imgW="711000" imgH="241200" progId="Equation.3">
                  <p:embed/>
                </p:oleObj>
              </mc:Choice>
              <mc:Fallback>
                <p:oleObj name="Формула" r:id="rId3" imgW="711000" imgH="241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2066" y="2143116"/>
                        <a:ext cx="1952625" cy="5715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3714744" y="1142984"/>
          <a:ext cx="2187575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60" name="Формула" r:id="rId5" imgW="914400" imgH="228600" progId="Equation.3">
                  <p:embed/>
                </p:oleObj>
              </mc:Choice>
              <mc:Fallback>
                <p:oleObj name="Формула" r:id="rId5" imgW="914400" imgH="228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4744" y="1142984"/>
                        <a:ext cx="2187575" cy="392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928662" y="2285992"/>
          <a:ext cx="2187575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61" name="Формула" r:id="rId7" imgW="914400" imgH="228600" progId="Equation.3">
                  <p:embed/>
                </p:oleObj>
              </mc:Choice>
              <mc:Fallback>
                <p:oleObj name="Формула" r:id="rId7" imgW="914400" imgH="2286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62" y="2285992"/>
                        <a:ext cx="2187575" cy="392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500034" y="2786058"/>
          <a:ext cx="3008312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62" name="Формула" r:id="rId9" imgW="1257120" imgH="241200" progId="Equation.3">
                  <p:embed/>
                </p:oleObj>
              </mc:Choice>
              <mc:Fallback>
                <p:oleObj name="Формула" r:id="rId9" imgW="1257120" imgH="2412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34" y="2786058"/>
                        <a:ext cx="3008312" cy="414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8"/>
          <p:cNvGraphicFramePr>
            <a:graphicFrameLocks noChangeAspect="1"/>
          </p:cNvGraphicFramePr>
          <p:nvPr/>
        </p:nvGraphicFramePr>
        <p:xfrm>
          <a:off x="571472" y="3429000"/>
          <a:ext cx="3221038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63" name="Формула" r:id="rId11" imgW="1346040" imgH="228600" progId="Equation.3">
                  <p:embed/>
                </p:oleObj>
              </mc:Choice>
              <mc:Fallback>
                <p:oleObj name="Формула" r:id="rId11" imgW="1346040" imgH="2286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2" y="3429000"/>
                        <a:ext cx="3221038" cy="392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Решение логарифмического уравнения по определению логарифма</a:t>
            </a:r>
            <a:r>
              <a:rPr lang="ru-R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36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8914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/>
          <a:lstStyle/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r>
              <a:rPr lang="ru-RU" sz="2400" b="1" dirty="0" smtClean="0">
                <a:solidFill>
                  <a:srgbClr val="00B050"/>
                </a:solidFill>
              </a:rPr>
              <a:t>Ответ: </a:t>
            </a:r>
            <a:r>
              <a:rPr lang="ru-RU" sz="2400" b="1" dirty="0" err="1" smtClean="0">
                <a:solidFill>
                  <a:srgbClr val="00B050"/>
                </a:solidFill>
              </a:rPr>
              <a:t>х</a:t>
            </a:r>
            <a:r>
              <a:rPr lang="ru-RU" sz="2400" b="1" dirty="0" smtClean="0">
                <a:solidFill>
                  <a:srgbClr val="00B050"/>
                </a:solidFill>
              </a:rPr>
              <a:t> = </a:t>
            </a:r>
            <a:r>
              <a:rPr lang="en-US" sz="2400" b="1" dirty="0" smtClean="0">
                <a:solidFill>
                  <a:srgbClr val="00B050"/>
                </a:solidFill>
              </a:rPr>
              <a:t>-</a:t>
            </a:r>
            <a:r>
              <a:rPr lang="ru-RU" sz="2400" b="1" dirty="0" smtClean="0">
                <a:solidFill>
                  <a:srgbClr val="00B050"/>
                </a:solidFill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</a:rPr>
              <a:t>338</a:t>
            </a:r>
            <a:endParaRPr lang="ru-RU" sz="2400" b="1" dirty="0" smtClean="0">
              <a:solidFill>
                <a:srgbClr val="00B050"/>
              </a:solidFill>
            </a:endParaRPr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28596" y="1547609"/>
          <a:ext cx="8215370" cy="35025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149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4552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Решение</a:t>
                      </a:r>
                      <a:r>
                        <a:rPr lang="ru-RU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уравнения</a:t>
                      </a: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: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Пояснения и применяемые 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формулы: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8392">
                <a:tc>
                  <a:txBody>
                    <a:bodyPr/>
                    <a:lstStyle/>
                    <a:p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+mn-lt"/>
                          <a:ea typeface="Calibri"/>
                          <a:cs typeface="Times New Roman"/>
                        </a:rPr>
                        <a:t>Подставим </a:t>
                      </a:r>
                      <a:endParaRPr lang="ru-RU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552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+mn-lt"/>
                        </a:rPr>
                        <a:t>Посчитаем в скобках</a:t>
                      </a:r>
                      <a:endParaRPr lang="ru-RU" sz="2000" b="1" dirty="0">
                        <a:latin typeface="+mn-l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520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+mn-lt"/>
                        </a:rPr>
                        <a:t>343 = 7</a:t>
                      </a:r>
                      <a:r>
                        <a:rPr lang="ru-RU" sz="2000" b="1" baseline="30000" dirty="0" smtClean="0">
                          <a:latin typeface="+mn-lt"/>
                        </a:rPr>
                        <a:t>3</a:t>
                      </a:r>
                      <a:endParaRPr lang="ru-RU" sz="2000" b="1" dirty="0">
                        <a:latin typeface="+mn-l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894"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9947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ru-RU" sz="2400" b="1" dirty="0" smtClean="0">
                          <a:latin typeface="+mn-lt"/>
                          <a:ea typeface="Calibri"/>
                          <a:cs typeface="Times New Roman"/>
                        </a:rPr>
                        <a:t> = </a:t>
                      </a:r>
                      <a:r>
                        <a:rPr lang="en-US" sz="2400" b="1" dirty="0" smtClean="0"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endParaRPr lang="ru-RU" sz="2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+mn-lt"/>
                          <a:ea typeface="Calibri"/>
                          <a:cs typeface="Times New Roman"/>
                        </a:rPr>
                        <a:t>Верно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1000100" y="3286124"/>
          <a:ext cx="1822450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2" name="Формула" r:id="rId3" imgW="761760" imgH="228600" progId="Equation.3">
                  <p:embed/>
                </p:oleObj>
              </mc:Choice>
              <mc:Fallback>
                <p:oleObj name="Формула" r:id="rId3" imgW="76176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00" y="3286124"/>
                        <a:ext cx="1822450" cy="392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428596" y="2143116"/>
          <a:ext cx="2978150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3" name="Формула" r:id="rId5" imgW="1244520" imgH="228600" progId="Equation.3">
                  <p:embed/>
                </p:oleObj>
              </mc:Choice>
              <mc:Fallback>
                <p:oleObj name="Формула" r:id="rId5" imgW="1244520" imgH="2286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596" y="2143116"/>
                        <a:ext cx="2978150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642910" y="2714620"/>
          <a:ext cx="2552700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4" name="Формула" r:id="rId7" imgW="1066680" imgH="228600" progId="Equation.3">
                  <p:embed/>
                </p:oleObj>
              </mc:Choice>
              <mc:Fallback>
                <p:oleObj name="Формула" r:id="rId7" imgW="1066680" imgH="2286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2714620"/>
                        <a:ext cx="2552700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1" name="Object 10"/>
          <p:cNvGraphicFramePr>
            <a:graphicFrameLocks noChangeAspect="1"/>
          </p:cNvGraphicFramePr>
          <p:nvPr/>
        </p:nvGraphicFramePr>
        <p:xfrm>
          <a:off x="1214414" y="3929066"/>
          <a:ext cx="1639887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5" name="Формула" r:id="rId9" imgW="685800" imgH="241200" progId="Equation.3">
                  <p:embed/>
                </p:oleObj>
              </mc:Choice>
              <mc:Fallback>
                <p:oleObj name="Формула" r:id="rId9" imgW="685800" imgH="2412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14" y="3929066"/>
                        <a:ext cx="1639887" cy="41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4"/>
          <p:cNvGraphicFramePr>
            <a:graphicFrameLocks noChangeAspect="1"/>
          </p:cNvGraphicFramePr>
          <p:nvPr/>
        </p:nvGraphicFramePr>
        <p:xfrm>
          <a:off x="5214942" y="3714752"/>
          <a:ext cx="195262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6" name="Формула" r:id="rId11" imgW="711000" imgH="241200" progId="Equation.3">
                  <p:embed/>
                </p:oleObj>
              </mc:Choice>
              <mc:Fallback>
                <p:oleObj name="Формула" r:id="rId11" imgW="711000" imgH="2412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4942" y="3714752"/>
                        <a:ext cx="1952625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62"/>
          </a:xfrm>
        </p:spPr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надо знать и уметь, 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для того, чтобы решить логарифмическое уравнение</a:t>
            </a:r>
            <a:endParaRPr lang="ru-RU" sz="3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6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714625"/>
            <a:ext cx="5186363" cy="341153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  <a:defRPr/>
            </a:pPr>
            <a:r>
              <a:rPr lang="ru-RU" sz="3200" b="1" dirty="0" smtClean="0">
                <a:solidFill>
                  <a:srgbClr val="FF0000"/>
                </a:solidFill>
              </a:rPr>
              <a:t>Знать определение логарифма, свойства логарифмов.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sz="3200" b="1" dirty="0" smtClean="0">
                <a:solidFill>
                  <a:srgbClr val="00B050"/>
                </a:solidFill>
              </a:rPr>
              <a:t>Уметь решать линейное и квадратное уравнение.</a:t>
            </a:r>
          </a:p>
          <a:p>
            <a:pPr marL="457200" indent="-457200">
              <a:buNone/>
              <a:defRPr/>
            </a:pPr>
            <a:endParaRPr lang="ru-RU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6628" name="Текст 4"/>
          <p:cNvSpPr>
            <a:spLocks noGrp="1"/>
          </p:cNvSpPr>
          <p:nvPr>
            <p:ph type="body" sz="quarter" idx="3"/>
          </p:nvPr>
        </p:nvSpPr>
        <p:spPr>
          <a:xfrm rot="18579801" flipV="1">
            <a:off x="6154737" y="4225926"/>
            <a:ext cx="2335213" cy="1096962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10241" name="Picture 1" descr="C:\Documents and Settings\User\Мои документы\Мои рисунки\imagesCA7RG5P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3429000"/>
            <a:ext cx="1928826" cy="242889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Решите сами</a:t>
            </a:r>
            <a:endParaRPr lang="ru-RU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771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785813" y="1770063"/>
          <a:ext cx="3571875" cy="146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41" name="Формула" r:id="rId3" imgW="1117440" imgH="457200" progId="Equation.3">
                  <p:embed/>
                </p:oleObj>
              </mc:Choice>
              <mc:Fallback>
                <p:oleObj name="Формула" r:id="rId3" imgW="111744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813" y="1770063"/>
                        <a:ext cx="3571875" cy="146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571736" y="3714752"/>
            <a:ext cx="4071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Ответы: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7224" y="4572008"/>
            <a:ext cx="32861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36</a:t>
            </a:r>
            <a:endParaRPr lang="ru-RU" sz="32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3200" b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-9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628" y="4714884"/>
            <a:ext cx="32861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0,04</a:t>
            </a:r>
            <a:endParaRPr lang="ru-RU" sz="32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72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4816475" y="1857375"/>
          <a:ext cx="3368675" cy="146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42" name="Формула" r:id="rId5" imgW="1054080" imgH="457200" progId="Equation.3">
                  <p:embed/>
                </p:oleObj>
              </mc:Choice>
              <mc:Fallback>
                <p:oleObj name="Формула" r:id="rId5" imgW="1054080" imgH="457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6475" y="1857375"/>
                        <a:ext cx="3368675" cy="146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Решение логарифмического уравнения по свойствам логарифма</a:t>
            </a:r>
            <a:r>
              <a:rPr lang="ru-R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36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8914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pPr eaLnBrk="1" hangingPunct="1">
              <a:buNone/>
            </a:pP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Решите уравнение:</a:t>
            </a: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0034" y="1775565"/>
          <a:ext cx="8215370" cy="47504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77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6361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Решение</a:t>
                      </a:r>
                      <a:r>
                        <a:rPr lang="ru-RU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уравнения</a:t>
                      </a: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: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Пояснения и применяемые 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формулы: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899">
                <a:tc rowSpan="7">
                  <a:txBody>
                    <a:bodyPr/>
                    <a:lstStyle/>
                    <a:p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899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8772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+mn-lt"/>
                          <a:ea typeface="Calibri"/>
                          <a:cs typeface="Times New Roman"/>
                        </a:rPr>
                        <a:t>Левая</a:t>
                      </a:r>
                      <a:r>
                        <a:rPr lang="ru-RU" sz="2000" b="1" baseline="0" dirty="0" smtClean="0">
                          <a:latin typeface="+mn-lt"/>
                          <a:ea typeface="Calibri"/>
                          <a:cs typeface="Times New Roman"/>
                        </a:rPr>
                        <a:t> и правая часть уравнения приведена к логарифму по одному основанию</a:t>
                      </a:r>
                      <a:endParaRPr lang="ru-RU" sz="20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2053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 smtClean="0"/>
                    </a:p>
                    <a:p>
                      <a:pPr algn="ctr"/>
                      <a:r>
                        <a:rPr lang="ru-RU" sz="2000" b="1" baseline="0" dirty="0" smtClean="0"/>
                        <a:t>     </a:t>
                      </a:r>
                      <a:r>
                        <a:rPr lang="ru-RU" sz="2000" b="1" dirty="0" smtClean="0"/>
                        <a:t>Раскроем</a:t>
                      </a:r>
                      <a:r>
                        <a:rPr lang="ru-RU" sz="2000" b="1" baseline="0" dirty="0" smtClean="0"/>
                        <a:t> скобки</a:t>
                      </a:r>
                      <a:endParaRPr lang="ru-RU" sz="2000" b="1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9650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+mn-lt"/>
                          <a:ea typeface="Calibri"/>
                          <a:cs typeface="Times New Roman"/>
                        </a:rPr>
                        <a:t>Приведём подобные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4899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+mn-lt"/>
                          <a:ea typeface="Calibri"/>
                          <a:cs typeface="Times New Roman"/>
                        </a:rPr>
                        <a:t>Перенесём все слагаемые в лево</a:t>
                      </a:r>
                      <a:endParaRPr lang="ru-RU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8423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+mn-lt"/>
                          <a:ea typeface="Calibri"/>
                          <a:cs typeface="Times New Roman"/>
                        </a:rPr>
                        <a:t>Решим неполное квадратное уравнение</a:t>
                      </a:r>
                      <a:endParaRPr lang="ru-RU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3643306" y="1285860"/>
          <a:ext cx="3949700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89" name="Формула" r:id="rId3" imgW="1650960" imgH="228600" progId="Equation.3">
                  <p:embed/>
                </p:oleObj>
              </mc:Choice>
              <mc:Fallback>
                <p:oleObj name="Формула" r:id="rId3" imgW="1650960" imgH="228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306" y="1285860"/>
                        <a:ext cx="3949700" cy="392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428625" y="2500306"/>
          <a:ext cx="3949700" cy="364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90" name="Формула" r:id="rId5" imgW="1650960" imgH="1854000" progId="Equation.3">
                  <p:embed/>
                </p:oleObj>
              </mc:Choice>
              <mc:Fallback>
                <p:oleObj name="Формула" r:id="rId5" imgW="1650960" imgH="18540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5" y="2500306"/>
                        <a:ext cx="3949700" cy="3643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79" name="Object 7"/>
          <p:cNvGraphicFramePr>
            <a:graphicFrameLocks noChangeAspect="1"/>
          </p:cNvGraphicFramePr>
          <p:nvPr/>
        </p:nvGraphicFramePr>
        <p:xfrm>
          <a:off x="4357686" y="2500306"/>
          <a:ext cx="4328469" cy="4286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91" name="Формула" r:id="rId7" imgW="1650960" imgH="228600" progId="Equation.3">
                  <p:embed/>
                </p:oleObj>
              </mc:Choice>
              <mc:Fallback>
                <p:oleObj name="Формула" r:id="rId7" imgW="165096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7686" y="2500306"/>
                        <a:ext cx="4328469" cy="4286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0" name="Object 3"/>
          <p:cNvGraphicFramePr>
            <a:graphicFrameLocks noChangeAspect="1"/>
          </p:cNvGraphicFramePr>
          <p:nvPr/>
        </p:nvGraphicFramePr>
        <p:xfrm>
          <a:off x="5715008" y="2928934"/>
          <a:ext cx="1582731" cy="428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92" name="Формула" r:id="rId9" imgW="583920" imgH="228600" progId="Equation.3">
                  <p:embed/>
                </p:oleObj>
              </mc:Choice>
              <mc:Fallback>
                <p:oleObj name="Формула" r:id="rId9" imgW="58392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8" y="2928934"/>
                        <a:ext cx="1582731" cy="4286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Решение логарифмического уравнения по свойствам логарифма</a:t>
            </a:r>
            <a:r>
              <a:rPr lang="ru-R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36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8914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/>
          <a:lstStyle/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r>
              <a:rPr lang="ru-RU" sz="2400" b="1" dirty="0" smtClean="0">
                <a:solidFill>
                  <a:srgbClr val="00B050"/>
                </a:solidFill>
              </a:rPr>
              <a:t>Ответ: </a:t>
            </a:r>
            <a:r>
              <a:rPr lang="ru-RU" sz="2400" b="1" dirty="0" err="1" smtClean="0">
                <a:solidFill>
                  <a:srgbClr val="00B050"/>
                </a:solidFill>
              </a:rPr>
              <a:t>х</a:t>
            </a:r>
            <a:r>
              <a:rPr lang="en-US" sz="2400" b="1" dirty="0" smtClean="0">
                <a:solidFill>
                  <a:srgbClr val="00B050"/>
                </a:solidFill>
              </a:rPr>
              <a:t> </a:t>
            </a:r>
            <a:r>
              <a:rPr lang="ru-RU" sz="2400" b="1" dirty="0" smtClean="0">
                <a:solidFill>
                  <a:srgbClr val="00B050"/>
                </a:solidFill>
              </a:rPr>
              <a:t>=</a:t>
            </a:r>
            <a:r>
              <a:rPr lang="en-US" sz="2400" b="1" dirty="0" smtClean="0">
                <a:solidFill>
                  <a:srgbClr val="00B050"/>
                </a:solidFill>
              </a:rPr>
              <a:t> </a:t>
            </a:r>
            <a:r>
              <a:rPr lang="ru-RU" sz="2400" b="1" dirty="0" smtClean="0">
                <a:solidFill>
                  <a:srgbClr val="00B050"/>
                </a:solidFill>
              </a:rPr>
              <a:t>0</a:t>
            </a: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1142984"/>
          <a:ext cx="8572560" cy="5111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5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7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2172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Решение</a:t>
                      </a:r>
                      <a:r>
                        <a:rPr lang="ru-RU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уравнения</a:t>
                      </a: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: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Пояснения и применяемые 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формулы: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788">
                <a:tc rowSpan="8">
                  <a:txBody>
                    <a:bodyPr/>
                    <a:lstStyle/>
                    <a:p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+mn-lt"/>
                          <a:ea typeface="Calibri"/>
                          <a:cs typeface="Times New Roman"/>
                        </a:rPr>
                        <a:t>Вынесем за скобки общий множитель</a:t>
                      </a:r>
                      <a:endParaRPr lang="ru-RU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9803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+mn-lt"/>
                        </a:rPr>
                        <a:t>Произведение равно нулю, когда хотя бы один из множителей равен нулю</a:t>
                      </a:r>
                      <a:endParaRPr lang="ru-RU" sz="2000" b="1" dirty="0">
                        <a:latin typeface="+mn-l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9803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 smtClean="0">
                        <a:latin typeface="+mn-lt"/>
                      </a:endParaRPr>
                    </a:p>
                    <a:p>
                      <a:pPr algn="ctr"/>
                      <a:r>
                        <a:rPr lang="ru-RU" sz="2000" b="1" dirty="0" smtClean="0">
                          <a:latin typeface="+mn-lt"/>
                        </a:rPr>
                        <a:t>Сделаем проверку</a:t>
                      </a:r>
                      <a:endParaRPr lang="ru-RU" sz="2000" b="1" dirty="0">
                        <a:latin typeface="+mn-l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676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+mn-l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498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+mn-l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788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Верно</a:t>
                      </a:r>
                      <a:endParaRPr lang="ru-RU" sz="2000" b="1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1049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Посторонний корень</a:t>
                      </a:r>
                      <a:endParaRPr lang="ru-RU" sz="2000" b="1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9803">
                <a:tc vMerge="1">
                  <a:txBody>
                    <a:bodyPr/>
                    <a:lstStyle/>
                    <a:p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Не существует логарифма от отрицательного числа.</a:t>
                      </a:r>
                      <a:endParaRPr lang="ru-RU" sz="2000" b="1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500034" y="1928803"/>
          <a:ext cx="3102004" cy="16430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09" name="Формула" r:id="rId3" imgW="1002960" imgH="914400" progId="Equation.3">
                  <p:embed/>
                </p:oleObj>
              </mc:Choice>
              <mc:Fallback>
                <p:oleObj name="Формула" r:id="rId3" imgW="1002960" imgH="9144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34" y="1928803"/>
                        <a:ext cx="3102004" cy="16430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1" name="Object 8"/>
          <p:cNvGraphicFramePr>
            <a:graphicFrameLocks noChangeAspect="1"/>
          </p:cNvGraphicFramePr>
          <p:nvPr/>
        </p:nvGraphicFramePr>
        <p:xfrm>
          <a:off x="500034" y="3500438"/>
          <a:ext cx="3806824" cy="15716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10" name="Формула" r:id="rId5" imgW="1650960" imgH="888840" progId="Equation.3">
                  <p:embed/>
                </p:oleObj>
              </mc:Choice>
              <mc:Fallback>
                <p:oleObj name="Формула" r:id="rId5" imgW="1650960" imgH="8888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34" y="3500438"/>
                        <a:ext cx="3806824" cy="15716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4714876" y="4357694"/>
          <a:ext cx="3535363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11" name="Формула" r:id="rId7" imgW="1206360" imgH="228600" progId="Equation.3">
                  <p:embed/>
                </p:oleObj>
              </mc:Choice>
              <mc:Fallback>
                <p:oleObj name="Формула" r:id="rId7" imgW="120636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4876" y="4357694"/>
                        <a:ext cx="3535363" cy="423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8"/>
          <p:cNvGraphicFramePr>
            <a:graphicFrameLocks noChangeAspect="1"/>
          </p:cNvGraphicFramePr>
          <p:nvPr/>
        </p:nvGraphicFramePr>
        <p:xfrm>
          <a:off x="500034" y="5143512"/>
          <a:ext cx="3643338" cy="928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12" name="Формула" r:id="rId9" imgW="1358640" imgH="431640" progId="Equation.3">
                  <p:embed/>
                </p:oleObj>
              </mc:Choice>
              <mc:Fallback>
                <p:oleObj name="Формула" r:id="rId9" imgW="1358640" imgH="4316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34" y="5143512"/>
                        <a:ext cx="3643338" cy="9286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Решение логарифмического уравнения по свойствам логарифма</a:t>
            </a:r>
            <a:r>
              <a:rPr lang="ru-R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36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8914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pPr eaLnBrk="1" hangingPunct="1">
              <a:buNone/>
            </a:pP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Решите уравнение:</a:t>
            </a: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0" y="1775565"/>
          <a:ext cx="8643998" cy="4889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8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5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6361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Решение</a:t>
                      </a:r>
                      <a:r>
                        <a:rPr lang="ru-RU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уравнения</a:t>
                      </a: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: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Пояснения и применяемые 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формулы: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899">
                <a:tc rowSpan="8">
                  <a:txBody>
                    <a:bodyPr/>
                    <a:lstStyle/>
                    <a:p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899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911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2053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ea typeface="Calibri"/>
                          <a:cs typeface="Times New Roman"/>
                        </a:rPr>
                        <a:t>Левая</a:t>
                      </a:r>
                      <a:r>
                        <a:rPr lang="ru-RU" sz="1800" b="1" baseline="0" dirty="0" smtClean="0">
                          <a:latin typeface="+mn-lt"/>
                          <a:ea typeface="Calibri"/>
                          <a:cs typeface="Times New Roman"/>
                        </a:rPr>
                        <a:t> и правая часть уравнения приведена к логарифму по одному основанию</a:t>
                      </a:r>
                      <a:endParaRPr lang="ru-RU" dirty="0" smtClean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9650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/>
                        <a:t>Применим</a:t>
                      </a:r>
                      <a:r>
                        <a:rPr lang="ru-RU" b="1" baseline="0" dirty="0" smtClean="0"/>
                        <a:t> свойство пропорции</a:t>
                      </a:r>
                      <a:endParaRPr lang="ru-RU" b="1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9650">
                <a:tc vMerge="1">
                  <a:txBody>
                    <a:bodyPr/>
                    <a:lstStyle/>
                    <a:p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/>
                        <a:t>Перенесём все слагаемые влево</a:t>
                      </a:r>
                      <a:endParaRPr lang="ru-RU" b="1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9650">
                <a:tc vMerge="1">
                  <a:txBody>
                    <a:bodyPr/>
                    <a:lstStyle/>
                    <a:p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/>
                        <a:t>Приведём подобные</a:t>
                      </a:r>
                      <a:endParaRPr lang="ru-RU" b="1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9650">
                <a:tc vMerge="1">
                  <a:txBody>
                    <a:bodyPr/>
                    <a:lstStyle/>
                    <a:p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/>
                        <a:t>Решим квадратное уравнение</a:t>
                      </a:r>
                      <a:endParaRPr lang="ru-RU" b="1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3786182" y="1285860"/>
          <a:ext cx="4192587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32" name="Формула" r:id="rId3" imgW="1752480" imgH="228600" progId="Equation.3">
                  <p:embed/>
                </p:oleObj>
              </mc:Choice>
              <mc:Fallback>
                <p:oleObj name="Формула" r:id="rId3" imgW="1752480" imgH="228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2" y="1285860"/>
                        <a:ext cx="4192587" cy="392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0" name="Object 3"/>
          <p:cNvGraphicFramePr>
            <a:graphicFrameLocks noChangeAspect="1"/>
          </p:cNvGraphicFramePr>
          <p:nvPr/>
        </p:nvGraphicFramePr>
        <p:xfrm>
          <a:off x="5768975" y="3143250"/>
          <a:ext cx="161766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33" name="Формула" r:id="rId5" imgW="596880" imgH="228600" progId="Equation.3">
                  <p:embed/>
                </p:oleObj>
              </mc:Choice>
              <mc:Fallback>
                <p:oleObj name="Формула" r:id="rId5" imgW="59688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8975" y="3143250"/>
                        <a:ext cx="1617663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22" name="Object 2"/>
          <p:cNvGraphicFramePr>
            <a:graphicFrameLocks noChangeAspect="1"/>
          </p:cNvGraphicFramePr>
          <p:nvPr/>
        </p:nvGraphicFramePr>
        <p:xfrm>
          <a:off x="4500562" y="2428868"/>
          <a:ext cx="4286280" cy="6603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34" name="Формула" r:id="rId7" imgW="1434960" imgH="419040" progId="Equation.3">
                  <p:embed/>
                </p:oleObj>
              </mc:Choice>
              <mc:Fallback>
                <p:oleObj name="Формула" r:id="rId7" imgW="1434960" imgH="419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2" y="2428868"/>
                        <a:ext cx="4286280" cy="6603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1" name="Object 8"/>
          <p:cNvGraphicFramePr>
            <a:graphicFrameLocks noChangeAspect="1"/>
          </p:cNvGraphicFramePr>
          <p:nvPr/>
        </p:nvGraphicFramePr>
        <p:xfrm>
          <a:off x="314325" y="2500313"/>
          <a:ext cx="3943350" cy="403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35" name="Формула" r:id="rId9" imgW="1752480" imgH="2234880" progId="Equation.3">
                  <p:embed/>
                </p:oleObj>
              </mc:Choice>
              <mc:Fallback>
                <p:oleObj name="Формула" r:id="rId9" imgW="1752480" imgH="22348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" y="2500313"/>
                        <a:ext cx="3943350" cy="4030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Решение логарифмического уравнения по свойствам логарифма</a:t>
            </a:r>
            <a:b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8914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/>
          <a:lstStyle/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r>
              <a:rPr lang="ru-RU" sz="2400" b="1" dirty="0" smtClean="0">
                <a:solidFill>
                  <a:srgbClr val="00B050"/>
                </a:solidFill>
              </a:rPr>
              <a:t>Ответ: </a:t>
            </a:r>
            <a:r>
              <a:rPr lang="ru-RU" sz="2400" b="1" dirty="0" err="1" smtClean="0">
                <a:solidFill>
                  <a:srgbClr val="00B050"/>
                </a:solidFill>
              </a:rPr>
              <a:t>х</a:t>
            </a:r>
            <a:r>
              <a:rPr lang="en-US" sz="2400" b="1" dirty="0" smtClean="0">
                <a:solidFill>
                  <a:srgbClr val="00B050"/>
                </a:solidFill>
              </a:rPr>
              <a:t> </a:t>
            </a:r>
            <a:r>
              <a:rPr lang="ru-RU" sz="2400" b="1" dirty="0" smtClean="0">
                <a:solidFill>
                  <a:srgbClr val="00B050"/>
                </a:solidFill>
              </a:rPr>
              <a:t>=</a:t>
            </a:r>
            <a:r>
              <a:rPr lang="en-US" sz="2400" b="1" dirty="0" smtClean="0">
                <a:solidFill>
                  <a:srgbClr val="00B050"/>
                </a:solidFill>
              </a:rPr>
              <a:t> 2</a:t>
            </a:r>
            <a:endParaRPr lang="ru-RU" sz="2400" b="1" dirty="0" smtClean="0">
              <a:solidFill>
                <a:srgbClr val="00B050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0" y="1142985"/>
          <a:ext cx="8572560" cy="5044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5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7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1585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Решение</a:t>
                      </a:r>
                      <a:r>
                        <a:rPr lang="ru-RU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уравнения</a:t>
                      </a: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: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Пояснения и применяемые 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формулы: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999">
                <a:tc rowSpan="8">
                  <a:txBody>
                    <a:bodyPr/>
                    <a:lstStyle/>
                    <a:p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baseline="0" dirty="0" smtClean="0">
                          <a:latin typeface="+mn-lt"/>
                          <a:ea typeface="Calibri"/>
                          <a:cs typeface="Times New Roman"/>
                        </a:rPr>
                        <a:t>a = 1, b = 1, c = -6</a:t>
                      </a: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4719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+mn-l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4719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 smtClean="0">
                        <a:latin typeface="+mn-l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9538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+mn-l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587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</a:rPr>
                        <a:t>Сделаем проверку</a:t>
                      </a:r>
                    </a:p>
                    <a:p>
                      <a:pPr algn="ctr"/>
                      <a:endParaRPr lang="ru-RU" sz="1800" b="1" dirty="0">
                        <a:latin typeface="+mn-l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2999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ru-RU" b="1" dirty="0" smtClean="0"/>
                        <a:t>Верно</a:t>
                      </a:r>
                      <a:endParaRPr lang="ru-RU" b="1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877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r>
                        <a:rPr lang="ru-RU" b="1" dirty="0" smtClean="0"/>
                        <a:t>Посторонний корень</a:t>
                      </a:r>
                      <a:endParaRPr lang="ru-RU" b="1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4719">
                <a:tc vMerge="1">
                  <a:txBody>
                    <a:bodyPr/>
                    <a:lstStyle/>
                    <a:p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Не существует логарифма от отрицательного числа.</a:t>
                      </a:r>
                      <a:endParaRPr lang="ru-RU" b="1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285720" y="1857364"/>
          <a:ext cx="4037482" cy="20717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59" name="Формула" r:id="rId3" imgW="1892160" imgH="1295280" progId="Equation.3">
                  <p:embed/>
                </p:oleObj>
              </mc:Choice>
              <mc:Fallback>
                <p:oleObj name="Формула" r:id="rId3" imgW="1892160" imgH="12952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20" y="1857364"/>
                        <a:ext cx="4037482" cy="207170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1" name="Object 8"/>
          <p:cNvGraphicFramePr>
            <a:graphicFrameLocks noChangeAspect="1"/>
          </p:cNvGraphicFramePr>
          <p:nvPr/>
        </p:nvGraphicFramePr>
        <p:xfrm>
          <a:off x="285750" y="3929067"/>
          <a:ext cx="4222750" cy="1214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60" name="Формула" r:id="rId5" imgW="1815840" imgH="672840" progId="Equation.3">
                  <p:embed/>
                </p:oleObj>
              </mc:Choice>
              <mc:Fallback>
                <p:oleObj name="Формула" r:id="rId5" imgW="1815840" imgH="6728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" y="3929067"/>
                        <a:ext cx="4222750" cy="121444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8"/>
          <p:cNvGraphicFramePr>
            <a:graphicFrameLocks noChangeAspect="1"/>
          </p:cNvGraphicFramePr>
          <p:nvPr/>
        </p:nvGraphicFramePr>
        <p:xfrm>
          <a:off x="285720" y="5143513"/>
          <a:ext cx="3551268" cy="857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61" name="Формула" r:id="rId7" imgW="1143000" imgH="431640" progId="Equation.3">
                  <p:embed/>
                </p:oleObj>
              </mc:Choice>
              <mc:Fallback>
                <p:oleObj name="Формула" r:id="rId7" imgW="1143000" imgH="431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20" y="5143513"/>
                        <a:ext cx="3551268" cy="85725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0" name="Object 3"/>
          <p:cNvGraphicFramePr>
            <a:graphicFrameLocks noChangeAspect="1"/>
          </p:cNvGraphicFramePr>
          <p:nvPr/>
        </p:nvGraphicFramePr>
        <p:xfrm>
          <a:off x="5416550" y="2309813"/>
          <a:ext cx="2417763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62" name="Формула" r:id="rId9" imgW="825480" imgH="203040" progId="Equation.3">
                  <p:embed/>
                </p:oleObj>
              </mc:Choice>
              <mc:Fallback>
                <p:oleObj name="Формула" r:id="rId9" imgW="825480" imgH="203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6550" y="2309813"/>
                        <a:ext cx="2417763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5214942" y="2786058"/>
          <a:ext cx="286385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63" name="Формула" r:id="rId11" imgW="977760" imgH="431640" progId="Equation.3">
                  <p:embed/>
                </p:oleObj>
              </mc:Choice>
              <mc:Fallback>
                <p:oleObj name="Формула" r:id="rId11" imgW="977760" imgH="4316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4942" y="2786058"/>
                        <a:ext cx="2863850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62"/>
          </a:xfrm>
        </p:spPr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надо знать и уметь, 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для того, чтобы решить логарифмическое уравнение</a:t>
            </a:r>
            <a:endParaRPr lang="ru-RU" sz="3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6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714625"/>
            <a:ext cx="5186363" cy="341153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  <a:defRPr/>
            </a:pPr>
            <a:r>
              <a:rPr lang="ru-RU" sz="3200" b="1" dirty="0" smtClean="0">
                <a:solidFill>
                  <a:srgbClr val="FF0000"/>
                </a:solidFill>
              </a:rPr>
              <a:t>Знать определение логарифма, свойства логарифмов.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sz="3200" b="1" dirty="0" smtClean="0">
                <a:solidFill>
                  <a:srgbClr val="00B050"/>
                </a:solidFill>
              </a:rPr>
              <a:t>Уметь решать квадратное уравнение.</a:t>
            </a:r>
          </a:p>
          <a:p>
            <a:pPr marL="457200" indent="-457200">
              <a:buNone/>
              <a:defRPr/>
            </a:pPr>
            <a:endParaRPr lang="ru-RU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6628" name="Текст 4"/>
          <p:cNvSpPr>
            <a:spLocks noGrp="1"/>
          </p:cNvSpPr>
          <p:nvPr>
            <p:ph type="body" sz="quarter" idx="3"/>
          </p:nvPr>
        </p:nvSpPr>
        <p:spPr>
          <a:xfrm rot="18579801" flipV="1">
            <a:off x="6154737" y="4225926"/>
            <a:ext cx="2335213" cy="1096962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10241" name="Picture 1" descr="C:\Documents and Settings\User\Мои документы\Мои рисунки\imagesCA7RG5P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3429000"/>
            <a:ext cx="1928826" cy="242889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Решите сами</a:t>
            </a:r>
            <a:endParaRPr lang="ru-RU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771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357188" y="1493838"/>
          <a:ext cx="5143500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66" name="Формула" r:id="rId3" imgW="2450880" imgH="482400" progId="Equation.3">
                  <p:embed/>
                </p:oleObj>
              </mc:Choice>
              <mc:Fallback>
                <p:oleObj name="Формула" r:id="rId3" imgW="245088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8" y="1493838"/>
                        <a:ext cx="5143500" cy="1012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571736" y="3714752"/>
            <a:ext cx="40719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Ответы: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7224" y="4929198"/>
            <a:ext cx="32861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32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sz="3200" b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/>
        </p:nvGraphicFramePr>
        <p:xfrm>
          <a:off x="3340100" y="2959100"/>
          <a:ext cx="5608638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67" name="Формула" r:id="rId5" imgW="2603160" imgH="457200" progId="Equation.3">
                  <p:embed/>
                </p:oleObj>
              </mc:Choice>
              <mc:Fallback>
                <p:oleObj name="Формула" r:id="rId5" imgW="2603160" imgH="4572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0100" y="2959100"/>
                        <a:ext cx="5608638" cy="1082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000628" y="4929198"/>
            <a:ext cx="32861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х</a:t>
            </a:r>
            <a:r>
              <a:rPr lang="ru-RU" sz="3200" b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х</a:t>
            </a:r>
            <a:r>
              <a:rPr lang="ru-RU" sz="3200" b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x = 1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Прямоугольник 1"/>
          <p:cNvSpPr>
            <a:spLocks noChangeArrowheads="1"/>
          </p:cNvSpPr>
          <p:nvPr/>
        </p:nvSpPr>
        <p:spPr bwMode="auto">
          <a:xfrm>
            <a:off x="1000100" y="765175"/>
            <a:ext cx="68786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Введение новой переменной</a:t>
            </a:r>
            <a:r>
              <a:rPr lang="ru-RU" sz="3200" b="1" dirty="0">
                <a:latin typeface="Times New Roman" pitchFamily="18" charset="0"/>
              </a:rPr>
              <a:t> </a:t>
            </a:r>
          </a:p>
        </p:txBody>
      </p:sp>
      <p:pic>
        <p:nvPicPr>
          <p:cNvPr id="3072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84313"/>
            <a:ext cx="8320117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Rectangle 9"/>
          <p:cNvSpPr>
            <a:spLocks noChangeArrowheads="1"/>
          </p:cNvSpPr>
          <p:nvPr/>
        </p:nvSpPr>
        <p:spPr bwMode="auto">
          <a:xfrm>
            <a:off x="285720" y="2547938"/>
            <a:ext cx="8607455" cy="3208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52352" bIns="38088" anchor="ctr"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Arial" charset="0"/>
              </a:rPr>
              <a:t>где </a:t>
            </a:r>
            <a:r>
              <a:rPr lang="en-US" sz="2800" dirty="0">
                <a:latin typeface="Times New Roman" pitchFamily="18" charset="0"/>
                <a:cs typeface="Arial" charset="0"/>
              </a:rPr>
              <a:t>a</a:t>
            </a:r>
            <a:r>
              <a:rPr lang="ru-RU" sz="2800" i="1" dirty="0">
                <a:latin typeface="Times New Roman" pitchFamily="18" charset="0"/>
                <a:cs typeface="Arial" charset="0"/>
              </a:rPr>
              <a:t> &gt; 0, </a:t>
            </a:r>
            <a:r>
              <a:rPr lang="en-US" sz="2800" dirty="0">
                <a:latin typeface="Times New Roman" pitchFamily="18" charset="0"/>
                <a:cs typeface="Arial" charset="0"/>
              </a:rPr>
              <a:t>a</a:t>
            </a:r>
            <a:r>
              <a:rPr lang="en-US" sz="2800" i="1" dirty="0">
                <a:latin typeface="Times New Roman" pitchFamily="18" charset="0"/>
                <a:cs typeface="Arial" charset="0"/>
              </a:rPr>
              <a:t> </a:t>
            </a:r>
            <a:r>
              <a:rPr lang="en-US" sz="2800" i="1" dirty="0">
                <a:latin typeface="Times New Roman" pitchFamily="18" charset="0"/>
                <a:cs typeface="Arial" charset="0"/>
                <a:sym typeface="Symbol" pitchFamily="18" charset="2"/>
              </a:rPr>
              <a:t></a:t>
            </a:r>
            <a:r>
              <a:rPr lang="ru-RU" sz="2800" i="1" dirty="0">
                <a:latin typeface="Times New Roman" pitchFamily="18" charset="0"/>
                <a:cs typeface="Arial" charset="0"/>
              </a:rPr>
              <a:t> </a:t>
            </a:r>
            <a:r>
              <a:rPr lang="ru-RU" sz="2800" i="1" dirty="0">
                <a:latin typeface="Times New Roman" pitchFamily="18" charset="0"/>
                <a:cs typeface="Arial" charset="0"/>
                <a:sym typeface="Symbol" pitchFamily="18" charset="2"/>
              </a:rPr>
              <a:t>1, </a:t>
            </a:r>
            <a:r>
              <a:rPr lang="en-US" sz="2800" dirty="0">
                <a:latin typeface="Times New Roman" pitchFamily="18" charset="0"/>
                <a:cs typeface="Arial" charset="0"/>
                <a:sym typeface="Symbol" pitchFamily="18" charset="2"/>
              </a:rPr>
              <a:t>A</a:t>
            </a:r>
            <a:r>
              <a:rPr lang="ru-RU" sz="2800" i="1" dirty="0">
                <a:latin typeface="Times New Roman" pitchFamily="18" charset="0"/>
                <a:cs typeface="Arial" charset="0"/>
                <a:sym typeface="Symbol" pitchFamily="18" charset="2"/>
              </a:rPr>
              <a:t>, </a:t>
            </a:r>
            <a:r>
              <a:rPr lang="ru-RU" sz="2800" dirty="0">
                <a:latin typeface="Times New Roman" pitchFamily="18" charset="0"/>
                <a:cs typeface="Arial" charset="0"/>
                <a:sym typeface="Symbol" pitchFamily="18" charset="2"/>
              </a:rPr>
              <a:t>В</a:t>
            </a:r>
            <a:r>
              <a:rPr lang="ru-RU" sz="2800" i="1" dirty="0">
                <a:latin typeface="Times New Roman" pitchFamily="18" charset="0"/>
                <a:cs typeface="Arial" charset="0"/>
                <a:sym typeface="Symbol" pitchFamily="18" charset="2"/>
              </a:rPr>
              <a:t>, </a:t>
            </a:r>
            <a:r>
              <a:rPr lang="ru-RU" sz="2800" dirty="0">
                <a:latin typeface="Times New Roman" pitchFamily="18" charset="0"/>
                <a:cs typeface="Arial" charset="0"/>
                <a:sym typeface="Symbol" pitchFamily="18" charset="2"/>
              </a:rPr>
              <a:t>С</a:t>
            </a:r>
            <a:r>
              <a:rPr lang="ru-RU" sz="2800" i="1" dirty="0">
                <a:latin typeface="Times New Roman" pitchFamily="18" charset="0"/>
                <a:cs typeface="Arial" charset="0"/>
                <a:sym typeface="Symbol" pitchFamily="18" charset="2"/>
              </a:rPr>
              <a:t> – </a:t>
            </a:r>
            <a:r>
              <a:rPr lang="ru-RU" sz="2800" dirty="0">
                <a:latin typeface="Times New Roman" pitchFamily="18" charset="0"/>
                <a:cs typeface="Arial" charset="0"/>
                <a:sym typeface="Symbol" pitchFamily="18" charset="2"/>
              </a:rPr>
              <a:t>действительные числа</a:t>
            </a:r>
            <a:r>
              <a:rPr lang="ru-RU" sz="2800" i="1" dirty="0">
                <a:latin typeface="Times New Roman" pitchFamily="18" charset="0"/>
                <a:cs typeface="Arial" charset="0"/>
                <a:sym typeface="Symbol" pitchFamily="18" charset="2"/>
              </a:rPr>
              <a:t>.</a:t>
            </a:r>
            <a:endParaRPr lang="ru-RU" sz="2800" b="1" i="1" dirty="0">
              <a:latin typeface="Times New Roman" pitchFamily="18" charset="0"/>
              <a:cs typeface="Arial" charset="0"/>
              <a:sym typeface="Symbol" pitchFamily="18" charset="2"/>
            </a:endParaRPr>
          </a:p>
          <a:p>
            <a:pPr algn="ctr" eaLnBrk="0" hangingPunct="0"/>
            <a:r>
              <a:rPr lang="ru-RU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 </a:t>
            </a:r>
            <a:r>
              <a:rPr lang="ru-RU" sz="2800" i="1" dirty="0" smtClean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Пусть </a:t>
            </a:r>
            <a:r>
              <a:rPr lang="en-US" sz="2800" i="1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t 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= </a:t>
            </a:r>
            <a:r>
              <a:rPr lang="en-US" sz="2800" i="1" dirty="0" err="1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log</a:t>
            </a:r>
            <a:r>
              <a:rPr lang="en-US" sz="2800" i="1" baseline="-30000" dirty="0" err="1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a</a:t>
            </a:r>
            <a:r>
              <a:rPr lang="en-US" sz="2800" i="1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 f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(</a:t>
            </a:r>
            <a:r>
              <a:rPr lang="en-US" sz="2800" i="1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x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), </a:t>
            </a:r>
            <a:r>
              <a:rPr lang="en-US" sz="2800" i="1" dirty="0" err="1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t</a:t>
            </a:r>
            <a:r>
              <a:rPr lang="en-US" sz="2800" dirty="0" err="1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</a:t>
            </a:r>
            <a:r>
              <a:rPr lang="en-US" sz="2800" i="1" dirty="0" err="1">
                <a:latin typeface="Times New Roman" pitchFamily="18" charset="0"/>
                <a:ea typeface="Times New Roman" pitchFamily="18" charset="0"/>
                <a:cs typeface="Arial" charset="0"/>
              </a:rPr>
              <a:t>R</a:t>
            </a: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.</a:t>
            </a:r>
          </a:p>
          <a:p>
            <a:pPr algn="ctr" eaLnBrk="0" hangingPunct="0"/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 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Уравнение примет вид </a:t>
            </a:r>
            <a:r>
              <a:rPr lang="en-US" sz="2800" i="1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t</a:t>
            </a:r>
            <a:r>
              <a:rPr lang="ru-RU" sz="2800" baseline="30000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2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 + </a:t>
            </a:r>
            <a:r>
              <a:rPr lang="en-US" sz="2800" i="1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Bt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 + </a:t>
            </a:r>
            <a:r>
              <a:rPr lang="en-US" sz="2800" i="1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C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 = 0.</a:t>
            </a:r>
          </a:p>
          <a:p>
            <a:pPr algn="ctr" eaLnBrk="0" hangingPunct="0"/>
            <a:r>
              <a:rPr lang="ru-RU" sz="2800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Решив его, найдём </a:t>
            </a:r>
            <a:r>
              <a:rPr lang="ru-RU" sz="2800" i="1" dirty="0" err="1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х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 из подстановки </a:t>
            </a:r>
            <a:r>
              <a:rPr lang="en-US" sz="2800" i="1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t 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= </a:t>
            </a:r>
            <a:r>
              <a:rPr lang="en-US" sz="2800" dirty="0" err="1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log</a:t>
            </a:r>
            <a:r>
              <a:rPr lang="en-US" sz="2800" i="1" baseline="-30000" dirty="0" err="1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a</a:t>
            </a:r>
            <a:r>
              <a:rPr lang="en-US" sz="2800" i="1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 f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(</a:t>
            </a:r>
            <a:r>
              <a:rPr lang="en-US" sz="2800" i="1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x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). Учитывая область определения, выберем только те значения </a:t>
            </a:r>
            <a:r>
              <a:rPr lang="en-US" sz="2800" i="1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x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, которые удовлетворяют </a:t>
            </a: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неравенству</a:t>
            </a:r>
          </a:p>
          <a:p>
            <a:pPr algn="ctr" eaLnBrk="0" hangingPunct="0"/>
            <a:r>
              <a:rPr lang="ru-RU" sz="2800" i="1" dirty="0" smtClean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 </a:t>
            </a:r>
            <a:r>
              <a:rPr lang="en-US" sz="2800" i="1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f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(</a:t>
            </a:r>
            <a:r>
              <a:rPr lang="en-US" sz="2800" i="1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x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Arial" charset="0"/>
                <a:sym typeface="Symbol" pitchFamily="18" charset="2"/>
              </a:rPr>
              <a:t>) &gt; 0.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715436" cy="785818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Решение логарифмического уравнения введением новой переменной</a:t>
            </a:r>
            <a:r>
              <a:rPr lang="ru-R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36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8914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/>
          <a:lstStyle/>
          <a:p>
            <a:pPr eaLnBrk="1" hangingPunct="1">
              <a:buNone/>
            </a:pP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Решите уравнение:</a:t>
            </a:r>
            <a:endParaRPr lang="en-US" sz="24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endParaRPr lang="en-US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en-US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en-US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en-US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en-US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en-US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en-US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en-US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en-US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en-US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en-US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en-US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en-US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r>
              <a:rPr lang="ru-RU" sz="2400" b="1" dirty="0" smtClean="0">
                <a:solidFill>
                  <a:srgbClr val="00B050"/>
                </a:solidFill>
              </a:rPr>
              <a:t>Ответ: х</a:t>
            </a:r>
            <a:r>
              <a:rPr lang="ru-RU" sz="2400" b="1" baseline="-25000" dirty="0" smtClean="0">
                <a:solidFill>
                  <a:srgbClr val="00B050"/>
                </a:solidFill>
              </a:rPr>
              <a:t>1 </a:t>
            </a:r>
            <a:r>
              <a:rPr lang="ru-RU" sz="2400" b="1" dirty="0" smtClean="0">
                <a:solidFill>
                  <a:srgbClr val="00B050"/>
                </a:solidFill>
              </a:rPr>
              <a:t>= 1/3, х</a:t>
            </a:r>
            <a:r>
              <a:rPr lang="ru-RU" sz="2400" b="1" baseline="-25000" dirty="0" smtClean="0">
                <a:solidFill>
                  <a:srgbClr val="00B050"/>
                </a:solidFill>
              </a:rPr>
              <a:t>2</a:t>
            </a:r>
            <a:r>
              <a:rPr lang="ru-RU" sz="2400" b="1" dirty="0" smtClean="0">
                <a:solidFill>
                  <a:srgbClr val="00B050"/>
                </a:solidFill>
              </a:rPr>
              <a:t> = 9.</a:t>
            </a: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0" y="1571613"/>
          <a:ext cx="8643998" cy="4690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8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5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3655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Решение</a:t>
                      </a:r>
                      <a:r>
                        <a:rPr lang="ru-RU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уравнения</a:t>
                      </a: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: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Пояснения и применяемые 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формулы: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668">
                <a:tc rowSpan="7">
                  <a:txBody>
                    <a:bodyPr/>
                    <a:lstStyle/>
                    <a:p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Обозначим: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668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Решим</a:t>
                      </a:r>
                      <a:r>
                        <a:rPr lang="ru-RU" b="1" baseline="0" dirty="0" smtClean="0"/>
                        <a:t> квадратное уравнение</a:t>
                      </a:r>
                      <a:endParaRPr lang="ru-RU" b="1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075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968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186">
                <a:tc v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2186">
                <a:tc vMerge="1">
                  <a:txBody>
                    <a:bodyPr/>
                    <a:lstStyle/>
                    <a:p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03064">
                <a:tc vMerge="1">
                  <a:txBody>
                    <a:bodyPr/>
                    <a:lstStyle/>
                    <a:p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ea typeface="Calibri"/>
                          <a:cs typeface="Times New Roman"/>
                        </a:rPr>
                        <a:t>Левая</a:t>
                      </a:r>
                      <a:r>
                        <a:rPr lang="ru-RU" sz="1800" b="1" baseline="0" dirty="0" smtClean="0">
                          <a:latin typeface="+mn-lt"/>
                          <a:ea typeface="Calibri"/>
                          <a:cs typeface="Times New Roman"/>
                        </a:rPr>
                        <a:t> и правая часть уравнения приведена к логарифму по одному основанию</a:t>
                      </a:r>
                      <a:endParaRPr lang="ru-RU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3929058" y="1071546"/>
          <a:ext cx="2886075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95" name="Формула" r:id="rId3" imgW="1206360" imgH="241200" progId="Equation.3">
                  <p:embed/>
                </p:oleObj>
              </mc:Choice>
              <mc:Fallback>
                <p:oleObj name="Формула" r:id="rId3" imgW="1206360" imgH="241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9058" y="1071546"/>
                        <a:ext cx="2886075" cy="414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22" name="Object 2"/>
          <p:cNvGraphicFramePr>
            <a:graphicFrameLocks noChangeAspect="1"/>
          </p:cNvGraphicFramePr>
          <p:nvPr/>
        </p:nvGraphicFramePr>
        <p:xfrm>
          <a:off x="6643702" y="2285992"/>
          <a:ext cx="1782762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96" name="Формула" r:id="rId5" imgW="596880" imgH="228600" progId="Equation.3">
                  <p:embed/>
                </p:oleObj>
              </mc:Choice>
              <mc:Fallback>
                <p:oleObj name="Формула" r:id="rId5" imgW="59688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702" y="2285992"/>
                        <a:ext cx="1782762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8"/>
          <p:cNvGraphicFramePr>
            <a:graphicFrameLocks noChangeAspect="1"/>
          </p:cNvGraphicFramePr>
          <p:nvPr/>
        </p:nvGraphicFramePr>
        <p:xfrm>
          <a:off x="500034" y="2285992"/>
          <a:ext cx="3314703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97" name="Формула" r:id="rId7" imgW="1206360" imgH="241200" progId="Equation.3">
                  <p:embed/>
                </p:oleObj>
              </mc:Choice>
              <mc:Fallback>
                <p:oleObj name="Формула" r:id="rId7" imgW="1206360" imgH="2412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34" y="2285992"/>
                        <a:ext cx="3314703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0"/>
          <p:cNvGraphicFramePr>
            <a:graphicFrameLocks noChangeAspect="1"/>
          </p:cNvGraphicFramePr>
          <p:nvPr/>
        </p:nvGraphicFramePr>
        <p:xfrm>
          <a:off x="428596" y="2714621"/>
          <a:ext cx="3714776" cy="200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98" name="Формула" r:id="rId8" imgW="1930320" imgH="1295280" progId="Equation.3">
                  <p:embed/>
                </p:oleObj>
              </mc:Choice>
              <mc:Fallback>
                <p:oleObj name="Формула" r:id="rId8" imgW="1930320" imgH="12952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596" y="2714621"/>
                        <a:ext cx="3714776" cy="2000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5357818" y="3000372"/>
          <a:ext cx="2417763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99" name="Формула" r:id="rId10" imgW="825480" imgH="203040" progId="Equation.3">
                  <p:embed/>
                </p:oleObj>
              </mc:Choice>
              <mc:Fallback>
                <p:oleObj name="Формула" r:id="rId10" imgW="825480" imgH="203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7818" y="3000372"/>
                        <a:ext cx="2417763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9"/>
          <p:cNvGraphicFramePr>
            <a:graphicFrameLocks noChangeAspect="1"/>
          </p:cNvGraphicFramePr>
          <p:nvPr/>
        </p:nvGraphicFramePr>
        <p:xfrm>
          <a:off x="5143504" y="3500438"/>
          <a:ext cx="2752725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00" name="Формула" r:id="rId12" imgW="939600" imgH="431640" progId="Equation.3">
                  <p:embed/>
                </p:oleObj>
              </mc:Choice>
              <mc:Fallback>
                <p:oleObj name="Формула" r:id="rId12" imgW="939600" imgH="4316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3504" y="3500438"/>
                        <a:ext cx="2752725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"/>
          <p:cNvGraphicFramePr>
            <a:graphicFrameLocks noChangeAspect="1"/>
          </p:cNvGraphicFramePr>
          <p:nvPr/>
        </p:nvGraphicFramePr>
        <p:xfrm>
          <a:off x="285720" y="4714884"/>
          <a:ext cx="2214578" cy="16430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01" name="Формула" r:id="rId14" imgW="1002960" imgH="876240" progId="Equation.3">
                  <p:embed/>
                </p:oleObj>
              </mc:Choice>
              <mc:Fallback>
                <p:oleObj name="Формула" r:id="rId14" imgW="1002960" imgH="8762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20" y="4714884"/>
                        <a:ext cx="2214578" cy="16430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/>
        </p:nvGraphicFramePr>
        <p:xfrm>
          <a:off x="2468562" y="4714884"/>
          <a:ext cx="2174875" cy="1428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02" name="Формула" r:id="rId16" imgW="965160" imgH="672840" progId="Equation.3">
                  <p:embed/>
                </p:oleObj>
              </mc:Choice>
              <mc:Fallback>
                <p:oleObj name="Формула" r:id="rId16" imgW="965160" imgH="67284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8562" y="4714884"/>
                        <a:ext cx="2174875" cy="14287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3"/>
          <p:cNvGraphicFramePr>
            <a:graphicFrameLocks noChangeAspect="1"/>
          </p:cNvGraphicFramePr>
          <p:nvPr/>
        </p:nvGraphicFramePr>
        <p:xfrm>
          <a:off x="5572132" y="4643446"/>
          <a:ext cx="195262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03" name="Формула" r:id="rId18" imgW="711000" imgH="241200" progId="Equation.3">
                  <p:embed/>
                </p:oleObj>
              </mc:Choice>
              <mc:Fallback>
                <p:oleObj name="Формула" r:id="rId18" imgW="711000" imgH="2412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2132" y="4643446"/>
                        <a:ext cx="1952625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62"/>
          </a:xfrm>
        </p:spPr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надо знать и уметь, 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для того, чтобы решить логарифмическое уравнение</a:t>
            </a:r>
            <a:endParaRPr lang="ru-RU" sz="3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6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714625"/>
            <a:ext cx="5186363" cy="341153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  <a:defRPr/>
            </a:pPr>
            <a:r>
              <a:rPr lang="ru-RU" sz="3200" b="1" dirty="0" smtClean="0">
                <a:solidFill>
                  <a:srgbClr val="FF0000"/>
                </a:solidFill>
              </a:rPr>
              <a:t>Знать определение логарифма</a:t>
            </a:r>
            <a:r>
              <a:rPr lang="en-US" sz="3200" b="1" dirty="0" smtClean="0">
                <a:solidFill>
                  <a:srgbClr val="FF0000"/>
                </a:solidFill>
              </a:rPr>
              <a:t>.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ru-RU" sz="3200" b="1" dirty="0" smtClean="0">
                <a:solidFill>
                  <a:srgbClr val="00B050"/>
                </a:solidFill>
              </a:rPr>
              <a:t>Уметь решать квадратное уравнение.</a:t>
            </a:r>
          </a:p>
          <a:p>
            <a:pPr marL="457200" indent="-457200">
              <a:buNone/>
              <a:defRPr/>
            </a:pPr>
            <a:endParaRPr lang="ru-RU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6628" name="Текст 4"/>
          <p:cNvSpPr>
            <a:spLocks noGrp="1"/>
          </p:cNvSpPr>
          <p:nvPr>
            <p:ph type="body" sz="quarter" idx="3"/>
          </p:nvPr>
        </p:nvSpPr>
        <p:spPr>
          <a:xfrm rot="18579801" flipV="1">
            <a:off x="6154737" y="4225926"/>
            <a:ext cx="2335213" cy="1096962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10241" name="Picture 1" descr="C:\Documents and Settings\User\Мои документы\Мои рисунки\imagesCA7RG5P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3429000"/>
            <a:ext cx="1928826" cy="242889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Решите сами</a:t>
            </a:r>
            <a:endParaRPr lang="ru-RU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00232" y="3714752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Ответы: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428596" y="1428750"/>
          <a:ext cx="4178329" cy="1214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90" name="Формула" r:id="rId3" imgW="1612800" imgH="609480" progId="Equation.3">
                  <p:embed/>
                </p:oleObj>
              </mc:Choice>
              <mc:Fallback>
                <p:oleObj name="Формула" r:id="rId3" imgW="1612800" imgH="60948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596" y="1428750"/>
                        <a:ext cx="4178329" cy="1214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8"/>
          <p:cNvGraphicFramePr>
            <a:graphicFrameLocks noChangeAspect="1"/>
          </p:cNvGraphicFramePr>
          <p:nvPr/>
        </p:nvGraphicFramePr>
        <p:xfrm>
          <a:off x="3857620" y="2643188"/>
          <a:ext cx="4484692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91" name="Формула" r:id="rId5" imgW="1625400" imgH="482400" progId="Equation.3">
                  <p:embed/>
                </p:oleObj>
              </mc:Choice>
              <mc:Fallback>
                <p:oleObj name="Формула" r:id="rId5" imgW="1625400" imgH="4824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620" y="2643188"/>
                        <a:ext cx="4484692" cy="1117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57158" y="4357694"/>
            <a:ext cx="4286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х</a:t>
            </a:r>
            <a:r>
              <a:rPr lang="ru-RU" sz="3200" b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0,0016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х</a:t>
            </a:r>
            <a:r>
              <a:rPr lang="ru-RU" sz="3200" b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0,2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x</a:t>
            </a:r>
            <a:r>
              <a:rPr lang="en-US" sz="3200" b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4, x</a:t>
            </a:r>
            <a:r>
              <a:rPr lang="en-US" sz="3200" b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2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57620" y="5143512"/>
            <a:ext cx="4286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х</a:t>
            </a:r>
            <a:r>
              <a:rPr lang="ru-RU" sz="3200" b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0,5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х</a:t>
            </a:r>
            <a:r>
              <a:rPr lang="ru-RU" sz="3200" b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16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x</a:t>
            </a:r>
            <a:r>
              <a:rPr lang="en-US" sz="3200" b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0,008, x</a:t>
            </a:r>
            <a:r>
              <a:rPr lang="en-US" sz="3200" b="1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25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5"/>
          <p:cNvSpPr>
            <a:spLocks noChangeArrowheads="1"/>
          </p:cNvSpPr>
          <p:nvPr/>
        </p:nvSpPr>
        <p:spPr bwMode="auto">
          <a:xfrm>
            <a:off x="1928794" y="357166"/>
            <a:ext cx="528641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Решите </a:t>
            </a:r>
            <a:r>
              <a:rPr lang="ru-RU" sz="3600" b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уравнения:</a:t>
            </a:r>
          </a:p>
        </p:txBody>
      </p:sp>
      <p:graphicFrame>
        <p:nvGraphicFramePr>
          <p:cNvPr id="32771" name="Object 8"/>
          <p:cNvGraphicFramePr>
            <a:graphicFrameLocks noChangeAspect="1"/>
          </p:cNvGraphicFramePr>
          <p:nvPr/>
        </p:nvGraphicFramePr>
        <p:xfrm>
          <a:off x="214313" y="1214422"/>
          <a:ext cx="5643562" cy="2846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24" name="Формула" r:id="rId3" imgW="2247840" imgH="1307880" progId="Equation.3">
                  <p:embed/>
                </p:oleObj>
              </mc:Choice>
              <mc:Fallback>
                <p:oleObj name="Формула" r:id="rId3" imgW="2247840" imgH="130788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3" y="1214422"/>
                        <a:ext cx="5643562" cy="28464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8"/>
          <p:cNvGraphicFramePr>
            <a:graphicFrameLocks noChangeAspect="1"/>
          </p:cNvGraphicFramePr>
          <p:nvPr/>
        </p:nvGraphicFramePr>
        <p:xfrm>
          <a:off x="4121150" y="3714753"/>
          <a:ext cx="4808568" cy="2801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25" name="Формула" r:id="rId5" imgW="1752480" imgH="1206360" progId="Equation.3">
                  <p:embed/>
                </p:oleObj>
              </mc:Choice>
              <mc:Fallback>
                <p:oleObj name="Формула" r:id="rId5" imgW="1752480" imgH="12063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1150" y="3714753"/>
                        <a:ext cx="4808568" cy="28019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/>
          </p:cNvSpPr>
          <p:nvPr>
            <p:ph type="title"/>
          </p:nvPr>
        </p:nvSpPr>
        <p:spPr bwMode="auto">
          <a:xfrm>
            <a:off x="457200" y="333375"/>
            <a:ext cx="3178175" cy="792163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+mn-lt"/>
              </a:rPr>
              <a:t>Проблема</a:t>
            </a:r>
            <a:r>
              <a:rPr lang="en-US" sz="3600" b="1" dirty="0">
                <a:solidFill>
                  <a:srgbClr val="FF0000"/>
                </a:solidFill>
                <a:latin typeface="+mn-lt"/>
              </a:rPr>
              <a:t>?</a:t>
            </a:r>
            <a:r>
              <a:rPr lang="ru-RU" sz="3600" b="1" dirty="0">
                <a:solidFill>
                  <a:srgbClr val="FF0000"/>
                </a:solidFill>
                <a:latin typeface="+mn-lt"/>
              </a:rPr>
              <a:t> </a:t>
            </a:r>
          </a:p>
        </p:txBody>
      </p:sp>
      <p:sp>
        <p:nvSpPr>
          <p:cNvPr id="16998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3888" indent="-51435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endParaRPr lang="ru-RU" sz="2500" b="1" dirty="0"/>
          </a:p>
          <a:p>
            <a:pPr marL="623888" indent="-51435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ru-RU" sz="2500" b="1" dirty="0"/>
              <a:t>                          </a:t>
            </a:r>
            <a:endParaRPr lang="ru-RU" sz="1800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69988" name="Line 4"/>
          <p:cNvSpPr>
            <a:spLocks noChangeShapeType="1"/>
          </p:cNvSpPr>
          <p:nvPr/>
        </p:nvSpPr>
        <p:spPr bwMode="auto">
          <a:xfrm>
            <a:off x="3779838" y="836613"/>
            <a:ext cx="17287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9989" name="Rectangle 5"/>
          <p:cNvSpPr>
            <a:spLocks noChangeArrowheads="1"/>
          </p:cNvSpPr>
          <p:nvPr/>
        </p:nvSpPr>
        <p:spPr bwMode="auto">
          <a:xfrm>
            <a:off x="5508625" y="404813"/>
            <a:ext cx="299246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600" b="1" dirty="0">
                <a:solidFill>
                  <a:srgbClr val="7030A0"/>
                </a:solidFill>
                <a:latin typeface="+mn-lt"/>
              </a:rPr>
              <a:t>Цель</a:t>
            </a:r>
            <a:r>
              <a:rPr lang="en-US" sz="3600" b="1" dirty="0">
                <a:solidFill>
                  <a:srgbClr val="7030A0"/>
                </a:solidFill>
                <a:latin typeface="+mn-lt"/>
              </a:rPr>
              <a:t>?</a:t>
            </a:r>
            <a:endParaRPr lang="ru-RU" sz="3600" b="1" dirty="0">
              <a:solidFill>
                <a:srgbClr val="7030A0"/>
              </a:solidFill>
              <a:latin typeface="+mn-lt"/>
            </a:endParaRPr>
          </a:p>
        </p:txBody>
      </p:sp>
      <p:graphicFrame>
        <p:nvGraphicFramePr>
          <p:cNvPr id="32771" name="Object 8"/>
          <p:cNvGraphicFramePr>
            <a:graphicFrameLocks noChangeAspect="1"/>
          </p:cNvGraphicFramePr>
          <p:nvPr/>
        </p:nvGraphicFramePr>
        <p:xfrm>
          <a:off x="785786" y="2263775"/>
          <a:ext cx="4000528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1" name="Формула" r:id="rId3" imgW="1143000" imgH="342720" progId="Equation.3">
                  <p:embed/>
                </p:oleObj>
              </mc:Choice>
              <mc:Fallback>
                <p:oleObj name="Формула" r:id="rId3" imgW="1143000" imgH="34272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786" y="2263775"/>
                        <a:ext cx="4000528" cy="746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3714744" y="3286124"/>
          <a:ext cx="4494212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2" name="Формула" r:id="rId5" imgW="1638000" imgH="228600" progId="Equation.3">
                  <p:embed/>
                </p:oleObj>
              </mc:Choice>
              <mc:Fallback>
                <p:oleObj name="Формула" r:id="rId5" imgW="163800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4744" y="3286124"/>
                        <a:ext cx="4494212" cy="531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2857488" y="4500570"/>
          <a:ext cx="3786214" cy="1071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3" name="Формула" r:id="rId7" imgW="952200" imgH="431640" progId="Equation.3">
                  <p:embed/>
                </p:oleObj>
              </mc:Choice>
              <mc:Fallback>
                <p:oleObj name="Формула" r:id="rId7" imgW="952200" imgH="431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488" y="4500570"/>
                        <a:ext cx="3786214" cy="10715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643998" cy="785818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Решение логарифмического уравнения приведением к одному основанию</a:t>
            </a:r>
            <a:b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8914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pPr eaLnBrk="1" hangingPunct="1">
              <a:buNone/>
            </a:pPr>
            <a:r>
              <a:rPr lang="ru-RU" sz="2400" b="1" dirty="0" smtClean="0">
                <a:solidFill>
                  <a:srgbClr val="00B050"/>
                </a:solidFill>
              </a:rPr>
              <a:t>8</a:t>
            </a:r>
            <a:r>
              <a:rPr lang="en-US" sz="2400" b="1" dirty="0" smtClean="0">
                <a:solidFill>
                  <a:srgbClr val="00B050"/>
                </a:solidFill>
              </a:rPr>
              <a:t>. </a:t>
            </a:r>
            <a:r>
              <a:rPr lang="ru-RU" sz="2400" b="1" dirty="0" smtClean="0">
                <a:solidFill>
                  <a:srgbClr val="00B050"/>
                </a:solidFill>
              </a:rPr>
              <a:t>Решите уравнение:</a:t>
            </a:r>
          </a:p>
          <a:p>
            <a:pPr eaLnBrk="1" hangingPunct="1"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Приведём все логарифмы к основанию 2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</a:rPr>
              <a:t>по свойству логарифма:</a:t>
            </a:r>
            <a:endParaRPr lang="en-US" sz="2000" b="1" dirty="0" smtClean="0">
              <a:solidFill>
                <a:srgbClr val="002060"/>
              </a:solidFill>
            </a:endParaRPr>
          </a:p>
          <a:p>
            <a:pPr eaLnBrk="1" hangingPunct="1">
              <a:buNone/>
            </a:pPr>
            <a:endParaRPr lang="en-US" sz="2000" b="1" dirty="0" smtClean="0">
              <a:solidFill>
                <a:srgbClr val="002060"/>
              </a:solidFill>
            </a:endParaRPr>
          </a:p>
          <a:p>
            <a:pPr eaLnBrk="1" hangingPunct="1">
              <a:buNone/>
            </a:pPr>
            <a:endParaRPr lang="en-US" sz="2000" b="1" dirty="0" smtClean="0">
              <a:solidFill>
                <a:srgbClr val="002060"/>
              </a:solidFill>
            </a:endParaRPr>
          </a:p>
          <a:p>
            <a:pPr eaLnBrk="1" hangingPunct="1">
              <a:buNone/>
            </a:pPr>
            <a:endParaRPr lang="en-US" sz="2000" b="1" dirty="0" smtClean="0">
              <a:solidFill>
                <a:srgbClr val="002060"/>
              </a:solidFill>
            </a:endParaRPr>
          </a:p>
          <a:p>
            <a:pPr eaLnBrk="1" hangingPunct="1">
              <a:buNone/>
            </a:pPr>
            <a:endParaRPr lang="en-US" sz="2000" b="1" dirty="0" smtClean="0">
              <a:solidFill>
                <a:srgbClr val="002060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2060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2060"/>
              </a:solidFill>
            </a:endParaRPr>
          </a:p>
          <a:p>
            <a:pPr eaLnBrk="1" hangingPunct="1"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Подставим в исходное уравнение полученные результаты:</a:t>
            </a:r>
          </a:p>
          <a:p>
            <a:pPr eaLnBrk="1" hangingPunct="1">
              <a:buNone/>
            </a:pPr>
            <a:endParaRPr lang="ru-RU" sz="2000" b="1" dirty="0" smtClean="0">
              <a:solidFill>
                <a:srgbClr val="002060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3786182" y="1214422"/>
          <a:ext cx="4429156" cy="571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35" name="Формула" r:id="rId3" imgW="1726920" imgH="228600" progId="Equation.3">
                  <p:embed/>
                </p:oleObj>
              </mc:Choice>
              <mc:Fallback>
                <p:oleObj name="Формула" r:id="rId3" imgW="1726920" imgH="228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2" y="1214422"/>
                        <a:ext cx="4429156" cy="5715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8"/>
          <p:cNvGraphicFramePr>
            <a:graphicFrameLocks noChangeAspect="1"/>
          </p:cNvGraphicFramePr>
          <p:nvPr/>
        </p:nvGraphicFramePr>
        <p:xfrm>
          <a:off x="3714744" y="2143116"/>
          <a:ext cx="2397125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36" name="Формула" r:id="rId5" imgW="952200" imgH="431640" progId="Equation.3">
                  <p:embed/>
                </p:oleObj>
              </mc:Choice>
              <mc:Fallback>
                <p:oleObj name="Формула" r:id="rId5" imgW="952200" imgH="431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4744" y="2143116"/>
                        <a:ext cx="2397125" cy="654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8"/>
          <p:cNvGraphicFramePr>
            <a:graphicFrameLocks noChangeAspect="1"/>
          </p:cNvGraphicFramePr>
          <p:nvPr/>
        </p:nvGraphicFramePr>
        <p:xfrm>
          <a:off x="500034" y="3571876"/>
          <a:ext cx="7134253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37" name="Формула" r:id="rId7" imgW="2781000" imgH="431640" progId="Equation.3">
                  <p:embed/>
                </p:oleObj>
              </mc:Choice>
              <mc:Fallback>
                <p:oleObj name="Формула" r:id="rId7" imgW="2781000" imgH="4316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34" y="3571876"/>
                        <a:ext cx="7134253" cy="655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1" name="Object 8"/>
          <p:cNvGraphicFramePr>
            <a:graphicFrameLocks noChangeAspect="1"/>
          </p:cNvGraphicFramePr>
          <p:nvPr/>
        </p:nvGraphicFramePr>
        <p:xfrm>
          <a:off x="500034" y="4786322"/>
          <a:ext cx="4098925" cy="74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38" name="Формула" r:id="rId9" imgW="1714320" imgH="431640" progId="Equation.3">
                  <p:embed/>
                </p:oleObj>
              </mc:Choice>
              <mc:Fallback>
                <p:oleObj name="Формула" r:id="rId9" imgW="1714320" imgH="4316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34" y="4786322"/>
                        <a:ext cx="4098925" cy="741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8"/>
          <p:cNvGraphicFramePr>
            <a:graphicFrameLocks noChangeAspect="1"/>
          </p:cNvGraphicFramePr>
          <p:nvPr/>
        </p:nvGraphicFramePr>
        <p:xfrm>
          <a:off x="571472" y="5643578"/>
          <a:ext cx="3522663" cy="74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39" name="Формула" r:id="rId11" imgW="1473120" imgH="431640" progId="Equation.3">
                  <p:embed/>
                </p:oleObj>
              </mc:Choice>
              <mc:Fallback>
                <p:oleObj name="Формула" r:id="rId11" imgW="1473120" imgH="4316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2" y="5643578"/>
                        <a:ext cx="3522663" cy="741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0"/>
          <p:cNvGraphicFramePr>
            <a:graphicFrameLocks noChangeAspect="1"/>
          </p:cNvGraphicFramePr>
          <p:nvPr/>
        </p:nvGraphicFramePr>
        <p:xfrm>
          <a:off x="571472" y="2786058"/>
          <a:ext cx="7127875" cy="69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40" name="Формула" r:id="rId13" imgW="2831760" imgH="457200" progId="Equation.3">
                  <p:embed/>
                </p:oleObj>
              </mc:Choice>
              <mc:Fallback>
                <p:oleObj name="Формула" r:id="rId13" imgW="2831760" imgH="4572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2" y="2786058"/>
                        <a:ext cx="7127875" cy="693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214678" y="2143116"/>
            <a:ext cx="3357586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643998" cy="785818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Решение логарифмического уравнения приведением к одному основанию</a:t>
            </a:r>
            <a:b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8914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pPr eaLnBrk="1" hangingPunct="1">
              <a:buNone/>
            </a:pPr>
            <a:endParaRPr lang="ru-RU" sz="2400" b="1" dirty="0" smtClean="0">
              <a:solidFill>
                <a:srgbClr val="00B050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r>
              <a:rPr lang="ru-RU" sz="2000" b="1" dirty="0" smtClean="0">
                <a:solidFill>
                  <a:srgbClr val="00B050"/>
                </a:solidFill>
              </a:rPr>
              <a:t>Ответ: х</a:t>
            </a:r>
            <a:r>
              <a:rPr lang="ru-RU" sz="2000" b="1" baseline="-25000" dirty="0" smtClean="0">
                <a:solidFill>
                  <a:srgbClr val="00B050"/>
                </a:solidFill>
              </a:rPr>
              <a:t>1</a:t>
            </a:r>
            <a:r>
              <a:rPr lang="ru-RU" sz="2000" b="1" dirty="0" smtClean="0">
                <a:solidFill>
                  <a:srgbClr val="00B050"/>
                </a:solidFill>
              </a:rPr>
              <a:t> = 4, х</a:t>
            </a:r>
            <a:r>
              <a:rPr lang="ru-RU" sz="2000" b="1" baseline="-25000" dirty="0" smtClean="0">
                <a:solidFill>
                  <a:srgbClr val="00B050"/>
                </a:solidFill>
              </a:rPr>
              <a:t>2</a:t>
            </a:r>
            <a:r>
              <a:rPr lang="ru-RU" sz="2000" b="1" dirty="0" smtClean="0">
                <a:solidFill>
                  <a:srgbClr val="00B050"/>
                </a:solidFill>
              </a:rPr>
              <a:t> = 0,25</a:t>
            </a:r>
          </a:p>
          <a:p>
            <a:pPr eaLnBrk="1" hangingPunct="1">
              <a:buNone/>
            </a:pPr>
            <a:endParaRPr lang="ru-RU" sz="1600" dirty="0" smtClean="0">
              <a:solidFill>
                <a:srgbClr val="0000FF"/>
              </a:solidFill>
            </a:endParaRPr>
          </a:p>
          <a:p>
            <a:pPr eaLnBrk="1" hangingPunct="1">
              <a:buNone/>
            </a:pPr>
            <a:endParaRPr lang="ru-RU" sz="2000" b="1" dirty="0" smtClean="0">
              <a:solidFill>
                <a:srgbClr val="0000FF"/>
              </a:solidFill>
            </a:endParaRPr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571472" y="1928802"/>
          <a:ext cx="2528888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53" name="Формула" r:id="rId3" imgW="1002960" imgH="431640" progId="Equation.3">
                  <p:embed/>
                </p:oleObj>
              </mc:Choice>
              <mc:Fallback>
                <p:oleObj name="Формула" r:id="rId3" imgW="1002960" imgH="43164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2" y="1928802"/>
                        <a:ext cx="2528888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2"/>
          <p:cNvGraphicFramePr>
            <a:graphicFrameLocks noChangeAspect="1"/>
          </p:cNvGraphicFramePr>
          <p:nvPr/>
        </p:nvGraphicFramePr>
        <p:xfrm>
          <a:off x="571472" y="2786058"/>
          <a:ext cx="1984375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54" name="Формула" r:id="rId5" imgW="787320" imgH="228600" progId="Equation.3">
                  <p:embed/>
                </p:oleObj>
              </mc:Choice>
              <mc:Fallback>
                <p:oleObj name="Формула" r:id="rId5" imgW="787320" imgH="2286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2" y="2786058"/>
                        <a:ext cx="1984375" cy="377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2"/>
          <p:cNvGraphicFramePr>
            <a:graphicFrameLocks noChangeAspect="1"/>
          </p:cNvGraphicFramePr>
          <p:nvPr/>
        </p:nvGraphicFramePr>
        <p:xfrm>
          <a:off x="642910" y="3214686"/>
          <a:ext cx="1600200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55" name="Формула" r:id="rId7" imgW="634680" imgH="228600" progId="Equation.3">
                  <p:embed/>
                </p:oleObj>
              </mc:Choice>
              <mc:Fallback>
                <p:oleObj name="Формула" r:id="rId7" imgW="634680" imgH="2286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3214686"/>
                        <a:ext cx="1600200" cy="377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1" name="Object 11"/>
          <p:cNvGraphicFramePr>
            <a:graphicFrameLocks noChangeAspect="1"/>
          </p:cNvGraphicFramePr>
          <p:nvPr/>
        </p:nvGraphicFramePr>
        <p:xfrm>
          <a:off x="500034" y="1142984"/>
          <a:ext cx="371475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56" name="Формула" r:id="rId9" imgW="1473120" imgH="431640" progId="Equation.3">
                  <p:embed/>
                </p:oleObj>
              </mc:Choice>
              <mc:Fallback>
                <p:oleObj name="Формула" r:id="rId9" imgW="1473120" imgH="43164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34" y="1142984"/>
                        <a:ext cx="371475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143372" y="1285860"/>
            <a:ext cx="457203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+mn-lt"/>
              </a:rPr>
              <a:t>Приведём подобные</a:t>
            </a:r>
          </a:p>
          <a:p>
            <a:endParaRPr lang="ru-RU" sz="2000" b="1" dirty="0" smtClean="0">
              <a:solidFill>
                <a:srgbClr val="002060"/>
              </a:solidFill>
              <a:latin typeface="+mn-lt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+mn-lt"/>
              </a:rPr>
              <a:t>Умножим обе части уравнения на </a:t>
            </a:r>
          </a:p>
          <a:p>
            <a:endParaRPr lang="ru-RU" sz="2000" b="1" dirty="0" smtClean="0">
              <a:solidFill>
                <a:srgbClr val="002060"/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endParaRPr lang="ru-RU" sz="2000" b="1" dirty="0" smtClean="0">
              <a:solidFill>
                <a:srgbClr val="002060"/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2060"/>
                </a:solidFill>
                <a:latin typeface="+mn-lt"/>
              </a:rPr>
              <a:t>Разделим обе части уравнения на 12</a:t>
            </a:r>
            <a:endParaRPr lang="en-US" sz="2000" b="1" dirty="0" smtClean="0">
              <a:solidFill>
                <a:srgbClr val="002060"/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2060"/>
                </a:solidFill>
                <a:latin typeface="+mn-lt"/>
              </a:rPr>
              <a:t>Получили уравнение вида: х</a:t>
            </a:r>
            <a:r>
              <a:rPr lang="ru-RU" sz="2000" b="1" baseline="30000" dirty="0" smtClean="0">
                <a:solidFill>
                  <a:srgbClr val="002060"/>
                </a:solidFill>
                <a:latin typeface="+mn-lt"/>
              </a:rPr>
              <a:t>2 </a:t>
            </a:r>
            <a:r>
              <a:rPr lang="ru-RU" sz="2000" b="1" dirty="0" smtClean="0">
                <a:solidFill>
                  <a:srgbClr val="002060"/>
                </a:solidFill>
                <a:latin typeface="+mn-lt"/>
              </a:rPr>
              <a:t>= а</a:t>
            </a:r>
          </a:p>
          <a:p>
            <a:endParaRPr lang="ru-RU" sz="2000" b="1" dirty="0" smtClean="0">
              <a:solidFill>
                <a:srgbClr val="002060"/>
              </a:solidFill>
              <a:latin typeface="+mn-lt"/>
            </a:endParaRPr>
          </a:p>
          <a:p>
            <a:endParaRPr lang="ru-RU" sz="2000" b="1" dirty="0" smtClean="0">
              <a:solidFill>
                <a:srgbClr val="002060"/>
              </a:solidFill>
              <a:latin typeface="+mn-lt"/>
            </a:endParaRPr>
          </a:p>
        </p:txBody>
      </p:sp>
      <p:graphicFrame>
        <p:nvGraphicFramePr>
          <p:cNvPr id="3" name="Object 12"/>
          <p:cNvGraphicFramePr>
            <a:graphicFrameLocks noChangeAspect="1"/>
          </p:cNvGraphicFramePr>
          <p:nvPr/>
        </p:nvGraphicFramePr>
        <p:xfrm>
          <a:off x="5357818" y="2214554"/>
          <a:ext cx="1600200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57" name="Формула" r:id="rId11" imgW="634680" imgH="228600" progId="Equation.3">
                  <p:embed/>
                </p:oleObj>
              </mc:Choice>
              <mc:Fallback>
                <p:oleObj name="Формула" r:id="rId11" imgW="634680" imgH="2286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7818" y="2214554"/>
                        <a:ext cx="1600200" cy="377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3"/>
          <p:cNvGraphicFramePr>
            <a:graphicFrameLocks noChangeAspect="1"/>
          </p:cNvGraphicFramePr>
          <p:nvPr/>
        </p:nvGraphicFramePr>
        <p:xfrm>
          <a:off x="571472" y="4143380"/>
          <a:ext cx="2497138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58" name="Формула" r:id="rId13" imgW="990360" imgH="698400" progId="Equation.3">
                  <p:embed/>
                </p:oleObj>
              </mc:Choice>
              <mc:Fallback>
                <p:oleObj name="Формула" r:id="rId13" imgW="990360" imgH="69840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2" y="4143380"/>
                        <a:ext cx="2497138" cy="1152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4"/>
          <p:cNvGraphicFramePr>
            <a:graphicFrameLocks noChangeAspect="1"/>
          </p:cNvGraphicFramePr>
          <p:nvPr/>
        </p:nvGraphicFramePr>
        <p:xfrm>
          <a:off x="3214678" y="4071942"/>
          <a:ext cx="3683000" cy="1487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59" name="Формула" r:id="rId15" imgW="1460160" imgH="901440" progId="Equation.3">
                  <p:embed/>
                </p:oleObj>
              </mc:Choice>
              <mc:Fallback>
                <p:oleObj name="Формула" r:id="rId15" imgW="1460160" imgH="90144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4678" y="4071942"/>
                        <a:ext cx="3683000" cy="1487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Методы решения логарифмических уравнений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b="1" i="1" dirty="0" smtClean="0">
                <a:solidFill>
                  <a:srgbClr val="7030A0"/>
                </a:solidFill>
              </a:rPr>
              <a:t>Решение уравнений по свойствам логарифма.</a:t>
            </a:r>
            <a:endParaRPr lang="ru-RU" dirty="0" smtClean="0">
              <a:solidFill>
                <a:srgbClr val="7030A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b="1" i="1" dirty="0" smtClean="0">
                <a:solidFill>
                  <a:srgbClr val="00B050"/>
                </a:solidFill>
              </a:rPr>
              <a:t>Решение уравнений по  определению  логарифма</a:t>
            </a:r>
            <a:endParaRPr lang="ru-RU" dirty="0" smtClean="0">
              <a:solidFill>
                <a:srgbClr val="00B05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b="1" i="1" dirty="0" smtClean="0">
                <a:solidFill>
                  <a:srgbClr val="7030A0"/>
                </a:solidFill>
              </a:rPr>
              <a:t>Решение уравнений  заменой переменной.</a:t>
            </a:r>
            <a:endParaRPr lang="ru-RU" dirty="0" smtClean="0">
              <a:solidFill>
                <a:srgbClr val="7030A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b="1" i="1" dirty="0" smtClean="0">
                <a:solidFill>
                  <a:srgbClr val="00B050"/>
                </a:solidFill>
              </a:rPr>
              <a:t>Приведение обоих частей уравнения к логарифму по одному основанию</a:t>
            </a:r>
            <a:r>
              <a:rPr lang="ru-RU" dirty="0" smtClean="0">
                <a:solidFill>
                  <a:srgbClr val="00B050"/>
                </a:solidFill>
              </a:rPr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3888" indent="-51435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endParaRPr lang="ru-RU" sz="2500" b="1" dirty="0"/>
          </a:p>
          <a:p>
            <a:pPr marL="623888" indent="-51435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ru-RU" sz="2500" b="1" dirty="0"/>
              <a:t>                  </a:t>
            </a:r>
            <a:r>
              <a:rPr lang="ru-RU" sz="2500" b="1" dirty="0" smtClean="0"/>
              <a:t>                                         </a:t>
            </a:r>
          </a:p>
          <a:p>
            <a:pPr marL="623888" indent="-51435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ru-RU" sz="2500" b="1" dirty="0" smtClean="0"/>
              <a:t>                                                     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</a:p>
          <a:p>
            <a:pPr marL="623888" indent="-51435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endParaRPr lang="ru-RU" b="1" dirty="0" smtClean="0">
              <a:solidFill>
                <a:srgbClr val="00B050"/>
              </a:solidFill>
            </a:endParaRPr>
          </a:p>
          <a:p>
            <a:pPr marL="623888" indent="-51435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endParaRPr lang="ru-RU" b="1" dirty="0" smtClean="0">
              <a:solidFill>
                <a:srgbClr val="00B050"/>
              </a:solidFill>
            </a:endParaRPr>
          </a:p>
          <a:p>
            <a:pPr marL="623888" indent="-51435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ru-RU" b="1" dirty="0" smtClean="0">
                <a:solidFill>
                  <a:srgbClr val="00B050"/>
                </a:solidFill>
              </a:rPr>
              <a:t>                                                 </a:t>
            </a:r>
            <a:r>
              <a:rPr lang="ru-RU" sz="2500" b="1" dirty="0" smtClean="0"/>
              <a:t>    </a:t>
            </a:r>
            <a:endParaRPr lang="ru-RU" sz="1800" b="1" dirty="0">
              <a:solidFill>
                <a:schemeClr val="accent2"/>
              </a:solidFill>
              <a:latin typeface="Arial" charset="0"/>
            </a:endParaRPr>
          </a:p>
        </p:txBody>
      </p:sp>
      <p:graphicFrame>
        <p:nvGraphicFramePr>
          <p:cNvPr id="32771" name="Object 8"/>
          <p:cNvGraphicFramePr>
            <a:graphicFrameLocks noChangeAspect="1"/>
          </p:cNvGraphicFramePr>
          <p:nvPr/>
        </p:nvGraphicFramePr>
        <p:xfrm>
          <a:off x="428596" y="1142984"/>
          <a:ext cx="4578350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98" name="Формула" r:id="rId3" imgW="1307880" imgH="228600" progId="Equation.3">
                  <p:embed/>
                </p:oleObj>
              </mc:Choice>
              <mc:Fallback>
                <p:oleObj name="Формула" r:id="rId3" imgW="1307880" imgH="228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596" y="1142984"/>
                        <a:ext cx="4578350" cy="496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Первичное закрепление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/>
        </p:nvGraphicFramePr>
        <p:xfrm>
          <a:off x="500034" y="1643050"/>
          <a:ext cx="3611562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99" name="Формула" r:id="rId5" imgW="1434960" imgH="431640" progId="Equation.3">
                  <p:embed/>
                </p:oleObj>
              </mc:Choice>
              <mc:Fallback>
                <p:oleObj name="Формула" r:id="rId5" imgW="1434960" imgH="431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34" y="1643050"/>
                        <a:ext cx="3611562" cy="654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8"/>
          <p:cNvGraphicFramePr>
            <a:graphicFrameLocks noChangeAspect="1"/>
          </p:cNvGraphicFramePr>
          <p:nvPr/>
        </p:nvGraphicFramePr>
        <p:xfrm>
          <a:off x="455613" y="2065338"/>
          <a:ext cx="4667250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00" name="Формула" r:id="rId7" imgW="1333440" imgH="431640" progId="Equation.3">
                  <p:embed/>
                </p:oleObj>
              </mc:Choice>
              <mc:Fallback>
                <p:oleObj name="Формула" r:id="rId7" imgW="1333440" imgH="431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613" y="2065338"/>
                        <a:ext cx="4667250" cy="938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8"/>
          <p:cNvGraphicFramePr>
            <a:graphicFrameLocks noChangeAspect="1"/>
          </p:cNvGraphicFramePr>
          <p:nvPr/>
        </p:nvGraphicFramePr>
        <p:xfrm>
          <a:off x="500034" y="3000372"/>
          <a:ext cx="3322638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01" name="Формула" r:id="rId9" imgW="1282680" imgH="241200" progId="Equation.3">
                  <p:embed/>
                </p:oleObj>
              </mc:Choice>
              <mc:Fallback>
                <p:oleObj name="Формула" r:id="rId9" imgW="1282680" imgH="2412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34" y="3000372"/>
                        <a:ext cx="3322638" cy="481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8"/>
          <p:cNvGraphicFramePr>
            <a:graphicFrameLocks noChangeAspect="1"/>
          </p:cNvGraphicFramePr>
          <p:nvPr/>
        </p:nvGraphicFramePr>
        <p:xfrm>
          <a:off x="571472" y="3571876"/>
          <a:ext cx="3849688" cy="48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02" name="Формула" r:id="rId11" imgW="1485720" imgH="241200" progId="Equation.3">
                  <p:embed/>
                </p:oleObj>
              </mc:Choice>
              <mc:Fallback>
                <p:oleObj name="Формула" r:id="rId11" imgW="1485720" imgH="2412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2" y="3571876"/>
                        <a:ext cx="3849688" cy="481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5899150" y="3584575"/>
          <a:ext cx="1481138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03" name="Формула" r:id="rId13" imgW="571320" imgH="228600" progId="Equation.3">
                  <p:embed/>
                </p:oleObj>
              </mc:Choice>
              <mc:Fallback>
                <p:oleObj name="Формула" r:id="rId13" imgW="571320" imgH="2286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9150" y="3584575"/>
                        <a:ext cx="1481138" cy="455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/>
        </p:nvGraphicFramePr>
        <p:xfrm>
          <a:off x="406400" y="4071938"/>
          <a:ext cx="3762375" cy="20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04" name="Формула" r:id="rId15" imgW="1955520" imgH="1295280" progId="Equation.3">
                  <p:embed/>
                </p:oleObj>
              </mc:Choice>
              <mc:Fallback>
                <p:oleObj name="Формула" r:id="rId15" imgW="1955520" imgH="12952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4071938"/>
                        <a:ext cx="3762375" cy="200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0" name="Object 11"/>
          <p:cNvGraphicFramePr>
            <a:graphicFrameLocks noChangeAspect="1"/>
          </p:cNvGraphicFramePr>
          <p:nvPr/>
        </p:nvGraphicFramePr>
        <p:xfrm>
          <a:off x="4214810" y="4214818"/>
          <a:ext cx="2185988" cy="204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05" name="Формула" r:id="rId17" imgW="990360" imgH="1091880" progId="Equation.3">
                  <p:embed/>
                </p:oleObj>
              </mc:Choice>
              <mc:Fallback>
                <p:oleObj name="Формула" r:id="rId17" imgW="990360" imgH="109188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4810" y="4214818"/>
                        <a:ext cx="2185988" cy="2047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2"/>
          <p:cNvGraphicFramePr>
            <a:graphicFrameLocks noChangeAspect="1"/>
          </p:cNvGraphicFramePr>
          <p:nvPr/>
        </p:nvGraphicFramePr>
        <p:xfrm>
          <a:off x="6572264" y="5072074"/>
          <a:ext cx="2130425" cy="1262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06" name="Формула" r:id="rId19" imgW="965160" imgH="672840" progId="Equation.3">
                  <p:embed/>
                </p:oleObj>
              </mc:Choice>
              <mc:Fallback>
                <p:oleObj name="Формула" r:id="rId19" imgW="965160" imgH="67284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264" y="5072074"/>
                        <a:ext cx="2130425" cy="1262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500034" y="6215082"/>
            <a:ext cx="35060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buNone/>
            </a:pPr>
            <a:r>
              <a:rPr lang="ru-RU" sz="2400" b="1" dirty="0" smtClean="0">
                <a:solidFill>
                  <a:srgbClr val="00B050"/>
                </a:solidFill>
                <a:latin typeface="+mn-lt"/>
              </a:rPr>
              <a:t>Ответ: х</a:t>
            </a:r>
            <a:r>
              <a:rPr lang="ru-RU" sz="2400" b="1" baseline="-25000" dirty="0" smtClean="0">
                <a:solidFill>
                  <a:srgbClr val="00B050"/>
                </a:solidFill>
                <a:latin typeface="+mn-lt"/>
              </a:rPr>
              <a:t>1 </a:t>
            </a:r>
            <a:r>
              <a:rPr lang="ru-RU" sz="2400" b="1" dirty="0" smtClean="0">
                <a:solidFill>
                  <a:srgbClr val="00B050"/>
                </a:solidFill>
                <a:latin typeface="+mn-lt"/>
              </a:rPr>
              <a:t>=         , х</a:t>
            </a:r>
            <a:r>
              <a:rPr lang="ru-RU" sz="2400" b="1" baseline="-25000" dirty="0" smtClean="0">
                <a:solidFill>
                  <a:srgbClr val="00B050"/>
                </a:solidFill>
                <a:latin typeface="+mn-lt"/>
              </a:rPr>
              <a:t>2</a:t>
            </a:r>
            <a:r>
              <a:rPr lang="ru-RU" sz="2400" b="1" dirty="0" smtClean="0">
                <a:solidFill>
                  <a:srgbClr val="00B050"/>
                </a:solidFill>
                <a:latin typeface="+mn-lt"/>
              </a:rPr>
              <a:t> = 25.</a:t>
            </a:r>
          </a:p>
        </p:txBody>
      </p:sp>
      <p:graphicFrame>
        <p:nvGraphicFramePr>
          <p:cNvPr id="12" name="Object 13"/>
          <p:cNvGraphicFramePr>
            <a:graphicFrameLocks noChangeAspect="1"/>
          </p:cNvGraphicFramePr>
          <p:nvPr/>
        </p:nvGraphicFramePr>
        <p:xfrm>
          <a:off x="2143108" y="6215082"/>
          <a:ext cx="503238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07" name="Формула" r:id="rId21" imgW="228600" imgH="228600" progId="Equation.3">
                  <p:embed/>
                </p:oleObj>
              </mc:Choice>
              <mc:Fallback>
                <p:oleObj name="Формула" r:id="rId21" imgW="228600" imgH="22860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08" y="6215082"/>
                        <a:ext cx="503238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3888" indent="-51435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endParaRPr lang="ru-RU" sz="2500" b="1" dirty="0"/>
          </a:p>
          <a:p>
            <a:pPr marL="623888" indent="-51435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ru-RU" sz="2500" b="1" dirty="0"/>
              <a:t>                  </a:t>
            </a:r>
            <a:r>
              <a:rPr lang="ru-RU" sz="2500" b="1" dirty="0" smtClean="0"/>
              <a:t>                                         </a:t>
            </a:r>
          </a:p>
          <a:p>
            <a:pPr marL="623888" indent="-51435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ru-RU" sz="2500" b="1" dirty="0" smtClean="0"/>
              <a:t>                                                     </a:t>
            </a:r>
            <a:r>
              <a:rPr lang="ru-RU" b="1" dirty="0" smtClean="0">
                <a:solidFill>
                  <a:srgbClr val="00B050"/>
                </a:solidFill>
              </a:rPr>
              <a:t> 4</a:t>
            </a:r>
          </a:p>
          <a:p>
            <a:pPr marL="623888" indent="-51435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endParaRPr lang="ru-RU" b="1" dirty="0" smtClean="0">
              <a:solidFill>
                <a:srgbClr val="00B050"/>
              </a:solidFill>
            </a:endParaRPr>
          </a:p>
          <a:p>
            <a:pPr marL="623888" indent="-51435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endParaRPr lang="ru-RU" b="1" dirty="0" smtClean="0">
              <a:solidFill>
                <a:srgbClr val="00B050"/>
              </a:solidFill>
            </a:endParaRPr>
          </a:p>
          <a:p>
            <a:pPr marL="623888" indent="-51435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ru-RU" b="1" dirty="0" smtClean="0">
                <a:solidFill>
                  <a:srgbClr val="00B050"/>
                </a:solidFill>
              </a:rPr>
              <a:t>                                             16    </a:t>
            </a:r>
            <a:r>
              <a:rPr lang="ru-RU" sz="2500" b="1" dirty="0" smtClean="0"/>
              <a:t>    </a:t>
            </a:r>
            <a:endParaRPr lang="ru-RU" sz="1800" b="1" dirty="0">
              <a:solidFill>
                <a:schemeClr val="accent2"/>
              </a:solidFill>
              <a:latin typeface="Arial" charset="0"/>
            </a:endParaRPr>
          </a:p>
        </p:txBody>
      </p:sp>
      <p:graphicFrame>
        <p:nvGraphicFramePr>
          <p:cNvPr id="32771" name="Object 8"/>
          <p:cNvGraphicFramePr>
            <a:graphicFrameLocks noChangeAspect="1"/>
          </p:cNvGraphicFramePr>
          <p:nvPr/>
        </p:nvGraphicFramePr>
        <p:xfrm>
          <a:off x="785786" y="2263775"/>
          <a:ext cx="4000528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96" name="Формула" r:id="rId3" imgW="1143000" imgH="342720" progId="Equation.3">
                  <p:embed/>
                </p:oleObj>
              </mc:Choice>
              <mc:Fallback>
                <p:oleObj name="Формула" r:id="rId3" imgW="1143000" imgH="34272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786" y="2263775"/>
                        <a:ext cx="4000528" cy="746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714348" y="3429000"/>
          <a:ext cx="4494212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97" name="Формула" r:id="rId5" imgW="1638000" imgH="228600" progId="Equation.3">
                  <p:embed/>
                </p:oleObj>
              </mc:Choice>
              <mc:Fallback>
                <p:oleObj name="Формула" r:id="rId5" imgW="16380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48" y="3429000"/>
                        <a:ext cx="4494212" cy="531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Закрепление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33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Гимнастика для глаз</a:t>
            </a:r>
            <a:endParaRPr lang="ru-RU" b="1" dirty="0">
              <a:solidFill>
                <a:srgbClr val="33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FF0000"/>
                </a:solidFill>
              </a:rPr>
              <a:t>Сильно зажмурьте глаза, откройте глаза и посмотрите на предмет перед Вами (повторите 5 раз).</a:t>
            </a:r>
          </a:p>
          <a:p>
            <a:pPr>
              <a:buNone/>
            </a:pPr>
            <a:endParaRPr lang="ru-RU" sz="2400" b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0000FF"/>
                </a:solidFill>
              </a:rPr>
              <a:t>Закройте глаза, откройте глаза, посмотрите направо, посмотрите налево (повторите 5 раз).</a:t>
            </a:r>
          </a:p>
          <a:p>
            <a:pPr>
              <a:buNone/>
            </a:pPr>
            <a:endParaRPr lang="ru-RU" sz="2400" b="1" dirty="0" smtClean="0">
              <a:solidFill>
                <a:srgbClr val="0000FF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00B050"/>
                </a:solidFill>
              </a:rPr>
              <a:t>Сильно зажмурьте глаза, откройте глаза и посмотрите на предмет вдали от вас (повторите 5 раз).</a:t>
            </a:r>
          </a:p>
        </p:txBody>
      </p:sp>
      <p:pic>
        <p:nvPicPr>
          <p:cNvPr id="4" name="Picture 91" descr="e3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215074" y="4929198"/>
            <a:ext cx="2336800" cy="166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 3" pitchFamily="18" charset="2"/>
              <a:buNone/>
            </a:pPr>
            <a:endParaRPr lang="ru-RU" sz="5400" b="1" i="1" dirty="0">
              <a:solidFill>
                <a:srgbClr val="0099CC"/>
              </a:solidFill>
            </a:endParaRPr>
          </a:p>
          <a:p>
            <a:pPr algn="ctr">
              <a:buFont typeface="Wingdings 3" pitchFamily="18" charset="2"/>
              <a:buNone/>
            </a:pPr>
            <a:r>
              <a:rPr lang="ru-RU" sz="5400" b="1" i="1" dirty="0">
                <a:solidFill>
                  <a:srgbClr val="0099CC"/>
                </a:solidFill>
              </a:rPr>
              <a:t>Логарифмическая </a:t>
            </a:r>
            <a:r>
              <a:rPr lang="ru-RU" sz="5400" b="1" i="1" dirty="0" smtClean="0">
                <a:solidFill>
                  <a:srgbClr val="0099CC"/>
                </a:solidFill>
              </a:rPr>
              <a:t>спираль</a:t>
            </a:r>
            <a:endParaRPr lang="ru-RU" sz="5400" b="1" i="1" dirty="0">
              <a:solidFill>
                <a:srgbClr val="0099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00188"/>
            <a:ext cx="5500688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Прямоугольник 24"/>
          <p:cNvSpPr>
            <a:spLocks noChangeArrowheads="1"/>
          </p:cNvSpPr>
          <p:nvPr/>
        </p:nvSpPr>
        <p:spPr bwMode="auto">
          <a:xfrm>
            <a:off x="4714875" y="2571750"/>
            <a:ext cx="457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>
                <a:latin typeface="Lucida Sans Unicode" pitchFamily="34" charset="0"/>
              </a:rPr>
              <a:t>      – угол поворота относительно     </a:t>
            </a:r>
          </a:p>
          <a:p>
            <a:pPr eaLnBrk="1" hangingPunct="1"/>
            <a:r>
              <a:rPr lang="ru-RU">
                <a:latin typeface="Lucida Sans Unicode" pitchFamily="34" charset="0"/>
              </a:rPr>
              <a:t>     полюса</a:t>
            </a:r>
          </a:p>
        </p:txBody>
      </p:sp>
      <p:pic>
        <p:nvPicPr>
          <p:cNvPr id="3" name="Заголовок 2"/>
          <p:cNvPicPr>
            <a:picLocks noGrp="1" noChangeArrowheads="1"/>
          </p:cNvPicPr>
          <p:nvPr>
            <p:ph type="title"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0988" y="-152400"/>
            <a:ext cx="8240712" cy="1341438"/>
          </a:xfrm>
        </p:spPr>
      </p:pic>
      <p:sp>
        <p:nvSpPr>
          <p:cNvPr id="2150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ru-RU">
              <a:latin typeface="Lucida Sans Unicode" pitchFamily="34" charset="0"/>
            </a:endParaRPr>
          </a:p>
        </p:txBody>
      </p:sp>
      <p:sp>
        <p:nvSpPr>
          <p:cNvPr id="21510" name="TextBox 7"/>
          <p:cNvSpPr txBox="1">
            <a:spLocks noChangeArrowheads="1"/>
          </p:cNvSpPr>
          <p:nvPr/>
        </p:nvSpPr>
        <p:spPr bwMode="auto">
          <a:xfrm>
            <a:off x="5357813" y="3857625"/>
            <a:ext cx="26431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u="sng">
                <a:latin typeface="Lucida Sans Unicode" pitchFamily="34" charset="0"/>
              </a:rPr>
              <a:t>или</a:t>
            </a:r>
          </a:p>
        </p:txBody>
      </p:sp>
      <p:sp>
        <p:nvSpPr>
          <p:cNvPr id="215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ru-RU">
              <a:latin typeface="Lucida Sans Unicode" pitchFamily="34" charset="0"/>
            </a:endParaRPr>
          </a:p>
        </p:txBody>
      </p:sp>
      <p:sp>
        <p:nvSpPr>
          <p:cNvPr id="215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ru-RU">
              <a:latin typeface="Lucida Sans Unicode" pitchFamily="34" charset="0"/>
            </a:endParaRPr>
          </a:p>
        </p:txBody>
      </p:sp>
      <p:pic>
        <p:nvPicPr>
          <p:cNvPr id="21513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3375" y="1143000"/>
            <a:ext cx="46005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ru-RU">
              <a:latin typeface="Lucida Sans Unicode" pitchFamily="34" charset="0"/>
            </a:endParaRPr>
          </a:p>
        </p:txBody>
      </p:sp>
      <p:sp>
        <p:nvSpPr>
          <p:cNvPr id="21515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ru-RU">
              <a:latin typeface="Lucida Sans Unicode" pitchFamily="34" charset="0"/>
            </a:endParaRPr>
          </a:p>
        </p:txBody>
      </p:sp>
      <p:sp>
        <p:nvSpPr>
          <p:cNvPr id="21516" name="Text Box 9"/>
          <p:cNvSpPr txBox="1">
            <a:spLocks noChangeArrowheads="1"/>
          </p:cNvSpPr>
          <p:nvPr/>
        </p:nvSpPr>
        <p:spPr bwMode="auto">
          <a:xfrm>
            <a:off x="5000625" y="1785938"/>
            <a:ext cx="4143375" cy="7080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Aft>
                <a:spcPts val="1000"/>
              </a:spcAft>
            </a:pPr>
            <a:r>
              <a:rPr lang="ru-RU" sz="2000">
                <a:solidFill>
                  <a:srgbClr val="C00000"/>
                </a:solidFill>
                <a:latin typeface="Calibri" pitchFamily="34" charset="0"/>
              </a:rPr>
              <a:t>   </a:t>
            </a:r>
            <a:r>
              <a:rPr lang="ru-RU" sz="2000">
                <a:latin typeface="Calibri" pitchFamily="34" charset="0"/>
              </a:rPr>
              <a:t>- расстояние от полюса до     произвольной точки на спирали</a:t>
            </a:r>
            <a:endParaRPr lang="ru-RU"/>
          </a:p>
        </p:txBody>
      </p:sp>
      <p:sp>
        <p:nvSpPr>
          <p:cNvPr id="2151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ru-RU">
              <a:latin typeface="Lucida Sans Unicode" pitchFamily="34" charset="0"/>
            </a:endParaRPr>
          </a:p>
        </p:txBody>
      </p:sp>
      <p:pic>
        <p:nvPicPr>
          <p:cNvPr id="21518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5" y="1857375"/>
            <a:ext cx="1428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ru-RU">
              <a:latin typeface="Lucida Sans Unicode" pitchFamily="34" charset="0"/>
            </a:endParaRPr>
          </a:p>
        </p:txBody>
      </p:sp>
      <p:pic>
        <p:nvPicPr>
          <p:cNvPr id="21520" name="Picture 1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5" y="2571750"/>
            <a:ext cx="1809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1" name="Прямоугольник 25"/>
          <p:cNvSpPr>
            <a:spLocks noChangeArrowheads="1"/>
          </p:cNvSpPr>
          <p:nvPr/>
        </p:nvSpPr>
        <p:spPr bwMode="auto">
          <a:xfrm>
            <a:off x="5214938" y="3286125"/>
            <a:ext cx="1682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>
                <a:latin typeface="Lucida Sans Unicode" pitchFamily="34" charset="0"/>
              </a:rPr>
              <a:t>– постоянная</a:t>
            </a:r>
          </a:p>
        </p:txBody>
      </p:sp>
      <p:sp>
        <p:nvSpPr>
          <p:cNvPr id="21522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ru-RU">
              <a:latin typeface="Lucida Sans Unicode" pitchFamily="34" charset="0"/>
            </a:endParaRPr>
          </a:p>
        </p:txBody>
      </p:sp>
      <p:pic>
        <p:nvPicPr>
          <p:cNvPr id="21523" name="Picture 16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0" y="3286125"/>
            <a:ext cx="15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4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ru-RU">
              <a:latin typeface="Lucida Sans Unicode" pitchFamily="34" charset="0"/>
            </a:endParaRPr>
          </a:p>
        </p:txBody>
      </p:sp>
      <p:pic>
        <p:nvPicPr>
          <p:cNvPr id="21525" name="Picture 18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38" y="3714750"/>
            <a:ext cx="20669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6" name="Прямоугольник 30"/>
          <p:cNvSpPr>
            <a:spLocks noChangeArrowheads="1"/>
          </p:cNvSpPr>
          <p:nvPr/>
        </p:nvSpPr>
        <p:spPr bwMode="auto">
          <a:xfrm>
            <a:off x="2428875" y="4429125"/>
            <a:ext cx="700087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2800">
                <a:solidFill>
                  <a:srgbClr val="00B050"/>
                </a:solidFill>
                <a:latin typeface="Lucida Sans Unicode" pitchFamily="34" charset="0"/>
              </a:rPr>
              <a:t>Спираль называется логарифмической, т.к. логарифм расстояния </a:t>
            </a:r>
            <a:r>
              <a:rPr lang="en-US" sz="2800">
                <a:solidFill>
                  <a:srgbClr val="00B050"/>
                </a:solidFill>
                <a:latin typeface="Lucida Sans Unicode" pitchFamily="34" charset="0"/>
              </a:rPr>
              <a:t>(        ) </a:t>
            </a:r>
            <a:r>
              <a:rPr lang="ru-RU" sz="2800">
                <a:solidFill>
                  <a:srgbClr val="00B050"/>
                </a:solidFill>
                <a:latin typeface="Lucida Sans Unicode" pitchFamily="34" charset="0"/>
              </a:rPr>
              <a:t>возрастает пропорционально углу поворота </a:t>
            </a:r>
          </a:p>
        </p:txBody>
      </p:sp>
      <p:sp>
        <p:nvSpPr>
          <p:cNvPr id="21527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ru-RU">
              <a:latin typeface="Lucida Sans Unicode" pitchFamily="34" charset="0"/>
            </a:endParaRPr>
          </a:p>
        </p:txBody>
      </p:sp>
      <p:pic>
        <p:nvPicPr>
          <p:cNvPr id="21528" name="Picture 20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6313" y="5357813"/>
            <a:ext cx="7715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9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ru-RU">
              <a:latin typeface="Lucida Sans Unicode" pitchFamily="34" charset="0"/>
            </a:endParaRPr>
          </a:p>
        </p:txBody>
      </p:sp>
      <p:pic>
        <p:nvPicPr>
          <p:cNvPr id="21530" name="Picture 22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500" y="5715000"/>
            <a:ext cx="20955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31" name="TextBox 35"/>
          <p:cNvSpPr txBox="1">
            <a:spLocks noChangeArrowheads="1"/>
          </p:cNvSpPr>
          <p:nvPr/>
        </p:nvSpPr>
        <p:spPr bwMode="auto">
          <a:xfrm>
            <a:off x="2143125" y="2428875"/>
            <a:ext cx="2143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u="sng">
                <a:solidFill>
                  <a:srgbClr val="C00000"/>
                </a:solidFill>
                <a:latin typeface="Lucida Sans Unicode" pitchFamily="34" charset="0"/>
              </a:rPr>
              <a:t>полюс</a:t>
            </a:r>
          </a:p>
        </p:txBody>
      </p:sp>
      <p:cxnSp>
        <p:nvCxnSpPr>
          <p:cNvPr id="40" name="Прямая со стрелкой 39"/>
          <p:cNvCxnSpPr/>
          <p:nvPr/>
        </p:nvCxnSpPr>
        <p:spPr>
          <a:xfrm rot="5400000">
            <a:off x="1393031" y="2964657"/>
            <a:ext cx="1285875" cy="78581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6" descr="C:\Parkan\Школа\Алгебра\Логарифмическая спираль\spiral_rotate_cw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8" y="1000125"/>
            <a:ext cx="5072062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Заголовок 2"/>
          <p:cNvPicPr>
            <a:picLocks noGrp="1" noChangeArrowheads="1"/>
          </p:cNvPicPr>
          <p:nvPr>
            <p:ph type="title"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3813" y="-6350"/>
            <a:ext cx="8497887" cy="1158875"/>
          </a:xfrm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-214313" y="1000125"/>
            <a:ext cx="5429251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eaLnBrk="1" hangingPunct="1">
              <a:spcBef>
                <a:spcPct val="100000"/>
              </a:spcBef>
              <a:buClr>
                <a:schemeClr val="accent1"/>
              </a:buClr>
              <a:buSzPct val="68000"/>
            </a:pPr>
            <a:r>
              <a:rPr lang="ru-RU" sz="2400" b="1">
                <a:solidFill>
                  <a:srgbClr val="002060"/>
                </a:solidFill>
                <a:latin typeface="Lucida Sans Unicode" pitchFamily="34" charset="0"/>
              </a:rPr>
              <a:t>	</a:t>
            </a:r>
            <a:r>
              <a:rPr lang="ru-RU" sz="2800" b="1">
                <a:solidFill>
                  <a:srgbClr val="002060"/>
                </a:solidFill>
                <a:latin typeface="Lucida Sans Unicode" pitchFamily="34" charset="0"/>
              </a:rPr>
              <a:t>Если вращать спираль вокруг полюса по часовой стрелке, то можно наблюдать кажущееся </a:t>
            </a:r>
            <a:r>
              <a:rPr lang="ru-RU" sz="2800" b="1" i="1">
                <a:solidFill>
                  <a:srgbClr val="FF0000"/>
                </a:solidFill>
                <a:latin typeface="Lucida Sans Unicode" pitchFamily="34" charset="0"/>
              </a:rPr>
              <a:t>растяжение</a:t>
            </a:r>
            <a:r>
              <a:rPr lang="ru-RU" sz="2800" b="1">
                <a:solidFill>
                  <a:srgbClr val="002060"/>
                </a:solidFill>
                <a:latin typeface="Lucida Sans Unicode" pitchFamily="34" charset="0"/>
              </a:rPr>
              <a:t> спирали.</a:t>
            </a:r>
            <a:endParaRPr lang="en-US" sz="2800" b="1">
              <a:solidFill>
                <a:srgbClr val="002060"/>
              </a:solidFill>
              <a:latin typeface="Lucida Sans Unicode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" y="3857625"/>
            <a:ext cx="2587625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 descr="C:\Parkan\Школа\Алгебра\Логарифмическая спираль\spiral_rotate_ccw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75" y="1071563"/>
            <a:ext cx="5357813" cy="507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Заголовок 2"/>
          <p:cNvPicPr>
            <a:picLocks noGrp="1" noChangeArrowheads="1"/>
          </p:cNvPicPr>
          <p:nvPr>
            <p:ph type="title"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-49213" y="-6350"/>
            <a:ext cx="8497888" cy="1158875"/>
          </a:xfrm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0" y="928688"/>
            <a:ext cx="4929188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eaLnBrk="1" hangingPunct="1">
              <a:spcBef>
                <a:spcPct val="100000"/>
              </a:spcBef>
              <a:buClr>
                <a:schemeClr val="accent1"/>
              </a:buClr>
              <a:buSzPct val="68000"/>
            </a:pPr>
            <a:r>
              <a:rPr lang="ru-RU" sz="2400" b="1">
                <a:solidFill>
                  <a:srgbClr val="002060"/>
                </a:solidFill>
                <a:latin typeface="Lucida Sans Unicode" pitchFamily="34" charset="0"/>
              </a:rPr>
              <a:t>	</a:t>
            </a:r>
            <a:r>
              <a:rPr lang="ru-RU" sz="2800" b="1">
                <a:solidFill>
                  <a:srgbClr val="002060"/>
                </a:solidFill>
                <a:latin typeface="Lucida Sans Unicode" pitchFamily="34" charset="0"/>
              </a:rPr>
              <a:t>Если вращать спираль вокруг полюса против часовой стрелки, то можно наблюдать кажущееся </a:t>
            </a:r>
            <a:r>
              <a:rPr lang="ru-RU" sz="2800" b="1" i="1">
                <a:solidFill>
                  <a:srgbClr val="FF0000"/>
                </a:solidFill>
                <a:latin typeface="Lucida Sans Unicode" pitchFamily="34" charset="0"/>
              </a:rPr>
              <a:t>сжатие</a:t>
            </a:r>
            <a:r>
              <a:rPr lang="ru-RU" sz="2800" b="1">
                <a:solidFill>
                  <a:srgbClr val="002060"/>
                </a:solidFill>
                <a:latin typeface="Lucida Sans Unicode" pitchFamily="34" charset="0"/>
              </a:rPr>
              <a:t> спирали.</a:t>
            </a:r>
            <a:endParaRPr lang="en-US" sz="2800" b="1">
              <a:solidFill>
                <a:srgbClr val="002060"/>
              </a:solidFill>
              <a:latin typeface="Lucida Sans Unicode" pitchFamily="34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25" y="3714750"/>
            <a:ext cx="2684463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srez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627814">
            <a:off x="5135563" y="3240088"/>
            <a:ext cx="3327400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Заголовок 2"/>
          <p:cNvPicPr>
            <a:picLocks noGrp="1" noChangeArrowheads="1"/>
          </p:cNvPicPr>
          <p:nvPr>
            <p:ph type="title"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96963" y="-6350"/>
            <a:ext cx="8497887" cy="1158875"/>
          </a:xfrm>
        </p:spPr>
      </p:pic>
      <p:pic>
        <p:nvPicPr>
          <p:cNvPr id="4" name="Picture 8" descr="060200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602324">
            <a:off x="606425" y="3659188"/>
            <a:ext cx="3663950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2" descr="K:\анимация\люди\10121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1495425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Rectangle 8"/>
          <p:cNvSpPr>
            <a:spLocks noChangeArrowheads="1"/>
          </p:cNvSpPr>
          <p:nvPr/>
        </p:nvSpPr>
        <p:spPr bwMode="auto">
          <a:xfrm>
            <a:off x="1214438" y="1285875"/>
            <a:ext cx="7286625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r>
              <a:rPr lang="ru-RU" sz="2800" b="1">
                <a:solidFill>
                  <a:srgbClr val="7030A0"/>
                </a:solidFill>
                <a:latin typeface="Lucida Sans Unicode" pitchFamily="34" charset="0"/>
              </a:rPr>
              <a:t>Спирали широко проявляют себя в живой природе. </a:t>
            </a:r>
            <a:r>
              <a:rPr lang="ru-RU" sz="2800" b="1">
                <a:solidFill>
                  <a:srgbClr val="FF0000"/>
                </a:solidFill>
                <a:latin typeface="Lucida Sans Unicode" pitchFamily="34" charset="0"/>
              </a:rPr>
              <a:t>Спирально</a:t>
            </a:r>
            <a:r>
              <a:rPr lang="ru-RU" sz="2800" b="1">
                <a:solidFill>
                  <a:srgbClr val="7030A0"/>
                </a:solidFill>
                <a:latin typeface="Lucida Sans Unicode" pitchFamily="34" charset="0"/>
              </a:rPr>
              <a:t> закручиваются усики растений, по </a:t>
            </a:r>
            <a:r>
              <a:rPr lang="ru-RU" sz="2800" b="1">
                <a:solidFill>
                  <a:srgbClr val="FF0000"/>
                </a:solidFill>
                <a:latin typeface="Lucida Sans Unicode" pitchFamily="34" charset="0"/>
              </a:rPr>
              <a:t>спирали</a:t>
            </a:r>
            <a:r>
              <a:rPr lang="ru-RU" sz="2800" b="1">
                <a:solidFill>
                  <a:srgbClr val="7030A0"/>
                </a:solidFill>
                <a:latin typeface="Lucida Sans Unicode" pitchFamily="34" charset="0"/>
              </a:rPr>
              <a:t> происходит рост тканей в стволах деревьев.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8" descr="C:\Parkan\Школа\Алгебра\Логарифмическая спираль\podsolnu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858863">
            <a:off x="3892550" y="1422400"/>
            <a:ext cx="4714875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9" descr="new_pa24"/>
          <p:cNvPicPr>
            <a:picLocks noChangeAspect="1" noChangeArrowheads="1"/>
          </p:cNvPicPr>
          <p:nvPr/>
        </p:nvPicPr>
        <p:blipFill>
          <a:blip r:embed="rId3">
            <a:lum bright="6000" contrast="24000"/>
          </a:blip>
          <a:srcRect/>
          <a:stretch>
            <a:fillRect/>
          </a:stretch>
        </p:blipFill>
        <p:spPr bwMode="auto">
          <a:xfrm rot="-1443180">
            <a:off x="749300" y="2743200"/>
            <a:ext cx="2857500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214313" y="357188"/>
            <a:ext cx="4143375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2800" b="1">
                <a:solidFill>
                  <a:srgbClr val="7030A0"/>
                </a:solidFill>
                <a:latin typeface="Lucida Sans Unicode" pitchFamily="34" charset="0"/>
              </a:rPr>
              <a:t>В подсолнухе семечки расположены по дугам, близким к </a:t>
            </a:r>
            <a:r>
              <a:rPr lang="ru-RU" sz="2800" b="1">
                <a:solidFill>
                  <a:srgbClr val="FF0000"/>
                </a:solidFill>
                <a:latin typeface="Lucida Sans Unicode" pitchFamily="34" charset="0"/>
              </a:rPr>
              <a:t>логарифмической спирали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060200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83096">
            <a:off x="504825" y="3873500"/>
            <a:ext cx="2890838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Text Box 8"/>
          <p:cNvSpPr txBox="1">
            <a:spLocks noChangeArrowheads="1"/>
          </p:cNvSpPr>
          <p:nvPr/>
        </p:nvSpPr>
        <p:spPr bwMode="auto">
          <a:xfrm>
            <a:off x="214313" y="142875"/>
            <a:ext cx="4929187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2800" b="1">
                <a:solidFill>
                  <a:srgbClr val="7030A0"/>
                </a:solidFill>
                <a:latin typeface="Lucida Sans Unicode" pitchFamily="34" charset="0"/>
              </a:rPr>
              <a:t>Рога животных растут лишь с одного конца. Этот рост осуществляется по </a:t>
            </a:r>
            <a:r>
              <a:rPr lang="ru-RU" sz="2800" b="1">
                <a:solidFill>
                  <a:srgbClr val="FF0000"/>
                </a:solidFill>
                <a:latin typeface="Lucida Sans Unicode" pitchFamily="34" charset="0"/>
              </a:rPr>
              <a:t>логарифмической спирали</a:t>
            </a:r>
            <a:r>
              <a:rPr lang="ru-RU" sz="2800" b="1">
                <a:solidFill>
                  <a:srgbClr val="7030A0"/>
                </a:solidFill>
                <a:latin typeface="Lucida Sans Unicode" pitchFamily="34" charset="0"/>
              </a:rPr>
              <a:t>. Например, рога баранов, коз, антилоп и других рогатых животных. </a:t>
            </a:r>
          </a:p>
        </p:txBody>
      </p:sp>
      <p:pic>
        <p:nvPicPr>
          <p:cNvPr id="9" name="Рисунок 8" descr="995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8" y="3143250"/>
            <a:ext cx="2122487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29250" y="357188"/>
            <a:ext cx="312420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511669">
            <a:off x="5503863" y="3295650"/>
            <a:ext cx="325755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0602004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226994">
            <a:off x="298450" y="3133725"/>
            <a:ext cx="32226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ectangle 10"/>
          <p:cNvSpPr>
            <a:spLocks noChangeArrowheads="1"/>
          </p:cNvSpPr>
          <p:nvPr/>
        </p:nvSpPr>
        <p:spPr bwMode="auto">
          <a:xfrm>
            <a:off x="0" y="0"/>
            <a:ext cx="91440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r>
              <a:rPr lang="ru-RU" sz="2400" b="1">
                <a:solidFill>
                  <a:srgbClr val="7030A0"/>
                </a:solidFill>
                <a:latin typeface="Lucida Sans Unicode" pitchFamily="34" charset="0"/>
              </a:rPr>
              <a:t>Раковины морских животных могут расти лишь в одном направлении. Чтобы не слишком вытягиваться в длину, им приходится скручиваться, причем каждый следующий виток подобен предыдущему. Поэтому раковины многих моллюсков, улиток, закручены</a:t>
            </a:r>
            <a:r>
              <a:rPr lang="ru-RU" sz="2400" b="1">
                <a:solidFill>
                  <a:srgbClr val="FF0000"/>
                </a:solidFill>
                <a:latin typeface="Lucida Sans Unicode" pitchFamily="34" charset="0"/>
              </a:rPr>
              <a:t> по логарифмической спирали</a:t>
            </a:r>
            <a:r>
              <a:rPr lang="ru-RU" sz="2400" b="1">
                <a:solidFill>
                  <a:srgbClr val="7030A0"/>
                </a:solidFill>
                <a:latin typeface="Lucida Sans Unicode" pitchFamily="34" charset="0"/>
              </a:rPr>
              <a:t>. 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029513">
            <a:off x="5184775" y="3048000"/>
            <a:ext cx="3640138" cy="271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0" descr="0602003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71813" y="4286250"/>
            <a:ext cx="2814637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раковины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57375" y="2714625"/>
            <a:ext cx="5429250" cy="362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714500" y="5473700"/>
            <a:ext cx="74295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sz="2800" b="1">
                <a:solidFill>
                  <a:srgbClr val="7030A0"/>
                </a:solidFill>
                <a:latin typeface="Lucida Sans Unicode" pitchFamily="34" charset="0"/>
              </a:rPr>
              <a:t>По </a:t>
            </a:r>
            <a:r>
              <a:rPr lang="ru-RU" sz="2800" b="1">
                <a:solidFill>
                  <a:srgbClr val="FF0000"/>
                </a:solidFill>
                <a:latin typeface="Lucida Sans Unicode" pitchFamily="34" charset="0"/>
              </a:rPr>
              <a:t>логарифмической спирали </a:t>
            </a:r>
            <a:r>
              <a:rPr lang="ru-RU" sz="2800" b="1">
                <a:solidFill>
                  <a:srgbClr val="7030A0"/>
                </a:solidFill>
                <a:latin typeface="Lucida Sans Unicode" pitchFamily="34" charset="0"/>
              </a:rPr>
              <a:t>формируется  тело циклона</a:t>
            </a:r>
          </a:p>
        </p:txBody>
      </p:sp>
      <p:pic>
        <p:nvPicPr>
          <p:cNvPr id="2867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45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C:\Parkan\Школа\Алгебра\Логарифмическая спираль\galax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412919">
            <a:off x="327025" y="1930400"/>
            <a:ext cx="4243388" cy="3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214313" y="285750"/>
            <a:ext cx="871537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sz="2800" b="1">
                <a:solidFill>
                  <a:srgbClr val="7030A0"/>
                </a:solidFill>
                <a:latin typeface="Lucida Sans Unicode" pitchFamily="34" charset="0"/>
              </a:rPr>
              <a:t>По </a:t>
            </a:r>
            <a:r>
              <a:rPr lang="ru-RU" sz="2800" b="1">
                <a:solidFill>
                  <a:srgbClr val="FF0000"/>
                </a:solidFill>
                <a:latin typeface="Lucida Sans Unicode" pitchFamily="34" charset="0"/>
              </a:rPr>
              <a:t>логарифмическим спиралям </a:t>
            </a:r>
            <a:r>
              <a:rPr lang="ru-RU" sz="2800" b="1">
                <a:solidFill>
                  <a:srgbClr val="7030A0"/>
                </a:solidFill>
                <a:latin typeface="Lucida Sans Unicode" pitchFamily="34" charset="0"/>
              </a:rPr>
              <a:t>закручены и многие галактики, в частности – </a:t>
            </a:r>
            <a:r>
              <a:rPr lang="ru-RU" sz="2800" b="1">
                <a:solidFill>
                  <a:srgbClr val="92D050"/>
                </a:solidFill>
                <a:latin typeface="Lucida Sans Unicode" pitchFamily="34" charset="0"/>
              </a:rPr>
              <a:t>Галактика Солнечной системы.</a:t>
            </a:r>
          </a:p>
        </p:txBody>
      </p:sp>
      <p:pic>
        <p:nvPicPr>
          <p:cNvPr id="9217" name="Picture 1" descr="C:\Documents and Settings\Ольга\Мои документы\Мои рисунки\природа\Планеты\18_ground01_me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110104">
            <a:off x="4498975" y="2471738"/>
            <a:ext cx="4144963" cy="382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Подведем итоги </a:t>
            </a:r>
            <a:endParaRPr lang="ru-RU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928938"/>
          <a:ext cx="8229600" cy="1643063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0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«3»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8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«4»</a:t>
                      </a:r>
                      <a:endParaRPr kumimoji="0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8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«5»</a:t>
                      </a:r>
                      <a:endParaRPr kumimoji="0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80008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8-12 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8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баллов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8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13-15</a:t>
                      </a:r>
                      <a:endParaRPr kumimoji="0" lang="ru-RU" sz="3600" b="0" i="0" u="none" strike="noStrike" cap="none" normalizeH="0" baseline="0" smtClean="0">
                        <a:ln>
                          <a:noFill/>
                        </a:ln>
                        <a:solidFill>
                          <a:srgbClr val="80008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баллов</a:t>
                      </a:r>
                      <a:endParaRPr kumimoji="0" lang="ru-RU" sz="3600" b="0" i="0" u="none" strike="noStrike" cap="none" normalizeH="0" baseline="0" smtClean="0">
                        <a:ln>
                          <a:noFill/>
                        </a:ln>
                        <a:solidFill>
                          <a:srgbClr val="80008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16-19</a:t>
                      </a:r>
                      <a:endParaRPr kumimoji="0" lang="ru-RU" sz="3600" b="0" i="0" u="none" strike="noStrike" cap="none" normalizeH="0" baseline="0" smtClean="0">
                        <a:ln>
                          <a:noFill/>
                        </a:ln>
                        <a:solidFill>
                          <a:srgbClr val="80008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баллов</a:t>
                      </a:r>
                      <a:endParaRPr kumimoji="0" lang="ru-RU" sz="3600" b="0" i="0" u="none" strike="noStrike" cap="none" normalizeH="0" baseline="0" smtClean="0">
                        <a:ln>
                          <a:noFill/>
                        </a:ln>
                        <a:solidFill>
                          <a:srgbClr val="80008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1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 useBgFill="1">
        <p:nvSpPr>
          <p:cNvPr id="5" name="Прямоугольник 4"/>
          <p:cNvSpPr/>
          <p:nvPr/>
        </p:nvSpPr>
        <p:spPr>
          <a:xfrm>
            <a:off x="857250" y="1643063"/>
            <a:ext cx="7286625" cy="928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b="1" dirty="0">
                <a:solidFill>
                  <a:srgbClr val="800080"/>
                </a:solidFill>
              </a:rPr>
              <a:t>Подсчитайте количество набранных Вами баллов.</a:t>
            </a:r>
          </a:p>
        </p:txBody>
      </p:sp>
      <p:pic>
        <p:nvPicPr>
          <p:cNvPr id="6" name="Picture 1" descr="C:\Documents and Settings\User\Мои документы\Мои рисунки\imagesCA9KZQ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3857620" y="5000636"/>
            <a:ext cx="1428759" cy="135731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87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каким настроением </a:t>
            </a:r>
            <a:b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 уходите с урока?</a:t>
            </a:r>
            <a:endParaRPr lang="ru-RU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7890" name="Picture 2" descr="C:\Documents and Settings\User\Мои документы\Мои рисунки\imagesCA1S74DQ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857496"/>
            <a:ext cx="1714512" cy="1500198"/>
          </a:xfrm>
          <a:prstGeom prst="rect">
            <a:avLst/>
          </a:prstGeom>
          <a:noFill/>
        </p:spPr>
      </p:pic>
      <p:pic>
        <p:nvPicPr>
          <p:cNvPr id="37891" name="Picture 3" descr="C:\Documents and Settings\User\Мои документы\Мои рисунки\imagesCA243AB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2857496"/>
            <a:ext cx="1357322" cy="1571636"/>
          </a:xfrm>
          <a:prstGeom prst="rect">
            <a:avLst/>
          </a:prstGeom>
          <a:noFill/>
        </p:spPr>
      </p:pic>
      <p:pic>
        <p:nvPicPr>
          <p:cNvPr id="10" name="Picture 1" descr="C:\Documents and Settings\User\Мои документы\Мои рисунки\imagesCA7RG5P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3857628"/>
            <a:ext cx="1928826" cy="242889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Домашнее задание.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2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86122"/>
          </a:xfrm>
        </p:spPr>
        <p:txBody>
          <a:bodyPr/>
          <a:lstStyle/>
          <a:p>
            <a:pPr algn="ctr">
              <a:buFont typeface="Arial" charset="0"/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algn="ctr">
              <a:buFont typeface="Arial" charset="0"/>
              <a:buNone/>
            </a:pPr>
            <a:r>
              <a:rPr lang="ru-RU" b="1" dirty="0" smtClean="0">
                <a:solidFill>
                  <a:srgbClr val="00B050"/>
                </a:solidFill>
              </a:rPr>
              <a:t>Задание на карточках- инструкциях.</a:t>
            </a:r>
          </a:p>
          <a:p>
            <a:pPr algn="ctr">
              <a:buFont typeface="Arial" charset="0"/>
              <a:buNone/>
            </a:pPr>
            <a:r>
              <a:rPr lang="ru-RU" b="1" dirty="0" smtClean="0">
                <a:solidFill>
                  <a:srgbClr val="FF0000"/>
                </a:solidFill>
              </a:rPr>
              <a:t>Выполняя домашнее задание, Вы закрепляете умение решать логарифмические уравнения!</a:t>
            </a:r>
          </a:p>
          <a:p>
            <a:endParaRPr lang="ru-RU" dirty="0" smtClean="0"/>
          </a:p>
        </p:txBody>
      </p:sp>
      <p:pic>
        <p:nvPicPr>
          <p:cNvPr id="4" name="Picture 1" descr="C:\Documents and Settings\User\Мои документы\Мои рисунки\imagesCA9KZQ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71472" y="5072074"/>
            <a:ext cx="1428759" cy="135731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62"/>
          </a:xfrm>
        </p:spPr>
        <p:txBody>
          <a:bodyPr/>
          <a:lstStyle/>
          <a:p>
            <a:pPr>
              <a:defRPr/>
            </a:pPr>
            <a:r>
              <a:rPr lang="ru-RU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Всем спасибо </a:t>
            </a:r>
            <a:br>
              <a:rPr lang="ru-RU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работу на уроке!</a:t>
            </a:r>
            <a:endParaRPr lang="ru-RU" b="1" i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71813"/>
            <a:ext cx="4257676" cy="3054350"/>
          </a:xfrm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Удачи</a:t>
            </a:r>
          </a:p>
          <a:p>
            <a:pPr algn="ctr">
              <a:buFont typeface="Arial" charset="0"/>
              <a:buNone/>
              <a:defRPr/>
            </a:pP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освоении </a:t>
            </a:r>
            <a:endParaRPr lang="en-US" sz="4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Arial" charset="0"/>
              <a:buNone/>
              <a:defRPr/>
            </a:pP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математики</a:t>
            </a:r>
            <a:endParaRPr lang="ru-RU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91" descr="e3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449888" y="2978150"/>
            <a:ext cx="2336800" cy="166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1959</TotalTime>
  <Words>1380</Words>
  <Application>Microsoft Office PowerPoint</Application>
  <PresentationFormat>Экран (4:3)</PresentationFormat>
  <Paragraphs>551</Paragraphs>
  <Slides>54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54</vt:i4>
      </vt:variant>
    </vt:vector>
  </HeadingPairs>
  <TitlesOfParts>
    <vt:vector size="66" baseType="lpstr">
      <vt:lpstr>Arial</vt:lpstr>
      <vt:lpstr>Book Antiqua</vt:lpstr>
      <vt:lpstr>Calibri</vt:lpstr>
      <vt:lpstr>Lucida Sans</vt:lpstr>
      <vt:lpstr>Lucida Sans Unicode</vt:lpstr>
      <vt:lpstr>Symbol</vt:lpstr>
      <vt:lpstr>Times New Roman</vt:lpstr>
      <vt:lpstr>Wingdings</vt:lpstr>
      <vt:lpstr>Wingdings 3</vt:lpstr>
      <vt:lpstr>Тема Office</vt:lpstr>
      <vt:lpstr>Уравнение</vt:lpstr>
      <vt:lpstr>Формула</vt:lpstr>
      <vt:lpstr> Методы решения логарифмических уравнений.</vt:lpstr>
      <vt:lpstr>Презентация PowerPoint</vt:lpstr>
      <vt:lpstr>Важнейшие научные достижения:</vt:lpstr>
      <vt:lpstr>Презентация PowerPoint</vt:lpstr>
      <vt:lpstr>Презентация PowerPoint</vt:lpstr>
      <vt:lpstr>Определение логарифма.</vt:lpstr>
      <vt:lpstr>Основное логарифмическое тождество</vt:lpstr>
      <vt:lpstr>Презентация PowerPoint</vt:lpstr>
      <vt:lpstr>Математический диктант:</vt:lpstr>
      <vt:lpstr>Математический диктант (ответы):</vt:lpstr>
      <vt:lpstr>Методы решения логарифмических уравнений</vt:lpstr>
      <vt:lpstr>Презентация PowerPoint</vt:lpstr>
      <vt:lpstr>Решение логарифмического уравнения по определению логарифма </vt:lpstr>
      <vt:lpstr>Решение логарифмического уравнения по определению логарифма </vt:lpstr>
      <vt:lpstr>Что надо знать и уметь,  для того, чтобы решить логарифмическое уравнение</vt:lpstr>
      <vt:lpstr>Решите сами</vt:lpstr>
      <vt:lpstr>Решите сами</vt:lpstr>
      <vt:lpstr>Решение логарифмического уравнения по определению логарифма </vt:lpstr>
      <vt:lpstr>Решение логарифмического уравнения по определению логарифма </vt:lpstr>
      <vt:lpstr>Решение логарифмического уравнения по определению логарифма </vt:lpstr>
      <vt:lpstr>Что надо знать и уметь,  для того, чтобы решить логарифмическое уравнение</vt:lpstr>
      <vt:lpstr>Решите сами</vt:lpstr>
      <vt:lpstr>Решение логарифмического уравнения по свойствам логарифма </vt:lpstr>
      <vt:lpstr>Решение логарифмического уравнения по свойствам логарифма </vt:lpstr>
      <vt:lpstr>Решение логарифмического уравнения по свойствам логарифма </vt:lpstr>
      <vt:lpstr>Решение логарифмического уравнения по свойствам логарифма </vt:lpstr>
      <vt:lpstr>Что надо знать и уметь,  для того, чтобы решить логарифмическое уравнение</vt:lpstr>
      <vt:lpstr>Решите сами</vt:lpstr>
      <vt:lpstr>Презентация PowerPoint</vt:lpstr>
      <vt:lpstr>Решение логарифмического уравнения введением новой переменной </vt:lpstr>
      <vt:lpstr>Что надо знать и уметь,  для того, чтобы решить логарифмическое уравнение</vt:lpstr>
      <vt:lpstr>Решите сами</vt:lpstr>
      <vt:lpstr>Презентация PowerPoint</vt:lpstr>
      <vt:lpstr>Проблема? </vt:lpstr>
      <vt:lpstr>Решение логарифмического уравнения приведением к одному основанию </vt:lpstr>
      <vt:lpstr>Решение логарифмического уравнения приведением к одному основанию </vt:lpstr>
      <vt:lpstr>Методы решения логарифмических уравнений</vt:lpstr>
      <vt:lpstr>Первичное закрепление</vt:lpstr>
      <vt:lpstr>Закрепление</vt:lpstr>
      <vt:lpstr>Гимнастика для глаз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Подведем итоги </vt:lpstr>
      <vt:lpstr>С каким настроением  Вы уходите с урока?</vt:lpstr>
      <vt:lpstr>Домашнее задание.</vt:lpstr>
      <vt:lpstr>Всем спасибо  за работу на уроке!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Производная тригонометрических функций.</dc:title>
  <dc:creator>Алёна</dc:creator>
  <cp:lastModifiedBy>User</cp:lastModifiedBy>
  <cp:revision>181</cp:revision>
  <dcterms:created xsi:type="dcterms:W3CDTF">2009-11-21T10:48:58Z</dcterms:created>
  <dcterms:modified xsi:type="dcterms:W3CDTF">2020-11-21T07:29:38Z</dcterms:modified>
</cp:coreProperties>
</file>