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2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B5B9A9F-F93F-43AF-A38E-5AC9B7FB1D64}" type="datetimeFigureOut">
              <a:rPr lang="ru-RU" smtClean="0"/>
              <a:t>11.11.2020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EC25A86-932A-4580-866F-04E9AC2E28E6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7" r:id="rId1"/>
    <p:sldLayoutId id="2147483998" r:id="rId2"/>
    <p:sldLayoutId id="2147483999" r:id="rId3"/>
    <p:sldLayoutId id="2147484000" r:id="rId4"/>
    <p:sldLayoutId id="2147484001" r:id="rId5"/>
    <p:sldLayoutId id="2147484002" r:id="rId6"/>
    <p:sldLayoutId id="2147484003" r:id="rId7"/>
    <p:sldLayoutId id="2147484004" r:id="rId8"/>
    <p:sldLayoutId id="2147484005" r:id="rId9"/>
    <p:sldLayoutId id="2147484006" r:id="rId10"/>
    <p:sldLayoutId id="21474840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https://krupiyadanai.files.wordpress.com/2015/07/ima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32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2934364"/>
            <a:ext cx="6858000" cy="9906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Основные сведения об алгоритмах Алгоритмические конструкции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Преподаватель: Иванникова Е.А.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/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044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23813"/>
            <a:ext cx="9163050" cy="690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upiyadanai.files.wordpress.com/2015/07/ima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32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Основные сведения об алгоритмах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800" u="sng" dirty="0" smtClean="0"/>
              <a:t>Алгоритм разрабатывается для решения некоторой задачи или класса задач. При этом</a:t>
            </a:r>
            <a:r>
              <a:rPr lang="ru-RU" sz="2800" dirty="0" smtClean="0"/>
              <a:t>:</a:t>
            </a:r>
          </a:p>
          <a:p>
            <a:r>
              <a:rPr lang="ru-RU" sz="2800" dirty="0" smtClean="0"/>
              <a:t>выделяются фигурирующие в задаче объекты, устанавливаются свойства объектов, отношения между объектами и возможные действия с объектами;</a:t>
            </a:r>
          </a:p>
          <a:p>
            <a:r>
              <a:rPr lang="ru-RU" sz="2800" dirty="0" smtClean="0"/>
              <a:t>определяются исходные данные и результат;</a:t>
            </a:r>
          </a:p>
          <a:p>
            <a:r>
              <a:rPr lang="ru-RU" sz="2800" dirty="0" smtClean="0"/>
              <a:t>определяется точная последовательность действий исполнителя, обеспечивающая переход от исходных данных к результату;</a:t>
            </a:r>
          </a:p>
          <a:p>
            <a:r>
              <a:rPr lang="ru-RU" sz="2800" dirty="0" smtClean="0"/>
              <a:t>последовательность действий записывается на языке, понятном исполнителю.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-9525"/>
            <a:ext cx="9153526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upiyadanai.files.wordpress.com/2015/07/ima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32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Основные сведения об алгоритмах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r>
              <a:rPr lang="ru-RU" sz="2800" u="sng" dirty="0" smtClean="0"/>
              <a:t>Если говорить о способах записи алгоритмов, то следует выделить следующие: </a:t>
            </a:r>
          </a:p>
          <a:p>
            <a:pPr lvl="0"/>
            <a:r>
              <a:rPr lang="ru-RU" sz="2800" b="1" i="1" dirty="0" smtClean="0">
                <a:solidFill>
                  <a:srgbClr val="FF0000"/>
                </a:solidFill>
              </a:rPr>
              <a:t>Словесный</a:t>
            </a:r>
            <a:r>
              <a:rPr lang="ru-RU" sz="2800" dirty="0" smtClean="0"/>
              <a:t>. Иными словами, на языке, которым удобно изъясняться составляющему. </a:t>
            </a:r>
          </a:p>
          <a:p>
            <a:pPr lvl="0"/>
            <a:r>
              <a:rPr lang="ru-RU" sz="2800" b="1" i="1" dirty="0" smtClean="0">
                <a:solidFill>
                  <a:srgbClr val="FF0000"/>
                </a:solidFill>
              </a:rPr>
              <a:t>Табличный</a:t>
            </a:r>
            <a:r>
              <a:rPr lang="ru-RU" sz="2800" dirty="0" smtClean="0"/>
              <a:t>. По логике вещей, алгоритм записывается в таблицы и, как правило, используется в качестве вспомогательного элемента. </a:t>
            </a:r>
          </a:p>
          <a:p>
            <a:pPr lvl="0"/>
            <a:r>
              <a:rPr lang="ru-RU" sz="2800" b="1" i="1" dirty="0" smtClean="0">
                <a:solidFill>
                  <a:srgbClr val="FF0000"/>
                </a:solidFill>
              </a:rPr>
              <a:t>Формульно-словесный</a:t>
            </a:r>
            <a:r>
              <a:rPr lang="ru-RU" sz="2800" dirty="0" smtClean="0"/>
              <a:t>. В основу взят словесный способ изъяснения, но в такие действия также записываются математические формулы или символы. </a:t>
            </a:r>
          </a:p>
          <a:p>
            <a:r>
              <a:rPr lang="ru-RU" sz="2800" b="1" i="1" dirty="0" smtClean="0">
                <a:solidFill>
                  <a:srgbClr val="FF0000"/>
                </a:solidFill>
              </a:rPr>
              <a:t>Графический</a:t>
            </a:r>
            <a:r>
              <a:rPr lang="ru-RU" sz="2800" dirty="0" smtClean="0"/>
              <a:t>. Такой алгоритм записан на специальном языке блок-схем</a:t>
            </a:r>
            <a:endParaRPr lang="ru-RU" sz="28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krupiyadanai.files.wordpress.com/2015/07/image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9329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Словесный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b="1" dirty="0" smtClean="0">
                <a:solidFill>
                  <a:schemeClr val="tx1"/>
                </a:solidFill>
              </a:rPr>
              <a:t>способ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b="1" dirty="0" smtClean="0">
                <a:solidFill>
                  <a:schemeClr val="tx1"/>
                </a:solidFill>
              </a:rPr>
              <a:t>записи</a:t>
            </a:r>
            <a:r>
              <a:rPr lang="ru-RU" dirty="0" smtClean="0">
                <a:solidFill>
                  <a:schemeClr val="tx1"/>
                </a:solidFill>
              </a:rPr>
              <a:t> </a:t>
            </a:r>
            <a:r>
              <a:rPr lang="ru-RU" b="1" dirty="0" smtClean="0">
                <a:solidFill>
                  <a:schemeClr val="tx1"/>
                </a:solidFill>
              </a:rPr>
              <a:t>алгоритмов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pPr lvl="0"/>
            <a:r>
              <a:rPr lang="ru-RU" sz="2800" dirty="0" smtClean="0"/>
              <a:t>Представляет собой описание последовательных этапов обработки данных. Алгоритм задается в произвольном изложении на естественном языке. </a:t>
            </a:r>
          </a:p>
          <a:p>
            <a:pPr defTabSz="762000">
              <a:tabLst>
                <a:tab pos="762000" algn="l"/>
              </a:tabLst>
              <a:defRPr/>
            </a:pPr>
            <a:r>
              <a:rPr lang="ru-RU" sz="2000" b="1" dirty="0" smtClean="0"/>
              <a:t>Недостатки словесного способа: </a:t>
            </a:r>
          </a:p>
          <a:p>
            <a:pPr marL="179388" lvl="1" indent="269875" defTabSz="762000">
              <a:buFontTx/>
              <a:buChar char="•"/>
              <a:tabLst>
                <a:tab pos="762000" algn="l"/>
              </a:tabLst>
              <a:defRPr/>
            </a:pPr>
            <a:r>
              <a:rPr lang="ru-RU" sz="2000" dirty="0" smtClean="0"/>
              <a:t>словесные описания строго не формализуемы;</a:t>
            </a:r>
          </a:p>
          <a:p>
            <a:pPr marL="179388" lvl="1" indent="269875" defTabSz="762000">
              <a:buFontTx/>
              <a:buChar char="•"/>
              <a:tabLst>
                <a:tab pos="762000" algn="l"/>
              </a:tabLst>
              <a:defRPr/>
            </a:pPr>
            <a:r>
              <a:rPr lang="ru-RU" sz="2000" dirty="0" smtClean="0"/>
              <a:t>они иногда слишком многословны; </a:t>
            </a:r>
          </a:p>
          <a:p>
            <a:pPr marL="179388" lvl="1" indent="269875" defTabSz="762000">
              <a:buFontTx/>
              <a:buChar char="•"/>
              <a:tabLst>
                <a:tab pos="762000" algn="l"/>
              </a:tabLst>
              <a:defRPr/>
            </a:pPr>
            <a:r>
              <a:rPr lang="ru-RU" sz="2000" dirty="0" smtClean="0"/>
              <a:t>отсутствие наглядности; </a:t>
            </a:r>
          </a:p>
          <a:p>
            <a:pPr marL="179388" lvl="1" indent="269875" defTabSz="762000">
              <a:buFontTx/>
              <a:buChar char="•"/>
              <a:tabLst>
                <a:tab pos="762000" algn="l"/>
              </a:tabLst>
              <a:defRPr/>
            </a:pPr>
            <a:r>
              <a:rPr lang="ru-RU" sz="2000" dirty="0" smtClean="0"/>
              <a:t>недостаточная точность. </a:t>
            </a:r>
          </a:p>
          <a:p>
            <a:pPr marL="179388" lvl="1" indent="269875" defTabSz="762000">
              <a:buFontTx/>
              <a:buChar char="•"/>
              <a:tabLst>
                <a:tab pos="762000" algn="l"/>
              </a:tabLst>
              <a:defRPr/>
            </a:pPr>
            <a:r>
              <a:rPr lang="ru-RU" sz="2000" b="1" dirty="0" smtClean="0">
                <a:solidFill>
                  <a:schemeClr val="tx1"/>
                </a:solidFill>
              </a:rPr>
              <a:t>Достоинства:</a:t>
            </a:r>
            <a:r>
              <a:rPr lang="ru-RU" sz="2800" b="1" dirty="0" smtClean="0"/>
              <a:t> </a:t>
            </a:r>
            <a:r>
              <a:rPr lang="ru-RU" sz="2000" dirty="0" smtClean="0"/>
              <a:t>посредством его можно описать любые алгоритмы, в т.ч. и вычислительные.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</p:txBody>
      </p:sp>
      <p:pic>
        <p:nvPicPr>
          <p:cNvPr id="1075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pPr lvl="0"/>
            <a:endParaRPr lang="ru-RU" sz="2800" dirty="0" smtClean="0"/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23813"/>
            <a:ext cx="9163050" cy="690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35811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endParaRPr lang="ru-RU" sz="2800" dirty="0" smtClean="0"/>
          </a:p>
          <a:p>
            <a:pPr lvl="0"/>
            <a:endParaRPr lang="ru-RU" sz="2800" dirty="0" smtClean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-14288"/>
            <a:ext cx="9153526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9525"/>
            <a:ext cx="916305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pPr algn="just">
              <a:defRPr/>
            </a:pPr>
            <a:endParaRPr lang="ru-RU" sz="2400" dirty="0"/>
          </a:p>
          <a:p>
            <a:pPr algn="just">
              <a:defRPr/>
            </a:pPr>
            <a:endParaRPr lang="ru-RU" sz="2400" dirty="0" smtClean="0"/>
          </a:p>
          <a:p>
            <a:pPr algn="just">
              <a:defRPr/>
            </a:pPr>
            <a:endParaRPr lang="ru-RU" sz="2400" dirty="0"/>
          </a:p>
          <a:p>
            <a:pPr algn="just">
              <a:defRPr/>
            </a:pPr>
            <a:endParaRPr lang="ru-RU" sz="2400" dirty="0" smtClean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23813"/>
            <a:ext cx="9163050" cy="690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pPr>
              <a:buNone/>
              <a:defRPr/>
            </a:pPr>
            <a:r>
              <a:rPr lang="ru-RU" sz="2400" dirty="0" smtClean="0"/>
              <a:t>   </a:t>
            </a:r>
            <a:endParaRPr lang="ru-RU" sz="2400" dirty="0" smtClean="0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14288"/>
            <a:ext cx="916305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400" dirty="0" smtClean="0"/>
              <a:t>   </a:t>
            </a:r>
            <a:endParaRPr lang="ru-RU" sz="2400" dirty="0" smtClean="0"/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288" y="-9525"/>
            <a:ext cx="9172576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400" dirty="0" smtClean="0"/>
              <a:t>   </a:t>
            </a:r>
          </a:p>
        </p:txBody>
      </p:sp>
      <p:pic>
        <p:nvPicPr>
          <p:cNvPr id="1034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13" y="-14288"/>
            <a:ext cx="9191626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400" dirty="0" smtClean="0"/>
              <a:t>   </a:t>
            </a: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14288"/>
            <a:ext cx="916305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  <a:defRPr/>
            </a:pPr>
            <a:r>
              <a:rPr lang="ru-RU" sz="2400" dirty="0" smtClean="0"/>
              <a:t>   </a:t>
            </a: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14288"/>
            <a:ext cx="916305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5096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-14288"/>
            <a:ext cx="9163050" cy="68865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106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157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525"/>
            <a:ext cx="9144000" cy="687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2837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0166" y="152400"/>
            <a:ext cx="7186634" cy="990600"/>
          </a:xfrm>
        </p:spPr>
        <p:txBody>
          <a:bodyPr>
            <a:normAutofit/>
          </a:bodyPr>
          <a:lstStyle/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219200"/>
            <a:ext cx="8643998" cy="5353072"/>
          </a:xfrm>
        </p:spPr>
        <p:txBody>
          <a:bodyPr>
            <a:normAutofit/>
          </a:bodyPr>
          <a:lstStyle/>
          <a:p>
            <a:pPr>
              <a:buNone/>
            </a:pPr>
            <a:endParaRPr lang="ru-RU" sz="1400" b="1" i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167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" y="0"/>
            <a:ext cx="91344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399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280</TotalTime>
  <Words>169</Words>
  <Application>Microsoft Office PowerPoint</Application>
  <PresentationFormat>Экран (4:3)</PresentationFormat>
  <Paragraphs>35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Начальная</vt:lpstr>
      <vt:lpstr>Основные сведения об алгоритмах Алгоритмические конструкции</vt:lpstr>
      <vt:lpstr>Презентация PowerPoint</vt:lpstr>
      <vt:lpstr>Презентация PowerPoint</vt:lpstr>
      <vt:lpstr>Основные сведения об алгоритмах</vt:lpstr>
      <vt:lpstr>Презентация PowerPoint</vt:lpstr>
      <vt:lpstr>Основные сведения об алгоритмах</vt:lpstr>
      <vt:lpstr>Словесный способ записи алгоритмов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сведения об алгоритмах алгоритмические конструкции</dc:title>
  <dc:creator>Пользователь Windows</dc:creator>
  <cp:lastModifiedBy>Елена Иванникова</cp:lastModifiedBy>
  <cp:revision>43</cp:revision>
  <dcterms:created xsi:type="dcterms:W3CDTF">2020-11-10T19:45:50Z</dcterms:created>
  <dcterms:modified xsi:type="dcterms:W3CDTF">2020-11-11T07:05:33Z</dcterms:modified>
</cp:coreProperties>
</file>