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3" r:id="rId2"/>
    <p:sldId id="350" r:id="rId3"/>
    <p:sldId id="351" r:id="rId4"/>
    <p:sldId id="359" r:id="rId5"/>
    <p:sldId id="352" r:id="rId6"/>
    <p:sldId id="361" r:id="rId7"/>
    <p:sldId id="362" r:id="rId8"/>
    <p:sldId id="285" r:id="rId9"/>
    <p:sldId id="286" r:id="rId10"/>
    <p:sldId id="288" r:id="rId11"/>
    <p:sldId id="370" r:id="rId12"/>
    <p:sldId id="371" r:id="rId13"/>
    <p:sldId id="289" r:id="rId14"/>
    <p:sldId id="283" r:id="rId15"/>
    <p:sldId id="290" r:id="rId16"/>
    <p:sldId id="364" r:id="rId17"/>
    <p:sldId id="292" r:id="rId18"/>
    <p:sldId id="293" r:id="rId19"/>
    <p:sldId id="294" r:id="rId20"/>
    <p:sldId id="297" r:id="rId21"/>
    <p:sldId id="304" r:id="rId22"/>
    <p:sldId id="357" r:id="rId23"/>
    <p:sldId id="374" r:id="rId24"/>
    <p:sldId id="335" r:id="rId25"/>
    <p:sldId id="336" r:id="rId26"/>
    <p:sldId id="369" r:id="rId27"/>
    <p:sldId id="337" r:id="rId28"/>
    <p:sldId id="338" r:id="rId29"/>
    <p:sldId id="339" r:id="rId30"/>
    <p:sldId id="353" r:id="rId31"/>
    <p:sldId id="342" r:id="rId32"/>
    <p:sldId id="343" r:id="rId33"/>
    <p:sldId id="366" r:id="rId34"/>
    <p:sldId id="367" r:id="rId35"/>
    <p:sldId id="368" r:id="rId36"/>
    <p:sldId id="365" r:id="rId37"/>
    <p:sldId id="345" r:id="rId38"/>
    <p:sldId id="346" r:id="rId39"/>
    <p:sldId id="373" r:id="rId4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000"/>
    <a:srgbClr val="454423"/>
    <a:srgbClr val="D9D8B5"/>
    <a:srgbClr val="FFFFFF"/>
    <a:srgbClr val="D2D1A6"/>
    <a:srgbClr val="525129"/>
    <a:srgbClr val="C0BF82"/>
    <a:srgbClr val="FF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91" autoAdjust="0"/>
  </p:normalViewPr>
  <p:slideViewPr>
    <p:cSldViewPr snapToGrid="0" showGuides="1">
      <p:cViewPr>
        <p:scale>
          <a:sx n="80" d="100"/>
          <a:sy n="80" d="100"/>
        </p:scale>
        <p:origin x="-1086" y="-24"/>
      </p:cViewPr>
      <p:guideLst>
        <p:guide orient="horz" pos="1471"/>
        <p:guide pos="2881"/>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82066A2-03FC-4AC7-B0C2-96D7246A578D}"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9D1D0B4-4269-4926-9D70-BC3234AC2991}"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2CDF183-F3E6-4FAD-82D6-33199C90136A}"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E3C3ABD-CB40-4ADA-BB11-9DF90858AECD}"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D7B8233-DE7D-4774-9152-BB2F626F3EFC}"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2FD6024-7E1E-4743-B35C-BB3207CCEE7E}"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71AB13C-600A-4A90-80BF-298D25651C03}"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349F2D29-5E51-432C-A01C-0900E5F9AEE5}"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9BB310AD-FD12-48A0-B270-48A73FD95BE7}"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A141065-8E67-4568-9857-8F53AF19111B}"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05B69FD-F761-4461-B587-C62C027FA13D}"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209862A-87D4-48FB-8D0A-AD45CF53670C}"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hyperlink" Target="http://dist-tutor.info/filter/tex/displaytex.php?P(H)=p\cdot0,4+(1-p)\cdot0,2" TargetMode="External"/><Relationship Id="rId7" Type="http://schemas.openxmlformats.org/officeDocument/2006/relationships/hyperlink" Target="http://dist-tutor.info/filter/tex/displaytex.php?0,2p=0,15"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hyperlink" Target="http://dist-tutor.info/filter/tex/displaytex.php?0,4p+0,2(1-p)=0,35" TargetMode="External"/><Relationship Id="rId10" Type="http://schemas.openxmlformats.org/officeDocument/2006/relationships/image" Target="../media/image8.gif"/><Relationship Id="rId4" Type="http://schemas.openxmlformats.org/officeDocument/2006/relationships/image" Target="../media/image5.gif"/><Relationship Id="rId9" Type="http://schemas.openxmlformats.org/officeDocument/2006/relationships/hyperlink" Target="http://dist-tutor.info/filter/tex/displaytex.php?p=0,7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4ege.ru/materials_podgotovka/4421-ssylki-na-otkrytye-banki-zadaniy-fipi-ege-i-gia.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2132817"/>
          </a:xfrm>
        </p:spPr>
        <p:txBody>
          <a:bodyPr/>
          <a:lstStyle/>
          <a:p>
            <a:r>
              <a:rPr lang="ru-RU" b="1" dirty="0"/>
              <a:t>Рассмотрение случаев и вероятность суммы несовместных событий </a:t>
            </a:r>
            <a:endParaRPr lang="ru-RU" b="1" i="1" dirty="0">
              <a:solidFill>
                <a:srgbClr val="FF0000"/>
              </a:solidFill>
              <a:latin typeface="+mn-lt"/>
            </a:endParaRPr>
          </a:p>
        </p:txBody>
      </p:sp>
    </p:spTree>
    <p:extLst>
      <p:ext uri="{BB962C8B-B14F-4D97-AF65-F5344CB8AC3E}">
        <p14:creationId xmlns:p14="http://schemas.microsoft.com/office/powerpoint/2010/main" val="3102862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764" y="2685712"/>
            <a:ext cx="8820472" cy="2554545"/>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smtClean="0">
                <a:latin typeface="+mn-lt"/>
              </a:rPr>
              <a:t>Определим события:</a:t>
            </a:r>
            <a:br>
              <a:rPr lang="ru-RU" sz="2000" dirty="0" smtClean="0">
                <a:latin typeface="+mn-lt"/>
              </a:rPr>
            </a:br>
            <a:r>
              <a:rPr lang="ru-RU" sz="2000" dirty="0" smtClean="0">
                <a:latin typeface="+mn-lt"/>
              </a:rPr>
              <a:t> </a:t>
            </a:r>
            <a:r>
              <a:rPr lang="ru-RU" sz="2000" b="1" dirty="0" smtClean="0">
                <a:latin typeface="+mn-lt"/>
              </a:rPr>
              <a:t>А</a:t>
            </a:r>
            <a:r>
              <a:rPr lang="ru-RU" sz="2000" dirty="0" smtClean="0">
                <a:latin typeface="+mn-lt"/>
              </a:rPr>
              <a:t> = {вопрос на тему «Вписанная окружность»}, Р(А)=0,2.</a:t>
            </a:r>
            <a:br>
              <a:rPr lang="ru-RU" sz="2000" dirty="0" smtClean="0">
                <a:latin typeface="+mn-lt"/>
              </a:rPr>
            </a:br>
            <a:r>
              <a:rPr lang="ru-RU" sz="2000" dirty="0" smtClean="0">
                <a:latin typeface="+mn-lt"/>
              </a:rPr>
              <a:t> </a:t>
            </a:r>
            <a:r>
              <a:rPr lang="ru-RU" sz="2000" b="1" dirty="0" smtClean="0">
                <a:latin typeface="+mn-lt"/>
              </a:rPr>
              <a:t>В</a:t>
            </a:r>
            <a:r>
              <a:rPr lang="ru-RU" sz="2000" dirty="0" smtClean="0">
                <a:latin typeface="+mn-lt"/>
              </a:rPr>
              <a:t> = {вопрос на тему «Параллелограмм»}, Р(В)=0,15.</a:t>
            </a:r>
            <a:br>
              <a:rPr lang="ru-RU" sz="2000" dirty="0" smtClean="0">
                <a:latin typeface="+mn-lt"/>
              </a:rPr>
            </a:br>
            <a:r>
              <a:rPr lang="ru-RU" sz="2000" dirty="0" smtClean="0">
                <a:latin typeface="+mn-lt"/>
              </a:rPr>
              <a:t>События </a:t>
            </a:r>
            <a:r>
              <a:rPr lang="ru-RU" sz="2000" b="1" dirty="0" smtClean="0">
                <a:latin typeface="+mn-lt"/>
              </a:rPr>
              <a:t>А</a:t>
            </a:r>
            <a:r>
              <a:rPr lang="ru-RU" sz="2000" dirty="0" smtClean="0">
                <a:latin typeface="+mn-lt"/>
              </a:rPr>
              <a:t> и </a:t>
            </a:r>
            <a:r>
              <a:rPr lang="ru-RU" sz="2000" b="1" dirty="0" smtClean="0">
                <a:latin typeface="+mn-lt"/>
              </a:rPr>
              <a:t>В</a:t>
            </a:r>
            <a:r>
              <a:rPr lang="ru-RU" sz="2000" dirty="0" smtClean="0">
                <a:latin typeface="+mn-lt"/>
              </a:rPr>
              <a:t> несовместны, так как по условию в списке нет вопросов, относящихся к этим двум темам одновременно.</a:t>
            </a:r>
            <a:r>
              <a:rPr lang="ru-RU" sz="2000" i="1" dirty="0" smtClean="0">
                <a:latin typeface="+mn-lt"/>
              </a:rPr>
              <a:t> </a:t>
            </a:r>
            <a:r>
              <a:rPr lang="ru-RU" sz="2000" dirty="0">
                <a:latin typeface="+mn-lt"/>
              </a:rPr>
              <a:t>Вероятность суммы двух несовместных событий равна сумме вероятностей этих </a:t>
            </a:r>
            <a:r>
              <a:rPr lang="ru-RU" sz="2000" dirty="0" smtClean="0">
                <a:latin typeface="+mn-lt"/>
              </a:rPr>
              <a:t>событий</a:t>
            </a:r>
            <a:r>
              <a:rPr lang="ru-RU" sz="2000" dirty="0">
                <a:latin typeface="+mn-lt"/>
              </a:rPr>
              <a:t>: </a:t>
            </a:r>
            <a:r>
              <a:rPr lang="ru-RU" sz="2000" dirty="0" smtClean="0">
                <a:latin typeface="+mn-lt"/>
              </a:rPr>
              <a:t>Р(А)+Р(В)=0,2</a:t>
            </a:r>
            <a:r>
              <a:rPr lang="ru-RU" sz="2000" dirty="0">
                <a:latin typeface="+mn-lt"/>
              </a:rPr>
              <a:t> + 0,15 = 0,35.</a:t>
            </a:r>
            <a:endParaRPr lang="ru-RU" sz="2000" i="1" dirty="0" smtClean="0">
              <a:latin typeface="+mn-lt"/>
            </a:endParaRPr>
          </a:p>
        </p:txBody>
      </p:sp>
      <p:sp>
        <p:nvSpPr>
          <p:cNvPr id="4" name="Rectangle 2"/>
          <p:cNvSpPr txBox="1">
            <a:spLocks noChangeArrowheads="1"/>
          </p:cNvSpPr>
          <p:nvPr/>
        </p:nvSpPr>
        <p:spPr bwMode="gray">
          <a:xfrm>
            <a:off x="0" y="0"/>
            <a:ext cx="7850037" cy="2554545"/>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2000" i="1" dirty="0" smtClean="0"/>
              <a:t>На экзамене по геометрии школьнику достается один вопрос из списка экзаменационных вопросов. Вероятность того, что это вопрос на тему «Вписанная окружность», равна 0,2. Вероятность того, что это вопрос на тему «Параллелограмм», равна 0,15. Вопросов, которые одновременно относятся к этим двум темам, нет. Найдите вероятность того, что на экзамене школьнику достанется вопрос по одной из этих двух тем.</a:t>
            </a:r>
          </a:p>
        </p:txBody>
      </p:sp>
      <p:sp>
        <p:nvSpPr>
          <p:cNvPr id="5" name="Прямоугольник 4"/>
          <p:cNvSpPr/>
          <p:nvPr/>
        </p:nvSpPr>
        <p:spPr>
          <a:xfrm>
            <a:off x="3177212" y="6214010"/>
            <a:ext cx="2792752" cy="523220"/>
          </a:xfrm>
          <a:prstGeom prst="rect">
            <a:avLst/>
          </a:prstGeom>
        </p:spPr>
        <p:txBody>
          <a:bodyPr wrap="square">
            <a:spAutoFit/>
          </a:bodyPr>
          <a:lstStyle/>
          <a:p>
            <a:pPr algn="ctr"/>
            <a:r>
              <a:rPr lang="ru-RU" sz="2800" i="1" dirty="0" smtClean="0">
                <a:solidFill>
                  <a:srgbClr val="FF0000"/>
                </a:solidFill>
                <a:latin typeface="+mn-lt"/>
              </a:rPr>
              <a:t>Ответ: 0,35.</a:t>
            </a:r>
          </a:p>
        </p:txBody>
      </p:sp>
      <p:sp>
        <p:nvSpPr>
          <p:cNvPr id="9" name="Rectangle 2"/>
          <p:cNvSpPr txBox="1">
            <a:spLocks noChangeArrowheads="1"/>
          </p:cNvSpPr>
          <p:nvPr/>
        </p:nvSpPr>
        <p:spPr bwMode="auto">
          <a:xfrm>
            <a:off x="7850037" y="1039294"/>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320171</a:t>
            </a:r>
            <a:endParaRPr lang="ru-RU" sz="2400" dirty="0" smtClean="0"/>
          </a:p>
        </p:txBody>
      </p:sp>
    </p:spTree>
    <p:extLst>
      <p:ext uri="{BB962C8B-B14F-4D97-AF65-F5344CB8AC3E}">
        <p14:creationId xmlns:p14="http://schemas.microsoft.com/office/powerpoint/2010/main" val="60353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2309654"/>
            <a:ext cx="9144001" cy="1015663"/>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a:latin typeface="+mn-lt"/>
              </a:rPr>
              <a:t>Ука­зан­ные со­бы­тия про­ти­во­по­лож­ны, по­это­му ис­ко­мая ве­ро­ят­ность равна 1 − 0,81 = 0,19.</a:t>
            </a:r>
            <a:endParaRPr lang="en-US" sz="2000" dirty="0" smtClean="0">
              <a:latin typeface="+mn-lt"/>
            </a:endParaRPr>
          </a:p>
        </p:txBody>
      </p:sp>
      <p:sp>
        <p:nvSpPr>
          <p:cNvPr id="4" name="Rectangle 2"/>
          <p:cNvSpPr txBox="1">
            <a:spLocks noChangeArrowheads="1"/>
          </p:cNvSpPr>
          <p:nvPr/>
        </p:nvSpPr>
        <p:spPr bwMode="gray">
          <a:xfrm>
            <a:off x="-1" y="42607"/>
            <a:ext cx="9144001" cy="1631216"/>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 320197. Ве­ро­ят­ность того, что в слу­чай­ный мо­мент </a:t>
            </a:r>
            <a:endParaRPr lang="ru-RU" sz="2000" i="1" dirty="0" smtClean="0"/>
          </a:p>
          <a:p>
            <a:r>
              <a:rPr lang="ru-RU" sz="2000" i="1" dirty="0" smtClean="0"/>
              <a:t>вре­ме­ни </a:t>
            </a:r>
            <a:r>
              <a:rPr lang="ru-RU" sz="2000" i="1" dirty="0"/>
              <a:t>тем­пе­ра­ту­ра тела здо­ро­во­го че­ло­ве­ка ока­жет­ся ниже чем 36,8 °С, равна 0,81. Най­ди­те ве­ро­ят­ность того, что в слу­чай­ный мо­мент вре­ме­ни у здо­ро­во­го че­ло­ве­ка тем­пе­ра­ту­ра ока­жет­ся 36,8 °С или выше</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0,19.</a:t>
            </a:r>
          </a:p>
        </p:txBody>
      </p:sp>
      <p:sp>
        <p:nvSpPr>
          <p:cNvPr id="7" name="Rectangle 2"/>
          <p:cNvSpPr txBox="1">
            <a:spLocks noChangeArrowheads="1"/>
          </p:cNvSpPr>
          <p:nvPr/>
        </p:nvSpPr>
        <p:spPr bwMode="auto">
          <a:xfrm>
            <a:off x="7977809" y="0"/>
            <a:ext cx="1166191"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200" b="1" dirty="0" smtClean="0"/>
              <a:t>320197</a:t>
            </a:r>
            <a:endParaRPr lang="ru-RU" sz="2200" dirty="0" smtClean="0"/>
          </a:p>
        </p:txBody>
      </p:sp>
    </p:spTree>
    <p:extLst>
      <p:ext uri="{BB962C8B-B14F-4D97-AF65-F5344CB8AC3E}">
        <p14:creationId xmlns:p14="http://schemas.microsoft.com/office/powerpoint/2010/main" val="369309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 y="2309654"/>
                <a:ext cx="9144001" cy="2739917"/>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a:latin typeface="+mn-lt"/>
                  </a:rPr>
                  <a:t>А = </a:t>
                </a:r>
                <a:r>
                  <a:rPr lang="en-US" sz="2000" dirty="0" smtClean="0">
                    <a:latin typeface="+mn-lt"/>
                  </a:rPr>
                  <a:t>{</a:t>
                </a:r>
                <a:r>
                  <a:rPr lang="ru-RU" sz="2000" dirty="0" smtClean="0">
                    <a:latin typeface="+mn-lt"/>
                  </a:rPr>
                  <a:t>отличается меньше, чем на 0,01мм</a:t>
                </a:r>
                <a:r>
                  <a:rPr lang="en-US" sz="2400" dirty="0" smtClean="0">
                    <a:latin typeface="+mn-lt"/>
                  </a:rPr>
                  <a:t>}</a:t>
                </a:r>
                <a:r>
                  <a:rPr lang="ru-RU" sz="2400" dirty="0" smtClean="0">
                    <a:latin typeface="+mn-lt"/>
                  </a:rPr>
                  <a:t>.</a:t>
                </a:r>
              </a:p>
              <a:p>
                <a:r>
                  <a:rPr lang="ru-RU" sz="2400" dirty="0" smtClean="0">
                    <a:latin typeface="+mn-lt"/>
                  </a:rPr>
                  <a:t>п</a:t>
                </a:r>
                <a:r>
                  <a:rPr lang="ru-RU" sz="2000" dirty="0" smtClean="0">
                    <a:latin typeface="+mn-lt"/>
                  </a:rPr>
                  <a:t>о </a:t>
                </a:r>
                <a:r>
                  <a:rPr lang="ru-RU" sz="2000" dirty="0">
                    <a:latin typeface="+mn-lt"/>
                  </a:rPr>
                  <a:t>условию, диаметр подшипника будет лежать в пределах от 66,99 до 67,01 мм с вероятностью </a:t>
                </a:r>
                <a:r>
                  <a:rPr lang="ru-RU" sz="2000" dirty="0" smtClean="0">
                    <a:latin typeface="+mn-lt"/>
                  </a:rPr>
                  <a:t>0,965, т.е. Р(А)=</a:t>
                </a:r>
                <a:r>
                  <a:rPr lang="ru-RU" sz="2000" dirty="0" smtClean="0">
                    <a:latin typeface="+mn-lt"/>
                    <a:sym typeface="Symbol"/>
                  </a:rPr>
                  <a:t>0,965</a:t>
                </a:r>
                <a:r>
                  <a:rPr lang="ru-RU" sz="2000" dirty="0">
                    <a:latin typeface="+mn-lt"/>
                    <a:sym typeface="Symbol"/>
                  </a:rPr>
                  <a:t>; </a:t>
                </a:r>
                <a:endParaRPr lang="ru-RU" sz="2000" dirty="0" smtClean="0">
                  <a:latin typeface="+mn-lt"/>
                  <a:sym typeface="Symbol"/>
                </a:endParaRPr>
              </a:p>
              <a:p>
                <a14:m>
                  <m:oMath xmlns:m="http://schemas.openxmlformats.org/officeDocument/2006/math">
                    <m:r>
                      <a:rPr lang="ru-RU" sz="2000" dirty="0">
                        <a:latin typeface="Cambria Math"/>
                      </a:rPr>
                      <m:t> </m:t>
                    </m:r>
                    <m:acc>
                      <m:accPr>
                        <m:chr m:val="̅"/>
                        <m:ctrlPr>
                          <a:rPr lang="ru-RU" sz="2000" i="1" dirty="0">
                            <a:latin typeface="Cambria Math"/>
                          </a:rPr>
                        </m:ctrlPr>
                      </m:accPr>
                      <m:e>
                        <m:r>
                          <a:rPr lang="ru-RU" sz="2000" i="1" dirty="0">
                            <a:latin typeface="Cambria Math"/>
                          </a:rPr>
                          <m:t>А</m:t>
                        </m:r>
                      </m:e>
                    </m:acc>
                  </m:oMath>
                </a14:m>
                <a:r>
                  <a:rPr lang="ru-RU" sz="2000" dirty="0">
                    <a:latin typeface="+mn-lt"/>
                  </a:rPr>
                  <a:t> = </a:t>
                </a:r>
                <a:r>
                  <a:rPr lang="en-US" sz="2000" dirty="0" smtClean="0">
                    <a:latin typeface="+mn-lt"/>
                  </a:rPr>
                  <a:t>{</a:t>
                </a:r>
                <a:r>
                  <a:rPr lang="ru-RU" sz="2000" dirty="0" smtClean="0">
                    <a:latin typeface="+mn-lt"/>
                  </a:rPr>
                  <a:t>отличается больше</a:t>
                </a:r>
                <a:r>
                  <a:rPr lang="ru-RU" sz="2000" dirty="0">
                    <a:latin typeface="+mn-lt"/>
                  </a:rPr>
                  <a:t>, чем на 0,01мм</a:t>
                </a:r>
                <a:r>
                  <a:rPr lang="en-US" sz="2400" dirty="0" smtClean="0">
                    <a:latin typeface="+mn-lt"/>
                  </a:rPr>
                  <a:t>}</a:t>
                </a:r>
                <a:r>
                  <a:rPr lang="ru-RU" sz="2400" dirty="0" smtClean="0">
                    <a:latin typeface="+mn-lt"/>
                  </a:rPr>
                  <a:t>,</a:t>
                </a:r>
                <a:r>
                  <a:rPr lang="ru-RU" sz="2000" dirty="0" smtClean="0">
                    <a:latin typeface="+mn-lt"/>
                  </a:rPr>
                  <a:t> поэтому </a:t>
                </a:r>
                <a:r>
                  <a:rPr lang="ru-RU" sz="2000" dirty="0">
                    <a:latin typeface="+mn-lt"/>
                  </a:rPr>
                  <a:t>искомая вероятность противоположного события равна </a:t>
                </a:r>
                <a:endParaRPr lang="ru-RU" sz="2000" dirty="0" smtClean="0">
                  <a:latin typeface="+mn-lt"/>
                </a:endParaRPr>
              </a:p>
              <a:p>
                <a:r>
                  <a:rPr lang="ru-RU" sz="2000" dirty="0" smtClean="0">
                    <a:latin typeface="+mn-lt"/>
                  </a:rPr>
                  <a:t>Р</a:t>
                </a:r>
                <a:r>
                  <a:rPr lang="ru-RU" sz="2000" dirty="0">
                    <a:latin typeface="+mn-lt"/>
                  </a:rPr>
                  <a:t>(</a:t>
                </a:r>
                <a14:m>
                  <m:oMath xmlns:m="http://schemas.openxmlformats.org/officeDocument/2006/math">
                    <m:acc>
                      <m:accPr>
                        <m:chr m:val="̅"/>
                        <m:ctrlPr>
                          <a:rPr lang="ru-RU" sz="2000" i="1" dirty="0">
                            <a:latin typeface="Cambria Math"/>
                          </a:rPr>
                        </m:ctrlPr>
                      </m:accPr>
                      <m:e>
                        <m:r>
                          <a:rPr lang="ru-RU" sz="2000" i="1" dirty="0">
                            <a:latin typeface="Cambria Math"/>
                          </a:rPr>
                          <m:t>А</m:t>
                        </m:r>
                      </m:e>
                    </m:acc>
                  </m:oMath>
                </a14:m>
                <a:r>
                  <a:rPr lang="ru-RU" sz="2000" dirty="0">
                    <a:latin typeface="+mn-lt"/>
                  </a:rPr>
                  <a:t>)= </a:t>
                </a:r>
                <a:r>
                  <a:rPr lang="ru-RU" sz="2000" dirty="0" smtClean="0">
                    <a:latin typeface="+mn-lt"/>
                  </a:rPr>
                  <a:t>1−</a:t>
                </a:r>
                <a:r>
                  <a:rPr lang="ru-RU" sz="2000" dirty="0">
                    <a:latin typeface="+mn-lt"/>
                  </a:rPr>
                  <a:t> 0,965 = 0,035. </a:t>
                </a:r>
              </a:p>
              <a:p>
                <a:endParaRPr lang="en-US" sz="2000" i="1" u="sng" dirty="0" smtClean="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 y="2309654"/>
                <a:ext cx="9144001" cy="2739917"/>
              </a:xfrm>
              <a:prstGeom prst="rect">
                <a:avLst/>
              </a:prstGeom>
              <a:blipFill rotWithShape="1">
                <a:blip r:embed="rId2"/>
                <a:stretch>
                  <a:fillRect l="-931" t="-664" r="-532"/>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2" y="42607"/>
            <a:ext cx="8136837" cy="1631216"/>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При изготовлении подшипников диаметром 67 мм вероятность того, что диаметр будет отличаться от заданного меньше, чем на 0,01 мм, равна 0,965. Найдите вероятность того, что случайный подшипник будет иметь диаметр меньше чем 66,99 мм или больше чем 67,01 мм.</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0,035.</a:t>
            </a:r>
          </a:p>
        </p:txBody>
      </p:sp>
      <p:sp>
        <p:nvSpPr>
          <p:cNvPr id="7" name="Rectangle 2"/>
          <p:cNvSpPr txBox="1">
            <a:spLocks noChangeArrowheads="1"/>
          </p:cNvSpPr>
          <p:nvPr/>
        </p:nvSpPr>
        <p:spPr bwMode="auto">
          <a:xfrm>
            <a:off x="7850037" y="416520"/>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320196</a:t>
            </a:r>
            <a:endParaRPr lang="ru-RU" sz="2400" dirty="0" smtClean="0"/>
          </a:p>
        </p:txBody>
      </p:sp>
    </p:spTree>
    <p:extLst>
      <p:ext uri="{BB962C8B-B14F-4D97-AF65-F5344CB8AC3E}">
        <p14:creationId xmlns:p14="http://schemas.microsoft.com/office/powerpoint/2010/main" val="186825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iterate type="lt">
                                    <p:tmPct val="0"/>
                                  </p:iterate>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3" end="3"/>
                                            </p:txEl>
                                          </p:spTgt>
                                        </p:tgtEl>
                                      </p:cBhvr>
                                    </p:animEffect>
                                  </p:childTnLst>
                                </p:cTn>
                              </p:par>
                            </p:childTnLst>
                          </p:cTn>
                        </p:par>
                        <p:par>
                          <p:cTn id="24" fill="hold">
                            <p:stCondLst>
                              <p:cond delay="1000"/>
                            </p:stCondLst>
                            <p:childTnLst>
                              <p:par>
                                <p:cTn id="25" presetID="29" presetClass="entr" presetSubtype="0" fill="hold" nodeType="afterEffect">
                                  <p:stCondLst>
                                    <p:cond delay="0"/>
                                  </p:stCondLst>
                                  <p:iterate type="lt">
                                    <p:tmPct val="0"/>
                                  </p:iterate>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ppt_x</p:attrName>
                                        </p:attrNameLst>
                                      </p:cBhvr>
                                      <p:tavLst>
                                        <p:tav tm="0">
                                          <p:val>
                                            <p:strVal val="#ppt_x-.2"/>
                                          </p:val>
                                        </p:tav>
                                        <p:tav tm="100000">
                                          <p:val>
                                            <p:strVal val="#ppt_x"/>
                                          </p:val>
                                        </p:tav>
                                      </p:tavLst>
                                    </p:anim>
                                    <p:anim calcmode="lin" valueType="num">
                                      <p:cBhvr>
                                        <p:cTn id="3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2132856"/>
            <a:ext cx="8820472" cy="4708981"/>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smtClean="0">
                <a:latin typeface="+mn-lt"/>
              </a:rPr>
              <a:t>Определим </a:t>
            </a:r>
            <a:r>
              <a:rPr lang="ru-RU" sz="2000" dirty="0">
                <a:latin typeface="+mn-lt"/>
              </a:rPr>
              <a:t>события</a:t>
            </a:r>
            <a:br>
              <a:rPr lang="ru-RU" sz="2000" dirty="0">
                <a:latin typeface="+mn-lt"/>
              </a:rPr>
            </a:br>
            <a:r>
              <a:rPr lang="ru-RU" sz="2000" dirty="0">
                <a:latin typeface="+mn-lt"/>
              </a:rPr>
              <a:t> </a:t>
            </a:r>
            <a:r>
              <a:rPr lang="ru-RU" sz="2000" b="1" dirty="0" smtClean="0">
                <a:latin typeface="+mn-lt"/>
              </a:rPr>
              <a:t>А</a:t>
            </a:r>
            <a:r>
              <a:rPr lang="ru-RU" sz="2000" dirty="0" smtClean="0">
                <a:latin typeface="+mn-lt"/>
              </a:rPr>
              <a:t> = </a:t>
            </a:r>
            <a:r>
              <a:rPr lang="ru-RU" sz="2000" dirty="0">
                <a:latin typeface="+mn-lt"/>
              </a:rPr>
              <a:t>{кофе закончится в первом автомате},</a:t>
            </a:r>
            <a:br>
              <a:rPr lang="ru-RU" sz="2000" dirty="0">
                <a:latin typeface="+mn-lt"/>
              </a:rPr>
            </a:br>
            <a:r>
              <a:rPr lang="ru-RU" sz="2000" dirty="0">
                <a:latin typeface="+mn-lt"/>
              </a:rPr>
              <a:t> </a:t>
            </a:r>
            <a:r>
              <a:rPr lang="ru-RU" sz="2000" b="1" dirty="0" smtClean="0">
                <a:latin typeface="+mn-lt"/>
              </a:rPr>
              <a:t>В</a:t>
            </a:r>
            <a:r>
              <a:rPr lang="ru-RU" sz="2000" dirty="0" smtClean="0">
                <a:latin typeface="+mn-lt"/>
              </a:rPr>
              <a:t> = </a:t>
            </a:r>
            <a:r>
              <a:rPr lang="ru-RU" sz="2000" dirty="0">
                <a:latin typeface="+mn-lt"/>
              </a:rPr>
              <a:t>{кофе закончится во втором автомате</a:t>
            </a:r>
            <a:r>
              <a:rPr lang="ru-RU" sz="2000" dirty="0" smtClean="0">
                <a:latin typeface="+mn-lt"/>
              </a:rPr>
              <a:t>},</a:t>
            </a:r>
          </a:p>
          <a:p>
            <a:r>
              <a:rPr lang="ru-RU" sz="2000" b="1" dirty="0" smtClean="0">
                <a:latin typeface="+mn-lt"/>
              </a:rPr>
              <a:t>А </a:t>
            </a:r>
            <a:r>
              <a:rPr lang="ru-RU" sz="2000" b="1" dirty="0">
                <a:latin typeface="+mn-lt"/>
                <a:sym typeface="Symbol"/>
              </a:rPr>
              <a:t>∙</a:t>
            </a:r>
            <a:r>
              <a:rPr lang="ru-RU" sz="2000" b="1" dirty="0" smtClean="0">
                <a:latin typeface="+mn-lt"/>
                <a:sym typeface="Symbol"/>
              </a:rPr>
              <a:t> В </a:t>
            </a:r>
            <a:r>
              <a:rPr lang="ru-RU" sz="2000" dirty="0" smtClean="0">
                <a:latin typeface="+mn-lt"/>
                <a:sym typeface="Symbol"/>
              </a:rPr>
              <a:t>= </a:t>
            </a:r>
            <a:r>
              <a:rPr lang="ru-RU" sz="2000" dirty="0" smtClean="0">
                <a:latin typeface="+mn-lt"/>
              </a:rPr>
              <a:t>{</a:t>
            </a:r>
            <a:r>
              <a:rPr lang="ru-RU" sz="2000" dirty="0">
                <a:latin typeface="+mn-lt"/>
              </a:rPr>
              <a:t>кофе закончится </a:t>
            </a:r>
            <a:r>
              <a:rPr lang="ru-RU" sz="2000" dirty="0" smtClean="0">
                <a:latin typeface="+mn-lt"/>
              </a:rPr>
              <a:t>в обоих автоматах},</a:t>
            </a:r>
            <a:endParaRPr lang="ru-RU" sz="2000" dirty="0">
              <a:latin typeface="+mn-lt"/>
            </a:endParaRPr>
          </a:p>
          <a:p>
            <a:r>
              <a:rPr lang="ru-RU" sz="2000" b="1" dirty="0" smtClean="0"/>
              <a:t>А +</a:t>
            </a:r>
            <a:r>
              <a:rPr lang="ru-RU" sz="2000" b="1" dirty="0" smtClean="0">
                <a:sym typeface="Symbol"/>
              </a:rPr>
              <a:t> </a:t>
            </a:r>
            <a:r>
              <a:rPr lang="ru-RU" sz="2000" b="1" dirty="0">
                <a:sym typeface="Symbol"/>
              </a:rPr>
              <a:t>В </a:t>
            </a:r>
            <a:r>
              <a:rPr lang="ru-RU" sz="2000" dirty="0">
                <a:sym typeface="Symbol"/>
              </a:rPr>
              <a:t>= </a:t>
            </a:r>
            <a:r>
              <a:rPr lang="ru-RU" sz="2000" dirty="0">
                <a:latin typeface="+mn-lt"/>
              </a:rPr>
              <a:t>{кофе закончится </a:t>
            </a:r>
            <a:r>
              <a:rPr lang="ru-RU" sz="2000" dirty="0" smtClean="0">
                <a:latin typeface="+mn-lt"/>
              </a:rPr>
              <a:t>хотя бы в одном автомате}.</a:t>
            </a:r>
            <a:endParaRPr lang="ru-RU" sz="2000" dirty="0">
              <a:latin typeface="+mn-lt"/>
            </a:endParaRPr>
          </a:p>
          <a:p>
            <a:r>
              <a:rPr lang="ru-RU" sz="2000" dirty="0" smtClean="0">
                <a:latin typeface="+mn-lt"/>
              </a:rPr>
              <a:t>По условию</a:t>
            </a:r>
            <a:r>
              <a:rPr lang="ru-RU" sz="2000" dirty="0"/>
              <a:t> </a:t>
            </a:r>
            <a:r>
              <a:rPr lang="ru-RU" sz="2000" dirty="0">
                <a:latin typeface="+mn-lt"/>
              </a:rPr>
              <a:t>задачи</a:t>
            </a:r>
            <a:r>
              <a:rPr lang="ru-RU" sz="2000" dirty="0" smtClean="0">
                <a:latin typeface="+mn-lt"/>
              </a:rPr>
              <a:t> </a:t>
            </a:r>
            <a:r>
              <a:rPr lang="en-US" sz="2000" dirty="0" smtClean="0">
                <a:latin typeface="+mn-lt"/>
              </a:rPr>
              <a:t>P(A)=P(B)=0,3</a:t>
            </a:r>
            <a:r>
              <a:rPr lang="ru-RU" sz="2000" dirty="0" smtClean="0">
                <a:latin typeface="+mn-lt"/>
              </a:rPr>
              <a:t> и</a:t>
            </a:r>
            <a:r>
              <a:rPr lang="en-US" sz="2000" dirty="0" smtClean="0">
                <a:latin typeface="+mn-lt"/>
              </a:rPr>
              <a:t> P(A</a:t>
            </a:r>
            <a:r>
              <a:rPr lang="ru-RU" sz="2000" b="1" dirty="0">
                <a:latin typeface="+mn-lt"/>
                <a:sym typeface="Symbol"/>
              </a:rPr>
              <a:t> </a:t>
            </a:r>
            <a:r>
              <a:rPr lang="ru-RU" sz="2000" dirty="0" smtClean="0">
                <a:latin typeface="+mn-lt"/>
                <a:sym typeface="Symbol"/>
              </a:rPr>
              <a:t></a:t>
            </a:r>
            <a:r>
              <a:rPr lang="en-US" sz="2000" dirty="0" smtClean="0">
                <a:latin typeface="+mn-lt"/>
                <a:sym typeface="Symbol"/>
              </a:rPr>
              <a:t> B)=0,12</a:t>
            </a:r>
            <a:r>
              <a:rPr lang="ru-RU" sz="2000" dirty="0">
                <a:latin typeface="+mn-lt"/>
              </a:rPr>
              <a:t/>
            </a:r>
            <a:br>
              <a:rPr lang="ru-RU" sz="2000" dirty="0">
                <a:latin typeface="+mn-lt"/>
              </a:rPr>
            </a:br>
            <a:r>
              <a:rPr lang="ru-RU" sz="2000" dirty="0">
                <a:latin typeface="+mn-lt"/>
              </a:rPr>
              <a:t>События A и B совместные, вероятность суммы двух совместных событий равна сумме вероятностей этих событий, уменьшенной на вероятность их произведения: </a:t>
            </a:r>
          </a:p>
          <a:p>
            <a:r>
              <a:rPr lang="en-US" sz="2000" dirty="0" smtClean="0">
                <a:latin typeface="+mn-lt"/>
              </a:rPr>
              <a:t>P(A</a:t>
            </a:r>
            <a:r>
              <a:rPr lang="en-US" sz="2000" dirty="0">
                <a:latin typeface="+mn-lt"/>
              </a:rPr>
              <a:t> + B) = P(A) + P(B) − P(A·B) = 0,3 + 0,3 − 0,12 = 0,48. </a:t>
            </a:r>
            <a:endParaRPr lang="ru-RU" sz="2000" dirty="0">
              <a:latin typeface="+mn-lt"/>
            </a:endParaRPr>
          </a:p>
          <a:p>
            <a:r>
              <a:rPr lang="ru-RU" sz="2000" dirty="0" smtClean="0">
                <a:latin typeface="+mn-lt"/>
              </a:rPr>
              <a:t>Следовательно</a:t>
            </a:r>
            <a:r>
              <a:rPr lang="ru-RU" sz="2000" dirty="0">
                <a:latin typeface="+mn-lt"/>
              </a:rPr>
              <a:t>, вероятность противоположного события, состоящего в том, что </a:t>
            </a:r>
            <a:r>
              <a:rPr lang="ru-RU" sz="2000" dirty="0" smtClean="0">
                <a:latin typeface="+mn-lt"/>
              </a:rPr>
              <a:t>кофе </a:t>
            </a:r>
            <a:r>
              <a:rPr lang="ru-RU" sz="2000" dirty="0">
                <a:latin typeface="+mn-lt"/>
              </a:rPr>
              <a:t>останется в обоих автоматах, равна 1 − 0,48 = 0,52.</a:t>
            </a:r>
          </a:p>
          <a:p>
            <a:endParaRPr lang="ru-RU" sz="2000" i="1" u="sng" dirty="0" smtClean="0">
              <a:latin typeface="+mn-lt"/>
            </a:endParaRPr>
          </a:p>
        </p:txBody>
      </p:sp>
      <p:sp>
        <p:nvSpPr>
          <p:cNvPr id="4" name="Rectangle 2"/>
          <p:cNvSpPr txBox="1">
            <a:spLocks noChangeArrowheads="1"/>
          </p:cNvSpPr>
          <p:nvPr/>
        </p:nvSpPr>
        <p:spPr bwMode="gray">
          <a:xfrm>
            <a:off x="0" y="0"/>
            <a:ext cx="7850035" cy="1938992"/>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smtClean="0"/>
              <a:t>В </a:t>
            </a:r>
            <a:r>
              <a:rPr lang="ru-RU" sz="2000" i="1" dirty="0"/>
              <a:t>торговом центре два одинаковых автомата продают кофе. Вероятность того, что к концу дня в автомате закончится кофе, </a:t>
            </a:r>
            <a:r>
              <a:rPr lang="ru-RU" sz="2000" i="1" dirty="0" smtClean="0"/>
              <a:t>равна 0,3. </a:t>
            </a:r>
            <a:r>
              <a:rPr lang="ru-RU" sz="2000" i="1" dirty="0"/>
              <a:t>Вероятность того, что кофе закончится в обоих автоматах, равна </a:t>
            </a:r>
            <a:r>
              <a:rPr lang="ru-RU" sz="2000" i="1" dirty="0" smtClean="0"/>
              <a:t>0,12. </a:t>
            </a:r>
            <a:r>
              <a:rPr lang="ru-RU" sz="2000" i="1" dirty="0"/>
              <a:t>Найдите вероятность того, что к концу дня кофе </a:t>
            </a:r>
            <a:r>
              <a:rPr lang="ru-RU" sz="2000" i="1" dirty="0">
                <a:solidFill>
                  <a:schemeClr val="tx1"/>
                </a:solidFill>
              </a:rPr>
              <a:t>останется</a:t>
            </a:r>
            <a:r>
              <a:rPr lang="ru-RU" sz="2000" i="1" dirty="0"/>
              <a:t> в обоих автоматах</a:t>
            </a:r>
            <a:r>
              <a:rPr lang="ru-RU" sz="2000" i="1" dirty="0" smtClean="0"/>
              <a:t>.</a:t>
            </a:r>
            <a:endParaRPr lang="ru-RU" sz="2000" i="1" dirty="0" smtClean="0">
              <a:latin typeface="+mj-lt"/>
            </a:endParaRPr>
          </a:p>
        </p:txBody>
      </p:sp>
      <p:sp>
        <p:nvSpPr>
          <p:cNvPr id="5" name="Прямоугольник 4"/>
          <p:cNvSpPr/>
          <p:nvPr/>
        </p:nvSpPr>
        <p:spPr>
          <a:xfrm>
            <a:off x="3177212" y="6214010"/>
            <a:ext cx="2792752" cy="523220"/>
          </a:xfrm>
          <a:prstGeom prst="rect">
            <a:avLst/>
          </a:prstGeom>
        </p:spPr>
        <p:txBody>
          <a:bodyPr wrap="square">
            <a:spAutoFit/>
          </a:bodyPr>
          <a:lstStyle/>
          <a:p>
            <a:pPr algn="ctr"/>
            <a:r>
              <a:rPr lang="ru-RU" sz="2800" i="1" dirty="0" smtClean="0">
                <a:solidFill>
                  <a:srgbClr val="FF0000"/>
                </a:solidFill>
                <a:latin typeface="+mn-lt"/>
              </a:rPr>
              <a:t>Ответ: 0,52.</a:t>
            </a:r>
          </a:p>
        </p:txBody>
      </p:sp>
      <p:sp>
        <p:nvSpPr>
          <p:cNvPr id="14" name="Rectangle 2"/>
          <p:cNvSpPr txBox="1">
            <a:spLocks noChangeArrowheads="1"/>
          </p:cNvSpPr>
          <p:nvPr/>
        </p:nvSpPr>
        <p:spPr bwMode="auto">
          <a:xfrm>
            <a:off x="7850035" y="608373"/>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320172</a:t>
            </a:r>
            <a:endParaRPr lang="ru-RU" sz="2400" dirty="0" smtClean="0"/>
          </a:p>
        </p:txBody>
      </p:sp>
    </p:spTree>
    <p:extLst>
      <p:ext uri="{BB962C8B-B14F-4D97-AF65-F5344CB8AC3E}">
        <p14:creationId xmlns:p14="http://schemas.microsoft.com/office/powerpoint/2010/main" val="88754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1" end="1"/>
                                            </p:txEl>
                                          </p:spTgt>
                                        </p:tgtEl>
                                      </p:cBhvr>
                                    </p:animEffect>
                                  </p:childTnLst>
                                </p:cTn>
                              </p:par>
                              <p:par>
                                <p:cTn id="10" presetID="29" presetClass="entr" presetSubtype="0" fill="hold" nodeType="withEffect">
                                  <p:stCondLst>
                                    <p:cond delay="0"/>
                                  </p:stCondLst>
                                  <p:iterate type="lt">
                                    <p:tmPct val="0"/>
                                  </p:iterate>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p:cTn id="12"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xEl>
                                              <p:pRg st="2" end="2"/>
                                            </p:txEl>
                                          </p:spTgt>
                                        </p:tgtEl>
                                      </p:cBhvr>
                                    </p:animEffect>
                                  </p:childTnLst>
                                </p:cTn>
                              </p:par>
                              <p:par>
                                <p:cTn id="15" presetID="29" presetClass="entr" presetSubtype="0" fill="hold" nodeType="withEffect">
                                  <p:stCondLst>
                                    <p:cond delay="0"/>
                                  </p:stCondLst>
                                  <p:iterate type="lt">
                                    <p:tmPct val="0"/>
                                  </p:iterate>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p:cTn id="17"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18"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iterate type="lt">
                                    <p:tmPct val="0"/>
                                  </p:iterate>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p:cTn id="24"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25"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6">
                                            <p:txEl>
                                              <p:pRg st="4" end="4"/>
                                            </p:txEl>
                                          </p:spTgt>
                                        </p:tgtEl>
                                      </p:cBhvr>
                                    </p:animEffect>
                                  </p:childTnLst>
                                </p:cTn>
                              </p:par>
                              <p:par>
                                <p:cTn id="27" presetID="29" presetClass="entr" presetSubtype="0" fill="hold" nodeType="withEffect">
                                  <p:stCondLst>
                                    <p:cond delay="0"/>
                                  </p:stCondLst>
                                  <p:iterate type="lt">
                                    <p:tmPct val="0"/>
                                  </p:iterate>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p:cTn id="29" dur="1000" fill="hold"/>
                                        <p:tgtEl>
                                          <p:spTgt spid="6">
                                            <p:txEl>
                                              <p:pRg st="5" end="5"/>
                                            </p:txEl>
                                          </p:spTgt>
                                        </p:tgtEl>
                                        <p:attrNameLst>
                                          <p:attrName>ppt_x</p:attrName>
                                        </p:attrNameLst>
                                      </p:cBhvr>
                                      <p:tavLst>
                                        <p:tav tm="0">
                                          <p:val>
                                            <p:strVal val="#ppt_x-.2"/>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iterate type="lt">
                                    <p:tmPct val="0"/>
                                  </p:iterate>
                                  <p:childTnLst>
                                    <p:set>
                                      <p:cBhvr>
                                        <p:cTn id="35" dur="1" fill="hold">
                                          <p:stCondLst>
                                            <p:cond delay="0"/>
                                          </p:stCondLst>
                                        </p:cTn>
                                        <p:tgtEl>
                                          <p:spTgt spid="6">
                                            <p:txEl>
                                              <p:pRg st="6" end="6"/>
                                            </p:txEl>
                                          </p:spTgt>
                                        </p:tgtEl>
                                        <p:attrNameLst>
                                          <p:attrName>style.visibility</p:attrName>
                                        </p:attrNameLst>
                                      </p:cBhvr>
                                      <p:to>
                                        <p:strVal val="visible"/>
                                      </p:to>
                                    </p:set>
                                    <p:anim calcmode="lin" valueType="num">
                                      <p:cBhvr>
                                        <p:cTn id="36" dur="1000" fill="hold"/>
                                        <p:tgtEl>
                                          <p:spTgt spid="6">
                                            <p:txEl>
                                              <p:pRg st="6" end="6"/>
                                            </p:txEl>
                                          </p:spTgt>
                                        </p:tgtEl>
                                        <p:attrNameLst>
                                          <p:attrName>ppt_x</p:attrName>
                                        </p:attrNameLst>
                                      </p:cBhvr>
                                      <p:tavLst>
                                        <p:tav tm="0">
                                          <p:val>
                                            <p:strVal val="#ppt_x-.2"/>
                                          </p:val>
                                        </p:tav>
                                        <p:tav tm="100000">
                                          <p:val>
                                            <p:strVal val="#ppt_x"/>
                                          </p:val>
                                        </p:tav>
                                      </p:tavLst>
                                    </p:anim>
                                    <p:anim calcmode="lin" valueType="num">
                                      <p:cBhvr>
                                        <p:cTn id="37" dur="1000" fill="hold"/>
                                        <p:tgtEl>
                                          <p:spTgt spid="6">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6">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ppt_x</p:attrName>
                                        </p:attrNameLst>
                                      </p:cBhvr>
                                      <p:tavLst>
                                        <p:tav tm="0">
                                          <p:val>
                                            <p:strVal val="#ppt_x-.2"/>
                                          </p:val>
                                        </p:tav>
                                        <p:tav tm="100000">
                                          <p:val>
                                            <p:strVal val="#ppt_x"/>
                                          </p:val>
                                        </p:tav>
                                      </p:tavLst>
                                    </p:anim>
                                    <p:anim calcmode="lin" valueType="num">
                                      <p:cBhvr>
                                        <p:cTn id="4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5297" y="1699403"/>
            <a:ext cx="8876581" cy="4401205"/>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u="sng" dirty="0" smtClean="0">
                <a:latin typeface="+mn-lt"/>
              </a:rPr>
              <a:t>Решение:</a:t>
            </a:r>
            <a:r>
              <a:rPr lang="ru-RU" sz="2000" dirty="0" smtClean="0">
                <a:latin typeface="+mn-lt"/>
              </a:rPr>
              <a:t> </a:t>
            </a:r>
          </a:p>
          <a:p>
            <a:r>
              <a:rPr lang="ru-RU" sz="2000" dirty="0" smtClean="0">
                <a:latin typeface="+mn-lt"/>
              </a:rPr>
              <a:t>Результат каждого следующего выстрела не зависит от предыдущих. Поэтому события «попал при первом выстреле», «попал при втором выстреле» и т.д. независимы.</a:t>
            </a:r>
          </a:p>
          <a:p>
            <a:r>
              <a:rPr lang="ru-RU" sz="2000" dirty="0" smtClean="0">
                <a:latin typeface="+mn-lt"/>
              </a:rPr>
              <a:t>Вероятность каждого попадания равна 0,8. Значит, вероятность промаха равна 1 – 0,8 = 0,2.</a:t>
            </a:r>
          </a:p>
          <a:p>
            <a:pPr algn="ctr"/>
            <a:r>
              <a:rPr lang="ru-RU" sz="2000" dirty="0" smtClean="0">
                <a:latin typeface="+mn-lt"/>
              </a:rPr>
              <a:t>1 выстрел: 0,8</a:t>
            </a:r>
          </a:p>
          <a:p>
            <a:pPr algn="ctr"/>
            <a:r>
              <a:rPr lang="ru-RU" sz="2000" dirty="0" smtClean="0">
                <a:latin typeface="+mn-lt"/>
              </a:rPr>
              <a:t>2 выстрел : 0,8</a:t>
            </a:r>
          </a:p>
          <a:p>
            <a:pPr algn="ctr"/>
            <a:r>
              <a:rPr lang="ru-RU" sz="2000" dirty="0" smtClean="0">
                <a:latin typeface="+mn-lt"/>
              </a:rPr>
              <a:t>3 выстрел : 0,8</a:t>
            </a:r>
          </a:p>
          <a:p>
            <a:pPr algn="ctr"/>
            <a:r>
              <a:rPr lang="ru-RU" sz="2000" dirty="0" smtClean="0">
                <a:latin typeface="+mn-lt"/>
              </a:rPr>
              <a:t>4 выстрел : 0,2</a:t>
            </a:r>
          </a:p>
          <a:p>
            <a:pPr algn="ctr"/>
            <a:r>
              <a:rPr lang="ru-RU" sz="2000" dirty="0" smtClean="0">
                <a:latin typeface="+mn-lt"/>
              </a:rPr>
              <a:t>5 выстрел : 0,2</a:t>
            </a:r>
          </a:p>
          <a:p>
            <a:r>
              <a:rPr lang="ru-RU" sz="2000" dirty="0" smtClean="0">
                <a:latin typeface="+mn-lt"/>
              </a:rPr>
              <a:t>По формуле умножения вероятностей независимых событий, получаем, что искомая вероятность равна: </a:t>
            </a:r>
          </a:p>
          <a:p>
            <a:pPr algn="ctr"/>
            <a:r>
              <a:rPr lang="ru-RU" sz="2000" dirty="0" smtClean="0">
                <a:latin typeface="+mn-lt"/>
              </a:rPr>
              <a:t>0,8 ∙ 0,8 ∙ 0,8 ∙ 0,2 ∙ 0,2 = 0,02048 ≈ 0,02.</a:t>
            </a:r>
          </a:p>
        </p:txBody>
      </p:sp>
      <p:sp>
        <p:nvSpPr>
          <p:cNvPr id="4" name="Rectangle 2"/>
          <p:cNvSpPr txBox="1">
            <a:spLocks noChangeArrowheads="1"/>
          </p:cNvSpPr>
          <p:nvPr/>
        </p:nvSpPr>
        <p:spPr bwMode="gray">
          <a:xfrm>
            <a:off x="116457" y="146649"/>
            <a:ext cx="7483415" cy="1477328"/>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i="1" dirty="0" smtClean="0"/>
              <a:t>Биатлонист пять раз стреляет по мишеням. Вероятность попадания в мишень при одном выстреле равна 0,8. Найдите вероятность того, что биатлонист первые три раза попал в мишени, а последние два раза промахнулся. Результат округлите до сотых.</a:t>
            </a:r>
          </a:p>
        </p:txBody>
      </p:sp>
      <p:sp>
        <p:nvSpPr>
          <p:cNvPr id="5" name="Прямоугольник 4"/>
          <p:cNvSpPr/>
          <p:nvPr/>
        </p:nvSpPr>
        <p:spPr>
          <a:xfrm>
            <a:off x="3177212" y="6214010"/>
            <a:ext cx="2792752" cy="523220"/>
          </a:xfrm>
          <a:prstGeom prst="rect">
            <a:avLst/>
          </a:prstGeom>
        </p:spPr>
        <p:txBody>
          <a:bodyPr wrap="square">
            <a:spAutoFit/>
          </a:bodyPr>
          <a:lstStyle/>
          <a:p>
            <a:pPr algn="ctr"/>
            <a:r>
              <a:rPr lang="ru-RU" sz="2800" i="1" dirty="0" smtClean="0">
                <a:solidFill>
                  <a:srgbClr val="FF0000"/>
                </a:solidFill>
                <a:latin typeface="+mn-lt"/>
              </a:rPr>
              <a:t>Ответ: 0,02.</a:t>
            </a:r>
          </a:p>
        </p:txBody>
      </p:sp>
      <p:pic>
        <p:nvPicPr>
          <p:cNvPr id="1026" name="Picture 2" descr="http://sterlegrad.ru/uploads/posts/2012-02/1328202945_biatlon.jpeg"/>
          <p:cNvPicPr>
            <a:picLocks noChangeAspect="1" noChangeArrowheads="1"/>
          </p:cNvPicPr>
          <p:nvPr/>
        </p:nvPicPr>
        <p:blipFill>
          <a:blip r:embed="rId2" cstate="print">
            <a:clrChange>
              <a:clrFrom>
                <a:srgbClr val="92EFFF"/>
              </a:clrFrom>
              <a:clrTo>
                <a:srgbClr val="92EFFF">
                  <a:alpha val="0"/>
                </a:srgbClr>
              </a:clrTo>
            </a:clrChange>
            <a:duotone>
              <a:prstClr val="black"/>
              <a:schemeClr val="accent5">
                <a:tint val="45000"/>
                <a:satMod val="400000"/>
              </a:schemeClr>
            </a:duotone>
          </a:blip>
          <a:srcRect l="10043" r="8121"/>
          <a:stretch>
            <a:fillRect/>
          </a:stretch>
        </p:blipFill>
        <p:spPr bwMode="auto">
          <a:xfrm>
            <a:off x="7951329" y="5365630"/>
            <a:ext cx="1192672" cy="1492370"/>
          </a:xfrm>
          <a:prstGeom prst="rect">
            <a:avLst/>
          </a:prstGeom>
          <a:noFill/>
        </p:spPr>
      </p:pic>
      <p:sp>
        <p:nvSpPr>
          <p:cNvPr id="7"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320173</a:t>
            </a:r>
            <a:endParaRPr lang="ru-RU"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iterate type="lt">
                                    <p:tmPct val="0"/>
                                  </p:iterate>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iterate type="lt">
                                    <p:tmPct val="0"/>
                                  </p:iterate>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p:cTn id="28"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iterate type="lt">
                                    <p:tmPct val="0"/>
                                  </p:iterate>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p:cTn id="35" dur="1000" fill="hold"/>
                                        <p:tgtEl>
                                          <p:spTgt spid="6">
                                            <p:txEl>
                                              <p:pRg st="5" end="5"/>
                                            </p:txEl>
                                          </p:spTgt>
                                        </p:tgtEl>
                                        <p:attrNameLst>
                                          <p:attrName>ppt_x</p:attrName>
                                        </p:attrNameLst>
                                      </p:cBhvr>
                                      <p:tavLst>
                                        <p:tav tm="0">
                                          <p:val>
                                            <p:strVal val="#ppt_x-.2"/>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iterate type="lt">
                                    <p:tmPct val="0"/>
                                  </p:iterate>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p:cTn id="42" dur="1000" fill="hold"/>
                                        <p:tgtEl>
                                          <p:spTgt spid="6">
                                            <p:txEl>
                                              <p:pRg st="6" end="6"/>
                                            </p:txEl>
                                          </p:spTgt>
                                        </p:tgtEl>
                                        <p:attrNameLst>
                                          <p:attrName>ppt_x</p:attrName>
                                        </p:attrNameLst>
                                      </p:cBhvr>
                                      <p:tavLst>
                                        <p:tav tm="0">
                                          <p:val>
                                            <p:strVal val="#ppt_x-.2"/>
                                          </p:val>
                                        </p:tav>
                                        <p:tav tm="100000">
                                          <p:val>
                                            <p:strVal val="#ppt_x"/>
                                          </p:val>
                                        </p:tav>
                                      </p:tavLst>
                                    </p:anim>
                                    <p:anim calcmode="lin" valueType="num">
                                      <p:cBhvr>
                                        <p:cTn id="43" dur="1000" fill="hold"/>
                                        <p:tgtEl>
                                          <p:spTgt spid="6">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iterate type="lt">
                                    <p:tmPct val="0"/>
                                  </p:iterate>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p:cTn id="49" dur="1000" fill="hold"/>
                                        <p:tgtEl>
                                          <p:spTgt spid="6">
                                            <p:txEl>
                                              <p:pRg st="7" end="7"/>
                                            </p:txEl>
                                          </p:spTgt>
                                        </p:tgtEl>
                                        <p:attrNameLst>
                                          <p:attrName>ppt_x</p:attrName>
                                        </p:attrNameLst>
                                      </p:cBhvr>
                                      <p:tavLst>
                                        <p:tav tm="0">
                                          <p:val>
                                            <p:strVal val="#ppt_x-.2"/>
                                          </p:val>
                                        </p:tav>
                                        <p:tav tm="100000">
                                          <p:val>
                                            <p:strVal val="#ppt_x"/>
                                          </p:val>
                                        </p:tav>
                                      </p:tavLst>
                                    </p:anim>
                                    <p:anim calcmode="lin" valueType="num">
                                      <p:cBhvr>
                                        <p:cTn id="50" dur="1000" fill="hold"/>
                                        <p:tgtEl>
                                          <p:spTgt spid="6">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6">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iterate type="lt">
                                    <p:tmPct val="0"/>
                                  </p:iterate>
                                  <p:childTnLst>
                                    <p:set>
                                      <p:cBhvr>
                                        <p:cTn id="55" dur="1" fill="hold">
                                          <p:stCondLst>
                                            <p:cond delay="0"/>
                                          </p:stCondLst>
                                        </p:cTn>
                                        <p:tgtEl>
                                          <p:spTgt spid="6">
                                            <p:txEl>
                                              <p:pRg st="8" end="8"/>
                                            </p:txEl>
                                          </p:spTgt>
                                        </p:tgtEl>
                                        <p:attrNameLst>
                                          <p:attrName>style.visibility</p:attrName>
                                        </p:attrNameLst>
                                      </p:cBhvr>
                                      <p:to>
                                        <p:strVal val="visible"/>
                                      </p:to>
                                    </p:set>
                                    <p:anim calcmode="lin" valueType="num">
                                      <p:cBhvr>
                                        <p:cTn id="56" dur="1000" fill="hold"/>
                                        <p:tgtEl>
                                          <p:spTgt spid="6">
                                            <p:txEl>
                                              <p:pRg st="8" end="8"/>
                                            </p:txEl>
                                          </p:spTgt>
                                        </p:tgtEl>
                                        <p:attrNameLst>
                                          <p:attrName>ppt_x</p:attrName>
                                        </p:attrNameLst>
                                      </p:cBhvr>
                                      <p:tavLst>
                                        <p:tav tm="0">
                                          <p:val>
                                            <p:strVal val="#ppt_x-.2"/>
                                          </p:val>
                                        </p:tav>
                                        <p:tav tm="100000">
                                          <p:val>
                                            <p:strVal val="#ppt_x"/>
                                          </p:val>
                                        </p:tav>
                                      </p:tavLst>
                                    </p:anim>
                                    <p:anim calcmode="lin" valueType="num">
                                      <p:cBhvr>
                                        <p:cTn id="57" dur="1000" fill="hold"/>
                                        <p:tgtEl>
                                          <p:spTgt spid="6">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6">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nodeType="clickEffect">
                                  <p:stCondLst>
                                    <p:cond delay="0"/>
                                  </p:stCondLst>
                                  <p:iterate type="lt">
                                    <p:tmPct val="0"/>
                                  </p:iterate>
                                  <p:childTnLst>
                                    <p:set>
                                      <p:cBhvr>
                                        <p:cTn id="62" dur="1" fill="hold">
                                          <p:stCondLst>
                                            <p:cond delay="0"/>
                                          </p:stCondLst>
                                        </p:cTn>
                                        <p:tgtEl>
                                          <p:spTgt spid="6">
                                            <p:txEl>
                                              <p:pRg st="9" end="9"/>
                                            </p:txEl>
                                          </p:spTgt>
                                        </p:tgtEl>
                                        <p:attrNameLst>
                                          <p:attrName>style.visibility</p:attrName>
                                        </p:attrNameLst>
                                      </p:cBhvr>
                                      <p:to>
                                        <p:strVal val="visible"/>
                                      </p:to>
                                    </p:set>
                                    <p:anim calcmode="lin" valueType="num">
                                      <p:cBhvr>
                                        <p:cTn id="63" dur="1000" fill="hold"/>
                                        <p:tgtEl>
                                          <p:spTgt spid="6">
                                            <p:txEl>
                                              <p:pRg st="9" end="9"/>
                                            </p:txEl>
                                          </p:spTgt>
                                        </p:tgtEl>
                                        <p:attrNameLst>
                                          <p:attrName>ppt_x</p:attrName>
                                        </p:attrNameLst>
                                      </p:cBhvr>
                                      <p:tavLst>
                                        <p:tav tm="0">
                                          <p:val>
                                            <p:strVal val="#ppt_x-.2"/>
                                          </p:val>
                                        </p:tav>
                                        <p:tav tm="100000">
                                          <p:val>
                                            <p:strVal val="#ppt_x"/>
                                          </p:val>
                                        </p:tav>
                                      </p:tavLst>
                                    </p:anim>
                                    <p:anim calcmode="lin" valueType="num">
                                      <p:cBhvr>
                                        <p:cTn id="64" dur="1000" fill="hold"/>
                                        <p:tgtEl>
                                          <p:spTgt spid="6">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6">
                                            <p:txEl>
                                              <p:pRg st="9" end="9"/>
                                            </p:txEl>
                                          </p:spTgt>
                                        </p:tgtEl>
                                      </p:cBhvr>
                                    </p:animEffect>
                                  </p:childTnLst>
                                </p:cTn>
                              </p:par>
                            </p:childTnLst>
                          </p:cTn>
                        </p:par>
                        <p:par>
                          <p:cTn id="66" fill="hold">
                            <p:stCondLst>
                              <p:cond delay="1000"/>
                            </p:stCondLst>
                            <p:childTnLst>
                              <p:par>
                                <p:cTn id="67" presetID="29" presetClass="entr" presetSubtype="0"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p:cTn id="69" dur="1000" fill="hold"/>
                                        <p:tgtEl>
                                          <p:spTgt spid="5"/>
                                        </p:tgtEl>
                                        <p:attrNameLst>
                                          <p:attrName>ppt_x</p:attrName>
                                        </p:attrNameLst>
                                      </p:cBhvr>
                                      <p:tavLst>
                                        <p:tav tm="0">
                                          <p:val>
                                            <p:strVal val="#ppt_x-.2"/>
                                          </p:val>
                                        </p:tav>
                                        <p:tav tm="100000">
                                          <p:val>
                                            <p:strVal val="#ppt_x"/>
                                          </p:val>
                                        </p:tav>
                                      </p:tavLst>
                                    </p:anim>
                                    <p:anim calcmode="lin" valueType="num">
                                      <p:cBhvr>
                                        <p:cTn id="7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7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0" y="1729032"/>
                <a:ext cx="8876581" cy="2864439"/>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r>
                  <a:rPr lang="ru-RU" sz="2000" i="1" dirty="0" smtClean="0">
                    <a:latin typeface="+mn-lt"/>
                  </a:rPr>
                  <a:t> </a:t>
                </a:r>
              </a:p>
              <a:p>
                <a:r>
                  <a:rPr lang="ru-RU" sz="2000" dirty="0" smtClean="0">
                    <a:latin typeface="+mn-lt"/>
                  </a:rPr>
                  <a:t>Найдем </a:t>
                </a:r>
                <a:r>
                  <a:rPr lang="ru-RU" sz="2000" dirty="0">
                    <a:latin typeface="+mn-lt"/>
                  </a:rPr>
                  <a:t>вероятность </a:t>
                </a:r>
                <a14:m>
                  <m:oMath xmlns:m="http://schemas.openxmlformats.org/officeDocument/2006/math">
                    <m:acc>
                      <m:accPr>
                        <m:chr m:val="̅"/>
                        <m:ctrlPr>
                          <a:rPr lang="ru-RU" sz="2000" i="1" dirty="0">
                            <a:latin typeface="Cambria Math"/>
                          </a:rPr>
                        </m:ctrlPr>
                      </m:accPr>
                      <m:e>
                        <m:r>
                          <a:rPr lang="en-US" sz="2000" i="1" dirty="0">
                            <a:latin typeface="Cambria Math"/>
                          </a:rPr>
                          <m:t>𝐴</m:t>
                        </m:r>
                      </m:e>
                    </m:acc>
                    <m:r>
                      <a:rPr lang="en-US" sz="2000" i="1" dirty="0">
                        <a:latin typeface="Cambria Math"/>
                      </a:rPr>
                      <m:t>=</m:t>
                    </m:r>
                  </m:oMath>
                </a14:m>
                <a:r>
                  <a:rPr lang="en-US" sz="2000" dirty="0" smtClean="0">
                    <a:latin typeface="+mn-lt"/>
                  </a:rPr>
                  <a:t> {</a:t>
                </a:r>
                <a:r>
                  <a:rPr lang="ru-RU" sz="2000" dirty="0" smtClean="0">
                    <a:latin typeface="+mn-lt"/>
                  </a:rPr>
                  <a:t>неисправны </a:t>
                </a:r>
                <a:r>
                  <a:rPr lang="ru-RU" sz="2000" dirty="0">
                    <a:latin typeface="+mn-lt"/>
                  </a:rPr>
                  <a:t>оба </a:t>
                </a:r>
                <a:r>
                  <a:rPr lang="ru-RU" sz="2000" dirty="0" smtClean="0">
                    <a:latin typeface="+mn-lt"/>
                  </a:rPr>
                  <a:t>автомата</a:t>
                </a:r>
                <a:r>
                  <a:rPr lang="en-US" sz="2000" dirty="0" smtClean="0">
                    <a:latin typeface="+mn-lt"/>
                  </a:rPr>
                  <a:t>}</a:t>
                </a:r>
                <a:r>
                  <a:rPr lang="ru-RU" sz="2000" dirty="0" smtClean="0">
                    <a:latin typeface="+mn-lt"/>
                  </a:rPr>
                  <a:t>. </a:t>
                </a:r>
                <a:r>
                  <a:rPr lang="ru-RU" sz="2000" dirty="0">
                    <a:latin typeface="+mn-lt"/>
                  </a:rPr>
                  <a:t>Эти события независимые, вероятность их произведения равна произведению вероятностей этих событий: </a:t>
                </a:r>
                <a:r>
                  <a:rPr lang="en-US" sz="2000" dirty="0" smtClean="0">
                    <a:latin typeface="+mn-lt"/>
                  </a:rPr>
                  <a:t>P(</a:t>
                </a:r>
                <a14:m>
                  <m:oMath xmlns:m="http://schemas.openxmlformats.org/officeDocument/2006/math">
                    <m:acc>
                      <m:accPr>
                        <m:chr m:val="̅"/>
                        <m:ctrlPr>
                          <a:rPr lang="ru-RU" sz="2000" i="1" dirty="0">
                            <a:latin typeface="Cambria Math"/>
                          </a:rPr>
                        </m:ctrlPr>
                      </m:accPr>
                      <m:e>
                        <m:r>
                          <a:rPr lang="en-US" sz="2000" i="1" dirty="0">
                            <a:latin typeface="Cambria Math"/>
                          </a:rPr>
                          <m:t>𝐴</m:t>
                        </m:r>
                      </m:e>
                    </m:acc>
                  </m:oMath>
                </a14:m>
                <a:r>
                  <a:rPr lang="en-US" sz="2000" dirty="0" smtClean="0">
                    <a:latin typeface="+mn-lt"/>
                  </a:rPr>
                  <a:t>) = </a:t>
                </a:r>
                <a:r>
                  <a:rPr lang="ru-RU" sz="2000" dirty="0" smtClean="0">
                    <a:latin typeface="+mn-lt"/>
                  </a:rPr>
                  <a:t>0,05</a:t>
                </a:r>
                <a:r>
                  <a:rPr lang="ru-RU" sz="2000" dirty="0">
                    <a:latin typeface="+mn-lt"/>
                  </a:rPr>
                  <a:t> · 0,05 = 0,0025. </a:t>
                </a:r>
                <a:endParaRPr lang="ru-RU" sz="2000" dirty="0" smtClean="0">
                  <a:latin typeface="+mn-lt"/>
                </a:endParaRPr>
              </a:p>
              <a:p>
                <a:r>
                  <a:rPr lang="ru-RU" sz="2000" dirty="0">
                    <a:latin typeface="+mn-lt"/>
                  </a:rPr>
                  <a:t/>
                </a:r>
                <a:br>
                  <a:rPr lang="ru-RU" sz="2000" dirty="0">
                    <a:latin typeface="+mn-lt"/>
                  </a:rPr>
                </a:br>
                <a:r>
                  <a:rPr lang="ru-RU" sz="2000" dirty="0" smtClean="0">
                    <a:latin typeface="+mn-lt"/>
                  </a:rPr>
                  <a:t>Событие </a:t>
                </a:r>
                <a14:m>
                  <m:oMath xmlns:m="http://schemas.openxmlformats.org/officeDocument/2006/math">
                    <m:r>
                      <m:rPr>
                        <m:sty m:val="p"/>
                      </m:rPr>
                      <a:rPr lang="en-US" sz="2000" b="0" i="0" dirty="0" smtClean="0">
                        <a:latin typeface="Cambria Math"/>
                      </a:rPr>
                      <m:t>A</m:t>
                    </m:r>
                    <m:r>
                      <a:rPr lang="en-US" sz="2000" b="0" i="1" dirty="0" smtClean="0">
                        <a:latin typeface="Cambria Math"/>
                      </a:rPr>
                      <m:t>={</m:t>
                    </m:r>
                  </m:oMath>
                </a14:m>
                <a:r>
                  <a:rPr lang="ru-RU" sz="2000" dirty="0">
                    <a:latin typeface="+mn-lt"/>
                  </a:rPr>
                  <a:t>хотя бы один </a:t>
                </a:r>
                <a:r>
                  <a:rPr lang="ru-RU" sz="2000" dirty="0" smtClean="0">
                    <a:latin typeface="+mn-lt"/>
                  </a:rPr>
                  <a:t>автомат</a:t>
                </a:r>
                <a:r>
                  <a:rPr lang="ru-RU" sz="2000" dirty="0">
                    <a:latin typeface="+mn-lt"/>
                  </a:rPr>
                  <a:t> исправен</a:t>
                </a:r>
                <a:r>
                  <a:rPr lang="en-US" sz="2000" dirty="0" smtClean="0">
                    <a:latin typeface="+mn-lt"/>
                  </a:rPr>
                  <a:t>}</a:t>
                </a:r>
                <a:r>
                  <a:rPr lang="ru-RU" sz="2000" dirty="0" smtClean="0">
                    <a:latin typeface="+mn-lt"/>
                  </a:rPr>
                  <a:t> </a:t>
                </a:r>
                <a:r>
                  <a:rPr lang="ru-RU" sz="2000" dirty="0">
                    <a:latin typeface="+mn-lt"/>
                  </a:rPr>
                  <a:t>противоположное. Следовательно, его вероятность равна </a:t>
                </a:r>
                <a:endParaRPr lang="en-US" sz="2000" dirty="0" smtClean="0">
                  <a:latin typeface="+mn-lt"/>
                </a:endParaRPr>
              </a:p>
              <a:p>
                <a:r>
                  <a:rPr lang="en-US" sz="2000" dirty="0" smtClean="0">
                    <a:latin typeface="+mn-lt"/>
                  </a:rPr>
                  <a:t>P(A) = 1 – P(</a:t>
                </a:r>
                <a14:m>
                  <m:oMath xmlns:m="http://schemas.openxmlformats.org/officeDocument/2006/math">
                    <m:acc>
                      <m:accPr>
                        <m:chr m:val="̅"/>
                        <m:ctrlPr>
                          <a:rPr lang="ru-RU" sz="2000" i="1" dirty="0">
                            <a:latin typeface="Cambria Math"/>
                          </a:rPr>
                        </m:ctrlPr>
                      </m:accPr>
                      <m:e>
                        <m:r>
                          <a:rPr lang="en-US" sz="2000" i="1" dirty="0" smtClean="0">
                            <a:latin typeface="Cambria Math"/>
                          </a:rPr>
                          <m:t>𝐴</m:t>
                        </m:r>
                      </m:e>
                    </m:acc>
                  </m:oMath>
                </a14:m>
                <a:r>
                  <a:rPr lang="en-US" sz="2000" dirty="0">
                    <a:latin typeface="+mn-lt"/>
                  </a:rPr>
                  <a:t> </a:t>
                </a:r>
                <a:r>
                  <a:rPr lang="en-US" sz="2000" dirty="0" smtClean="0">
                    <a:latin typeface="+mn-lt"/>
                  </a:rPr>
                  <a:t>) = </a:t>
                </a:r>
                <a:r>
                  <a:rPr lang="ru-RU" sz="2000" dirty="0" smtClean="0">
                    <a:latin typeface="+mn-lt"/>
                  </a:rPr>
                  <a:t>1</a:t>
                </a:r>
                <a:r>
                  <a:rPr lang="ru-RU" sz="2000" dirty="0">
                    <a:latin typeface="+mn-lt"/>
                  </a:rPr>
                  <a:t> − 0,0025 = 0,9975</a:t>
                </a:r>
                <a:r>
                  <a:rPr lang="ru-RU" sz="2000" dirty="0" smtClean="0">
                    <a:latin typeface="+mn-lt"/>
                  </a:rPr>
                  <a:t>.</a:t>
                </a:r>
                <a:r>
                  <a:rPr lang="ru-RU" sz="2000" dirty="0">
                    <a:latin typeface="+mn-lt"/>
                  </a:rPr>
                  <a:t/>
                </a:r>
                <a:br>
                  <a:rPr lang="ru-RU" sz="2000" dirty="0">
                    <a:latin typeface="+mn-lt"/>
                  </a:rPr>
                </a:br>
                <a:endParaRPr lang="ru-RU" sz="2000" i="1" u="sng"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1729032"/>
                <a:ext cx="8876581" cy="2864439"/>
              </a:xfrm>
              <a:prstGeom prst="rect">
                <a:avLst/>
              </a:prstGeom>
              <a:blipFill rotWithShape="1">
                <a:blip r:embed="rId2"/>
                <a:stretch>
                  <a:fillRect l="-617" t="-634" r="-69"/>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1" y="29781"/>
            <a:ext cx="7739270" cy="1323439"/>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В магазине стоят два платежных автомата. Каждый из них может быть неисправен </a:t>
            </a:r>
            <a:r>
              <a:rPr lang="ru-RU" sz="2000" i="1" dirty="0" smtClean="0"/>
              <a:t>с вероятностью 0,05 независимо </a:t>
            </a:r>
            <a:r>
              <a:rPr lang="ru-RU" sz="2000" i="1" dirty="0"/>
              <a:t>от другого автомата. Найдите вероятность того, что хотя бы один автомат исправен.</a:t>
            </a:r>
          </a:p>
        </p:txBody>
      </p:sp>
      <p:sp>
        <p:nvSpPr>
          <p:cNvPr id="5" name="Прямоугольник 4"/>
          <p:cNvSpPr/>
          <p:nvPr/>
        </p:nvSpPr>
        <p:spPr>
          <a:xfrm>
            <a:off x="3177211" y="6214010"/>
            <a:ext cx="3329605" cy="523220"/>
          </a:xfrm>
          <a:prstGeom prst="rect">
            <a:avLst/>
          </a:prstGeom>
        </p:spPr>
        <p:txBody>
          <a:bodyPr wrap="square">
            <a:spAutoFit/>
          </a:bodyPr>
          <a:lstStyle/>
          <a:p>
            <a:pPr algn="ctr"/>
            <a:r>
              <a:rPr lang="ru-RU" sz="2800" i="1" dirty="0" smtClean="0">
                <a:solidFill>
                  <a:srgbClr val="FF0000"/>
                </a:solidFill>
                <a:latin typeface="+mn-lt"/>
              </a:rPr>
              <a:t>Ответ: 0,9975.</a:t>
            </a:r>
          </a:p>
        </p:txBody>
      </p:sp>
      <p:sp>
        <p:nvSpPr>
          <p:cNvPr id="7" name="Rectangle 2"/>
          <p:cNvSpPr txBox="1">
            <a:spLocks noChangeArrowheads="1"/>
          </p:cNvSpPr>
          <p:nvPr/>
        </p:nvSpPr>
        <p:spPr bwMode="auto">
          <a:xfrm>
            <a:off x="7850037" y="388187"/>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320174</a:t>
            </a:r>
            <a:endParaRPr lang="ru-RU" sz="2400" dirty="0" smtClean="0"/>
          </a:p>
        </p:txBody>
      </p:sp>
    </p:spTree>
    <p:extLst>
      <p:ext uri="{BB962C8B-B14F-4D97-AF65-F5344CB8AC3E}">
        <p14:creationId xmlns:p14="http://schemas.microsoft.com/office/powerpoint/2010/main" val="219320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2" end="2"/>
                                            </p:txEl>
                                          </p:spTgt>
                                        </p:tgtEl>
                                      </p:cBhvr>
                                    </p:animEffect>
                                  </p:childTnLst>
                                </p:cTn>
                              </p:par>
                              <p:par>
                                <p:cTn id="17" presetID="29" presetClass="entr" presetSubtype="0" fill="hold" nodeType="withEffect">
                                  <p:stCondLst>
                                    <p:cond delay="0"/>
                                  </p:stCondLst>
                                  <p:iterate type="lt">
                                    <p:tmPct val="0"/>
                                  </p:iterate>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p:cTn id="19"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0"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ppt_x</p:attrName>
                                        </p:attrNameLst>
                                      </p:cBhvr>
                                      <p:tavLst>
                                        <p:tav tm="0">
                                          <p:val>
                                            <p:strVal val="#ppt_x-.2"/>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2" y="1284641"/>
            <a:ext cx="9064488" cy="2554545"/>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r>
              <a:rPr lang="ru-RU" sz="2000" i="1" dirty="0" smtClean="0">
                <a:latin typeface="+mn-lt"/>
              </a:rPr>
              <a:t> </a:t>
            </a:r>
          </a:p>
          <a:p>
            <a:r>
              <a:rPr lang="ru-RU" sz="2000" dirty="0" smtClean="0">
                <a:latin typeface="+mn-lt"/>
              </a:rPr>
              <a:t>Найдем </a:t>
            </a:r>
            <a:r>
              <a:rPr lang="ru-RU" sz="2000" dirty="0">
                <a:latin typeface="+mn-lt"/>
              </a:rPr>
              <a:t>вероятность того, что перегорят обе лампы. Эти события независимые, вероятность их произведения равно произведению вероятностей этих событий: </a:t>
            </a:r>
            <a:r>
              <a:rPr lang="ru-RU" sz="2000" dirty="0" smtClean="0">
                <a:latin typeface="+mn-lt"/>
              </a:rPr>
              <a:t>0,3 · 0,3 </a:t>
            </a:r>
            <a:r>
              <a:rPr lang="ru-RU" sz="2000" dirty="0">
                <a:latin typeface="+mn-lt"/>
              </a:rPr>
              <a:t>= 0,09. </a:t>
            </a:r>
            <a:endParaRPr lang="ru-RU" sz="2000" dirty="0" smtClean="0">
              <a:latin typeface="+mn-lt"/>
            </a:endParaRPr>
          </a:p>
          <a:p>
            <a:r>
              <a:rPr lang="ru-RU" sz="2000" dirty="0">
                <a:latin typeface="+mn-lt"/>
              </a:rPr>
              <a:t/>
            </a:r>
            <a:br>
              <a:rPr lang="ru-RU" sz="2000" dirty="0">
                <a:latin typeface="+mn-lt"/>
              </a:rPr>
            </a:br>
            <a:r>
              <a:rPr lang="ru-RU" sz="2000" dirty="0">
                <a:latin typeface="+mn-lt"/>
              </a:rPr>
              <a:t>Событие, состоящее в том, что не перегорит хотя бы одна лампа, противоположное. Следовательно, его вероятность равна </a:t>
            </a:r>
            <a:endParaRPr lang="ru-RU" sz="2000" dirty="0" smtClean="0">
              <a:latin typeface="+mn-lt"/>
            </a:endParaRPr>
          </a:p>
          <a:p>
            <a:r>
              <a:rPr lang="ru-RU" sz="2000" dirty="0" smtClean="0">
                <a:latin typeface="+mn-lt"/>
              </a:rPr>
              <a:t>1 </a:t>
            </a:r>
            <a:r>
              <a:rPr lang="ru-RU" sz="2000" dirty="0">
                <a:latin typeface="+mn-lt"/>
              </a:rPr>
              <a:t>− 0,09 = 0,91.</a:t>
            </a:r>
          </a:p>
        </p:txBody>
      </p:sp>
      <p:sp>
        <p:nvSpPr>
          <p:cNvPr id="4" name="Rectangle 2"/>
          <p:cNvSpPr txBox="1">
            <a:spLocks noChangeArrowheads="1"/>
          </p:cNvSpPr>
          <p:nvPr/>
        </p:nvSpPr>
        <p:spPr bwMode="gray">
          <a:xfrm>
            <a:off x="1" y="29781"/>
            <a:ext cx="7739270" cy="1323439"/>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Помещение освещается фонарём с двумя лампами. Вероятность перегорания одной лампы в течение года равна 0,3. Найдите вероятность того, что в течение года хотя бы одна лампа не перегорит.</a:t>
            </a:r>
          </a:p>
        </p:txBody>
      </p:sp>
      <p:sp>
        <p:nvSpPr>
          <p:cNvPr id="5" name="Прямоугольник 4"/>
          <p:cNvSpPr/>
          <p:nvPr/>
        </p:nvSpPr>
        <p:spPr>
          <a:xfrm>
            <a:off x="5546976" y="6346773"/>
            <a:ext cx="3329605" cy="523220"/>
          </a:xfrm>
          <a:prstGeom prst="rect">
            <a:avLst/>
          </a:prstGeom>
        </p:spPr>
        <p:txBody>
          <a:bodyPr wrap="square">
            <a:spAutoFit/>
          </a:bodyPr>
          <a:lstStyle/>
          <a:p>
            <a:pPr algn="ctr"/>
            <a:r>
              <a:rPr lang="ru-RU" sz="2800" i="1" dirty="0" smtClean="0">
                <a:solidFill>
                  <a:srgbClr val="FF0000"/>
                </a:solidFill>
                <a:latin typeface="+mn-lt"/>
              </a:rPr>
              <a:t>Ответ: 0,91.</a:t>
            </a:r>
          </a:p>
        </p:txBody>
      </p:sp>
      <p:sp>
        <p:nvSpPr>
          <p:cNvPr id="7" name="Rectangle 2"/>
          <p:cNvSpPr txBox="1">
            <a:spLocks noChangeArrowheads="1"/>
          </p:cNvSpPr>
          <p:nvPr/>
        </p:nvSpPr>
        <p:spPr bwMode="auto">
          <a:xfrm>
            <a:off x="7850037" y="388187"/>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32017</a:t>
            </a:r>
            <a:r>
              <a:rPr lang="en-US" sz="2400" b="1" dirty="0" smtClean="0"/>
              <a:t>5</a:t>
            </a:r>
            <a:endParaRPr lang="ru-RU" sz="2400" dirty="0" smtClean="0"/>
          </a:p>
        </p:txBody>
      </p:sp>
    </p:spTree>
    <p:extLst>
      <p:ext uri="{BB962C8B-B14F-4D97-AF65-F5344CB8AC3E}">
        <p14:creationId xmlns:p14="http://schemas.microsoft.com/office/powerpoint/2010/main" val="33460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iterate type="lt">
                                    <p:tmPct val="0"/>
                                  </p:iterate>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2" end="2"/>
                                            </p:txEl>
                                          </p:spTgt>
                                        </p:tgtEl>
                                      </p:cBhvr>
                                    </p:animEffect>
                                  </p:childTnLst>
                                </p:cTn>
                              </p:par>
                              <p:par>
                                <p:cTn id="24" presetID="29" presetClass="entr" presetSubtype="0" fill="hold" nodeType="withEffect">
                                  <p:stCondLst>
                                    <p:cond delay="0"/>
                                  </p:stCondLst>
                                  <p:iterate type="lt">
                                    <p:tmPct val="0"/>
                                  </p:iterate>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p:cTn id="26"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ppt_x</p:attrName>
                                        </p:attrNameLst>
                                      </p:cBhvr>
                                      <p:tavLst>
                                        <p:tav tm="0">
                                          <p:val>
                                            <p:strVal val="#ppt_x-.2"/>
                                          </p:val>
                                        </p:tav>
                                        <p:tav tm="100000">
                                          <p:val>
                                            <p:strVal val="#ppt_x"/>
                                          </p:val>
                                        </p:tav>
                                      </p:tavLst>
                                    </p:anim>
                                    <p:anim calcmode="lin" valueType="num">
                                      <p:cBhvr>
                                        <p:cTn id="3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29032"/>
            <a:ext cx="8876581" cy="5016758"/>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smtClean="0">
                <a:latin typeface="+mn-lt"/>
              </a:rPr>
              <a:t>Введем </a:t>
            </a:r>
            <a:r>
              <a:rPr lang="ru-RU" sz="2000" dirty="0">
                <a:latin typeface="+mn-lt"/>
              </a:rPr>
              <a:t>обозначения для событий:</a:t>
            </a:r>
          </a:p>
          <a:p>
            <a:r>
              <a:rPr lang="ru-RU" sz="2000" b="1" dirty="0" smtClean="0">
                <a:latin typeface="+mn-lt"/>
              </a:rPr>
              <a:t>A</a:t>
            </a:r>
            <a:r>
              <a:rPr lang="ru-RU" sz="2000" dirty="0">
                <a:latin typeface="+mn-lt"/>
              </a:rPr>
              <a:t> = «чайник прослужит больше года, но меньше двух лет», </a:t>
            </a:r>
            <a:endParaRPr lang="ru-RU" sz="2000" dirty="0" smtClean="0">
              <a:latin typeface="+mn-lt"/>
            </a:endParaRPr>
          </a:p>
          <a:p>
            <a:r>
              <a:rPr lang="ru-RU" sz="2000" b="1" dirty="0" smtClean="0">
                <a:latin typeface="+mn-lt"/>
              </a:rPr>
              <a:t>В</a:t>
            </a:r>
            <a:r>
              <a:rPr lang="ru-RU" sz="2000" dirty="0">
                <a:latin typeface="+mn-lt"/>
              </a:rPr>
              <a:t> = «чайник прослужит больше двух лет», тогда </a:t>
            </a:r>
            <a:endParaRPr lang="ru-RU" sz="2000" dirty="0" smtClean="0">
              <a:latin typeface="+mn-lt"/>
            </a:endParaRPr>
          </a:p>
          <a:p>
            <a:r>
              <a:rPr lang="ru-RU" sz="2000" b="1" dirty="0" smtClean="0">
                <a:latin typeface="+mn-lt"/>
              </a:rPr>
              <a:t>A</a:t>
            </a:r>
            <a:r>
              <a:rPr lang="ru-RU" sz="2000" b="1" dirty="0">
                <a:latin typeface="+mn-lt"/>
              </a:rPr>
              <a:t> + B</a:t>
            </a:r>
            <a:r>
              <a:rPr lang="ru-RU" sz="2000" dirty="0">
                <a:latin typeface="+mn-lt"/>
              </a:rPr>
              <a:t> = «чайник прослужит больше года». </a:t>
            </a:r>
            <a:br>
              <a:rPr lang="ru-RU" sz="2000" dirty="0">
                <a:latin typeface="+mn-lt"/>
              </a:rPr>
            </a:br>
            <a:endParaRPr lang="ru-RU" sz="2000" dirty="0" smtClean="0">
              <a:latin typeface="+mn-lt"/>
            </a:endParaRPr>
          </a:p>
          <a:p>
            <a:r>
              <a:rPr lang="ru-RU" sz="2000" dirty="0" smtClean="0">
                <a:latin typeface="+mn-lt"/>
              </a:rPr>
              <a:t>События </a:t>
            </a:r>
            <a:r>
              <a:rPr lang="ru-RU" sz="2000" dirty="0">
                <a:latin typeface="+mn-lt"/>
              </a:rPr>
              <a:t>A и В совместные, вероятность их суммы равна сумме вероятностей этих событий, уменьшенной на вероятность их произведения. </a:t>
            </a:r>
            <a:endParaRPr lang="ru-RU" sz="2000" dirty="0" smtClean="0">
              <a:latin typeface="+mn-lt"/>
            </a:endParaRPr>
          </a:p>
          <a:p>
            <a:r>
              <a:rPr lang="ru-RU" sz="2000" dirty="0" smtClean="0">
                <a:latin typeface="+mn-lt"/>
              </a:rPr>
              <a:t>Вероятность </a:t>
            </a:r>
            <a:r>
              <a:rPr lang="ru-RU" sz="2000" dirty="0">
                <a:latin typeface="+mn-lt"/>
              </a:rPr>
              <a:t>произведения этих событий, состоящего в том, что чайник выйдет из строя ровно через два года — строго в тот же день, час и секунду — равна нулю. Тогда: P(A + B) = P(A) + P(B) − P(A·B) = P(A) + P(B),</a:t>
            </a:r>
            <a:br>
              <a:rPr lang="ru-RU" sz="2000" dirty="0">
                <a:latin typeface="+mn-lt"/>
              </a:rPr>
            </a:br>
            <a:r>
              <a:rPr lang="ru-RU" sz="2000" dirty="0">
                <a:latin typeface="+mn-lt"/>
              </a:rPr>
              <a:t>откуда, используя данные из условия, получаем </a:t>
            </a:r>
            <a:br>
              <a:rPr lang="ru-RU" sz="2000" dirty="0">
                <a:latin typeface="+mn-lt"/>
              </a:rPr>
            </a:br>
            <a:r>
              <a:rPr lang="ru-RU" sz="2000" dirty="0">
                <a:latin typeface="+mn-lt"/>
              </a:rPr>
              <a:t>0,97 = P(A) + 0,89.</a:t>
            </a:r>
            <a:br>
              <a:rPr lang="ru-RU" sz="2000" dirty="0">
                <a:latin typeface="+mn-lt"/>
              </a:rPr>
            </a:br>
            <a:r>
              <a:rPr lang="ru-RU" sz="2000" dirty="0" smtClean="0">
                <a:latin typeface="+mn-lt"/>
              </a:rPr>
              <a:t>Тогда: P(A</a:t>
            </a:r>
            <a:r>
              <a:rPr lang="ru-RU" sz="2000" dirty="0">
                <a:latin typeface="+mn-lt"/>
              </a:rPr>
              <a:t>) = 0,97 − 0,89 = 0,08</a:t>
            </a:r>
            <a:r>
              <a:rPr lang="ru-RU" sz="2000" dirty="0" smtClean="0">
                <a:latin typeface="+mn-lt"/>
              </a:rPr>
              <a:t>.</a:t>
            </a:r>
            <a:endParaRPr lang="ru-RU" sz="2000" i="1" dirty="0" smtClean="0">
              <a:latin typeface="+mn-lt"/>
            </a:endParaRPr>
          </a:p>
        </p:txBody>
      </p:sp>
      <p:sp>
        <p:nvSpPr>
          <p:cNvPr id="4" name="Rectangle 2"/>
          <p:cNvSpPr txBox="1">
            <a:spLocks noChangeArrowheads="1"/>
          </p:cNvSpPr>
          <p:nvPr/>
        </p:nvSpPr>
        <p:spPr bwMode="gray">
          <a:xfrm>
            <a:off x="1" y="29781"/>
            <a:ext cx="7739270" cy="1631216"/>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2000" i="1" dirty="0"/>
              <a:t>Вероятность того, что новый электрический чайник прослужит больше года, равна 0,97. Вероятность того, что он прослужит больше двух лет, равна 0,89. Найдите вероятность того, что он прослужит меньше двух лет, но больше года. </a:t>
            </a:r>
            <a:endParaRPr lang="ru-RU" sz="2000" i="1" kern="0" dirty="0">
              <a:solidFill>
                <a:schemeClr val="accent1">
                  <a:lumMod val="25000"/>
                </a:schemeClr>
              </a:solidFill>
            </a:endParaRP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0,08.</a:t>
            </a:r>
          </a:p>
        </p:txBody>
      </p:sp>
      <p:sp>
        <p:nvSpPr>
          <p:cNvPr id="7" name="Rectangle 2"/>
          <p:cNvSpPr txBox="1">
            <a:spLocks noChangeArrowheads="1"/>
          </p:cNvSpPr>
          <p:nvPr/>
        </p:nvSpPr>
        <p:spPr bwMode="auto">
          <a:xfrm>
            <a:off x="7850037" y="388187"/>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320176</a:t>
            </a:r>
            <a:endParaRPr lang="ru-RU" sz="2400" dirty="0" smtClean="0"/>
          </a:p>
        </p:txBody>
      </p:sp>
    </p:spTree>
    <p:extLst>
      <p:ext uri="{BB962C8B-B14F-4D97-AF65-F5344CB8AC3E}">
        <p14:creationId xmlns:p14="http://schemas.microsoft.com/office/powerpoint/2010/main" val="177236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iterate type="lt">
                                    <p:tmPct val="0"/>
                                  </p:iterate>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iterate type="lt">
                                    <p:tmPct val="0"/>
                                  </p:iterate>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p:cTn id="28"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iterate type="lt">
                                    <p:tmPct val="0"/>
                                  </p:iterate>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p:cTn id="35" dur="1000" fill="hold"/>
                                        <p:tgtEl>
                                          <p:spTgt spid="6">
                                            <p:txEl>
                                              <p:pRg st="5" end="5"/>
                                            </p:txEl>
                                          </p:spTgt>
                                        </p:tgtEl>
                                        <p:attrNameLst>
                                          <p:attrName>ppt_x</p:attrName>
                                        </p:attrNameLst>
                                      </p:cBhvr>
                                      <p:tavLst>
                                        <p:tav tm="0">
                                          <p:val>
                                            <p:strVal val="#ppt_x-.2"/>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iterate type="lt">
                                    <p:tmPct val="0"/>
                                  </p:iterate>
                                  <p:childTnLst>
                                    <p:set>
                                      <p:cBhvr>
                                        <p:cTn id="41" dur="1" fill="hold">
                                          <p:stCondLst>
                                            <p:cond delay="0"/>
                                          </p:stCondLst>
                                        </p:cTn>
                                        <p:tgtEl>
                                          <p:spTgt spid="6">
                                            <p:txEl>
                                              <p:pRg st="6" end="6"/>
                                            </p:txEl>
                                          </p:spTgt>
                                        </p:tgtEl>
                                        <p:attrNameLst>
                                          <p:attrName>style.visibility</p:attrName>
                                        </p:attrNameLst>
                                      </p:cBhvr>
                                      <p:to>
                                        <p:strVal val="visible"/>
                                      </p:to>
                                    </p:set>
                                    <p:anim calcmode="lin" valueType="num">
                                      <p:cBhvr>
                                        <p:cTn id="42" dur="1000" fill="hold"/>
                                        <p:tgtEl>
                                          <p:spTgt spid="6">
                                            <p:txEl>
                                              <p:pRg st="6" end="6"/>
                                            </p:txEl>
                                          </p:spTgt>
                                        </p:tgtEl>
                                        <p:attrNameLst>
                                          <p:attrName>ppt_x</p:attrName>
                                        </p:attrNameLst>
                                      </p:cBhvr>
                                      <p:tavLst>
                                        <p:tav tm="0">
                                          <p:val>
                                            <p:strVal val="#ppt_x-.2"/>
                                          </p:val>
                                        </p:tav>
                                        <p:tav tm="100000">
                                          <p:val>
                                            <p:strVal val="#ppt_x"/>
                                          </p:val>
                                        </p:tav>
                                      </p:tavLst>
                                    </p:anim>
                                    <p:anim calcmode="lin" valueType="num">
                                      <p:cBhvr>
                                        <p:cTn id="43" dur="1000" fill="hold"/>
                                        <p:tgtEl>
                                          <p:spTgt spid="6">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ppt_x</p:attrName>
                                        </p:attrNameLst>
                                      </p:cBhvr>
                                      <p:tavLst>
                                        <p:tav tm="0">
                                          <p:val>
                                            <p:strVal val="#ppt_x-.2"/>
                                          </p:val>
                                        </p:tav>
                                        <p:tav tm="100000">
                                          <p:val>
                                            <p:strVal val="#ppt_x"/>
                                          </p:val>
                                        </p:tav>
                                      </p:tavLst>
                                    </p:anim>
                                    <p:anim calcmode="lin" valueType="num">
                                      <p:cBhvr>
                                        <p:cTn id="5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729032"/>
            <a:ext cx="8876581" cy="3477875"/>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 (</a:t>
            </a:r>
            <a:r>
              <a:rPr lang="ru-RU" sz="2000" i="1" dirty="0" smtClean="0">
                <a:latin typeface="+mn-lt"/>
              </a:rPr>
              <a:t>другой способ)</a:t>
            </a:r>
          </a:p>
          <a:p>
            <a:r>
              <a:rPr lang="ru-RU" sz="2000" dirty="0">
                <a:latin typeface="+mn-lt"/>
              </a:rPr>
              <a:t>Будем рассматривать как геометрическую вероятность. </a:t>
            </a:r>
            <a:endParaRPr lang="ru-RU" sz="2000" dirty="0" smtClean="0">
              <a:latin typeface="+mn-lt"/>
            </a:endParaRPr>
          </a:p>
          <a:p>
            <a:r>
              <a:rPr lang="ru-RU" sz="2000" dirty="0" smtClean="0">
                <a:latin typeface="+mn-lt"/>
              </a:rPr>
              <a:t>Срок </a:t>
            </a:r>
            <a:r>
              <a:rPr lang="ru-RU" sz="2000" dirty="0">
                <a:latin typeface="+mn-lt"/>
              </a:rPr>
              <a:t>службы - 100%.</a:t>
            </a:r>
          </a:p>
          <a:p>
            <a:r>
              <a:rPr lang="ru-RU" sz="2000" dirty="0">
                <a:latin typeface="+mn-lt"/>
              </a:rPr>
              <a:t>          3%                                       97%</a:t>
            </a:r>
          </a:p>
          <a:p>
            <a:r>
              <a:rPr lang="ru-RU" sz="2000" dirty="0">
                <a:latin typeface="+mn-lt"/>
              </a:rPr>
              <a:t>0__________1год______________________________100%</a:t>
            </a:r>
          </a:p>
          <a:p>
            <a:r>
              <a:rPr lang="ru-RU" sz="2000" dirty="0">
                <a:latin typeface="+mn-lt"/>
              </a:rPr>
              <a:t> </a:t>
            </a:r>
          </a:p>
          <a:p>
            <a:r>
              <a:rPr lang="ru-RU" sz="2000" dirty="0">
                <a:latin typeface="+mn-lt"/>
              </a:rPr>
              <a:t>             11%                                         89%</a:t>
            </a:r>
          </a:p>
          <a:p>
            <a:r>
              <a:rPr lang="ru-RU" sz="2000" dirty="0">
                <a:latin typeface="+mn-lt"/>
              </a:rPr>
              <a:t>0____________________2года___________________100%</a:t>
            </a:r>
          </a:p>
          <a:p>
            <a:r>
              <a:rPr lang="ru-RU" sz="2000" dirty="0">
                <a:latin typeface="+mn-lt"/>
              </a:rPr>
              <a:t>Нас интересует промежуток от года до двух лет.            </a:t>
            </a:r>
          </a:p>
          <a:p>
            <a:r>
              <a:rPr lang="ru-RU" sz="2000" dirty="0">
                <a:latin typeface="+mn-lt"/>
              </a:rPr>
              <a:t> 11</a:t>
            </a:r>
            <a:r>
              <a:rPr lang="ru-RU" sz="2000" dirty="0" smtClean="0">
                <a:latin typeface="+mn-lt"/>
              </a:rPr>
              <a:t>% - 3% = 8%</a:t>
            </a:r>
          </a:p>
          <a:p>
            <a:r>
              <a:rPr lang="ru-RU" sz="2000" dirty="0" smtClean="0">
                <a:latin typeface="+mn-lt"/>
              </a:rPr>
              <a:t>  8%= 0,08</a:t>
            </a:r>
            <a:endParaRPr lang="ru-RU" sz="2000" dirty="0">
              <a:latin typeface="+mn-lt"/>
            </a:endParaRPr>
          </a:p>
        </p:txBody>
      </p:sp>
      <p:sp>
        <p:nvSpPr>
          <p:cNvPr id="4" name="Rectangle 2"/>
          <p:cNvSpPr txBox="1">
            <a:spLocks noChangeArrowheads="1"/>
          </p:cNvSpPr>
          <p:nvPr/>
        </p:nvSpPr>
        <p:spPr bwMode="gray">
          <a:xfrm>
            <a:off x="1" y="29781"/>
            <a:ext cx="7739270" cy="1631216"/>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2000" i="1" dirty="0"/>
              <a:t>Вероятность того, что новый электрический чайник прослужит больше года, равна 0,97. Вероятность того, что он прослужит больше двух лет, равна 0,89. Найдите вероятность того, что он прослужит меньше двух лет, но больше года. </a:t>
            </a:r>
            <a:endParaRPr lang="ru-RU" sz="2000" i="1" kern="0" dirty="0">
              <a:solidFill>
                <a:schemeClr val="accent1">
                  <a:lumMod val="25000"/>
                </a:schemeClr>
              </a:solidFill>
            </a:endParaRP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0,08.</a:t>
            </a:r>
          </a:p>
        </p:txBody>
      </p:sp>
      <p:sp>
        <p:nvSpPr>
          <p:cNvPr id="7" name="Rectangle 2"/>
          <p:cNvSpPr txBox="1">
            <a:spLocks noChangeArrowheads="1"/>
          </p:cNvSpPr>
          <p:nvPr/>
        </p:nvSpPr>
        <p:spPr bwMode="auto">
          <a:xfrm>
            <a:off x="7850037" y="388187"/>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320176</a:t>
            </a:r>
            <a:endParaRPr lang="ru-RU" sz="2400" dirty="0" smtClean="0"/>
          </a:p>
        </p:txBody>
      </p:sp>
    </p:spTree>
    <p:extLst>
      <p:ext uri="{BB962C8B-B14F-4D97-AF65-F5344CB8AC3E}">
        <p14:creationId xmlns:p14="http://schemas.microsoft.com/office/powerpoint/2010/main" val="53144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ppt_x</p:attrName>
                                        </p:attrNameLst>
                                      </p:cBhvr>
                                      <p:tavLst>
                                        <p:tav tm="0">
                                          <p:val>
                                            <p:strVal val="#ppt_x-.2"/>
                                          </p:val>
                                        </p:tav>
                                        <p:tav tm="100000">
                                          <p:val>
                                            <p:strVal val="#ppt_x"/>
                                          </p:val>
                                        </p:tav>
                                      </p:tavLst>
                                    </p:anim>
                                    <p:anim calcmode="lin" valueType="num">
                                      <p:cBhvr>
                                        <p:cTn id="3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2402069"/>
            <a:ext cx="9143999" cy="4093428"/>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a:latin typeface="+mn-lt"/>
              </a:rPr>
              <a:t>Введем обозначения для событий:</a:t>
            </a:r>
            <a:br>
              <a:rPr lang="ru-RU" sz="2000" dirty="0">
                <a:latin typeface="+mn-lt"/>
              </a:rPr>
            </a:br>
            <a:r>
              <a:rPr lang="ru-RU" sz="2000" dirty="0">
                <a:latin typeface="+mn-lt"/>
              </a:rPr>
              <a:t>А</a:t>
            </a:r>
            <a:r>
              <a:rPr lang="ru-RU" sz="1400" dirty="0">
                <a:latin typeface="+mn-lt"/>
              </a:rPr>
              <a:t>1</a:t>
            </a:r>
            <a:r>
              <a:rPr lang="ru-RU" sz="2000" dirty="0">
                <a:latin typeface="+mn-lt"/>
              </a:rPr>
              <a:t> = {яйцо поступило из первого хозяйства},</a:t>
            </a:r>
            <a:br>
              <a:rPr lang="ru-RU" sz="2000" dirty="0">
                <a:latin typeface="+mn-lt"/>
              </a:rPr>
            </a:br>
            <a:r>
              <a:rPr lang="ru-RU" sz="2000" dirty="0">
                <a:latin typeface="+mn-lt"/>
              </a:rPr>
              <a:t>А</a:t>
            </a:r>
            <a:r>
              <a:rPr lang="ru-RU" sz="1400" dirty="0">
                <a:latin typeface="+mn-lt"/>
              </a:rPr>
              <a:t>2</a:t>
            </a:r>
            <a:r>
              <a:rPr lang="ru-RU" sz="2000" dirty="0">
                <a:latin typeface="+mn-lt"/>
              </a:rPr>
              <a:t> = {яйцо поступило из </a:t>
            </a:r>
            <a:r>
              <a:rPr lang="ru-RU" sz="2000" dirty="0" smtClean="0">
                <a:latin typeface="+mn-lt"/>
              </a:rPr>
              <a:t>второго </a:t>
            </a:r>
            <a:r>
              <a:rPr lang="ru-RU" sz="2000" dirty="0">
                <a:latin typeface="+mn-lt"/>
              </a:rPr>
              <a:t>хозяйства},</a:t>
            </a:r>
            <a:br>
              <a:rPr lang="ru-RU" sz="2000" dirty="0">
                <a:latin typeface="+mn-lt"/>
              </a:rPr>
            </a:br>
            <a:r>
              <a:rPr lang="en-US" sz="2000" dirty="0">
                <a:latin typeface="+mn-lt"/>
              </a:rPr>
              <a:t>H</a:t>
            </a:r>
            <a:r>
              <a:rPr lang="ru-RU" sz="2000" dirty="0">
                <a:latin typeface="+mn-lt"/>
              </a:rPr>
              <a:t> = {яйцо имеет высшую категорию}.</a:t>
            </a:r>
            <a:br>
              <a:rPr lang="ru-RU" sz="2000" dirty="0">
                <a:latin typeface="+mn-lt"/>
              </a:rPr>
            </a:br>
            <a:r>
              <a:rPr lang="ru-RU" sz="2000" dirty="0" smtClean="0">
                <a:latin typeface="+mn-lt"/>
              </a:rPr>
              <a:t>Обозначим буквой </a:t>
            </a:r>
            <a:r>
              <a:rPr lang="en-US" sz="2000" i="1" dirty="0" smtClean="0">
                <a:latin typeface="+mn-lt"/>
              </a:rPr>
              <a:t>p</a:t>
            </a:r>
            <a:r>
              <a:rPr lang="ru-RU" sz="2000" dirty="0" smtClean="0">
                <a:latin typeface="+mn-lt"/>
              </a:rPr>
              <a:t> искомую вероятность </a:t>
            </a:r>
            <a:endParaRPr lang="en-US" sz="2000" dirty="0" smtClean="0">
              <a:latin typeface="+mn-lt"/>
            </a:endParaRPr>
          </a:p>
          <a:p>
            <a:r>
              <a:rPr lang="ru-RU" sz="2000" dirty="0" smtClean="0">
                <a:latin typeface="+mn-lt"/>
              </a:rPr>
              <a:t>события</a:t>
            </a:r>
            <a:r>
              <a:rPr lang="ru-RU" sz="2000" dirty="0">
                <a:latin typeface="+mn-lt"/>
              </a:rPr>
              <a:t>  А</a:t>
            </a:r>
            <a:r>
              <a:rPr lang="ru-RU" sz="1400" dirty="0">
                <a:latin typeface="+mn-lt"/>
              </a:rPr>
              <a:t>1</a:t>
            </a:r>
            <a:r>
              <a:rPr lang="ru-RU" sz="2000" dirty="0">
                <a:latin typeface="+mn-lt"/>
              </a:rPr>
              <a:t> и нарисуем дерево. </a:t>
            </a:r>
            <a:br>
              <a:rPr lang="ru-RU" sz="2000" dirty="0">
                <a:latin typeface="+mn-lt"/>
              </a:rPr>
            </a:br>
            <a:endParaRPr lang="ru-RU" sz="2000" dirty="0">
              <a:latin typeface="+mn-lt"/>
            </a:endParaRPr>
          </a:p>
          <a:p>
            <a:r>
              <a:rPr lang="ru-RU" sz="2000" dirty="0">
                <a:latin typeface="+mn-lt"/>
              </a:rPr>
              <a:t>По условию величина</a:t>
            </a:r>
            <a:r>
              <a:rPr lang="en-US" sz="2000" dirty="0">
                <a:latin typeface="+mn-lt"/>
              </a:rPr>
              <a:t> P(H)</a:t>
            </a:r>
            <a:r>
              <a:rPr lang="ru-RU" sz="2000" dirty="0">
                <a:latin typeface="+mn-lt"/>
              </a:rPr>
              <a:t> равна</a:t>
            </a:r>
            <a:r>
              <a:rPr lang="en-US" sz="2000" dirty="0">
                <a:latin typeface="+mn-lt"/>
              </a:rPr>
              <a:t> 0,35.</a:t>
            </a:r>
            <a:r>
              <a:rPr lang="ru-RU" sz="2000" dirty="0">
                <a:latin typeface="+mn-lt"/>
              </a:rPr>
              <a:t> </a:t>
            </a:r>
            <a:br>
              <a:rPr lang="ru-RU" sz="2000" dirty="0">
                <a:latin typeface="+mn-lt"/>
              </a:rPr>
            </a:br>
            <a:endParaRPr lang="en-US" sz="2000" dirty="0">
              <a:latin typeface="+mn-lt"/>
            </a:endParaRPr>
          </a:p>
          <a:p>
            <a:endParaRPr lang="en-US" sz="2000" i="1" u="sng" dirty="0"/>
          </a:p>
          <a:p>
            <a:endParaRPr lang="en-US" sz="2000" i="1" u="sng" dirty="0"/>
          </a:p>
          <a:p>
            <a:endParaRPr lang="ru-RU" sz="2000" dirty="0">
              <a:latin typeface="+mn-lt"/>
            </a:endParaRPr>
          </a:p>
        </p:txBody>
      </p:sp>
      <p:sp>
        <p:nvSpPr>
          <p:cNvPr id="4" name="Rectangle 2"/>
          <p:cNvSpPr txBox="1">
            <a:spLocks noChangeArrowheads="1"/>
          </p:cNvSpPr>
          <p:nvPr/>
        </p:nvSpPr>
        <p:spPr bwMode="gray">
          <a:xfrm>
            <a:off x="1" y="29781"/>
            <a:ext cx="7850036" cy="2246769"/>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Агрофирма закупает куриные яйца в двух домашних хозяйствах.</a:t>
            </a:r>
            <a:r>
              <a:rPr lang="en-US" sz="2000" i="1" dirty="0"/>
              <a:t> 40</a:t>
            </a:r>
            <a:r>
              <a:rPr lang="ru-RU" sz="2000" i="1" dirty="0"/>
              <a:t>% </a:t>
            </a:r>
            <a:r>
              <a:rPr lang="ru-RU" sz="2000" i="1" dirty="0" smtClean="0"/>
              <a:t> яиц </a:t>
            </a:r>
            <a:r>
              <a:rPr lang="ru-RU" sz="2000" i="1" dirty="0"/>
              <a:t>из первого хозяйства — яйца высшей категории, а из второго хозяйства — </a:t>
            </a:r>
            <a:r>
              <a:rPr lang="en-US" sz="2000" i="1" dirty="0"/>
              <a:t>20</a:t>
            </a:r>
            <a:r>
              <a:rPr lang="ru-RU" sz="2000" i="1" dirty="0"/>
              <a:t>% яиц высшей категории. Всего высшую категорию получает</a:t>
            </a:r>
            <a:r>
              <a:rPr lang="en-US" sz="2000" i="1" dirty="0"/>
              <a:t> 35</a:t>
            </a:r>
            <a:r>
              <a:rPr lang="ru-RU" sz="2000" i="1" dirty="0"/>
              <a:t>% яиц из этих двух хозяйств. Найдите вероятность того, что яйцо, купленное у этой агрофирмы, окажется из первого хозяйства.</a:t>
            </a:r>
          </a:p>
        </p:txBody>
      </p:sp>
      <p:sp>
        <p:nvSpPr>
          <p:cNvPr id="5" name="Прямоугольник 4"/>
          <p:cNvSpPr/>
          <p:nvPr/>
        </p:nvSpPr>
        <p:spPr>
          <a:xfrm>
            <a:off x="5750509" y="6044387"/>
            <a:ext cx="3329605" cy="523220"/>
          </a:xfrm>
          <a:prstGeom prst="rect">
            <a:avLst/>
          </a:prstGeom>
        </p:spPr>
        <p:txBody>
          <a:bodyPr wrap="square">
            <a:spAutoFit/>
          </a:bodyPr>
          <a:lstStyle/>
          <a:p>
            <a:pPr algn="ctr"/>
            <a:r>
              <a:rPr lang="ru-RU" sz="2800" i="1" dirty="0" smtClean="0">
                <a:solidFill>
                  <a:srgbClr val="FF0000"/>
                </a:solidFill>
                <a:latin typeface="+mn-lt"/>
              </a:rPr>
              <a:t>Ответ: 0,</a:t>
            </a:r>
            <a:r>
              <a:rPr lang="en-US" sz="2800" i="1" dirty="0" smtClean="0">
                <a:solidFill>
                  <a:srgbClr val="FF0000"/>
                </a:solidFill>
                <a:latin typeface="+mn-lt"/>
              </a:rPr>
              <a:t>75</a:t>
            </a:r>
            <a:r>
              <a:rPr lang="ru-RU" sz="2800" i="1" dirty="0" smtClean="0">
                <a:solidFill>
                  <a:srgbClr val="FF0000"/>
                </a:solidFill>
                <a:latin typeface="+mn-lt"/>
              </a:rPr>
              <a:t>.</a:t>
            </a:r>
          </a:p>
        </p:txBody>
      </p:sp>
      <p:sp>
        <p:nvSpPr>
          <p:cNvPr id="7" name="Rectangle 2"/>
          <p:cNvSpPr txBox="1">
            <a:spLocks noChangeArrowheads="1"/>
          </p:cNvSpPr>
          <p:nvPr/>
        </p:nvSpPr>
        <p:spPr bwMode="auto">
          <a:xfrm>
            <a:off x="7850037" y="388187"/>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320177</a:t>
            </a:r>
            <a:endParaRPr lang="ru-RU" sz="2400" dirty="0" smtClean="0"/>
          </a:p>
        </p:txBody>
      </p:sp>
      <p:pic>
        <p:nvPicPr>
          <p:cNvPr id="8" name="Рисунок 7" descr="7"/>
          <p:cNvPicPr/>
          <p:nvPr/>
        </p:nvPicPr>
        <p:blipFill>
          <a:blip r:embed="rId2" cstate="print"/>
          <a:srcRect/>
          <a:stretch>
            <a:fillRect/>
          </a:stretch>
        </p:blipFill>
        <p:spPr bwMode="auto">
          <a:xfrm>
            <a:off x="5750509" y="3514401"/>
            <a:ext cx="3329605" cy="2577582"/>
          </a:xfrm>
          <a:prstGeom prst="rect">
            <a:avLst/>
          </a:prstGeom>
          <a:noFill/>
          <a:ln w="9525">
            <a:noFill/>
            <a:miter lim="800000"/>
            <a:headEnd/>
            <a:tailEnd/>
          </a:ln>
        </p:spPr>
      </p:pic>
      <p:pic>
        <p:nvPicPr>
          <p:cNvPr id="9" name="Рисунок 8" descr="P(H)=p\cdot0,4+(1-p)\cdot0,2">
            <a:hlinkClick r:id="rId3" tgtFrame="&quot;popup&quot;" tooltip="&quot;TeX&quot;"/>
          </p:cNvPr>
          <p:cNvPicPr/>
          <p:nvPr/>
        </p:nvPicPr>
        <p:blipFill>
          <a:blip r:embed="rId4" cstate="print"/>
          <a:srcRect/>
          <a:stretch>
            <a:fillRect/>
          </a:stretch>
        </p:blipFill>
        <p:spPr bwMode="auto">
          <a:xfrm>
            <a:off x="148223" y="4591992"/>
            <a:ext cx="3257550" cy="295275"/>
          </a:xfrm>
          <a:prstGeom prst="rect">
            <a:avLst/>
          </a:prstGeom>
          <a:noFill/>
          <a:ln w="9525">
            <a:noFill/>
            <a:miter lim="800000"/>
            <a:headEnd/>
            <a:tailEnd/>
          </a:ln>
        </p:spPr>
      </p:pic>
      <p:pic>
        <p:nvPicPr>
          <p:cNvPr id="10" name="Рисунок 9" descr="0,4p+0,2(1-p)=0,35">
            <a:hlinkClick r:id="rId5" tgtFrame="&quot;popup&quot;" tooltip="&quot;TeX&quot;"/>
          </p:cNvPr>
          <p:cNvPicPr/>
          <p:nvPr/>
        </p:nvPicPr>
        <p:blipFill>
          <a:blip r:embed="rId6" cstate="print"/>
          <a:srcRect/>
          <a:stretch>
            <a:fillRect/>
          </a:stretch>
        </p:blipFill>
        <p:spPr bwMode="auto">
          <a:xfrm>
            <a:off x="148223" y="5253339"/>
            <a:ext cx="2771775" cy="295275"/>
          </a:xfrm>
          <a:prstGeom prst="rect">
            <a:avLst/>
          </a:prstGeom>
          <a:noFill/>
          <a:ln w="9525">
            <a:noFill/>
            <a:miter lim="800000"/>
            <a:headEnd/>
            <a:tailEnd/>
          </a:ln>
        </p:spPr>
      </p:pic>
      <p:pic>
        <p:nvPicPr>
          <p:cNvPr id="11" name="Рисунок 10" descr="0,2p=0,15">
            <a:hlinkClick r:id="rId7" tgtFrame="&quot;popup&quot;" tooltip="&quot;TeX&quot;"/>
          </p:cNvPr>
          <p:cNvPicPr/>
          <p:nvPr/>
        </p:nvPicPr>
        <p:blipFill>
          <a:blip r:embed="rId8" cstate="print"/>
          <a:srcRect/>
          <a:stretch>
            <a:fillRect/>
          </a:stretch>
        </p:blipFill>
        <p:spPr bwMode="auto">
          <a:xfrm>
            <a:off x="148223" y="5577633"/>
            <a:ext cx="1352550" cy="257175"/>
          </a:xfrm>
          <a:prstGeom prst="rect">
            <a:avLst/>
          </a:prstGeom>
          <a:noFill/>
          <a:ln w="9525">
            <a:noFill/>
            <a:miter lim="800000"/>
            <a:headEnd/>
            <a:tailEnd/>
          </a:ln>
        </p:spPr>
      </p:pic>
      <p:pic>
        <p:nvPicPr>
          <p:cNvPr id="12" name="Рисунок 11" descr="p=0,75">
            <a:hlinkClick r:id="rId9" tgtFrame="&quot;popup&quot;" tooltip="&quot;TeX&quot;"/>
          </p:cNvPr>
          <p:cNvPicPr/>
          <p:nvPr/>
        </p:nvPicPr>
        <p:blipFill>
          <a:blip r:embed="rId10" cstate="print"/>
          <a:srcRect/>
          <a:stretch>
            <a:fillRect/>
          </a:stretch>
        </p:blipFill>
        <p:spPr bwMode="auto">
          <a:xfrm>
            <a:off x="267450" y="5834808"/>
            <a:ext cx="990600" cy="257175"/>
          </a:xfrm>
          <a:prstGeom prst="rect">
            <a:avLst/>
          </a:prstGeom>
          <a:noFill/>
          <a:ln w="9525">
            <a:noFill/>
            <a:miter lim="800000"/>
            <a:headEnd/>
            <a:tailEnd/>
          </a:ln>
        </p:spPr>
      </p:pic>
    </p:spTree>
    <p:extLst>
      <p:ext uri="{BB962C8B-B14F-4D97-AF65-F5344CB8AC3E}">
        <p14:creationId xmlns:p14="http://schemas.microsoft.com/office/powerpoint/2010/main" val="161610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1" end="1"/>
                                            </p:txEl>
                                          </p:spTgt>
                                        </p:tgtEl>
                                      </p:cBhvr>
                                    </p:animEffect>
                                  </p:childTnLst>
                                </p:cTn>
                              </p:par>
                              <p:par>
                                <p:cTn id="10" presetID="29" presetClass="entr" presetSubtype="0" fill="hold" nodeType="withEffect">
                                  <p:stCondLst>
                                    <p:cond delay="0"/>
                                  </p:stCondLst>
                                  <p:iterate type="lt">
                                    <p:tmPct val="0"/>
                                  </p:iterate>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p:cTn id="12"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3"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xEl>
                                              <p:pRg st="2" end="2"/>
                                            </p:txEl>
                                          </p:spTgt>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iterate type="lt">
                                    <p:tmPct val="0"/>
                                  </p:iterate>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
                                            <p:txEl>
                                              <p:pRg st="3" end="3"/>
                                            </p:txEl>
                                          </p:spTgt>
                                        </p:tgtEl>
                                      </p:cBhvr>
                                    </p:animEffec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ppt_x</p:attrName>
                                        </p:attrNameLst>
                                      </p:cBhvr>
                                      <p:tavLst>
                                        <p:tav tm="0">
                                          <p:val>
                                            <p:strVal val="#ppt_x-.2"/>
                                          </p:val>
                                        </p:tav>
                                        <p:tav tm="100000">
                                          <p:val>
                                            <p:strVal val="#ppt_x"/>
                                          </p:val>
                                        </p:tav>
                                      </p:tavLst>
                                    </p:anim>
                                    <p:anim calcmode="lin" valueType="num">
                                      <p:cBhvr>
                                        <p:cTn id="4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75517" y="238541"/>
            <a:ext cx="9695033" cy="5125340"/>
          </a:xfrm>
        </p:spPr>
        <p:txBody>
          <a:bodyPr/>
          <a:lstStyle/>
          <a:p>
            <a:pPr>
              <a:buNone/>
            </a:pPr>
            <a:r>
              <a:rPr lang="en-US" sz="2400" b="1" dirty="0" smtClean="0">
                <a:solidFill>
                  <a:srgbClr val="CC3300"/>
                </a:solidFill>
              </a:rPr>
              <a:t>   </a:t>
            </a:r>
            <a:r>
              <a:rPr lang="ru-RU" sz="2400" b="1" dirty="0" smtClean="0"/>
              <a:t>Два события </a:t>
            </a:r>
            <a:r>
              <a:rPr lang="ru-RU" sz="2400" b="1" dirty="0"/>
              <a:t>называются </a:t>
            </a:r>
            <a:r>
              <a:rPr lang="ru-RU" sz="2400" b="1" dirty="0">
                <a:solidFill>
                  <a:srgbClr val="FF0000"/>
                </a:solidFill>
              </a:rPr>
              <a:t>совместными</a:t>
            </a:r>
            <a:r>
              <a:rPr lang="ru-RU" sz="2400" b="1" dirty="0"/>
              <a:t>, </a:t>
            </a:r>
            <a:endParaRPr lang="ru-RU" sz="2400" b="1" dirty="0" smtClean="0"/>
          </a:p>
          <a:p>
            <a:pPr>
              <a:buNone/>
            </a:pPr>
            <a:r>
              <a:rPr lang="ru-RU" sz="2400" b="1" dirty="0"/>
              <a:t> </a:t>
            </a:r>
            <a:r>
              <a:rPr lang="ru-RU" sz="2400" b="1" dirty="0" smtClean="0"/>
              <a:t>  если они могут произойти одновременно </a:t>
            </a:r>
          </a:p>
          <a:p>
            <a:pPr>
              <a:buNone/>
            </a:pPr>
            <a:r>
              <a:rPr lang="ru-RU" sz="2400" b="1" dirty="0"/>
              <a:t> </a:t>
            </a:r>
            <a:r>
              <a:rPr lang="ru-RU" sz="2400" b="1" dirty="0" smtClean="0"/>
              <a:t>  при одном исходе эксперимента и </a:t>
            </a:r>
            <a:r>
              <a:rPr lang="ru-RU" sz="2400" b="1" dirty="0" smtClean="0">
                <a:solidFill>
                  <a:srgbClr val="FF0000"/>
                </a:solidFill>
              </a:rPr>
              <a:t>несовместными</a:t>
            </a:r>
            <a:r>
              <a:rPr lang="ru-RU" sz="2400" b="1" dirty="0" smtClean="0"/>
              <a:t>,</a:t>
            </a:r>
          </a:p>
          <a:p>
            <a:pPr>
              <a:buNone/>
            </a:pPr>
            <a:r>
              <a:rPr lang="ru-RU" sz="2400" b="1" dirty="0" smtClean="0"/>
              <a:t>   если они не могут происходить одновременно.</a:t>
            </a:r>
          </a:p>
          <a:p>
            <a:pPr>
              <a:buNone/>
            </a:pPr>
            <a:r>
              <a:rPr lang="ru-RU" sz="2400" b="1" dirty="0" smtClean="0"/>
              <a:t>   </a:t>
            </a:r>
            <a:r>
              <a:rPr lang="ru-RU" sz="2400" b="1" i="1" dirty="0" smtClean="0">
                <a:solidFill>
                  <a:srgbClr val="0070C0"/>
                </a:solidFill>
              </a:rPr>
              <a:t>Пример: </a:t>
            </a:r>
            <a:r>
              <a:rPr lang="ru-RU" sz="2200" i="1" dirty="0" smtClean="0"/>
              <a:t>Брошена монета. Появление «герба» исключает появление «решки». События «появился герб» и «появилась решка» - несовместные.</a:t>
            </a:r>
          </a:p>
          <a:p>
            <a:pPr>
              <a:buNone/>
            </a:pPr>
            <a:r>
              <a:rPr lang="ru-RU" sz="2400" i="1" dirty="0" smtClean="0"/>
              <a:t>    В </a:t>
            </a:r>
            <a:r>
              <a:rPr lang="ru-RU" sz="2400" i="1" dirty="0"/>
              <a:t>торговом центре два одинаковых автомата продают кофе. Событие </a:t>
            </a:r>
            <a:r>
              <a:rPr lang="ru-RU" sz="2400" i="1" dirty="0" smtClean="0"/>
              <a:t>«к </a:t>
            </a:r>
            <a:r>
              <a:rPr lang="ru-RU" sz="2400" i="1" dirty="0"/>
              <a:t>концу дня кофе останется в обоих автоматах» - совместные.</a:t>
            </a:r>
            <a:endParaRPr lang="ru-RU" sz="2400" i="1" dirty="0" smtClean="0"/>
          </a:p>
        </p:txBody>
      </p:sp>
      <p:sp>
        <p:nvSpPr>
          <p:cNvPr id="5" name="Text Box 3"/>
          <p:cNvSpPr txBox="1">
            <a:spLocks noChangeArrowheads="1"/>
          </p:cNvSpPr>
          <p:nvPr/>
        </p:nvSpPr>
        <p:spPr bwMode="auto">
          <a:xfrm>
            <a:off x="0" y="4180344"/>
            <a:ext cx="9144000" cy="2677656"/>
          </a:xfrm>
          <a:prstGeom prst="rect">
            <a:avLst/>
          </a:prstGeom>
          <a:noFill/>
          <a:ln w="9525">
            <a:noFill/>
            <a:miter lim="800000"/>
            <a:headEnd/>
            <a:tailEnd/>
          </a:ln>
          <a:effectLst/>
        </p:spPr>
        <p:txBody>
          <a:bodyPr>
            <a:spAutoFit/>
          </a:bodyPr>
          <a:lstStyle/>
          <a:p>
            <a:r>
              <a:rPr lang="ru-RU" sz="2400" b="1" dirty="0" smtClean="0">
                <a:latin typeface="+mn-lt"/>
              </a:rPr>
              <a:t>События </a:t>
            </a:r>
            <a:r>
              <a:rPr lang="ru-RU" sz="2400" b="1" dirty="0">
                <a:latin typeface="+mn-lt"/>
              </a:rPr>
              <a:t>А и В называются </a:t>
            </a:r>
            <a:r>
              <a:rPr lang="ru-RU" sz="2400" b="1" dirty="0">
                <a:solidFill>
                  <a:srgbClr val="FF0000"/>
                </a:solidFill>
                <a:latin typeface="+mn-lt"/>
              </a:rPr>
              <a:t>противоположными</a:t>
            </a:r>
            <a:r>
              <a:rPr lang="ru-RU" sz="2400" b="1" dirty="0">
                <a:latin typeface="+mn-lt"/>
              </a:rPr>
              <a:t>, </a:t>
            </a:r>
          </a:p>
          <a:p>
            <a:r>
              <a:rPr lang="ru-RU" sz="2400" b="1" dirty="0">
                <a:latin typeface="+mn-lt"/>
              </a:rPr>
              <a:t>если </a:t>
            </a:r>
            <a:r>
              <a:rPr lang="ru-RU" sz="2400" b="1" dirty="0" smtClean="0">
                <a:latin typeface="+mn-lt"/>
              </a:rPr>
              <a:t>они несовместны и одно из них обязательно происходит.</a:t>
            </a:r>
            <a:r>
              <a:rPr lang="ru-RU" sz="2400" dirty="0" smtClean="0">
                <a:latin typeface="+mn-lt"/>
              </a:rPr>
              <a:t> </a:t>
            </a:r>
          </a:p>
          <a:p>
            <a:r>
              <a:rPr lang="ru-RU" sz="2400" b="1" dirty="0" smtClean="0">
                <a:latin typeface="+mn-lt"/>
              </a:rPr>
              <a:t>Событие, противоположное событию А, обозначают </a:t>
            </a:r>
          </a:p>
          <a:p>
            <a:r>
              <a:rPr lang="ru-RU" sz="2400" b="1" dirty="0" smtClean="0">
                <a:latin typeface="+mn-lt"/>
              </a:rPr>
              <a:t>символом</a:t>
            </a:r>
            <a:r>
              <a:rPr lang="en-US" sz="2400" b="1" dirty="0" smtClean="0">
                <a:latin typeface="+mn-lt"/>
              </a:rPr>
              <a:t> </a:t>
            </a:r>
            <a:r>
              <a:rPr lang="el-GR" sz="2400" b="1" dirty="0" smtClean="0">
                <a:latin typeface="+mn-lt"/>
              </a:rPr>
              <a:t>Ᾱ</a:t>
            </a:r>
            <a:r>
              <a:rPr lang="ru-RU" sz="2400" b="1" dirty="0" smtClean="0">
                <a:latin typeface="+mn-lt"/>
              </a:rPr>
              <a:t>. </a:t>
            </a:r>
          </a:p>
          <a:p>
            <a:r>
              <a:rPr lang="ru-RU" sz="2400" b="1" dirty="0" smtClean="0">
                <a:latin typeface="+mn-lt"/>
              </a:rPr>
              <a:t>Сумма вероятностей противоположных событий равна 1.      </a:t>
            </a:r>
            <a:r>
              <a:rPr lang="en-US" sz="2400" b="1" dirty="0" smtClean="0">
                <a:solidFill>
                  <a:srgbClr val="FF0000"/>
                </a:solidFill>
                <a:latin typeface="+mn-lt"/>
              </a:rPr>
              <a:t>P(A)+P(</a:t>
            </a:r>
            <a:r>
              <a:rPr lang="el-GR" sz="2400" b="1" dirty="0" smtClean="0">
                <a:solidFill>
                  <a:srgbClr val="FF0000"/>
                </a:solidFill>
                <a:latin typeface="+mn-lt"/>
              </a:rPr>
              <a:t>Ᾱ</a:t>
            </a:r>
            <a:r>
              <a:rPr lang="en-US" sz="2400" b="1" dirty="0" smtClean="0">
                <a:solidFill>
                  <a:srgbClr val="FF0000"/>
                </a:solidFill>
                <a:latin typeface="+mn-lt"/>
              </a:rPr>
              <a:t>)=1</a:t>
            </a:r>
            <a:r>
              <a:rPr lang="ru-RU" sz="2400" b="1" dirty="0" smtClean="0">
                <a:solidFill>
                  <a:srgbClr val="FF0000"/>
                </a:solidFill>
                <a:latin typeface="+mn-lt"/>
              </a:rPr>
              <a:t>.</a:t>
            </a:r>
            <a:endParaRPr lang="ru-RU" sz="2400" dirty="0">
              <a:solidFill>
                <a:srgbClr val="FF0000"/>
              </a:solidFill>
              <a:latin typeface="+mn-lt"/>
            </a:endParaRPr>
          </a:p>
        </p:txBody>
      </p:sp>
    </p:spTree>
    <p:extLst>
      <p:ext uri="{BB962C8B-B14F-4D97-AF65-F5344CB8AC3E}">
        <p14:creationId xmlns:p14="http://schemas.microsoft.com/office/powerpoint/2010/main" val="72976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39756" y="2171414"/>
                <a:ext cx="9064488" cy="4832092"/>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r>
                  <a:rPr lang="ru-RU" sz="2000" i="1" dirty="0" smtClean="0">
                    <a:latin typeface="+mn-lt"/>
                  </a:rPr>
                  <a:t> </a:t>
                </a:r>
                <a:r>
                  <a:rPr lang="ru-RU" sz="2000" dirty="0" smtClean="0">
                    <a:latin typeface="+mn-lt"/>
                  </a:rPr>
                  <a:t>Введем </a:t>
                </a:r>
                <a:r>
                  <a:rPr lang="ru-RU" sz="2000" dirty="0">
                    <a:latin typeface="+mn-lt"/>
                  </a:rPr>
                  <a:t>обозначения для событий</a:t>
                </a:r>
                <a:r>
                  <a:rPr lang="ru-RU" sz="2000" dirty="0" smtClean="0">
                    <a:latin typeface="+mn-lt"/>
                  </a:rPr>
                  <a:t>:</a:t>
                </a:r>
              </a:p>
              <a:p>
                <a:r>
                  <a:rPr lang="ru-RU" sz="2000" dirty="0">
                    <a:latin typeface="+mn-lt"/>
                  </a:rPr>
                  <a:t>А = </a:t>
                </a:r>
                <a:r>
                  <a:rPr lang="en-US" sz="2000" dirty="0">
                    <a:latin typeface="+mn-lt"/>
                  </a:rPr>
                  <a:t>{</a:t>
                </a:r>
                <a:r>
                  <a:rPr lang="ru-RU" sz="2000" dirty="0">
                    <a:latin typeface="+mn-lt"/>
                  </a:rPr>
                  <a:t>схватит пристрелянный револьвер</a:t>
                </a:r>
                <a:r>
                  <a:rPr lang="en-US" sz="2400" dirty="0">
                    <a:latin typeface="+mn-lt"/>
                  </a:rPr>
                  <a:t>}</a:t>
                </a:r>
                <a:r>
                  <a:rPr lang="ru-RU" sz="2400" dirty="0">
                    <a:latin typeface="+mn-lt"/>
                  </a:rPr>
                  <a:t>, </a:t>
                </a:r>
                <a:r>
                  <a:rPr lang="ru-RU" sz="2000" dirty="0">
                    <a:latin typeface="+mn-lt"/>
                  </a:rPr>
                  <a:t>Р(А) = 4/10=0,4</a:t>
                </a:r>
                <a:endParaRPr lang="en-US" sz="2000" dirty="0">
                  <a:latin typeface="+mn-lt"/>
                </a:endParaRPr>
              </a:p>
              <a:p>
                <a14:m>
                  <m:oMath xmlns:m="http://schemas.openxmlformats.org/officeDocument/2006/math">
                    <m:acc>
                      <m:accPr>
                        <m:chr m:val="̅"/>
                        <m:ctrlPr>
                          <a:rPr lang="ru-RU" sz="2000" i="1" dirty="0">
                            <a:latin typeface="Cambria Math"/>
                          </a:rPr>
                        </m:ctrlPr>
                      </m:accPr>
                      <m:e>
                        <m:r>
                          <a:rPr lang="ru-RU" sz="2000" i="1" dirty="0">
                            <a:latin typeface="Cambria Math"/>
                          </a:rPr>
                          <m:t>А</m:t>
                        </m:r>
                      </m:e>
                    </m:acc>
                  </m:oMath>
                </a14:m>
                <a:r>
                  <a:rPr lang="ru-RU" sz="2000" dirty="0">
                    <a:latin typeface="+mn-lt"/>
                  </a:rPr>
                  <a:t> = </a:t>
                </a:r>
                <a:r>
                  <a:rPr lang="en-US" sz="2000" dirty="0">
                    <a:latin typeface="+mn-lt"/>
                  </a:rPr>
                  <a:t>{</a:t>
                </a:r>
                <a:r>
                  <a:rPr lang="ru-RU" sz="2000" dirty="0">
                    <a:latin typeface="+mn-lt"/>
                  </a:rPr>
                  <a:t>схватит </a:t>
                </a:r>
                <a:r>
                  <a:rPr lang="ru-RU" sz="2000" b="1" dirty="0" smtClean="0">
                    <a:latin typeface="+mn-lt"/>
                  </a:rPr>
                  <a:t>не пристрелянный</a:t>
                </a:r>
                <a:r>
                  <a:rPr lang="ru-RU" sz="2000" dirty="0" smtClean="0">
                    <a:latin typeface="+mn-lt"/>
                  </a:rPr>
                  <a:t> </a:t>
                </a:r>
                <a:r>
                  <a:rPr lang="ru-RU" sz="2000" dirty="0">
                    <a:latin typeface="+mn-lt"/>
                  </a:rPr>
                  <a:t>револьвер</a:t>
                </a:r>
                <a:r>
                  <a:rPr lang="en-US" sz="2400" dirty="0">
                    <a:latin typeface="+mn-lt"/>
                  </a:rPr>
                  <a:t>}</a:t>
                </a:r>
                <a:r>
                  <a:rPr lang="ru-RU" sz="2400" dirty="0">
                    <a:latin typeface="+mn-lt"/>
                  </a:rPr>
                  <a:t>,</a:t>
                </a:r>
                <a:r>
                  <a:rPr lang="ru-RU" sz="2000" dirty="0">
                    <a:latin typeface="+mn-lt"/>
                  </a:rPr>
                  <a:t> Р(</a:t>
                </a:r>
                <a14:m>
                  <m:oMath xmlns:m="http://schemas.openxmlformats.org/officeDocument/2006/math">
                    <m:acc>
                      <m:accPr>
                        <m:chr m:val="̅"/>
                        <m:ctrlPr>
                          <a:rPr lang="ru-RU" sz="2000" i="1" dirty="0">
                            <a:latin typeface="Cambria Math"/>
                          </a:rPr>
                        </m:ctrlPr>
                      </m:accPr>
                      <m:e>
                        <m:r>
                          <a:rPr lang="ru-RU" sz="2000" i="1" dirty="0">
                            <a:latin typeface="Cambria Math"/>
                          </a:rPr>
                          <m:t>А</m:t>
                        </m:r>
                      </m:e>
                    </m:acc>
                  </m:oMath>
                </a14:m>
                <a:r>
                  <a:rPr lang="ru-RU" sz="2000" dirty="0">
                    <a:latin typeface="+mn-lt"/>
                  </a:rPr>
                  <a:t>) = 1 – 0,4 =0,6</a:t>
                </a:r>
                <a:endParaRPr lang="en-US" sz="2000" dirty="0">
                  <a:latin typeface="+mn-lt"/>
                </a:endParaRPr>
              </a:p>
              <a:p>
                <a:endParaRPr lang="ru-RU" sz="2000" dirty="0" smtClean="0">
                  <a:latin typeface="+mn-lt"/>
                </a:endParaRPr>
              </a:p>
              <a:p>
                <a:endParaRPr lang="ru-RU" sz="2000" dirty="0">
                  <a:latin typeface="+mn-lt"/>
                </a:endParaRPr>
              </a:p>
              <a:p>
                <a:endParaRPr lang="ru-RU" sz="2000" dirty="0" smtClean="0">
                  <a:latin typeface="+mn-lt"/>
                </a:endParaRPr>
              </a:p>
              <a:p>
                <a:endParaRPr lang="ru-RU" sz="2000" dirty="0">
                  <a:latin typeface="+mn-lt"/>
                </a:endParaRPr>
              </a:p>
              <a:p>
                <a:endParaRPr lang="ru-RU" sz="2000" dirty="0" smtClean="0">
                  <a:latin typeface="+mn-lt"/>
                </a:endParaRPr>
              </a:p>
              <a:p>
                <a:r>
                  <a:rPr lang="ru-RU" sz="2000" dirty="0" smtClean="0">
                    <a:latin typeface="+mn-lt"/>
                  </a:rPr>
                  <a:t>Составим </a:t>
                </a:r>
                <a:r>
                  <a:rPr lang="ru-RU" sz="2000" dirty="0">
                    <a:latin typeface="+mn-lt"/>
                  </a:rPr>
                  <a:t>дерево </a:t>
                </a:r>
                <a:r>
                  <a:rPr lang="ru-RU" sz="2000" dirty="0" smtClean="0">
                    <a:latin typeface="+mn-lt"/>
                  </a:rPr>
                  <a:t>вариантов и </a:t>
                </a:r>
                <a:r>
                  <a:rPr lang="ru-RU" sz="2000" dirty="0">
                    <a:latin typeface="+mn-lt"/>
                  </a:rPr>
                  <a:t>найдём необходимые вероятности.</a:t>
                </a:r>
              </a:p>
              <a:p>
                <a:r>
                  <a:rPr lang="ru-RU" sz="2000" dirty="0" smtClean="0">
                    <a:latin typeface="+mn-lt"/>
                  </a:rPr>
                  <a:t>Джон </a:t>
                </a:r>
                <a:r>
                  <a:rPr lang="ru-RU" sz="2000" dirty="0">
                    <a:latin typeface="+mn-lt"/>
                  </a:rPr>
                  <a:t>промахнется, если схватит пристрелянный револьвер и промахнется из него, или если схватит </a:t>
                </a:r>
                <a:r>
                  <a:rPr lang="ru-RU" sz="2000" dirty="0" smtClean="0">
                    <a:latin typeface="+mn-lt"/>
                  </a:rPr>
                  <a:t>не пристрелянный </a:t>
                </a:r>
                <a:r>
                  <a:rPr lang="ru-RU" sz="2000" dirty="0">
                    <a:latin typeface="+mn-lt"/>
                  </a:rPr>
                  <a:t>револьвер и промахнется из него. </a:t>
                </a:r>
                <a:r>
                  <a:rPr lang="ru-RU" sz="2000" dirty="0" smtClean="0">
                    <a:latin typeface="+mn-lt"/>
                  </a:rPr>
                  <a:t>Вероятности </a:t>
                </a:r>
                <a:r>
                  <a:rPr lang="ru-RU" sz="2000" dirty="0">
                    <a:latin typeface="+mn-lt"/>
                  </a:rPr>
                  <a:t>этих событий равны соответственно </a:t>
                </a:r>
                <a:r>
                  <a:rPr lang="ru-RU" sz="2000" dirty="0" smtClean="0">
                    <a:latin typeface="+mn-lt"/>
                  </a:rPr>
                  <a:t>0,4·0,1</a:t>
                </a:r>
                <a:r>
                  <a:rPr lang="ru-RU" sz="2000" dirty="0">
                    <a:latin typeface="+mn-lt"/>
                  </a:rPr>
                  <a:t> = 0,04 и </a:t>
                </a:r>
                <a:r>
                  <a:rPr lang="ru-RU" sz="2000" dirty="0" smtClean="0">
                    <a:latin typeface="+mn-lt"/>
                  </a:rPr>
                  <a:t>0,6·0,8</a:t>
                </a:r>
                <a:r>
                  <a:rPr lang="ru-RU" sz="2000" dirty="0">
                    <a:latin typeface="+mn-lt"/>
                  </a:rPr>
                  <a:t> = 0,48. </a:t>
                </a:r>
                <a:endParaRPr lang="ru-RU" sz="2000" dirty="0" smtClean="0">
                  <a:latin typeface="+mn-lt"/>
                </a:endParaRPr>
              </a:p>
              <a:p>
                <a:r>
                  <a:rPr lang="ru-RU" sz="2000" dirty="0" smtClean="0">
                    <a:latin typeface="+mn-lt"/>
                  </a:rPr>
                  <a:t>Эти </a:t>
                </a:r>
                <a:r>
                  <a:rPr lang="ru-RU" sz="2000" dirty="0">
                    <a:latin typeface="+mn-lt"/>
                  </a:rPr>
                  <a:t>события несовместны, вероятность их суммы равна сумме вероятностей этих событий: 0,04 + 0,48 = 0,52. </a:t>
                </a:r>
              </a:p>
            </p:txBody>
          </p:sp>
        </mc:Choice>
        <mc:Fallback xmlns="">
          <p:sp>
            <p:nvSpPr>
              <p:cNvPr id="6" name="TextBox 5"/>
              <p:cNvSpPr txBox="1">
                <a:spLocks noRot="1" noChangeAspect="1" noMove="1" noResize="1" noEditPoints="1" noAdjustHandles="1" noChangeArrowheads="1" noChangeShapeType="1" noTextEdit="1"/>
              </p:cNvSpPr>
              <p:nvPr/>
            </p:nvSpPr>
            <p:spPr>
              <a:xfrm>
                <a:off x="39756" y="2171414"/>
                <a:ext cx="9064488" cy="4832092"/>
              </a:xfrm>
              <a:prstGeom prst="rect">
                <a:avLst/>
              </a:prstGeom>
              <a:blipFill rotWithShape="1">
                <a:blip r:embed="rId2" cstate="print"/>
                <a:stretch>
                  <a:fillRect l="-672" t="-503" r="-1478" b="-1005"/>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0" y="29781"/>
            <a:ext cx="9144000" cy="2139047"/>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1900" i="1" dirty="0"/>
              <a:t>Ковбой Джон попадает в муху на стене с вероятностью 0,9, </a:t>
            </a:r>
            <a:r>
              <a:rPr lang="en-US" sz="1900" i="1" dirty="0" smtClean="0"/>
              <a:t>             </a:t>
            </a:r>
            <a:r>
              <a:rPr lang="ru-RU" sz="1900" i="1" dirty="0" smtClean="0"/>
              <a:t>если </a:t>
            </a:r>
            <a:r>
              <a:rPr lang="ru-RU" sz="1900" i="1" dirty="0"/>
              <a:t>стреляет из пристрелянного револьвера. Если Джон стреляет из </a:t>
            </a:r>
            <a:r>
              <a:rPr lang="ru-RU" sz="1900" i="1" dirty="0" smtClean="0"/>
              <a:t>не пристрелянного </a:t>
            </a:r>
            <a:r>
              <a:rPr lang="ru-RU" sz="1900" i="1" dirty="0"/>
              <a:t>револьвера, то он попадает в муху с вероятностью 0,2. На столе лежит 10 револьверов, из них только 4 пристрелянные. Ковбой Джон видит на стене муху, наудачу хватает первый попавшийся револьвер и стреляет в муху. Найдите вероятность того, что Джон промахнётся. </a:t>
            </a:r>
          </a:p>
        </p:txBody>
      </p:sp>
      <p:sp>
        <p:nvSpPr>
          <p:cNvPr id="5" name="Прямоугольник 4"/>
          <p:cNvSpPr/>
          <p:nvPr/>
        </p:nvSpPr>
        <p:spPr>
          <a:xfrm>
            <a:off x="6079438" y="6407334"/>
            <a:ext cx="3329605" cy="523220"/>
          </a:xfrm>
          <a:prstGeom prst="rect">
            <a:avLst/>
          </a:prstGeom>
        </p:spPr>
        <p:txBody>
          <a:bodyPr wrap="square">
            <a:spAutoFit/>
          </a:bodyPr>
          <a:lstStyle/>
          <a:p>
            <a:pPr algn="ctr"/>
            <a:r>
              <a:rPr lang="ru-RU" sz="2800" i="1" dirty="0" smtClean="0">
                <a:solidFill>
                  <a:srgbClr val="FF0000"/>
                </a:solidFill>
                <a:latin typeface="+mn-lt"/>
              </a:rPr>
              <a:t>Ответ: 0,52.</a:t>
            </a:r>
          </a:p>
        </p:txBody>
      </p:sp>
      <p:sp>
        <p:nvSpPr>
          <p:cNvPr id="7" name="Rectangle 2"/>
          <p:cNvSpPr txBox="1">
            <a:spLocks noChangeArrowheads="1"/>
          </p:cNvSpPr>
          <p:nvPr/>
        </p:nvSpPr>
        <p:spPr bwMode="auto">
          <a:xfrm>
            <a:off x="7951305" y="-13252"/>
            <a:ext cx="1152939"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000" b="1" dirty="0" smtClean="0"/>
              <a:t>320180</a:t>
            </a:r>
            <a:endParaRPr lang="ru-RU" sz="2000" dirty="0" smtClean="0"/>
          </a:p>
        </p:txBody>
      </p:sp>
      <p:cxnSp>
        <p:nvCxnSpPr>
          <p:cNvPr id="3" name="Прямая соединительная линия 2"/>
          <p:cNvCxnSpPr/>
          <p:nvPr/>
        </p:nvCxnSpPr>
        <p:spPr>
          <a:xfrm flipH="1">
            <a:off x="2955235" y="3127513"/>
            <a:ext cx="781878" cy="530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3737113" y="3127513"/>
            <a:ext cx="808383" cy="5300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flipH="1">
            <a:off x="2491409" y="3657600"/>
            <a:ext cx="463827" cy="728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2955235" y="3657600"/>
            <a:ext cx="390939" cy="728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flipH="1">
            <a:off x="4240696" y="3657600"/>
            <a:ext cx="304800" cy="728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545496" y="3657600"/>
            <a:ext cx="424069" cy="728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2563766" y="3281450"/>
            <a:ext cx="356188" cy="400110"/>
          </a:xfrm>
          <a:prstGeom prst="rect">
            <a:avLst/>
          </a:prstGeom>
        </p:spPr>
        <p:txBody>
          <a:bodyPr wrap="none">
            <a:spAutoFit/>
          </a:bodyPr>
          <a:lstStyle/>
          <a:p>
            <a:r>
              <a:rPr lang="ru-RU" sz="2000" dirty="0" smtClean="0"/>
              <a:t>А</a:t>
            </a:r>
            <a:endParaRPr lang="ru-RU" sz="1400" dirty="0"/>
          </a:p>
        </p:txBody>
      </p:sp>
      <mc:AlternateContent xmlns:mc="http://schemas.openxmlformats.org/markup-compatibility/2006" xmlns:a14="http://schemas.microsoft.com/office/drawing/2010/main">
        <mc:Choice Requires="a14">
          <p:sp>
            <p:nvSpPr>
              <p:cNvPr id="24" name="Прямоугольник 23"/>
              <p:cNvSpPr/>
              <p:nvPr/>
            </p:nvSpPr>
            <p:spPr>
              <a:xfrm>
                <a:off x="4579436" y="3296239"/>
                <a:ext cx="415498" cy="4008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RU" sz="2000" i="1" smtClean="0">
                              <a:latin typeface="Cambria Math"/>
                            </a:rPr>
                          </m:ctrlPr>
                        </m:accPr>
                        <m:e>
                          <m:r>
                            <a:rPr lang="ru-RU" sz="2000" b="0" i="1" smtClean="0">
                              <a:latin typeface="Cambria Math"/>
                            </a:rPr>
                            <m:t>А</m:t>
                          </m:r>
                        </m:e>
                      </m:acc>
                    </m:oMath>
                  </m:oMathPara>
                </a14:m>
                <a:endParaRPr lang="ru-RU" sz="1400" dirty="0"/>
              </a:p>
            </p:txBody>
          </p:sp>
        </mc:Choice>
        <mc:Fallback xmlns="">
          <p:sp>
            <p:nvSpPr>
              <p:cNvPr id="24" name="Прямоугольник 23"/>
              <p:cNvSpPr>
                <a:spLocks noRot="1" noChangeAspect="1" noMove="1" noResize="1" noEditPoints="1" noAdjustHandles="1" noChangeArrowheads="1" noChangeShapeType="1" noTextEdit="1"/>
              </p:cNvSpPr>
              <p:nvPr/>
            </p:nvSpPr>
            <p:spPr>
              <a:xfrm>
                <a:off x="4579436" y="3296239"/>
                <a:ext cx="415498" cy="400815"/>
              </a:xfrm>
              <a:prstGeom prst="rect">
                <a:avLst/>
              </a:prstGeom>
              <a:blipFill rotWithShape="1">
                <a:blip r:embed="rId3" cstate="print"/>
                <a:stretch>
                  <a:fillRect/>
                </a:stretch>
              </a:blipFill>
            </p:spPr>
            <p:txBody>
              <a:bodyPr/>
              <a:lstStyle/>
              <a:p>
                <a:r>
                  <a:rPr lang="ru-RU">
                    <a:noFill/>
                  </a:rPr>
                  <a:t> </a:t>
                </a:r>
              </a:p>
            </p:txBody>
          </p:sp>
        </mc:Fallback>
      </mc:AlternateContent>
      <p:sp>
        <p:nvSpPr>
          <p:cNvPr id="25" name="Прямоугольник 24"/>
          <p:cNvSpPr/>
          <p:nvPr/>
        </p:nvSpPr>
        <p:spPr>
          <a:xfrm>
            <a:off x="2207578" y="4386469"/>
            <a:ext cx="369012" cy="400110"/>
          </a:xfrm>
          <a:prstGeom prst="rect">
            <a:avLst/>
          </a:prstGeom>
        </p:spPr>
        <p:txBody>
          <a:bodyPr wrap="none">
            <a:spAutoFit/>
          </a:bodyPr>
          <a:lstStyle/>
          <a:p>
            <a:r>
              <a:rPr lang="ru-RU" sz="2000" dirty="0"/>
              <a:t>П</a:t>
            </a:r>
          </a:p>
        </p:txBody>
      </p:sp>
      <p:sp>
        <p:nvSpPr>
          <p:cNvPr id="26" name="Прямоугольник 25"/>
          <p:cNvSpPr/>
          <p:nvPr/>
        </p:nvSpPr>
        <p:spPr>
          <a:xfrm>
            <a:off x="4036908" y="4373217"/>
            <a:ext cx="369012" cy="400110"/>
          </a:xfrm>
          <a:prstGeom prst="rect">
            <a:avLst/>
          </a:prstGeom>
        </p:spPr>
        <p:txBody>
          <a:bodyPr wrap="none">
            <a:spAutoFit/>
          </a:bodyPr>
          <a:lstStyle/>
          <a:p>
            <a:r>
              <a:rPr lang="ru-RU" sz="2000" dirty="0"/>
              <a:t>П</a:t>
            </a:r>
          </a:p>
        </p:txBody>
      </p:sp>
      <p:sp>
        <p:nvSpPr>
          <p:cNvPr id="27" name="Прямоугольник 26"/>
          <p:cNvSpPr/>
          <p:nvPr/>
        </p:nvSpPr>
        <p:spPr>
          <a:xfrm>
            <a:off x="3150704" y="4393096"/>
            <a:ext cx="370614" cy="400110"/>
          </a:xfrm>
          <a:prstGeom prst="rect">
            <a:avLst/>
          </a:prstGeom>
        </p:spPr>
        <p:txBody>
          <a:bodyPr wrap="none">
            <a:spAutoFit/>
          </a:bodyPr>
          <a:lstStyle/>
          <a:p>
            <a:r>
              <a:rPr lang="ru-RU" sz="2000" dirty="0" smtClean="0"/>
              <a:t>Н</a:t>
            </a:r>
            <a:endParaRPr lang="ru-RU" sz="2000" dirty="0"/>
          </a:p>
        </p:txBody>
      </p:sp>
      <p:sp>
        <p:nvSpPr>
          <p:cNvPr id="29" name="Прямоугольник 28"/>
          <p:cNvSpPr/>
          <p:nvPr/>
        </p:nvSpPr>
        <p:spPr>
          <a:xfrm>
            <a:off x="4788788" y="4373217"/>
            <a:ext cx="370614" cy="400110"/>
          </a:xfrm>
          <a:prstGeom prst="rect">
            <a:avLst/>
          </a:prstGeom>
        </p:spPr>
        <p:txBody>
          <a:bodyPr wrap="none">
            <a:spAutoFit/>
          </a:bodyPr>
          <a:lstStyle/>
          <a:p>
            <a:r>
              <a:rPr lang="ru-RU" sz="2000" dirty="0" smtClean="0"/>
              <a:t>Н</a:t>
            </a:r>
            <a:endParaRPr lang="ru-RU" sz="2000" dirty="0"/>
          </a:p>
        </p:txBody>
      </p:sp>
      <p:sp>
        <p:nvSpPr>
          <p:cNvPr id="30" name="Прямоугольник 29"/>
          <p:cNvSpPr/>
          <p:nvPr/>
        </p:nvSpPr>
        <p:spPr>
          <a:xfrm>
            <a:off x="2853988" y="3119148"/>
            <a:ext cx="505267" cy="369332"/>
          </a:xfrm>
          <a:prstGeom prst="rect">
            <a:avLst/>
          </a:prstGeom>
        </p:spPr>
        <p:txBody>
          <a:bodyPr wrap="none">
            <a:spAutoFit/>
          </a:bodyPr>
          <a:lstStyle/>
          <a:p>
            <a:r>
              <a:rPr lang="en-US" dirty="0" smtClean="0"/>
              <a:t>0</a:t>
            </a:r>
            <a:r>
              <a:rPr lang="ru-RU" dirty="0" smtClean="0"/>
              <a:t>,4</a:t>
            </a:r>
            <a:endParaRPr lang="ru-RU" dirty="0"/>
          </a:p>
        </p:txBody>
      </p:sp>
      <p:sp>
        <p:nvSpPr>
          <p:cNvPr id="31" name="Прямоугольник 30"/>
          <p:cNvSpPr/>
          <p:nvPr/>
        </p:nvSpPr>
        <p:spPr>
          <a:xfrm>
            <a:off x="2174276" y="3837369"/>
            <a:ext cx="505267" cy="369332"/>
          </a:xfrm>
          <a:prstGeom prst="rect">
            <a:avLst/>
          </a:prstGeom>
        </p:spPr>
        <p:txBody>
          <a:bodyPr wrap="none">
            <a:spAutoFit/>
          </a:bodyPr>
          <a:lstStyle/>
          <a:p>
            <a:r>
              <a:rPr lang="en-US" dirty="0" smtClean="0"/>
              <a:t>0</a:t>
            </a:r>
            <a:r>
              <a:rPr lang="ru-RU" dirty="0" smtClean="0"/>
              <a:t>,9</a:t>
            </a:r>
            <a:endParaRPr lang="ru-RU" dirty="0"/>
          </a:p>
        </p:txBody>
      </p:sp>
      <p:sp>
        <p:nvSpPr>
          <p:cNvPr id="32" name="Прямоугольник 31"/>
          <p:cNvSpPr/>
          <p:nvPr/>
        </p:nvSpPr>
        <p:spPr>
          <a:xfrm>
            <a:off x="3897768" y="3833817"/>
            <a:ext cx="505267" cy="369332"/>
          </a:xfrm>
          <a:prstGeom prst="rect">
            <a:avLst/>
          </a:prstGeom>
        </p:spPr>
        <p:txBody>
          <a:bodyPr wrap="none">
            <a:spAutoFit/>
          </a:bodyPr>
          <a:lstStyle/>
          <a:p>
            <a:r>
              <a:rPr lang="en-US" dirty="0" smtClean="0"/>
              <a:t>0</a:t>
            </a:r>
            <a:r>
              <a:rPr lang="ru-RU" dirty="0" smtClean="0"/>
              <a:t>,2</a:t>
            </a:r>
            <a:endParaRPr lang="ru-RU" dirty="0"/>
          </a:p>
        </p:txBody>
      </p:sp>
      <p:sp>
        <p:nvSpPr>
          <p:cNvPr id="33" name="Прямоугольник 32"/>
          <p:cNvSpPr/>
          <p:nvPr/>
        </p:nvSpPr>
        <p:spPr>
          <a:xfrm>
            <a:off x="4080795" y="3096784"/>
            <a:ext cx="505267" cy="369332"/>
          </a:xfrm>
          <a:prstGeom prst="rect">
            <a:avLst/>
          </a:prstGeom>
        </p:spPr>
        <p:txBody>
          <a:bodyPr wrap="none">
            <a:spAutoFit/>
          </a:bodyPr>
          <a:lstStyle/>
          <a:p>
            <a:r>
              <a:rPr lang="en-US" dirty="0" smtClean="0"/>
              <a:t>0</a:t>
            </a:r>
            <a:r>
              <a:rPr lang="ru-RU" dirty="0" smtClean="0"/>
              <a:t>,6</a:t>
            </a:r>
            <a:endParaRPr lang="ru-RU" dirty="0"/>
          </a:p>
        </p:txBody>
      </p:sp>
      <p:sp>
        <p:nvSpPr>
          <p:cNvPr id="34" name="Прямоугольник 33"/>
          <p:cNvSpPr/>
          <p:nvPr/>
        </p:nvSpPr>
        <p:spPr>
          <a:xfrm>
            <a:off x="3124167" y="3833817"/>
            <a:ext cx="505267" cy="369332"/>
          </a:xfrm>
          <a:prstGeom prst="rect">
            <a:avLst/>
          </a:prstGeom>
        </p:spPr>
        <p:txBody>
          <a:bodyPr wrap="none">
            <a:spAutoFit/>
          </a:bodyPr>
          <a:lstStyle/>
          <a:p>
            <a:r>
              <a:rPr lang="en-US" dirty="0" smtClean="0"/>
              <a:t>0</a:t>
            </a:r>
            <a:r>
              <a:rPr lang="ru-RU" dirty="0" smtClean="0"/>
              <a:t>,1</a:t>
            </a:r>
            <a:endParaRPr lang="ru-RU" dirty="0"/>
          </a:p>
        </p:txBody>
      </p:sp>
      <p:sp>
        <p:nvSpPr>
          <p:cNvPr id="35" name="Прямоугольник 34"/>
          <p:cNvSpPr/>
          <p:nvPr/>
        </p:nvSpPr>
        <p:spPr>
          <a:xfrm>
            <a:off x="4788788" y="3848838"/>
            <a:ext cx="505267" cy="369332"/>
          </a:xfrm>
          <a:prstGeom prst="rect">
            <a:avLst/>
          </a:prstGeom>
        </p:spPr>
        <p:txBody>
          <a:bodyPr wrap="none">
            <a:spAutoFit/>
          </a:bodyPr>
          <a:lstStyle/>
          <a:p>
            <a:r>
              <a:rPr lang="en-US" dirty="0" smtClean="0"/>
              <a:t>0</a:t>
            </a:r>
            <a:r>
              <a:rPr lang="ru-RU" dirty="0" smtClean="0"/>
              <a:t>,8</a:t>
            </a:r>
            <a:endParaRPr lang="ru-RU" dirty="0"/>
          </a:p>
        </p:txBody>
      </p:sp>
    </p:spTree>
    <p:extLst>
      <p:ext uri="{BB962C8B-B14F-4D97-AF65-F5344CB8AC3E}">
        <p14:creationId xmlns:p14="http://schemas.microsoft.com/office/powerpoint/2010/main" val="148797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par>
                                <p:cTn id="10" presetID="29" presetClass="entr" presetSubtype="0" fill="hold" nodeType="withEffect">
                                  <p:stCondLst>
                                    <p:cond delay="0"/>
                                  </p:stCondLst>
                                  <p:iterate type="lt">
                                    <p:tmPct val="0"/>
                                  </p:iterate>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xEl>
                                              <p:pRg st="1" end="1"/>
                                            </p:txEl>
                                          </p:spTgt>
                                        </p:tgtEl>
                                      </p:cBhvr>
                                    </p:animEffect>
                                  </p:childTnLst>
                                </p:cTn>
                              </p:par>
                              <p:par>
                                <p:cTn id="15" presetID="29" presetClass="entr" presetSubtype="0" fill="hold" nodeType="withEffect">
                                  <p:stCondLst>
                                    <p:cond delay="0"/>
                                  </p:stCondLst>
                                  <p:iterate type="lt">
                                    <p:tmPct val="0"/>
                                  </p:iterate>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iterate type="lt">
                                    <p:tmPct val="0"/>
                                  </p:iterate>
                                  <p:childTnLst>
                                    <p:set>
                                      <p:cBhvr>
                                        <p:cTn id="23" dur="1" fill="hold">
                                          <p:stCondLst>
                                            <p:cond delay="0"/>
                                          </p:stCondLst>
                                        </p:cTn>
                                        <p:tgtEl>
                                          <p:spTgt spid="6">
                                            <p:txEl>
                                              <p:pRg st="8" end="8"/>
                                            </p:txEl>
                                          </p:spTgt>
                                        </p:tgtEl>
                                        <p:attrNameLst>
                                          <p:attrName>style.visibility</p:attrName>
                                        </p:attrNameLst>
                                      </p:cBhvr>
                                      <p:to>
                                        <p:strVal val="visible"/>
                                      </p:to>
                                    </p:set>
                                    <p:anim calcmode="lin" valueType="num">
                                      <p:cBhvr>
                                        <p:cTn id="24" dur="1000" fill="hold"/>
                                        <p:tgtEl>
                                          <p:spTgt spid="6">
                                            <p:txEl>
                                              <p:pRg st="8" end="8"/>
                                            </p:txEl>
                                          </p:spTgt>
                                        </p:tgtEl>
                                        <p:attrNameLst>
                                          <p:attrName>ppt_x</p:attrName>
                                        </p:attrNameLst>
                                      </p:cBhvr>
                                      <p:tavLst>
                                        <p:tav tm="0">
                                          <p:val>
                                            <p:strVal val="#ppt_x-.2"/>
                                          </p:val>
                                        </p:tav>
                                        <p:tav tm="100000">
                                          <p:val>
                                            <p:strVal val="#ppt_x"/>
                                          </p:val>
                                        </p:tav>
                                      </p:tavLst>
                                    </p:anim>
                                    <p:anim calcmode="lin" valueType="num">
                                      <p:cBhvr>
                                        <p:cTn id="25" dur="1000" fill="hold"/>
                                        <p:tgtEl>
                                          <p:spTgt spid="6">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6">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
                                            <p:txEl>
                                              <p:pRg st="9" end="9"/>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9" presetClass="entr" presetSubtype="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p:cTn id="79" dur="1000" fill="hold"/>
                                        <p:tgtEl>
                                          <p:spTgt spid="5"/>
                                        </p:tgtEl>
                                        <p:attrNameLst>
                                          <p:attrName>ppt_x</p:attrName>
                                        </p:attrNameLst>
                                      </p:cBhvr>
                                      <p:tavLst>
                                        <p:tav tm="0">
                                          <p:val>
                                            <p:strVal val="#ppt_x-.2"/>
                                          </p:val>
                                        </p:tav>
                                        <p:tav tm="100000">
                                          <p:val>
                                            <p:strVal val="#ppt_x"/>
                                          </p:val>
                                        </p:tav>
                                      </p:tavLst>
                                    </p:anim>
                                    <p:anim calcmode="lin" valueType="num">
                                      <p:cBhvr>
                                        <p:cTn id="8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8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24" grpId="0" animBg="1"/>
      <p:bldP spid="25" grpId="0"/>
      <p:bldP spid="26" grpId="0"/>
      <p:bldP spid="27"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 y="2309654"/>
                <a:ext cx="9144001" cy="2554545"/>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smtClean="0">
                    <a:latin typeface="+mn-lt"/>
                  </a:rPr>
                  <a:t>Р(В)=0,4      Р(П)=0,4      Р(Н)=1-0,4-0,4=0,2</a:t>
                </a:r>
              </a:p>
              <a:p>
                <a:r>
                  <a:rPr lang="ru-RU" sz="2000" dirty="0" smtClean="0">
                    <a:latin typeface="+mn-lt"/>
                  </a:rPr>
                  <a:t>Команда </a:t>
                </a:r>
                <a:r>
                  <a:rPr lang="ru-RU" sz="2000" dirty="0">
                    <a:latin typeface="+mn-lt"/>
                  </a:rPr>
                  <a:t>может получить не меньше 4 очков в двух играх тремя способами</a:t>
                </a:r>
                <a:r>
                  <a:rPr lang="ru-RU" sz="2000" dirty="0" smtClean="0">
                    <a:latin typeface="+mn-lt"/>
                  </a:rPr>
                  <a:t>:</a:t>
                </a:r>
                <a:r>
                  <a:rPr lang="ru-RU" sz="2000" dirty="0">
                    <a:latin typeface="+mn-lt"/>
                  </a:rPr>
                  <a:t> </a:t>
                </a:r>
                <a:r>
                  <a:rPr lang="ru-RU" sz="2000" dirty="0" smtClean="0">
                    <a:latin typeface="+mn-lt"/>
                  </a:rPr>
                  <a:t>В+В=3+3</a:t>
                </a:r>
                <a:r>
                  <a:rPr lang="en-US" sz="2000" dirty="0">
                    <a:latin typeface="+mn-lt"/>
                  </a:rPr>
                  <a:t>,</a:t>
                </a:r>
                <a:r>
                  <a:rPr lang="ru-RU" sz="2000" dirty="0" smtClean="0">
                    <a:latin typeface="+mn-lt"/>
                  </a:rPr>
                  <a:t> В+Н=3+1</a:t>
                </a:r>
                <a:r>
                  <a:rPr lang="ru-RU" sz="2000" dirty="0">
                    <a:latin typeface="+mn-lt"/>
                  </a:rPr>
                  <a:t>, </a:t>
                </a:r>
                <a:r>
                  <a:rPr lang="ru-RU" sz="2000" dirty="0" smtClean="0">
                    <a:latin typeface="+mn-lt"/>
                  </a:rPr>
                  <a:t>Н+В=1+3. </a:t>
                </a:r>
                <a:r>
                  <a:rPr lang="ru-RU" sz="2000" dirty="0">
                    <a:latin typeface="+mn-lt"/>
                  </a:rPr>
                  <a:t>Эти события несовместны, вероятность их суммы равна сумме их вероятностей. Каждое из этих событий представляет собой произведение двух независимых событий — результата в первой и во второй игре</a:t>
                </a:r>
                <a:r>
                  <a:rPr lang="ru-RU" sz="2000" dirty="0" smtClean="0">
                    <a:latin typeface="+mn-lt"/>
                  </a:rPr>
                  <a:t>.</a:t>
                </a:r>
              </a:p>
              <a:p>
                <a:r>
                  <a:rPr lang="ru-RU" sz="2000" dirty="0" smtClean="0">
                    <a:latin typeface="+mn-lt"/>
                  </a:rPr>
                  <a:t>Р(</a:t>
                </a:r>
                <a:r>
                  <a:rPr lang="ru-RU" sz="2000" dirty="0" smtClean="0">
                    <a:latin typeface="+mn-lt"/>
                    <a:sym typeface="Symbol"/>
                  </a:rPr>
                  <a:t>4)=0,4</a:t>
                </a:r>
                <a:r>
                  <a:rPr lang="ru-RU" sz="2000" dirty="0">
                    <a:ea typeface="Cambria Math"/>
                  </a:rPr>
                  <a:t> </a:t>
                </a:r>
                <a14:m>
                  <m:oMath xmlns:m="http://schemas.openxmlformats.org/officeDocument/2006/math">
                    <m:r>
                      <a:rPr lang="ru-RU" sz="2000" i="1">
                        <a:latin typeface="Cambria Math"/>
                        <a:ea typeface="Cambria Math"/>
                      </a:rPr>
                      <m:t>∙ </m:t>
                    </m:r>
                  </m:oMath>
                </a14:m>
                <a:r>
                  <a:rPr lang="ru-RU" sz="2000" dirty="0" smtClean="0">
                    <a:latin typeface="+mn-lt"/>
                    <a:sym typeface="Symbol"/>
                  </a:rPr>
                  <a:t>0,4+0,4</a:t>
                </a:r>
                <a:r>
                  <a:rPr lang="ru-RU" sz="2000" dirty="0">
                    <a:ea typeface="Cambria Math"/>
                  </a:rPr>
                  <a:t> </a:t>
                </a:r>
                <a14:m>
                  <m:oMath xmlns:m="http://schemas.openxmlformats.org/officeDocument/2006/math">
                    <m:r>
                      <a:rPr lang="ru-RU" sz="2000" i="1">
                        <a:latin typeface="Cambria Math"/>
                        <a:ea typeface="Cambria Math"/>
                      </a:rPr>
                      <m:t>∙</m:t>
                    </m:r>
                  </m:oMath>
                </a14:m>
                <a:r>
                  <a:rPr lang="ru-RU" sz="2000" dirty="0" smtClean="0">
                    <a:latin typeface="+mn-lt"/>
                  </a:rPr>
                  <a:t>0,2+0,2</a:t>
                </a:r>
                <a:r>
                  <a:rPr lang="ru-RU" sz="2000" dirty="0">
                    <a:ea typeface="Cambria Math"/>
                  </a:rPr>
                  <a:t> </a:t>
                </a:r>
                <a14:m>
                  <m:oMath xmlns:m="http://schemas.openxmlformats.org/officeDocument/2006/math">
                    <m:r>
                      <a:rPr lang="ru-RU" sz="2000" i="1">
                        <a:latin typeface="Cambria Math"/>
                        <a:ea typeface="Cambria Math"/>
                      </a:rPr>
                      <m:t>∙</m:t>
                    </m:r>
                  </m:oMath>
                </a14:m>
                <a:r>
                  <a:rPr lang="ru-RU" sz="2000" dirty="0" smtClean="0">
                    <a:latin typeface="+mn-lt"/>
                  </a:rPr>
                  <a:t>0,4=0,32</a:t>
                </a:r>
                <a:endParaRPr lang="en-US" sz="2000" dirty="0" smtClean="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 y="2309654"/>
                <a:ext cx="9144001" cy="2554545"/>
              </a:xfrm>
              <a:prstGeom prst="rect">
                <a:avLst/>
              </a:prstGeom>
              <a:blipFill rotWithShape="1">
                <a:blip r:embed="rId2"/>
                <a:stretch>
                  <a:fillRect l="-599" t="-711" b="-2844"/>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1" y="42607"/>
            <a:ext cx="9144001" cy="2246769"/>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Чтобы пройти в следующий круг соревнований, футбольной команде нужно набрать хотя бы 4 очка в двух играх. Если команда выигрывает, она получает 3 очка, в случае ничьей — 1 очко, если проигрывает — 0 очков. Найдите вероятность того, что команде удастся выйти в следующий круг соревнований. Считайте, что в каждой игре вероятности выигрыша и проигрыша одинаковы и равны 0,4.</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0,32.</a:t>
            </a:r>
          </a:p>
        </p:txBody>
      </p:sp>
      <p:sp>
        <p:nvSpPr>
          <p:cNvPr id="7" name="Rectangle 2"/>
          <p:cNvSpPr txBox="1">
            <a:spLocks noChangeArrowheads="1"/>
          </p:cNvSpPr>
          <p:nvPr/>
        </p:nvSpPr>
        <p:spPr bwMode="auto">
          <a:xfrm>
            <a:off x="7977809" y="0"/>
            <a:ext cx="1166191"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200" b="1" dirty="0" smtClean="0"/>
              <a:t>320188</a:t>
            </a:r>
            <a:endParaRPr lang="ru-RU" sz="2200" dirty="0" smtClean="0"/>
          </a:p>
        </p:txBody>
      </p:sp>
    </p:spTree>
    <p:extLst>
      <p:ext uri="{BB962C8B-B14F-4D97-AF65-F5344CB8AC3E}">
        <p14:creationId xmlns:p14="http://schemas.microsoft.com/office/powerpoint/2010/main" val="73050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2" end="2"/>
                                            </p:txEl>
                                          </p:spTgt>
                                        </p:tgtEl>
                                      </p:cBhvr>
                                    </p:animEffect>
                                  </p:childTnLst>
                                </p:cTn>
                              </p:par>
                            </p:childTnLst>
                          </p:cTn>
                        </p:par>
                        <p:par>
                          <p:cTn id="17" fill="hold">
                            <p:stCondLst>
                              <p:cond delay="1000"/>
                            </p:stCondLst>
                            <p:childTnLst>
                              <p:par>
                                <p:cTn id="18" presetID="29" presetClass="entr" presetSubtype="0" fill="hold" nodeType="afterEffect">
                                  <p:stCondLst>
                                    <p:cond delay="0"/>
                                  </p:stCondLst>
                                  <p:iterate type="lt">
                                    <p:tmPct val="0"/>
                                  </p:iterate>
                                  <p:childTnLst>
                                    <p:set>
                                      <p:cBhvr>
                                        <p:cTn id="19" dur="1" fill="hold">
                                          <p:stCondLst>
                                            <p:cond delay="0"/>
                                          </p:stCondLst>
                                        </p:cTn>
                                        <p:tgtEl>
                                          <p:spTgt spid="6">
                                            <p:txEl>
                                              <p:pRg st="3" end="3"/>
                                            </p:txEl>
                                          </p:spTgt>
                                        </p:tgtEl>
                                        <p:attrNameLst>
                                          <p:attrName>style.visibility</p:attrName>
                                        </p:attrNameLst>
                                      </p:cBhvr>
                                      <p:to>
                                        <p:strVal val="visible"/>
                                      </p:to>
                                    </p:set>
                                    <p:anim calcmode="lin" valueType="num">
                                      <p:cBhvr>
                                        <p:cTn id="20"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ppt_x</p:attrName>
                                        </p:attrNameLst>
                                      </p:cBhvr>
                                      <p:tavLst>
                                        <p:tav tm="0">
                                          <p:val>
                                            <p:strVal val="#ppt_x-.2"/>
                                          </p:val>
                                        </p:tav>
                                        <p:tav tm="100000">
                                          <p:val>
                                            <p:strVal val="#ppt_x"/>
                                          </p:val>
                                        </p:tav>
                                      </p:tavLst>
                                    </p:anim>
                                    <p:anim calcmode="lin" valueType="num">
                                      <p:cBhvr>
                                        <p:cTn id="2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 y="3481337"/>
            <a:ext cx="9144001" cy="3477875"/>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a:latin typeface="+mn-lt"/>
              </a:rPr>
              <a:t>Р</a:t>
            </a:r>
            <a:r>
              <a:rPr lang="ru-RU" sz="2000" i="1" u="sng" dirty="0" smtClean="0">
                <a:latin typeface="+mn-lt"/>
              </a:rPr>
              <a:t>ешение:</a:t>
            </a:r>
          </a:p>
          <a:p>
            <a:r>
              <a:rPr lang="ru-RU" sz="2000" dirty="0" smtClean="0">
                <a:latin typeface="+mn-lt"/>
              </a:rPr>
              <a:t>В </a:t>
            </a:r>
            <a:r>
              <a:rPr lang="ru-RU" sz="2000" dirty="0">
                <a:latin typeface="+mn-lt"/>
              </a:rPr>
              <a:t>силу не­за­ви­си­мо­сти со­бы­тий, ве­ро­ят­ность успеш­но сдать эк­за­ме­ны на линг­ви­сти­ку: 0,6·0,8·0,7 = 0,336, ве­ро­ят­ность успеш­но сдать эк­за­ме­ны на ком­мер­цию: 0,6·0,8·0,5 = 0,24, ве­ро­ят­ность успеш­но сдать эк­за­ме­ны и на «Линг­ви­сти­ку», и на «Ком­мер­цию»: 0,6·0,8·0,7·0,5 = 0,168. Успеш­ная сдача эк­за­ме­нов на «Линг­ви­сти­ку» и на «Ком­мер­цию» — со­бы­тия сов­мест­ные, по­это­му ве­ро­ят­ность их суммы равна сумме ве­ро­ят­но­стей этих со­бы­тий, умень­шен­ной на ве­ро­ят­ность их про­из­ве­де­ния. Тем самым, по­сту­пить на одну из этих спе­ци­аль­но­стей аби­ту­ри­ент может с ве­ро­ят­но­стью 0,336 + 0,24 − 0,168 = 0,408.</a:t>
            </a:r>
          </a:p>
        </p:txBody>
      </p:sp>
      <p:sp>
        <p:nvSpPr>
          <p:cNvPr id="4" name="Rectangle 2"/>
          <p:cNvSpPr txBox="1">
            <a:spLocks noChangeArrowheads="1"/>
          </p:cNvSpPr>
          <p:nvPr/>
        </p:nvSpPr>
        <p:spPr bwMode="gray">
          <a:xfrm>
            <a:off x="2373" y="-1501"/>
            <a:ext cx="9144002" cy="3477875"/>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dirty="0"/>
              <a:t>Чтобы поступить в институт на специальность «Лингвистика», абитуриент должен набрать на ЕГЭ не менее 70 баллов по каждому из трёх предметов — математика, русский язык и иностранный язык. Чтобы поступить на специальность «Коммерция», нужно набрать не менее 70 баллов по каждому из трёх </a:t>
            </a:r>
            <a:r>
              <a:rPr lang="ru-RU" sz="2000" dirty="0" smtClean="0"/>
              <a:t>предметов</a:t>
            </a:r>
            <a:r>
              <a:rPr lang="ru-RU" sz="2000" dirty="0"/>
              <a:t> — математика, русский язык и обществознание. </a:t>
            </a:r>
            <a:br>
              <a:rPr lang="ru-RU" sz="2000" dirty="0"/>
            </a:br>
            <a:r>
              <a:rPr lang="ru-RU" sz="2000" dirty="0" smtClean="0"/>
              <a:t>Вероятность </a:t>
            </a:r>
            <a:r>
              <a:rPr lang="ru-RU" sz="2000" dirty="0"/>
              <a:t>того, что абитуриент З. получит не менее 70 баллов по математике, равна 0,6, по русскому языку — 0,8, по иностранному языку — 0,7 и по обществознанию — 0,5. </a:t>
            </a:r>
            <a:endParaRPr lang="ru-RU" sz="2000" dirty="0" smtClean="0"/>
          </a:p>
          <a:p>
            <a:r>
              <a:rPr lang="ru-RU" sz="2000" dirty="0" smtClean="0"/>
              <a:t>Найдите </a:t>
            </a:r>
            <a:r>
              <a:rPr lang="ru-RU" sz="2000" dirty="0"/>
              <a:t>вероятность того, что З. сможет поступить хотя бы на одну из двух упомянутых специальностей.</a:t>
            </a:r>
          </a:p>
        </p:txBody>
      </p:sp>
      <p:sp>
        <p:nvSpPr>
          <p:cNvPr id="5" name="Прямоугольник 4"/>
          <p:cNvSpPr/>
          <p:nvPr/>
        </p:nvSpPr>
        <p:spPr>
          <a:xfrm>
            <a:off x="6081813" y="6435992"/>
            <a:ext cx="3329605" cy="523220"/>
          </a:xfrm>
          <a:prstGeom prst="rect">
            <a:avLst/>
          </a:prstGeom>
        </p:spPr>
        <p:txBody>
          <a:bodyPr wrap="square">
            <a:spAutoFit/>
          </a:bodyPr>
          <a:lstStyle/>
          <a:p>
            <a:pPr algn="ctr"/>
            <a:r>
              <a:rPr lang="ru-RU" sz="2800" i="1" dirty="0" smtClean="0">
                <a:solidFill>
                  <a:srgbClr val="FF0000"/>
                </a:solidFill>
                <a:latin typeface="+mn-lt"/>
              </a:rPr>
              <a:t>Ответ: 0,408.</a:t>
            </a:r>
          </a:p>
        </p:txBody>
      </p:sp>
      <p:sp>
        <p:nvSpPr>
          <p:cNvPr id="7" name="Rectangle 2"/>
          <p:cNvSpPr txBox="1">
            <a:spLocks noChangeArrowheads="1"/>
          </p:cNvSpPr>
          <p:nvPr/>
        </p:nvSpPr>
        <p:spPr bwMode="auto">
          <a:xfrm>
            <a:off x="7850036" y="1387652"/>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320199</a:t>
            </a:r>
            <a:endParaRPr lang="ru-RU" sz="2400" dirty="0" smtClean="0"/>
          </a:p>
        </p:txBody>
      </p:sp>
    </p:spTree>
    <p:extLst>
      <p:ext uri="{BB962C8B-B14F-4D97-AF65-F5344CB8AC3E}">
        <p14:creationId xmlns:p14="http://schemas.microsoft.com/office/powerpoint/2010/main" val="374646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3" y="2097619"/>
                <a:ext cx="9144001" cy="2183803"/>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smtClean="0">
                    <a:latin typeface="+mn-lt"/>
                  </a:rPr>
                  <a:t>Пусть </a:t>
                </a:r>
                <a:r>
                  <a:rPr lang="ru-RU" sz="2000" dirty="0">
                    <a:latin typeface="+mn-lt"/>
                  </a:rPr>
                  <a:t>завод произвел  </a:t>
                </a:r>
                <a:r>
                  <a:rPr lang="en-US" sz="2000" i="1" dirty="0" smtClean="0">
                    <a:latin typeface="+mn-lt"/>
                  </a:rPr>
                  <a:t>n</a:t>
                </a:r>
                <a:r>
                  <a:rPr lang="ru-RU" sz="2000" dirty="0">
                    <a:latin typeface="+mn-lt"/>
                  </a:rPr>
                  <a:t> </a:t>
                </a:r>
                <a:r>
                  <a:rPr lang="en-US" sz="2000" dirty="0" smtClean="0">
                    <a:latin typeface="+mn-lt"/>
                  </a:rPr>
                  <a:t> </a:t>
                </a:r>
                <a:r>
                  <a:rPr lang="ru-RU" sz="2000" dirty="0" smtClean="0">
                    <a:latin typeface="+mn-lt"/>
                  </a:rPr>
                  <a:t>тарелок</a:t>
                </a:r>
                <a:r>
                  <a:rPr lang="ru-RU" sz="2000" dirty="0">
                    <a:latin typeface="+mn-lt"/>
                  </a:rPr>
                  <a:t>. В продажу поступят все качественные тарелки и 20% </a:t>
                </a:r>
                <a:r>
                  <a:rPr lang="ru-RU" sz="2000" dirty="0" smtClean="0">
                    <a:latin typeface="+mn-lt"/>
                  </a:rPr>
                  <a:t>не выявленных </a:t>
                </a:r>
                <a:r>
                  <a:rPr lang="ru-RU" sz="2000" dirty="0">
                    <a:latin typeface="+mn-lt"/>
                  </a:rPr>
                  <a:t>дефектных </a:t>
                </a:r>
                <a:r>
                  <a:rPr lang="ru-RU" sz="2000" dirty="0" smtClean="0">
                    <a:latin typeface="+mn-lt"/>
                  </a:rPr>
                  <a:t>тарелок:</a:t>
                </a:r>
                <a:r>
                  <a:rPr lang="en-US" sz="2000" dirty="0" smtClean="0">
                    <a:latin typeface="+mn-lt"/>
                  </a:rPr>
                  <a:t> 0,9</a:t>
                </a:r>
                <a:r>
                  <a:rPr lang="en-US" sz="2000" i="1" dirty="0" smtClean="0">
                    <a:latin typeface="+mn-lt"/>
                  </a:rPr>
                  <a:t>n+ </a:t>
                </a:r>
                <a:r>
                  <a:rPr lang="en-US" sz="2000" dirty="0" smtClean="0">
                    <a:latin typeface="+mn-lt"/>
                  </a:rPr>
                  <a:t>0,2</a:t>
                </a:r>
                <a:r>
                  <a:rPr lang="en-US" sz="2000" i="1" dirty="0" smtClean="0">
                    <a:latin typeface="+mn-lt"/>
                  </a:rPr>
                  <a:t> </a:t>
                </a:r>
                <a:r>
                  <a:rPr lang="en-US" sz="2000" i="1" dirty="0" smtClean="0">
                    <a:latin typeface="+mn-lt"/>
                    <a:sym typeface="Symbol"/>
                  </a:rPr>
                  <a:t></a:t>
                </a:r>
                <a:r>
                  <a:rPr lang="en-US" sz="2000" dirty="0">
                    <a:latin typeface="+mn-lt"/>
                  </a:rPr>
                  <a:t> </a:t>
                </a:r>
                <a:r>
                  <a:rPr lang="en-US" sz="2000" dirty="0" smtClean="0">
                    <a:latin typeface="+mn-lt"/>
                  </a:rPr>
                  <a:t>0,1</a:t>
                </a:r>
                <a:r>
                  <a:rPr lang="en-US" sz="2000" i="1" dirty="0" smtClean="0">
                    <a:latin typeface="+mn-lt"/>
                  </a:rPr>
                  <a:t>n=</a:t>
                </a:r>
                <a:r>
                  <a:rPr lang="en-US" sz="2000" dirty="0">
                    <a:latin typeface="+mn-lt"/>
                  </a:rPr>
                  <a:t> </a:t>
                </a:r>
                <a:r>
                  <a:rPr lang="en-US" sz="2000" dirty="0" smtClean="0">
                    <a:latin typeface="+mn-lt"/>
                  </a:rPr>
                  <a:t>0,92</a:t>
                </a:r>
                <a:r>
                  <a:rPr lang="en-US" sz="2000" i="1" dirty="0" smtClean="0">
                    <a:latin typeface="+mn-lt"/>
                  </a:rPr>
                  <a:t>n</a:t>
                </a:r>
                <a:r>
                  <a:rPr lang="ru-RU" sz="2000" dirty="0" smtClean="0">
                    <a:latin typeface="+mn-lt"/>
                  </a:rPr>
                  <a:t>.</a:t>
                </a:r>
                <a:endParaRPr lang="en-US" sz="2000" dirty="0" smtClean="0">
                  <a:latin typeface="+mn-lt"/>
                </a:endParaRPr>
              </a:p>
              <a:p>
                <a:r>
                  <a:rPr lang="ru-RU" sz="2000" dirty="0" smtClean="0">
                    <a:latin typeface="+mn-lt"/>
                  </a:rPr>
                  <a:t>Поскольку </a:t>
                </a:r>
                <a:r>
                  <a:rPr lang="ru-RU" sz="2000" dirty="0">
                    <a:latin typeface="+mn-lt"/>
                  </a:rPr>
                  <a:t>качественных из них </a:t>
                </a:r>
                <a:r>
                  <a:rPr lang="en-US" sz="2000" dirty="0" smtClean="0">
                    <a:latin typeface="+mn-lt"/>
                  </a:rPr>
                  <a:t>0,9</a:t>
                </a:r>
                <a:r>
                  <a:rPr lang="en-US" sz="2000" i="1" dirty="0" smtClean="0">
                    <a:latin typeface="+mn-lt"/>
                  </a:rPr>
                  <a:t>n</a:t>
                </a:r>
                <a:r>
                  <a:rPr lang="ru-RU" sz="2000" dirty="0" smtClean="0">
                    <a:latin typeface="+mn-lt"/>
                  </a:rPr>
                  <a:t> </a:t>
                </a:r>
                <a:r>
                  <a:rPr lang="ru-RU" sz="2000" dirty="0">
                    <a:latin typeface="+mn-lt"/>
                  </a:rPr>
                  <a:t>, вероятность купить качественную тарелку равна </a:t>
                </a:r>
                <a14:m>
                  <m:oMath xmlns:m="http://schemas.openxmlformats.org/officeDocument/2006/math">
                    <m:f>
                      <m:fPr>
                        <m:ctrlPr>
                          <a:rPr lang="ru-RU" sz="2400" i="1" smtClean="0">
                            <a:latin typeface="Cambria Math"/>
                          </a:rPr>
                        </m:ctrlPr>
                      </m:fPr>
                      <m:num>
                        <m:r>
                          <a:rPr lang="en-US" sz="2400" b="0" i="1" smtClean="0">
                            <a:latin typeface="Cambria Math"/>
                          </a:rPr>
                          <m:t>0,9</m:t>
                        </m:r>
                        <m:r>
                          <a:rPr lang="en-US" sz="2400" b="0" i="1" smtClean="0">
                            <a:latin typeface="Cambria Math"/>
                          </a:rPr>
                          <m:t>𝑛</m:t>
                        </m:r>
                      </m:num>
                      <m:den>
                        <m:r>
                          <a:rPr lang="en-US" sz="2400" b="0" i="1" smtClean="0">
                            <a:latin typeface="Cambria Math"/>
                          </a:rPr>
                          <m:t>0,92</m:t>
                        </m:r>
                        <m:r>
                          <a:rPr lang="en-US" sz="2400" b="0" i="1" smtClean="0">
                            <a:latin typeface="Cambria Math"/>
                          </a:rPr>
                          <m:t>𝑛</m:t>
                        </m:r>
                      </m:den>
                    </m:f>
                    <m:r>
                      <a:rPr lang="en-US" sz="2400" b="0" i="1" smtClean="0">
                        <a:latin typeface="Cambria Math"/>
                      </a:rPr>
                      <m:t>=</m:t>
                    </m:r>
                    <m:f>
                      <m:fPr>
                        <m:ctrlPr>
                          <a:rPr lang="en-US" sz="2400" b="0" i="1" smtClean="0">
                            <a:latin typeface="Cambria Math"/>
                          </a:rPr>
                        </m:ctrlPr>
                      </m:fPr>
                      <m:num>
                        <m:r>
                          <a:rPr lang="en-US" sz="2400" b="0" i="1" smtClean="0">
                            <a:latin typeface="Cambria Math"/>
                          </a:rPr>
                          <m:t>90</m:t>
                        </m:r>
                      </m:num>
                      <m:den>
                        <m:r>
                          <a:rPr lang="en-US" sz="2400" b="0" i="1" smtClean="0">
                            <a:latin typeface="Cambria Math"/>
                          </a:rPr>
                          <m:t>92</m:t>
                        </m:r>
                      </m:den>
                    </m:f>
                    <m:r>
                      <a:rPr lang="en-US" sz="2400" i="1">
                        <a:latin typeface="Cambria Math"/>
                        <a:ea typeface="Cambria Math"/>
                      </a:rPr>
                      <m:t>≈</m:t>
                    </m:r>
                    <m:r>
                      <a:rPr lang="en-US" sz="2400" b="0" i="1" smtClean="0">
                        <a:latin typeface="Cambria Math"/>
                        <a:ea typeface="Cambria Math"/>
                      </a:rPr>
                      <m:t>0,978.</m:t>
                    </m:r>
                  </m:oMath>
                </a14:m>
                <a:endParaRPr lang="ru-RU" sz="2400" i="1" u="sng" dirty="0" smtClean="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 y="2097619"/>
                <a:ext cx="9144001" cy="2183803"/>
              </a:xfrm>
              <a:prstGeom prst="rect">
                <a:avLst/>
              </a:prstGeom>
              <a:blipFill rotWithShape="1">
                <a:blip r:embed="rId2" cstate="print"/>
                <a:stretch>
                  <a:fillRect l="-599" t="-831"/>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4" y="42607"/>
            <a:ext cx="8203100" cy="1938992"/>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На фабрике керамической посуды </a:t>
            </a:r>
            <a:r>
              <a:rPr lang="ru-RU" sz="2000" i="1" dirty="0" smtClean="0"/>
              <a:t>20</a:t>
            </a:r>
            <a:r>
              <a:rPr lang="ru-RU" sz="2000" i="1" dirty="0"/>
              <a:t>% произведённых тарелок имеют дефект. При контроле качества продукции </a:t>
            </a:r>
            <a:r>
              <a:rPr lang="ru-RU" sz="2000" i="1"/>
              <a:t>выявляется </a:t>
            </a:r>
            <a:r>
              <a:rPr lang="ru-RU" sz="2000" i="1" smtClean="0"/>
              <a:t>90</a:t>
            </a:r>
            <a:r>
              <a:rPr lang="ru-RU" sz="2000" i="1" dirty="0"/>
              <a:t>% дефектных тарелок. Остальные тарелки поступают в продажу. Найдите вероятность того, что случайно выбранная при покупке тарелка не имеет дефектов. Результат округлите до тысячных</a:t>
            </a:r>
            <a:r>
              <a:rPr lang="ru-RU" sz="2000" i="1" dirty="0" smtClean="0"/>
              <a:t>.</a:t>
            </a:r>
            <a:endParaRPr lang="ru-RU" sz="2000" i="1" dirty="0"/>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a:t>
            </a:r>
            <a:r>
              <a:rPr lang="en-US" sz="2800" i="1" dirty="0" smtClean="0">
                <a:solidFill>
                  <a:srgbClr val="FF0000"/>
                </a:solidFill>
                <a:latin typeface="+mn-lt"/>
              </a:rPr>
              <a:t>9</a:t>
            </a:r>
            <a:r>
              <a:rPr lang="ru-RU" sz="2800" i="1" dirty="0" smtClean="0">
                <a:solidFill>
                  <a:srgbClr val="FF0000"/>
                </a:solidFill>
                <a:latin typeface="+mn-lt"/>
              </a:rPr>
              <a:t>78.</a:t>
            </a:r>
          </a:p>
        </p:txBody>
      </p:sp>
      <p:sp>
        <p:nvSpPr>
          <p:cNvPr id="7" name="Rectangle 2"/>
          <p:cNvSpPr txBox="1">
            <a:spLocks noChangeArrowheads="1"/>
          </p:cNvSpPr>
          <p:nvPr/>
        </p:nvSpPr>
        <p:spPr bwMode="auto">
          <a:xfrm>
            <a:off x="7850035" y="990536"/>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320200</a:t>
            </a:r>
            <a:endParaRPr lang="ru-RU" sz="2400" dirty="0" smtClean="0"/>
          </a:p>
        </p:txBody>
      </p:sp>
    </p:spTree>
    <p:extLst>
      <p:ext uri="{BB962C8B-B14F-4D97-AF65-F5344CB8AC3E}">
        <p14:creationId xmlns:p14="http://schemas.microsoft.com/office/powerpoint/2010/main" val="280912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charRg st="2" end="2"/>
                                            </p:txEl>
                                          </p:spTgt>
                                        </p:tgtEl>
                                        <p:attrNameLst>
                                          <p:attrName>style.visibility</p:attrName>
                                        </p:attrNameLst>
                                      </p:cBhvr>
                                      <p:to>
                                        <p:strVal val="visible"/>
                                      </p:to>
                                    </p:set>
                                    <p:anim calcmode="lin" valueType="num">
                                      <p:cBhvr>
                                        <p:cTn id="7" dur="1000" fill="hold"/>
                                        <p:tgtEl>
                                          <p:spTgt spid="6">
                                            <p:txEl>
                                              <p:char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6">
                                            <p:txEl>
                                              <p:char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char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charRg st="2" end="2"/>
                                            </p:txEl>
                                          </p:spTgt>
                                        </p:tgtEl>
                                        <p:attrNameLst>
                                          <p:attrName>style.visibility</p:attrName>
                                        </p:attrNameLst>
                                      </p:cBhvr>
                                      <p:to>
                                        <p:strVal val="visible"/>
                                      </p:to>
                                    </p:set>
                                    <p:anim calcmode="lin" valueType="num">
                                      <p:cBhvr>
                                        <p:cTn id="14" dur="1000" fill="hold"/>
                                        <p:tgtEl>
                                          <p:spTgt spid="6">
                                            <p:txEl>
                                              <p:char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char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char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3" y="2097619"/>
                <a:ext cx="9144001" cy="1323439"/>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a:latin typeface="+mn-lt"/>
                  </a:rPr>
                  <a:t>Вероятность произведения независимых событий равна произведению вероятностей этих событий. Поэтому вероятность того, что все три продавца заняты равна </a:t>
                </a:r>
                <a:r>
                  <a:rPr lang="ru-RU" sz="2000" dirty="0"/>
                  <a:t>  </a:t>
                </a:r>
                <a14:m>
                  <m:oMath xmlns:m="http://schemas.openxmlformats.org/officeDocument/2006/math">
                    <m:sSup>
                      <m:sSupPr>
                        <m:ctrlPr>
                          <a:rPr lang="ru-RU" sz="2000" i="1" smtClean="0">
                            <a:latin typeface="Cambria Math"/>
                          </a:rPr>
                        </m:ctrlPr>
                      </m:sSupPr>
                      <m:e>
                        <m:d>
                          <m:dPr>
                            <m:ctrlPr>
                              <a:rPr lang="ru-RU" sz="2000" i="1" smtClean="0">
                                <a:latin typeface="Cambria Math"/>
                              </a:rPr>
                            </m:ctrlPr>
                          </m:dPr>
                          <m:e>
                            <m:r>
                              <a:rPr lang="ru-RU" sz="2000" b="0" i="1" smtClean="0">
                                <a:latin typeface="Cambria Math"/>
                              </a:rPr>
                              <m:t>0,3</m:t>
                            </m:r>
                          </m:e>
                        </m:d>
                      </m:e>
                      <m:sup>
                        <m:r>
                          <a:rPr lang="ru-RU" sz="2000" b="0" i="1" smtClean="0">
                            <a:latin typeface="Cambria Math"/>
                          </a:rPr>
                          <m:t>3</m:t>
                        </m:r>
                      </m:sup>
                    </m:sSup>
                    <m:r>
                      <a:rPr lang="ru-RU" sz="2000" b="0" i="1" smtClean="0">
                        <a:latin typeface="Cambria Math"/>
                      </a:rPr>
                      <m:t>=0,027</m:t>
                    </m:r>
                  </m:oMath>
                </a14:m>
                <a:endParaRPr lang="ru-RU"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 y="2097619"/>
                <a:ext cx="9144001" cy="1323439"/>
              </a:xfrm>
              <a:prstGeom prst="rect">
                <a:avLst/>
              </a:prstGeom>
              <a:blipFill rotWithShape="1">
                <a:blip r:embed="rId2" cstate="print"/>
                <a:stretch>
                  <a:fillRect l="-599" t="-1364" b="-6364"/>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4" y="42607"/>
            <a:ext cx="7850039" cy="1631216"/>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В магазине три продавца. Каждый из них занят с клиентом с вероятностью 0,3. Найдите вероятность того, что в случайный момент времени все три продавца заняты одновременно (считайте, что клиенты заходят независимо друг от друга).</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0,027.</a:t>
            </a:r>
          </a:p>
        </p:txBody>
      </p:sp>
      <p:sp>
        <p:nvSpPr>
          <p:cNvPr id="7" name="Rectangle 2"/>
          <p:cNvSpPr txBox="1">
            <a:spLocks noChangeArrowheads="1"/>
          </p:cNvSpPr>
          <p:nvPr/>
        </p:nvSpPr>
        <p:spPr bwMode="auto">
          <a:xfrm>
            <a:off x="7850034" y="629614"/>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320201</a:t>
            </a:r>
            <a:endParaRPr lang="ru-RU" sz="2400" dirty="0" smtClean="0"/>
          </a:p>
        </p:txBody>
      </p:sp>
    </p:spTree>
    <p:extLst>
      <p:ext uri="{BB962C8B-B14F-4D97-AF65-F5344CB8AC3E}">
        <p14:creationId xmlns:p14="http://schemas.microsoft.com/office/powerpoint/2010/main" val="106509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 y="2279899"/>
            <a:ext cx="9144001" cy="2554545"/>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a:latin typeface="+mn-lt"/>
              </a:rPr>
              <a:t>Вероятность того, что первый магазин не доставит товар равна 1 − </a:t>
            </a:r>
            <a:r>
              <a:rPr lang="ru-RU" sz="2000" dirty="0" smtClean="0">
                <a:latin typeface="+mn-lt"/>
              </a:rPr>
              <a:t>0,8</a:t>
            </a:r>
            <a:r>
              <a:rPr lang="ru-RU" sz="2000" dirty="0">
                <a:latin typeface="+mn-lt"/>
              </a:rPr>
              <a:t> = </a:t>
            </a:r>
            <a:r>
              <a:rPr lang="ru-RU" sz="2000" dirty="0" smtClean="0">
                <a:latin typeface="+mn-lt"/>
              </a:rPr>
              <a:t>0,2. </a:t>
            </a:r>
          </a:p>
          <a:p>
            <a:r>
              <a:rPr lang="ru-RU" sz="2000" dirty="0" smtClean="0">
                <a:latin typeface="+mn-lt"/>
              </a:rPr>
              <a:t>Вероятность </a:t>
            </a:r>
            <a:r>
              <a:rPr lang="ru-RU" sz="2000" dirty="0">
                <a:latin typeface="+mn-lt"/>
              </a:rPr>
              <a:t>того, что второй магазин не доставит товар равна 1 − </a:t>
            </a:r>
            <a:r>
              <a:rPr lang="ru-RU" sz="2000" dirty="0" smtClean="0">
                <a:latin typeface="+mn-lt"/>
              </a:rPr>
              <a:t>0,9</a:t>
            </a:r>
            <a:r>
              <a:rPr lang="ru-RU" sz="2000" dirty="0">
                <a:latin typeface="+mn-lt"/>
              </a:rPr>
              <a:t> = </a:t>
            </a:r>
            <a:r>
              <a:rPr lang="ru-RU" sz="2000" dirty="0" smtClean="0">
                <a:latin typeface="+mn-lt"/>
              </a:rPr>
              <a:t>0,1. </a:t>
            </a:r>
          </a:p>
          <a:p>
            <a:r>
              <a:rPr lang="ru-RU" sz="2000" dirty="0" smtClean="0">
                <a:latin typeface="+mn-lt"/>
              </a:rPr>
              <a:t>Поскольку </a:t>
            </a:r>
            <a:r>
              <a:rPr lang="ru-RU" sz="2000" dirty="0">
                <a:latin typeface="+mn-lt"/>
              </a:rPr>
              <a:t>эти события независимы, вероятность их произведения (оба магазина не доставят товар) равна произведению вероятностей этих событий: </a:t>
            </a:r>
            <a:r>
              <a:rPr lang="ru-RU" sz="2000" dirty="0" smtClean="0">
                <a:latin typeface="+mn-lt"/>
              </a:rPr>
              <a:t>0,2</a:t>
            </a:r>
            <a:r>
              <a:rPr lang="ru-RU" sz="2000" dirty="0">
                <a:latin typeface="+mn-lt"/>
              </a:rPr>
              <a:t> · </a:t>
            </a:r>
            <a:r>
              <a:rPr lang="ru-RU" sz="2000" dirty="0" smtClean="0">
                <a:latin typeface="+mn-lt"/>
              </a:rPr>
              <a:t>0,1</a:t>
            </a:r>
            <a:r>
              <a:rPr lang="ru-RU" sz="2000" dirty="0">
                <a:latin typeface="+mn-lt"/>
              </a:rPr>
              <a:t> = 0,02. </a:t>
            </a:r>
          </a:p>
        </p:txBody>
      </p:sp>
      <p:sp>
        <p:nvSpPr>
          <p:cNvPr id="4" name="Rectangle 2"/>
          <p:cNvSpPr txBox="1">
            <a:spLocks noChangeArrowheads="1"/>
          </p:cNvSpPr>
          <p:nvPr/>
        </p:nvSpPr>
        <p:spPr bwMode="gray">
          <a:xfrm>
            <a:off x="-4" y="42607"/>
            <a:ext cx="9144001" cy="2246769"/>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По отзывам покупателей Иван Иванович оценил </a:t>
            </a:r>
            <a:endParaRPr lang="ru-RU" sz="2000" i="1" dirty="0" smtClean="0"/>
          </a:p>
          <a:p>
            <a:r>
              <a:rPr lang="ru-RU" sz="2000" i="1" dirty="0" smtClean="0"/>
              <a:t>надёжность двух </a:t>
            </a:r>
            <a:r>
              <a:rPr lang="ru-RU" sz="2000" i="1" dirty="0"/>
              <a:t>интернет-магазинов. Вероятность того, что нужный товар доставят из магазина А, равна 0,8. Вероятность того, что этот товар доставят из магазина Б, равна 0,9. Иван Иванович заказал товар сразу в обоих магазинах. Считая, что интернет-магазины работают независимо друг от друга, найдите вероятность того, что ни один магазин не доставит товар.</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0,02.</a:t>
            </a:r>
          </a:p>
        </p:txBody>
      </p:sp>
      <p:sp>
        <p:nvSpPr>
          <p:cNvPr id="7" name="Rectangle 2"/>
          <p:cNvSpPr txBox="1">
            <a:spLocks noChangeArrowheads="1"/>
          </p:cNvSpPr>
          <p:nvPr/>
        </p:nvSpPr>
        <p:spPr bwMode="auto">
          <a:xfrm>
            <a:off x="7850037" y="0"/>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320202</a:t>
            </a:r>
            <a:endParaRPr lang="ru-RU" sz="2400" dirty="0" smtClean="0"/>
          </a:p>
        </p:txBody>
      </p:sp>
    </p:spTree>
    <p:extLst>
      <p:ext uri="{BB962C8B-B14F-4D97-AF65-F5344CB8AC3E}">
        <p14:creationId xmlns:p14="http://schemas.microsoft.com/office/powerpoint/2010/main" val="81491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2073618"/>
            <a:ext cx="9144001" cy="3170099"/>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a:latin typeface="+mn-lt"/>
              </a:rPr>
              <a:t>Рассмотрим </a:t>
            </a:r>
            <a:r>
              <a:rPr lang="ru-RU" sz="2000" dirty="0" smtClean="0">
                <a:latin typeface="+mn-lt"/>
              </a:rPr>
              <a:t>события:</a:t>
            </a:r>
          </a:p>
          <a:p>
            <a:r>
              <a:rPr lang="ru-RU" sz="2000" dirty="0" smtClean="0">
                <a:latin typeface="+mn-lt"/>
              </a:rPr>
              <a:t>A </a:t>
            </a:r>
            <a:r>
              <a:rPr lang="ru-RU" sz="2000" dirty="0">
                <a:latin typeface="+mn-lt"/>
              </a:rPr>
              <a:t>= «учащийся решит 11 задач» и </a:t>
            </a:r>
            <a:endParaRPr lang="ru-RU" sz="2000" dirty="0" smtClean="0">
              <a:latin typeface="+mn-lt"/>
            </a:endParaRPr>
          </a:p>
          <a:p>
            <a:r>
              <a:rPr lang="ru-RU" sz="2000" dirty="0" smtClean="0">
                <a:latin typeface="+mn-lt"/>
              </a:rPr>
              <a:t>В </a:t>
            </a:r>
            <a:r>
              <a:rPr lang="ru-RU" sz="2000" dirty="0">
                <a:latin typeface="+mn-lt"/>
              </a:rPr>
              <a:t>= «учащийся решит больше 11 задач». </a:t>
            </a:r>
            <a:endParaRPr lang="ru-RU" sz="2000" dirty="0" smtClean="0">
              <a:latin typeface="+mn-lt"/>
            </a:endParaRPr>
          </a:p>
          <a:p>
            <a:r>
              <a:rPr lang="ru-RU" sz="2000" dirty="0" smtClean="0">
                <a:latin typeface="+mn-lt"/>
              </a:rPr>
              <a:t>Их </a:t>
            </a:r>
            <a:r>
              <a:rPr lang="ru-RU" sz="2000" dirty="0">
                <a:latin typeface="+mn-lt"/>
              </a:rPr>
              <a:t>сумма — событие A + B = «учащийся решит больше 10 задач». События A и В несовместные, вероятность их суммы равна сумме вероятностей этих событий: </a:t>
            </a:r>
            <a:r>
              <a:rPr lang="ru-RU" sz="2000" dirty="0" smtClean="0">
                <a:latin typeface="+mn-lt"/>
              </a:rPr>
              <a:t>P(A </a:t>
            </a:r>
            <a:r>
              <a:rPr lang="ru-RU" sz="2000" dirty="0">
                <a:latin typeface="+mn-lt"/>
              </a:rPr>
              <a:t>+ B) = P(A) + P(B). </a:t>
            </a:r>
          </a:p>
          <a:p>
            <a:r>
              <a:rPr lang="ru-RU" sz="2000" dirty="0" smtClean="0">
                <a:latin typeface="+mn-lt"/>
              </a:rPr>
              <a:t>Тогда</a:t>
            </a:r>
            <a:r>
              <a:rPr lang="ru-RU" sz="2000" dirty="0">
                <a:latin typeface="+mn-lt"/>
              </a:rPr>
              <a:t>, используя данные задачи, получаем: 0,74 = P(A) + 0,67, откуда P(A) = 0,74 − 0,67 = 0,07. </a:t>
            </a:r>
          </a:p>
          <a:p>
            <a:endParaRPr lang="en-US" sz="2000" i="1" u="sng" dirty="0" smtClean="0">
              <a:latin typeface="+mn-lt"/>
            </a:endParaRPr>
          </a:p>
        </p:txBody>
      </p:sp>
      <p:sp>
        <p:nvSpPr>
          <p:cNvPr id="4" name="Rectangle 2"/>
          <p:cNvSpPr txBox="1">
            <a:spLocks noChangeArrowheads="1"/>
          </p:cNvSpPr>
          <p:nvPr/>
        </p:nvSpPr>
        <p:spPr bwMode="gray">
          <a:xfrm>
            <a:off x="-2" y="42607"/>
            <a:ext cx="8136837" cy="1631216"/>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Вероятность того, что на тесте по биологии учащийся О. верно решит больше 11 задач, равна 0,67. Вероятность того, что О. верно решит больше 10 задач, равна 0,74. Найдите вероятность того, что О. верно решит ровно 11 задач.</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0,07.</a:t>
            </a:r>
          </a:p>
        </p:txBody>
      </p:sp>
      <p:sp>
        <p:nvSpPr>
          <p:cNvPr id="7" name="Rectangle 2"/>
          <p:cNvSpPr txBox="1">
            <a:spLocks noChangeArrowheads="1"/>
          </p:cNvSpPr>
          <p:nvPr/>
        </p:nvSpPr>
        <p:spPr bwMode="auto">
          <a:xfrm>
            <a:off x="7850037" y="416520"/>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320198</a:t>
            </a:r>
            <a:endParaRPr lang="ru-RU" sz="2400" dirty="0" smtClean="0"/>
          </a:p>
        </p:txBody>
      </p:sp>
    </p:spTree>
    <p:extLst>
      <p:ext uri="{BB962C8B-B14F-4D97-AF65-F5344CB8AC3E}">
        <p14:creationId xmlns:p14="http://schemas.microsoft.com/office/powerpoint/2010/main" val="63192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iterate type="lt">
                                    <p:tmPct val="0"/>
                                  </p:iterate>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iterate type="lt">
                                    <p:tmPct val="0"/>
                                  </p:iterate>
                                  <p:childTnLst>
                                    <p:set>
                                      <p:cBhvr>
                                        <p:cTn id="27" dur="1" fill="hold">
                                          <p:stCondLst>
                                            <p:cond delay="0"/>
                                          </p:stCondLst>
                                        </p:cTn>
                                        <p:tgtEl>
                                          <p:spTgt spid="6">
                                            <p:txEl>
                                              <p:pRg st="4" end="4"/>
                                            </p:txEl>
                                          </p:spTgt>
                                        </p:tgtEl>
                                        <p:attrNameLst>
                                          <p:attrName>style.visibility</p:attrName>
                                        </p:attrNameLst>
                                      </p:cBhvr>
                                      <p:to>
                                        <p:strVal val="visible"/>
                                      </p:to>
                                    </p:set>
                                    <p:anim calcmode="lin" valueType="num">
                                      <p:cBhvr>
                                        <p:cTn id="28"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iterate type="lt">
                                    <p:tmPct val="0"/>
                                  </p:iterate>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p:cTn id="35" dur="1000" fill="hold"/>
                                        <p:tgtEl>
                                          <p:spTgt spid="6">
                                            <p:txEl>
                                              <p:pRg st="5" end="5"/>
                                            </p:txEl>
                                          </p:spTgt>
                                        </p:tgtEl>
                                        <p:attrNameLst>
                                          <p:attrName>ppt_x</p:attrName>
                                        </p:attrNameLst>
                                      </p:cBhvr>
                                      <p:tavLst>
                                        <p:tav tm="0">
                                          <p:val>
                                            <p:strVal val="#ppt_x-.2"/>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ppt_x</p:attrName>
                                        </p:attrNameLst>
                                      </p:cBhvr>
                                      <p:tavLst>
                                        <p:tav tm="0">
                                          <p:val>
                                            <p:strVal val="#ppt_x-.2"/>
                                          </p:val>
                                        </p:tav>
                                        <p:tav tm="100000">
                                          <p:val>
                                            <p:strVal val="#ppt_x"/>
                                          </p:val>
                                        </p:tav>
                                      </p:tavLst>
                                    </p:anim>
                                    <p:anim calcmode="lin" valueType="num">
                                      <p:cBhvr>
                                        <p:cTn id="4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 y="2279899"/>
            <a:ext cx="9144001" cy="3170099"/>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a:latin typeface="+mn-lt"/>
              </a:rPr>
              <a:t>Рассмотрим события </a:t>
            </a:r>
            <a:endParaRPr lang="ru-RU" sz="2000" dirty="0" smtClean="0">
              <a:latin typeface="+mn-lt"/>
            </a:endParaRPr>
          </a:p>
          <a:p>
            <a:r>
              <a:rPr lang="ru-RU" sz="2000" dirty="0" smtClean="0">
                <a:latin typeface="+mn-lt"/>
              </a:rPr>
              <a:t>A </a:t>
            </a:r>
            <a:r>
              <a:rPr lang="ru-RU" sz="2000" dirty="0">
                <a:latin typeface="+mn-lt"/>
              </a:rPr>
              <a:t>= «в автобусе меньше 15 пассажиров» и </a:t>
            </a:r>
            <a:endParaRPr lang="ru-RU" sz="2000" dirty="0" smtClean="0">
              <a:latin typeface="+mn-lt"/>
            </a:endParaRPr>
          </a:p>
          <a:p>
            <a:r>
              <a:rPr lang="ru-RU" sz="2000" dirty="0" smtClean="0">
                <a:latin typeface="+mn-lt"/>
              </a:rPr>
              <a:t>В </a:t>
            </a:r>
            <a:r>
              <a:rPr lang="ru-RU" sz="2000" dirty="0">
                <a:latin typeface="+mn-lt"/>
              </a:rPr>
              <a:t>= «в автобусе от 15 до 19 пассажиров». </a:t>
            </a:r>
            <a:endParaRPr lang="ru-RU" sz="2000" dirty="0" smtClean="0">
              <a:latin typeface="+mn-lt"/>
            </a:endParaRPr>
          </a:p>
          <a:p>
            <a:r>
              <a:rPr lang="ru-RU" sz="2000" dirty="0" smtClean="0">
                <a:latin typeface="+mn-lt"/>
              </a:rPr>
              <a:t>Их </a:t>
            </a:r>
            <a:r>
              <a:rPr lang="ru-RU" sz="2000" dirty="0">
                <a:latin typeface="+mn-lt"/>
              </a:rPr>
              <a:t>сумма — событие A + B = «в автобусе меньше 20 пассажиров». События A и В несовместные, вероятность их суммы равна сумме вероятностей этих событий: </a:t>
            </a:r>
          </a:p>
          <a:p>
            <a:r>
              <a:rPr lang="ru-RU" sz="2000" dirty="0" smtClean="0">
                <a:latin typeface="+mn-lt"/>
              </a:rPr>
              <a:t>P(A </a:t>
            </a:r>
            <a:r>
              <a:rPr lang="ru-RU" sz="2000" dirty="0">
                <a:latin typeface="+mn-lt"/>
              </a:rPr>
              <a:t>+ B) = P(A) + P(B). </a:t>
            </a:r>
          </a:p>
          <a:p>
            <a:r>
              <a:rPr lang="ru-RU" sz="2000" dirty="0" smtClean="0">
                <a:latin typeface="+mn-lt"/>
              </a:rPr>
              <a:t>Тогда</a:t>
            </a:r>
            <a:r>
              <a:rPr lang="ru-RU" sz="2000" dirty="0">
                <a:latin typeface="+mn-lt"/>
              </a:rPr>
              <a:t>, используя данные задачи, получаем: 0,94 = 0,56 + P(В), откуда P(В) = 0,94 − 0,56 = 0,38. </a:t>
            </a:r>
          </a:p>
        </p:txBody>
      </p:sp>
      <p:sp>
        <p:nvSpPr>
          <p:cNvPr id="4" name="Rectangle 2"/>
          <p:cNvSpPr txBox="1">
            <a:spLocks noChangeArrowheads="1"/>
          </p:cNvSpPr>
          <p:nvPr/>
        </p:nvSpPr>
        <p:spPr bwMode="gray">
          <a:xfrm>
            <a:off x="-4" y="42607"/>
            <a:ext cx="7818787" cy="1938992"/>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Из районного центра в деревню ежедневно ходит автобус. Вероятность того, что в понедельник в автобусе окажется меньше 20 пассажиров, равна 0,94. Вероятность того, что окажется меньше 15 пассажиров, равна 0,56. Найдите вероятность того, что число пассажиров будет от 15 до 19.</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0,38.</a:t>
            </a:r>
          </a:p>
        </p:txBody>
      </p:sp>
      <p:sp>
        <p:nvSpPr>
          <p:cNvPr id="7" name="Rectangle 2"/>
          <p:cNvSpPr txBox="1">
            <a:spLocks noChangeArrowheads="1"/>
          </p:cNvSpPr>
          <p:nvPr/>
        </p:nvSpPr>
        <p:spPr bwMode="auto">
          <a:xfrm>
            <a:off x="7850037" y="629614"/>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320203</a:t>
            </a:r>
            <a:endParaRPr lang="ru-RU" sz="2400" dirty="0" smtClean="0"/>
          </a:p>
        </p:txBody>
      </p:sp>
    </p:spTree>
    <p:extLst>
      <p:ext uri="{BB962C8B-B14F-4D97-AF65-F5344CB8AC3E}">
        <p14:creationId xmlns:p14="http://schemas.microsoft.com/office/powerpoint/2010/main" val="28490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 y="2279899"/>
            <a:ext cx="9144001" cy="4093428"/>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u="sng" dirty="0" smtClean="0">
                <a:latin typeface="+mn-lt"/>
              </a:rPr>
              <a:t>1способ:</a:t>
            </a:r>
            <a:r>
              <a:rPr lang="ru-RU" sz="2000" dirty="0" smtClean="0">
                <a:latin typeface="+mn-lt"/>
              </a:rPr>
              <a:t> Команда «Статор» </a:t>
            </a:r>
            <a:r>
              <a:rPr lang="ru-RU" sz="2000" dirty="0">
                <a:latin typeface="+mn-lt"/>
              </a:rPr>
              <a:t>начинает игру с мячом обозначим </a:t>
            </a:r>
            <a:r>
              <a:rPr lang="ru-RU" sz="2000" dirty="0" smtClean="0">
                <a:latin typeface="+mn-lt"/>
              </a:rPr>
              <a:t>«+»,</a:t>
            </a:r>
          </a:p>
          <a:p>
            <a:r>
              <a:rPr lang="ru-RU" sz="2000" dirty="0" smtClean="0">
                <a:latin typeface="+mn-lt"/>
              </a:rPr>
              <a:t>начинает </a:t>
            </a:r>
            <a:r>
              <a:rPr lang="ru-RU" sz="2000" dirty="0">
                <a:latin typeface="+mn-lt"/>
              </a:rPr>
              <a:t>игру другая команда </a:t>
            </a:r>
            <a:r>
              <a:rPr lang="ru-RU" sz="2000" dirty="0" smtClean="0">
                <a:latin typeface="+mn-lt"/>
              </a:rPr>
              <a:t>обозначим «-».</a:t>
            </a:r>
          </a:p>
          <a:p>
            <a:r>
              <a:rPr lang="ru-RU" sz="2000" dirty="0" smtClean="0">
                <a:latin typeface="+mn-lt"/>
              </a:rPr>
              <a:t>«Статор» </a:t>
            </a:r>
            <a:r>
              <a:rPr lang="ru-RU" sz="2000" dirty="0">
                <a:latin typeface="+mn-lt"/>
              </a:rPr>
              <a:t>играет с тремя </a:t>
            </a:r>
            <a:r>
              <a:rPr lang="ru-RU" sz="2000" dirty="0" smtClean="0">
                <a:latin typeface="+mn-lt"/>
              </a:rPr>
              <a:t>командами. </a:t>
            </a:r>
            <a:r>
              <a:rPr lang="ru-RU" sz="2000" dirty="0">
                <a:latin typeface="+mn-lt"/>
              </a:rPr>
              <a:t>Возможные </a:t>
            </a:r>
            <a:r>
              <a:rPr lang="ru-RU" sz="2000" dirty="0" smtClean="0">
                <a:latin typeface="+mn-lt"/>
              </a:rPr>
              <a:t>комбинации: </a:t>
            </a:r>
          </a:p>
          <a:p>
            <a:r>
              <a:rPr lang="ru-RU" sz="2000" dirty="0" smtClean="0">
                <a:latin typeface="+mn-lt"/>
              </a:rPr>
              <a:t>(+++); (++-); (+-+); (-++); (+--); (--+); (-+-); (---) </a:t>
            </a:r>
          </a:p>
          <a:p>
            <a:r>
              <a:rPr lang="ru-RU" sz="2000" dirty="0" smtClean="0">
                <a:latin typeface="+mn-lt"/>
              </a:rPr>
              <a:t>Всего 8 вариантов. Благоприятных - 1. </a:t>
            </a:r>
          </a:p>
          <a:p>
            <a:r>
              <a:rPr lang="ru-RU" sz="2000" dirty="0" smtClean="0">
                <a:latin typeface="+mn-lt"/>
              </a:rPr>
              <a:t>Р(А)=1/8= 0,125 </a:t>
            </a:r>
          </a:p>
          <a:p>
            <a:r>
              <a:rPr lang="ru-RU" sz="2000" u="sng" dirty="0" smtClean="0">
                <a:latin typeface="+mn-lt"/>
              </a:rPr>
              <a:t>2 способ:</a:t>
            </a:r>
          </a:p>
          <a:p>
            <a:r>
              <a:rPr lang="ru-RU" sz="2000" dirty="0" smtClean="0">
                <a:latin typeface="+mn-lt"/>
              </a:rPr>
              <a:t> Требуется </a:t>
            </a:r>
            <a:r>
              <a:rPr lang="ru-RU" sz="2000" dirty="0">
                <a:latin typeface="+mn-lt"/>
              </a:rPr>
              <a:t>найти вероятность произведения трех событий: «Статор» начинает первую игру, не начинает вторую игру, начинает третью игру. Вероятность произведения независимых событий равна произведению вероятностей этих событий. Вероятность каждого из них равна 0,5, откуда находим: 0,5·0,5·0,5 = 0,125. </a:t>
            </a:r>
          </a:p>
        </p:txBody>
      </p:sp>
      <p:sp>
        <p:nvSpPr>
          <p:cNvPr id="4" name="Rectangle 2"/>
          <p:cNvSpPr txBox="1">
            <a:spLocks noChangeArrowheads="1"/>
          </p:cNvSpPr>
          <p:nvPr/>
        </p:nvSpPr>
        <p:spPr bwMode="gray">
          <a:xfrm>
            <a:off x="-4" y="42607"/>
            <a:ext cx="7977813" cy="1938992"/>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Перед началом волейбольного матча капитаны команд тянут честный жребий, чтобы определить, какая из команд начнёт игру с мячом. Команда «Статор» по очереди играет с командами «Ротор», «Мотор» и «Стартер». Найдите вероятность того, что «Статор» будет начинать только первую и последнюю игры.</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0,125.</a:t>
            </a:r>
          </a:p>
        </p:txBody>
      </p:sp>
      <p:sp>
        <p:nvSpPr>
          <p:cNvPr id="7" name="Rectangle 2"/>
          <p:cNvSpPr txBox="1">
            <a:spLocks noChangeArrowheads="1"/>
          </p:cNvSpPr>
          <p:nvPr/>
        </p:nvSpPr>
        <p:spPr bwMode="auto">
          <a:xfrm>
            <a:off x="7850037" y="629614"/>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320205</a:t>
            </a:r>
            <a:endParaRPr lang="ru-RU" sz="2400" dirty="0" smtClean="0"/>
          </a:p>
        </p:txBody>
      </p:sp>
    </p:spTree>
    <p:extLst>
      <p:ext uri="{BB962C8B-B14F-4D97-AF65-F5344CB8AC3E}">
        <p14:creationId xmlns:p14="http://schemas.microsoft.com/office/powerpoint/2010/main" val="387616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ppt_x</p:attrName>
                                        </p:attrNameLst>
                                      </p:cBhvr>
                                      <p:tavLst>
                                        <p:tav tm="0">
                                          <p:val>
                                            <p:strVal val="#ppt_x-.2"/>
                                          </p:val>
                                        </p:tav>
                                        <p:tav tm="100000">
                                          <p:val>
                                            <p:strVal val="#ppt_x"/>
                                          </p:val>
                                        </p:tav>
                                      </p:tavLst>
                                    </p:anim>
                                    <p:anim calcmode="lin" valueType="num">
                                      <p:cBhvr>
                                        <p:cTn id="3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 y="2279899"/>
            <a:ext cx="9144001" cy="4401205"/>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a:latin typeface="+mn-lt"/>
              </a:rPr>
              <a:t>3 июля, погода в Волшебной стране </a:t>
            </a:r>
            <a:r>
              <a:rPr lang="ru-RU" sz="2000" dirty="0" smtClean="0">
                <a:latin typeface="+mn-lt"/>
              </a:rPr>
              <a:t>хорошая. Для </a:t>
            </a:r>
            <a:r>
              <a:rPr lang="ru-RU" sz="2000" dirty="0">
                <a:latin typeface="+mn-lt"/>
              </a:rPr>
              <a:t>погоды на 4, 5 и 6 июля есть 4 варианта: ХХО, ХОО, ОХО, ООО (здесь Х — хорошая, О — отличная погода). Найдем вероятности наступления такой погоды: </a:t>
            </a:r>
          </a:p>
          <a:p>
            <a:r>
              <a:rPr lang="en-US" sz="2000" dirty="0" smtClean="0">
                <a:latin typeface="+mn-lt"/>
              </a:rPr>
              <a:t>P(</a:t>
            </a:r>
            <a:r>
              <a:rPr lang="ru-RU" sz="2000" dirty="0" smtClean="0">
                <a:latin typeface="+mn-lt"/>
              </a:rPr>
              <a:t>3 4 5 6</a:t>
            </a:r>
            <a:r>
              <a:rPr lang="en-US" sz="2000" dirty="0" smtClean="0">
                <a:latin typeface="+mn-lt"/>
              </a:rPr>
              <a:t>)</a:t>
            </a:r>
            <a:endParaRPr lang="ru-RU" sz="2000" dirty="0" smtClean="0">
              <a:latin typeface="+mn-lt"/>
            </a:endParaRPr>
          </a:p>
          <a:p>
            <a:r>
              <a:rPr lang="ru-RU" sz="2000" dirty="0" smtClean="0">
                <a:latin typeface="+mn-lt"/>
              </a:rPr>
              <a:t>P(Х X </a:t>
            </a:r>
            <a:r>
              <a:rPr lang="ru-RU" sz="2000" dirty="0" err="1" smtClean="0">
                <a:latin typeface="+mn-lt"/>
              </a:rPr>
              <a:t>X</a:t>
            </a:r>
            <a:r>
              <a:rPr lang="ru-RU" sz="2000" dirty="0" smtClean="0">
                <a:latin typeface="+mn-lt"/>
              </a:rPr>
              <a:t> O</a:t>
            </a:r>
            <a:r>
              <a:rPr lang="ru-RU" sz="2000" dirty="0">
                <a:latin typeface="+mn-lt"/>
              </a:rPr>
              <a:t>) = 0,8·0,8·0,2 = 0,128; </a:t>
            </a:r>
            <a:br>
              <a:rPr lang="ru-RU" sz="2000" dirty="0">
                <a:latin typeface="+mn-lt"/>
              </a:rPr>
            </a:br>
            <a:r>
              <a:rPr lang="ru-RU" sz="2000" dirty="0" smtClean="0">
                <a:latin typeface="+mn-lt"/>
              </a:rPr>
              <a:t>P(Х X O O</a:t>
            </a:r>
            <a:r>
              <a:rPr lang="ru-RU" sz="2000" dirty="0">
                <a:latin typeface="+mn-lt"/>
              </a:rPr>
              <a:t>) = 0,8·0,2·0,8 = 0,128; </a:t>
            </a:r>
            <a:br>
              <a:rPr lang="ru-RU" sz="2000" dirty="0">
                <a:latin typeface="+mn-lt"/>
              </a:rPr>
            </a:br>
            <a:r>
              <a:rPr lang="ru-RU" sz="2000" dirty="0" smtClean="0">
                <a:latin typeface="+mn-lt"/>
              </a:rPr>
              <a:t>P(Х O X O</a:t>
            </a:r>
            <a:r>
              <a:rPr lang="ru-RU" sz="2000" dirty="0">
                <a:latin typeface="+mn-lt"/>
              </a:rPr>
              <a:t>) = 0,2·0,2·0,2 = 0,008; </a:t>
            </a:r>
            <a:br>
              <a:rPr lang="ru-RU" sz="2000" dirty="0">
                <a:latin typeface="+mn-lt"/>
              </a:rPr>
            </a:br>
            <a:r>
              <a:rPr lang="ru-RU" sz="2000" dirty="0" smtClean="0">
                <a:latin typeface="+mn-lt"/>
              </a:rPr>
              <a:t>P(Х O O O</a:t>
            </a:r>
            <a:r>
              <a:rPr lang="ru-RU" sz="2000" dirty="0">
                <a:latin typeface="+mn-lt"/>
              </a:rPr>
              <a:t>) = 0,2·0,8·0,8 = 0,128. </a:t>
            </a:r>
          </a:p>
          <a:p>
            <a:r>
              <a:rPr lang="ru-RU" sz="2000" dirty="0" smtClean="0">
                <a:latin typeface="+mn-lt"/>
              </a:rPr>
              <a:t>Указанные </a:t>
            </a:r>
            <a:r>
              <a:rPr lang="ru-RU" sz="2000" dirty="0">
                <a:latin typeface="+mn-lt"/>
              </a:rPr>
              <a:t>события несовместные, вероятность их сумы равна сумме вероятностей этих событий: </a:t>
            </a:r>
          </a:p>
          <a:p>
            <a:r>
              <a:rPr lang="ru-RU" sz="2000" dirty="0" smtClean="0">
                <a:latin typeface="+mn-lt"/>
              </a:rPr>
              <a:t>P(ХХХО</a:t>
            </a:r>
            <a:r>
              <a:rPr lang="ru-RU" sz="2000" dirty="0">
                <a:latin typeface="+mn-lt"/>
              </a:rPr>
              <a:t>) + </a:t>
            </a:r>
            <a:r>
              <a:rPr lang="ru-RU" sz="2000" dirty="0" smtClean="0">
                <a:latin typeface="+mn-lt"/>
              </a:rPr>
              <a:t>P(ХХОО</a:t>
            </a:r>
            <a:r>
              <a:rPr lang="ru-RU" sz="2000" dirty="0">
                <a:latin typeface="+mn-lt"/>
              </a:rPr>
              <a:t>) + </a:t>
            </a:r>
            <a:r>
              <a:rPr lang="ru-RU" sz="2000" dirty="0" smtClean="0">
                <a:latin typeface="+mn-lt"/>
              </a:rPr>
              <a:t>P(ХОХО</a:t>
            </a:r>
            <a:r>
              <a:rPr lang="ru-RU" sz="2000" dirty="0">
                <a:latin typeface="+mn-lt"/>
              </a:rPr>
              <a:t>) + </a:t>
            </a:r>
            <a:r>
              <a:rPr lang="ru-RU" sz="2000" dirty="0" smtClean="0">
                <a:latin typeface="+mn-lt"/>
              </a:rPr>
              <a:t>P(ХООО</a:t>
            </a:r>
            <a:r>
              <a:rPr lang="ru-RU" sz="2000" dirty="0">
                <a:latin typeface="+mn-lt"/>
              </a:rPr>
              <a:t>) </a:t>
            </a:r>
            <a:r>
              <a:rPr lang="ru-RU" sz="2000" dirty="0" smtClean="0">
                <a:latin typeface="+mn-lt"/>
              </a:rPr>
              <a:t>=                                        </a:t>
            </a:r>
            <a:r>
              <a:rPr lang="ru-RU" sz="2000" dirty="0">
                <a:latin typeface="+mn-lt"/>
              </a:rPr>
              <a:t> </a:t>
            </a:r>
            <a:r>
              <a:rPr lang="ru-RU" sz="2000" dirty="0" smtClean="0">
                <a:latin typeface="+mn-lt"/>
              </a:rPr>
              <a:t>= 0,128</a:t>
            </a:r>
            <a:r>
              <a:rPr lang="ru-RU" sz="2000" dirty="0">
                <a:latin typeface="+mn-lt"/>
              </a:rPr>
              <a:t> + 0,128 + 0,008 </a:t>
            </a:r>
            <a:r>
              <a:rPr lang="ru-RU" sz="2000" dirty="0" smtClean="0">
                <a:latin typeface="+mn-lt"/>
              </a:rPr>
              <a:t>+</a:t>
            </a:r>
            <a:r>
              <a:rPr lang="ru-RU" sz="2000" dirty="0">
                <a:latin typeface="+mn-lt"/>
              </a:rPr>
              <a:t> 0,128 = 0,392. </a:t>
            </a:r>
          </a:p>
        </p:txBody>
      </p:sp>
      <p:sp>
        <p:nvSpPr>
          <p:cNvPr id="4" name="Rectangle 2"/>
          <p:cNvSpPr txBox="1">
            <a:spLocks noChangeArrowheads="1"/>
          </p:cNvSpPr>
          <p:nvPr/>
        </p:nvSpPr>
        <p:spPr bwMode="gray">
          <a:xfrm>
            <a:off x="-4" y="42607"/>
            <a:ext cx="8497022" cy="1938992"/>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В Волшебной стране бывает два типа погоды: хорошая и отличная, причём погода, установившись утром, держится неизменной весь день. Известно, что с вероятностью 0,8 погода завтра будет такой же, как и сегодня. Сегодня 3 июля, погода в Волшебной стране хорошая. Найдите вероятность того, что 6 июля в Волшебной стране будет отличная погода.</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0,392.</a:t>
            </a:r>
          </a:p>
        </p:txBody>
      </p:sp>
      <p:sp>
        <p:nvSpPr>
          <p:cNvPr id="7" name="Rectangle 2"/>
          <p:cNvSpPr txBox="1">
            <a:spLocks noChangeArrowheads="1"/>
          </p:cNvSpPr>
          <p:nvPr/>
        </p:nvSpPr>
        <p:spPr bwMode="auto">
          <a:xfrm>
            <a:off x="7850037" y="629614"/>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320206</a:t>
            </a:r>
            <a:endParaRPr lang="ru-RU" sz="2400" dirty="0" smtClean="0"/>
          </a:p>
        </p:txBody>
      </p:sp>
    </p:spTree>
    <p:extLst>
      <p:ext uri="{BB962C8B-B14F-4D97-AF65-F5344CB8AC3E}">
        <p14:creationId xmlns:p14="http://schemas.microsoft.com/office/powerpoint/2010/main" val="244072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7443" y="0"/>
            <a:ext cx="9481443" cy="6533322"/>
          </a:xfrm>
        </p:spPr>
        <p:txBody>
          <a:bodyPr/>
          <a:lstStyle/>
          <a:p>
            <a:pPr>
              <a:buNone/>
            </a:pPr>
            <a:r>
              <a:rPr lang="ru-RU" sz="2400" b="1" dirty="0" smtClean="0"/>
              <a:t>   </a:t>
            </a:r>
            <a:r>
              <a:rPr lang="ru-RU" sz="2800" b="1" dirty="0" smtClean="0">
                <a:solidFill>
                  <a:srgbClr val="FF0000"/>
                </a:solidFill>
              </a:rPr>
              <a:t>Суммой</a:t>
            </a:r>
            <a:r>
              <a:rPr lang="ru-RU" sz="2800" b="1" dirty="0"/>
              <a:t> </a:t>
            </a:r>
            <a:r>
              <a:rPr lang="ru-RU" sz="2800" b="1" dirty="0" smtClean="0">
                <a:solidFill>
                  <a:srgbClr val="FF0000"/>
                </a:solidFill>
              </a:rPr>
              <a:t>двух случайных </a:t>
            </a:r>
            <a:r>
              <a:rPr lang="ru-RU" sz="2800" b="1" dirty="0" smtClean="0"/>
              <a:t>событий А и В называется случайное событие </a:t>
            </a:r>
            <a:r>
              <a:rPr lang="ru-RU" sz="2800" b="1" dirty="0" smtClean="0">
                <a:solidFill>
                  <a:srgbClr val="FF0000"/>
                </a:solidFill>
              </a:rPr>
              <a:t>А+В</a:t>
            </a:r>
            <a:r>
              <a:rPr lang="ru-RU" sz="2800" b="1" dirty="0" smtClean="0"/>
              <a:t>, состоящее в появлении события А или события В или события </a:t>
            </a:r>
            <a:r>
              <a:rPr lang="ru-RU" sz="2800" b="1" dirty="0"/>
              <a:t>А </a:t>
            </a:r>
            <a:r>
              <a:rPr lang="ru-RU" sz="2800" b="1" dirty="0" smtClean="0"/>
              <a:t>и В одновременно.</a:t>
            </a:r>
          </a:p>
          <a:p>
            <a:pPr>
              <a:buNone/>
            </a:pPr>
            <a:r>
              <a:rPr lang="ru-RU" sz="2800" b="1" dirty="0"/>
              <a:t> </a:t>
            </a:r>
            <a:r>
              <a:rPr lang="ru-RU" sz="2800" b="1" dirty="0" smtClean="0"/>
              <a:t>  </a:t>
            </a:r>
            <a:r>
              <a:rPr lang="ru-RU" sz="2800" b="1" i="1" dirty="0" smtClean="0">
                <a:solidFill>
                  <a:srgbClr val="0070C0"/>
                </a:solidFill>
              </a:rPr>
              <a:t>Пример: </a:t>
            </a:r>
          </a:p>
          <a:p>
            <a:pPr>
              <a:buNone/>
            </a:pPr>
            <a:r>
              <a:rPr lang="ru-RU" sz="2800" b="1" i="1" dirty="0" smtClean="0">
                <a:solidFill>
                  <a:srgbClr val="0070C0"/>
                </a:solidFill>
              </a:rPr>
              <a:t>   </a:t>
            </a:r>
            <a:r>
              <a:rPr lang="ru-RU" sz="2200" i="1" dirty="0" smtClean="0"/>
              <a:t>Событие А – попадание в цель при первом выстреле,</a:t>
            </a:r>
          </a:p>
          <a:p>
            <a:pPr>
              <a:buNone/>
            </a:pPr>
            <a:r>
              <a:rPr lang="ru-RU" sz="2200" i="1" dirty="0"/>
              <a:t>  </a:t>
            </a:r>
            <a:r>
              <a:rPr lang="ru-RU" sz="2200" i="1" dirty="0" smtClean="0"/>
              <a:t>  событие В </a:t>
            </a:r>
            <a:r>
              <a:rPr lang="ru-RU" sz="2200" i="1" dirty="0"/>
              <a:t>– попадание в цель при </a:t>
            </a:r>
            <a:r>
              <a:rPr lang="ru-RU" sz="2200" i="1" dirty="0" smtClean="0"/>
              <a:t>втором выстреле. </a:t>
            </a:r>
          </a:p>
          <a:p>
            <a:pPr>
              <a:buNone/>
            </a:pPr>
            <a:r>
              <a:rPr lang="ru-RU" sz="2200" i="1" dirty="0"/>
              <a:t> </a:t>
            </a:r>
            <a:r>
              <a:rPr lang="ru-RU" sz="2200" i="1" dirty="0" smtClean="0"/>
              <a:t>   Тогда событие С = А + В – «попадание в цель  вообще», безразлично при каком выстреле.</a:t>
            </a:r>
            <a:endParaRPr lang="ru-RU" sz="2200" i="1" dirty="0"/>
          </a:p>
          <a:p>
            <a:pPr>
              <a:buNone/>
            </a:pPr>
            <a:r>
              <a:rPr lang="ru-RU" sz="2800" b="1" dirty="0" smtClean="0"/>
              <a:t>   Вероятность </a:t>
            </a:r>
            <a:r>
              <a:rPr lang="ru-RU" sz="2800" b="1" dirty="0"/>
              <a:t>суммы двух </a:t>
            </a:r>
            <a:r>
              <a:rPr lang="ru-RU" sz="2800" b="1" i="1" dirty="0">
                <a:solidFill>
                  <a:srgbClr val="FF0000"/>
                </a:solidFill>
              </a:rPr>
              <a:t>несовместных</a:t>
            </a:r>
            <a:r>
              <a:rPr lang="ru-RU" sz="2800" b="1" dirty="0"/>
              <a:t> событий равна сумме вероятностей этих </a:t>
            </a:r>
            <a:r>
              <a:rPr lang="ru-RU" sz="2800" b="1" dirty="0" smtClean="0"/>
              <a:t>событий:    </a:t>
            </a:r>
            <a:r>
              <a:rPr lang="ru-RU" sz="2800" b="1" dirty="0" smtClean="0">
                <a:solidFill>
                  <a:srgbClr val="FF0000"/>
                </a:solidFill>
              </a:rPr>
              <a:t>Р(А+В</a:t>
            </a:r>
            <a:r>
              <a:rPr lang="ru-RU" sz="2800" b="1" dirty="0">
                <a:solidFill>
                  <a:srgbClr val="FF0000"/>
                </a:solidFill>
              </a:rPr>
              <a:t>) =Р(А)+Р(В</a:t>
            </a:r>
            <a:r>
              <a:rPr lang="ru-RU" sz="2800" b="1" dirty="0" smtClean="0">
                <a:solidFill>
                  <a:srgbClr val="FF0000"/>
                </a:solidFill>
              </a:rPr>
              <a:t>)</a:t>
            </a:r>
          </a:p>
          <a:p>
            <a:pPr marL="0" indent="0">
              <a:buNone/>
            </a:pPr>
            <a:r>
              <a:rPr lang="ru-RU" sz="2800" b="1" dirty="0" smtClean="0"/>
              <a:t>   </a:t>
            </a:r>
            <a:r>
              <a:rPr lang="ru-RU" sz="2200" b="1" i="1" dirty="0" smtClean="0">
                <a:solidFill>
                  <a:srgbClr val="0070C0"/>
                </a:solidFill>
              </a:rPr>
              <a:t>Заметим, что если при определении нового события,</a:t>
            </a:r>
          </a:p>
          <a:p>
            <a:pPr marL="0" indent="0">
              <a:buNone/>
            </a:pPr>
            <a:r>
              <a:rPr lang="ru-RU" sz="2200" b="1" i="1" dirty="0">
                <a:solidFill>
                  <a:srgbClr val="0070C0"/>
                </a:solidFill>
              </a:rPr>
              <a:t> </a:t>
            </a:r>
            <a:r>
              <a:rPr lang="ru-RU" sz="2200" b="1" i="1" dirty="0" smtClean="0">
                <a:solidFill>
                  <a:srgbClr val="0070C0"/>
                </a:solidFill>
              </a:rPr>
              <a:t>   мы употребляем союз </a:t>
            </a:r>
            <a:r>
              <a:rPr lang="ru-RU" sz="2200" b="1" i="1" dirty="0" smtClean="0">
                <a:solidFill>
                  <a:srgbClr val="FF0000"/>
                </a:solidFill>
              </a:rPr>
              <a:t>«ИЛИ»</a:t>
            </a:r>
            <a:r>
              <a:rPr lang="ru-RU" sz="2200" b="1" i="1" dirty="0" smtClean="0">
                <a:solidFill>
                  <a:srgbClr val="0070C0"/>
                </a:solidFill>
              </a:rPr>
              <a:t>, то имеет место </a:t>
            </a:r>
            <a:r>
              <a:rPr lang="ru-RU" sz="2200" b="1" i="1" dirty="0" smtClean="0">
                <a:solidFill>
                  <a:srgbClr val="FF0000"/>
                </a:solidFill>
              </a:rPr>
              <a:t>сумма</a:t>
            </a:r>
            <a:r>
              <a:rPr lang="ru-RU" sz="2200" b="1" i="1" dirty="0" smtClean="0">
                <a:solidFill>
                  <a:srgbClr val="0070C0"/>
                </a:solidFill>
              </a:rPr>
              <a:t> </a:t>
            </a:r>
          </a:p>
          <a:p>
            <a:pPr marL="0" indent="0">
              <a:buNone/>
            </a:pPr>
            <a:r>
              <a:rPr lang="ru-RU" sz="2200" b="1" i="1" dirty="0">
                <a:solidFill>
                  <a:srgbClr val="0070C0"/>
                </a:solidFill>
              </a:rPr>
              <a:t> </a:t>
            </a:r>
            <a:r>
              <a:rPr lang="ru-RU" sz="2200" b="1" i="1" dirty="0" smtClean="0">
                <a:solidFill>
                  <a:srgbClr val="0070C0"/>
                </a:solidFill>
              </a:rPr>
              <a:t>   некоторых событий.</a:t>
            </a:r>
            <a:endParaRPr lang="ru-RU" sz="2200" b="1" i="1" dirty="0">
              <a:solidFill>
                <a:srgbClr val="0070C0"/>
              </a:solidFill>
            </a:endParaRPr>
          </a:p>
        </p:txBody>
      </p:sp>
    </p:spTree>
    <p:extLst>
      <p:ext uri="{BB962C8B-B14F-4D97-AF65-F5344CB8AC3E}">
        <p14:creationId xmlns:p14="http://schemas.microsoft.com/office/powerpoint/2010/main" val="346365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0878" y="1663489"/>
                <a:ext cx="9064488" cy="2247475"/>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r>
                  <a:rPr lang="ru-RU" sz="2000" i="1" dirty="0" smtClean="0">
                    <a:latin typeface="+mn-lt"/>
                  </a:rPr>
                  <a:t> </a:t>
                </a:r>
                <a:r>
                  <a:rPr lang="ru-RU" sz="2000" dirty="0" smtClean="0">
                    <a:latin typeface="+mn-lt"/>
                  </a:rPr>
                  <a:t>Введем </a:t>
                </a:r>
                <a:r>
                  <a:rPr lang="ru-RU" sz="2000" dirty="0">
                    <a:latin typeface="+mn-lt"/>
                  </a:rPr>
                  <a:t>обозначения для событий</a:t>
                </a:r>
                <a:r>
                  <a:rPr lang="ru-RU" sz="2000" dirty="0" smtClean="0">
                    <a:latin typeface="+mn-lt"/>
                  </a:rPr>
                  <a:t>:</a:t>
                </a:r>
              </a:p>
              <a:p>
                <a:r>
                  <a:rPr lang="ru-RU" sz="2000" dirty="0" smtClean="0">
                    <a:latin typeface="+mn-lt"/>
                  </a:rPr>
                  <a:t>А </a:t>
                </a:r>
                <a:r>
                  <a:rPr lang="ru-RU" sz="2000" dirty="0">
                    <a:latin typeface="+mn-lt"/>
                  </a:rPr>
                  <a:t>= </a:t>
                </a:r>
                <a:r>
                  <a:rPr lang="ru-RU" sz="2000" dirty="0" smtClean="0">
                    <a:latin typeface="+mn-lt"/>
                  </a:rPr>
                  <a:t>"батарейка бракованная", </a:t>
                </a:r>
                <a:r>
                  <a:rPr lang="ru-RU" sz="2000" dirty="0">
                    <a:latin typeface="+mn-lt"/>
                  </a:rPr>
                  <a:t>Р(А</a:t>
                </a:r>
                <a:r>
                  <a:rPr lang="ru-RU" sz="2000" dirty="0" smtClean="0">
                    <a:latin typeface="+mn-lt"/>
                  </a:rPr>
                  <a:t>)=0,06.</a:t>
                </a:r>
              </a:p>
              <a:p>
                <a14:m>
                  <m:oMath xmlns:m="http://schemas.openxmlformats.org/officeDocument/2006/math">
                    <m:acc>
                      <m:accPr>
                        <m:chr m:val="̅"/>
                        <m:ctrlPr>
                          <a:rPr lang="ru-RU" sz="2000" i="1" dirty="0" smtClean="0">
                            <a:latin typeface="Cambria Math"/>
                          </a:rPr>
                        </m:ctrlPr>
                      </m:accPr>
                      <m:e>
                        <m:r>
                          <a:rPr lang="ru-RU" sz="2000" i="1" dirty="0" smtClean="0">
                            <a:latin typeface="Cambria Math"/>
                          </a:rPr>
                          <m:t>А</m:t>
                        </m:r>
                      </m:e>
                    </m:acc>
                  </m:oMath>
                </a14:m>
                <a:r>
                  <a:rPr lang="ru-RU" sz="2000" dirty="0">
                    <a:latin typeface="+mn-lt"/>
                  </a:rPr>
                  <a:t> = </a:t>
                </a:r>
                <a:r>
                  <a:rPr lang="ru-RU" sz="2000" dirty="0" smtClean="0"/>
                  <a:t>"</a:t>
                </a:r>
                <a:r>
                  <a:rPr lang="ru-RU" sz="2000" dirty="0" smtClean="0">
                    <a:latin typeface="+mn-lt"/>
                  </a:rPr>
                  <a:t>батарейка исправная", </a:t>
                </a:r>
                <a:r>
                  <a:rPr lang="ru-RU" sz="2000" dirty="0">
                    <a:latin typeface="+mn-lt"/>
                  </a:rPr>
                  <a:t>Р(</a:t>
                </a:r>
                <a14:m>
                  <m:oMath xmlns:m="http://schemas.openxmlformats.org/officeDocument/2006/math">
                    <m:acc>
                      <m:accPr>
                        <m:chr m:val="̅"/>
                        <m:ctrlPr>
                          <a:rPr lang="ru-RU" sz="2000" i="1" dirty="0">
                            <a:latin typeface="Cambria Math"/>
                          </a:rPr>
                        </m:ctrlPr>
                      </m:accPr>
                      <m:e>
                        <m:r>
                          <a:rPr lang="ru-RU" sz="2000" i="1" dirty="0">
                            <a:latin typeface="Cambria Math"/>
                          </a:rPr>
                          <m:t>А</m:t>
                        </m:r>
                      </m:e>
                    </m:acc>
                  </m:oMath>
                </a14:m>
                <a:r>
                  <a:rPr lang="ru-RU" sz="2000" dirty="0">
                    <a:latin typeface="+mn-lt"/>
                  </a:rPr>
                  <a:t>)=</a:t>
                </a:r>
                <a:r>
                  <a:rPr lang="ru-RU" sz="2000" dirty="0" smtClean="0">
                    <a:latin typeface="+mn-lt"/>
                  </a:rPr>
                  <a:t>1-0,06=0,94.</a:t>
                </a:r>
                <a:endParaRPr lang="ru-RU" sz="2000" dirty="0">
                  <a:latin typeface="+mn-lt"/>
                </a:endParaRPr>
              </a:p>
              <a:p>
                <a:r>
                  <a:rPr lang="ru-RU" sz="2000" dirty="0" smtClean="0">
                    <a:latin typeface="+mn-lt"/>
                  </a:rPr>
                  <a:t>Вероятность </a:t>
                </a:r>
                <a:r>
                  <a:rPr lang="ru-RU" sz="2000" dirty="0">
                    <a:latin typeface="+mn-lt"/>
                  </a:rPr>
                  <a:t>произведения независимых событий (обе батарейки окажутся исправными) равна произведению вероятностей этих событий: 0,94·0,94 = 0,8836. </a:t>
                </a:r>
              </a:p>
              <a:p>
                <a:endParaRPr lang="ru-RU" sz="2000" i="1" dirty="0" smtClean="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878" y="1663489"/>
                <a:ext cx="9064488" cy="2247475"/>
              </a:xfrm>
              <a:prstGeom prst="rect">
                <a:avLst/>
              </a:prstGeom>
              <a:blipFill rotWithShape="1">
                <a:blip r:embed="rId2"/>
                <a:stretch>
                  <a:fillRect l="-604" t="-1075"/>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0" y="29781"/>
            <a:ext cx="8203096" cy="1323439"/>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Вероятность того, что батарейка бракованная, равна 0,06. Покупатель в магазине выбирает случайную упаковку, в которой две таких батарейки. Найдите вероятность того, что обе батарейки окажутся исправными.</a:t>
            </a:r>
          </a:p>
        </p:txBody>
      </p:sp>
      <p:sp>
        <p:nvSpPr>
          <p:cNvPr id="5" name="Прямоугольник 4"/>
          <p:cNvSpPr/>
          <p:nvPr/>
        </p:nvSpPr>
        <p:spPr>
          <a:xfrm>
            <a:off x="5546976" y="6346773"/>
            <a:ext cx="3329605" cy="523220"/>
          </a:xfrm>
          <a:prstGeom prst="rect">
            <a:avLst/>
          </a:prstGeom>
        </p:spPr>
        <p:txBody>
          <a:bodyPr wrap="square">
            <a:spAutoFit/>
          </a:bodyPr>
          <a:lstStyle/>
          <a:p>
            <a:pPr algn="ctr"/>
            <a:r>
              <a:rPr lang="ru-RU" sz="2800" i="1" dirty="0" smtClean="0">
                <a:solidFill>
                  <a:srgbClr val="FF0000"/>
                </a:solidFill>
                <a:latin typeface="+mn-lt"/>
              </a:rPr>
              <a:t>Ответ: 0,8836.</a:t>
            </a:r>
          </a:p>
        </p:txBody>
      </p:sp>
      <p:sp>
        <p:nvSpPr>
          <p:cNvPr id="7" name="Rectangle 2"/>
          <p:cNvSpPr txBox="1">
            <a:spLocks noChangeArrowheads="1"/>
          </p:cNvSpPr>
          <p:nvPr/>
        </p:nvSpPr>
        <p:spPr bwMode="auto">
          <a:xfrm>
            <a:off x="7850037" y="388187"/>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320210</a:t>
            </a:r>
            <a:endParaRPr lang="ru-RU" sz="2400" dirty="0" smtClean="0"/>
          </a:p>
        </p:txBody>
      </p:sp>
    </p:spTree>
    <p:extLst>
      <p:ext uri="{BB962C8B-B14F-4D97-AF65-F5344CB8AC3E}">
        <p14:creationId xmlns:p14="http://schemas.microsoft.com/office/powerpoint/2010/main" val="171927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par>
                                <p:cTn id="10" presetID="29" presetClass="entr" presetSubtype="0" fill="hold" nodeType="withEffect">
                                  <p:stCondLst>
                                    <p:cond delay="0"/>
                                  </p:stCondLst>
                                  <p:iterate type="lt">
                                    <p:tmPct val="0"/>
                                  </p:iterate>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xEl>
                                              <p:pRg st="1" end="1"/>
                                            </p:txEl>
                                          </p:spTgt>
                                        </p:tgtEl>
                                      </p:cBhvr>
                                    </p:animEffect>
                                  </p:childTnLst>
                                </p:cTn>
                              </p:par>
                              <p:par>
                                <p:cTn id="15" presetID="29" presetClass="entr" presetSubtype="0" fill="hold" nodeType="withEffect">
                                  <p:stCondLst>
                                    <p:cond delay="0"/>
                                  </p:stCondLst>
                                  <p:iterate type="lt">
                                    <p:tmPct val="0"/>
                                  </p:iterate>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p:cTn id="17"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iterate type="lt">
                                    <p:tmPct val="0"/>
                                  </p:iterate>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p:cTn id="24"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5"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ppt_x</p:attrName>
                                        </p:attrNameLst>
                                      </p:cBhvr>
                                      <p:tavLst>
                                        <p:tav tm="0">
                                          <p:val>
                                            <p:strVal val="#ppt_x-.2"/>
                                          </p:val>
                                        </p:tav>
                                        <p:tav tm="100000">
                                          <p:val>
                                            <p:strVal val="#ppt_x"/>
                                          </p:val>
                                        </p:tav>
                                      </p:tavLst>
                                    </p:anim>
                                    <p:anim calcmode="lin" valueType="num">
                                      <p:cBhvr>
                                        <p:cTn id="3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766455"/>
            <a:ext cx="9144001" cy="2862322"/>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a:latin typeface="+mn-lt"/>
              </a:rPr>
              <a:t>Ситуация, при которой батарейка будет забракована, может сложиться в результате событий: </a:t>
            </a:r>
            <a:endParaRPr lang="ru-RU" sz="2000" dirty="0" smtClean="0">
              <a:latin typeface="+mn-lt"/>
            </a:endParaRPr>
          </a:p>
          <a:p>
            <a:r>
              <a:rPr lang="ru-RU" sz="2000" dirty="0" smtClean="0">
                <a:latin typeface="+mn-lt"/>
              </a:rPr>
              <a:t>A </a:t>
            </a:r>
            <a:r>
              <a:rPr lang="ru-RU" sz="2000" dirty="0">
                <a:latin typeface="+mn-lt"/>
              </a:rPr>
              <a:t>= </a:t>
            </a:r>
            <a:r>
              <a:rPr lang="ru-RU" sz="2000" dirty="0" smtClean="0">
                <a:latin typeface="+mn-lt"/>
              </a:rPr>
              <a:t>«батарейка </a:t>
            </a:r>
            <a:r>
              <a:rPr lang="ru-RU" sz="2000" dirty="0">
                <a:latin typeface="+mn-lt"/>
              </a:rPr>
              <a:t>действительно неисправна и забракована </a:t>
            </a:r>
            <a:r>
              <a:rPr lang="ru-RU" sz="2000" dirty="0" smtClean="0">
                <a:latin typeface="+mn-lt"/>
              </a:rPr>
              <a:t>справедливо» </a:t>
            </a:r>
            <a:r>
              <a:rPr lang="ru-RU" sz="2000" dirty="0">
                <a:latin typeface="+mn-lt"/>
              </a:rPr>
              <a:t>или </a:t>
            </a:r>
            <a:endParaRPr lang="ru-RU" sz="2000" dirty="0" smtClean="0">
              <a:latin typeface="+mn-lt"/>
            </a:endParaRPr>
          </a:p>
          <a:p>
            <a:r>
              <a:rPr lang="ru-RU" sz="2000" dirty="0" smtClean="0">
                <a:latin typeface="+mn-lt"/>
              </a:rPr>
              <a:t>В </a:t>
            </a:r>
            <a:r>
              <a:rPr lang="ru-RU" sz="2000" dirty="0">
                <a:latin typeface="+mn-lt"/>
              </a:rPr>
              <a:t>= </a:t>
            </a:r>
            <a:r>
              <a:rPr lang="ru-RU" sz="2000" dirty="0" smtClean="0">
                <a:latin typeface="+mn-lt"/>
              </a:rPr>
              <a:t>«батарейка </a:t>
            </a:r>
            <a:r>
              <a:rPr lang="ru-RU" sz="2000" dirty="0">
                <a:latin typeface="+mn-lt"/>
              </a:rPr>
              <a:t>исправна, но по ошибке </a:t>
            </a:r>
            <a:r>
              <a:rPr lang="ru-RU" sz="2000" dirty="0" smtClean="0">
                <a:latin typeface="+mn-lt"/>
              </a:rPr>
              <a:t>забракована».              </a:t>
            </a:r>
          </a:p>
          <a:p>
            <a:r>
              <a:rPr lang="ru-RU" sz="2000" dirty="0" smtClean="0">
                <a:latin typeface="+mn-lt"/>
              </a:rPr>
              <a:t>Это </a:t>
            </a:r>
            <a:r>
              <a:rPr lang="ru-RU" sz="2000" dirty="0">
                <a:latin typeface="+mn-lt"/>
              </a:rPr>
              <a:t>несовместные события, вероятность их суммы равна сумме вероятностей эти событий. Имеем: </a:t>
            </a:r>
            <a:endParaRPr lang="ru-RU" sz="2000" dirty="0" smtClean="0">
              <a:latin typeface="+mn-lt"/>
            </a:endParaRPr>
          </a:p>
          <a:p>
            <a:r>
              <a:rPr lang="ru-RU" sz="2000" dirty="0">
                <a:latin typeface="+mn-lt"/>
              </a:rPr>
              <a:t>Р(А+В)=Р(А)+Р(В)=</a:t>
            </a:r>
            <a:r>
              <a:rPr lang="ru-RU" sz="2000" dirty="0" smtClean="0">
                <a:latin typeface="+mn-lt"/>
              </a:rPr>
              <a:t>0,02</a:t>
            </a:r>
            <a:r>
              <a:rPr lang="ru-RU" sz="2000" dirty="0" smtClean="0">
                <a:latin typeface="+mn-lt"/>
                <a:sym typeface="Symbol"/>
              </a:rPr>
              <a:t>0,99</a:t>
            </a:r>
            <a:r>
              <a:rPr lang="ru-RU" sz="2000" dirty="0" smtClean="0">
                <a:latin typeface="+mn-lt"/>
              </a:rPr>
              <a:t>+0,98</a:t>
            </a:r>
            <a:r>
              <a:rPr lang="ru-RU" sz="2000" dirty="0" smtClean="0">
                <a:latin typeface="+mn-lt"/>
                <a:sym typeface="Symbol"/>
              </a:rPr>
              <a:t></a:t>
            </a:r>
            <a:r>
              <a:rPr lang="ru-RU" sz="2000" dirty="0" smtClean="0">
                <a:latin typeface="+mn-lt"/>
              </a:rPr>
              <a:t>0,01=0,0198+0,098=0,0296.</a:t>
            </a:r>
            <a:endParaRPr lang="ru-RU" sz="2000" dirty="0">
              <a:latin typeface="+mn-lt"/>
            </a:endParaRPr>
          </a:p>
        </p:txBody>
      </p:sp>
      <p:sp>
        <p:nvSpPr>
          <p:cNvPr id="4" name="Rectangle 2"/>
          <p:cNvSpPr txBox="1">
            <a:spLocks noChangeArrowheads="1"/>
          </p:cNvSpPr>
          <p:nvPr/>
        </p:nvSpPr>
        <p:spPr bwMode="gray">
          <a:xfrm>
            <a:off x="-4" y="42607"/>
            <a:ext cx="9144002" cy="2554545"/>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Автоматическая линия изготавливает батарейки. Вероятность того, что готовая батарейка неисправна, равна 0,02. Перед упаковкой каждая батарейка проходит систему контроля. Вероятность того, что система забракует неисправную батарейку, равна 0,99. Вероятность того, что система по ошибке забракует исправную батарейку, равна 0,01. Найдите вероятность того, что случайно выбранная из упаковки батарейка будет забракована.</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0,0296.</a:t>
            </a:r>
          </a:p>
        </p:txBody>
      </p:sp>
      <p:sp>
        <p:nvSpPr>
          <p:cNvPr id="7" name="Rectangle 2"/>
          <p:cNvSpPr txBox="1">
            <a:spLocks noChangeArrowheads="1"/>
          </p:cNvSpPr>
          <p:nvPr/>
        </p:nvSpPr>
        <p:spPr bwMode="auto">
          <a:xfrm>
            <a:off x="7905419" y="832659"/>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320211</a:t>
            </a:r>
            <a:endParaRPr lang="ru-RU" sz="2400" dirty="0" smtClean="0"/>
          </a:p>
        </p:txBody>
      </p:sp>
    </p:spTree>
    <p:extLst>
      <p:ext uri="{BB962C8B-B14F-4D97-AF65-F5344CB8AC3E}">
        <p14:creationId xmlns:p14="http://schemas.microsoft.com/office/powerpoint/2010/main" val="95882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0" y="4343464"/>
                <a:ext cx="9144001" cy="2587375"/>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a:latin typeface="+mn-lt"/>
                  </a:rPr>
                  <a:t>На каждой из четырех отмеченных развилок паук с вероятностью </a:t>
                </a:r>
                <a14:m>
                  <m:oMath xmlns:m="http://schemas.openxmlformats.org/officeDocument/2006/math">
                    <m:f>
                      <m:fPr>
                        <m:ctrlPr>
                          <a:rPr lang="ru-RU" sz="2000" i="1" dirty="0" smtClean="0">
                            <a:latin typeface="Cambria Math"/>
                          </a:rPr>
                        </m:ctrlPr>
                      </m:fPr>
                      <m:num>
                        <m:r>
                          <a:rPr lang="ru-RU" sz="2000" b="0" i="1" dirty="0" smtClean="0">
                            <a:latin typeface="Cambria Math"/>
                          </a:rPr>
                          <m:t>1</m:t>
                        </m:r>
                      </m:num>
                      <m:den>
                        <m:r>
                          <a:rPr lang="ru-RU" sz="2000" b="0" i="1" dirty="0" smtClean="0">
                            <a:latin typeface="Cambria Math"/>
                          </a:rPr>
                          <m:t>2</m:t>
                        </m:r>
                      </m:den>
                    </m:f>
                  </m:oMath>
                </a14:m>
                <a:r>
                  <a:rPr lang="ru-RU" sz="2000" dirty="0">
                    <a:latin typeface="+mn-lt"/>
                  </a:rPr>
                  <a:t> может выбрать или путь, ведущий к выходу D, или другой путь. </a:t>
                </a:r>
                <a:r>
                  <a:rPr lang="ru-RU" sz="2000" dirty="0" smtClean="0">
                    <a:latin typeface="+mn-lt"/>
                  </a:rPr>
                  <a:t>  Это </a:t>
                </a:r>
                <a:r>
                  <a:rPr lang="ru-RU" sz="2000" dirty="0">
                    <a:latin typeface="+mn-lt"/>
                  </a:rPr>
                  <a:t>независимые события, вероятность их произведения </a:t>
                </a:r>
                <a:r>
                  <a:rPr lang="ru-RU" sz="2000" dirty="0" smtClean="0">
                    <a:latin typeface="+mn-lt"/>
                  </a:rPr>
                  <a:t>равна </a:t>
                </a:r>
                <a:r>
                  <a:rPr lang="ru-RU" sz="2000" dirty="0">
                    <a:latin typeface="+mn-lt"/>
                  </a:rPr>
                  <a:t>произведению вероятностей этих событий. Поэтому вероятность прийти к выходу D равна</a:t>
                </a:r>
                <a:r>
                  <a:rPr lang="ru-RU" sz="2000" dirty="0" smtClean="0">
                    <a:latin typeface="+mn-lt"/>
                  </a:rPr>
                  <a:t> </a:t>
                </a:r>
                <a:r>
                  <a:rPr lang="ru-RU" sz="2000" dirty="0">
                    <a:latin typeface="+mn-lt"/>
                  </a:rPr>
                  <a:t>(</a:t>
                </a:r>
                <a14:m>
                  <m:oMath xmlns:m="http://schemas.openxmlformats.org/officeDocument/2006/math">
                    <m:f>
                      <m:fPr>
                        <m:ctrlPr>
                          <a:rPr lang="ru-RU" sz="2400" i="1" dirty="0" smtClean="0">
                            <a:latin typeface="Cambria Math"/>
                          </a:rPr>
                        </m:ctrlPr>
                      </m:fPr>
                      <m:num>
                        <m:r>
                          <a:rPr lang="ru-RU" sz="2400" b="0" i="1" dirty="0" smtClean="0">
                            <a:latin typeface="Cambria Math"/>
                          </a:rPr>
                          <m:t>1</m:t>
                        </m:r>
                      </m:num>
                      <m:den>
                        <m:r>
                          <a:rPr lang="ru-RU" sz="2400" b="0" i="1" dirty="0" smtClean="0">
                            <a:latin typeface="Cambria Math"/>
                          </a:rPr>
                          <m:t>2</m:t>
                        </m:r>
                      </m:den>
                    </m:f>
                  </m:oMath>
                </a14:m>
                <a:r>
                  <a:rPr lang="ru-RU" sz="2000" dirty="0">
                    <a:latin typeface="+mn-lt"/>
                  </a:rPr>
                  <a:t>)</a:t>
                </a:r>
                <a:r>
                  <a:rPr lang="ru-RU" sz="2000" baseline="30000" dirty="0">
                    <a:latin typeface="+mn-lt"/>
                  </a:rPr>
                  <a:t>4</a:t>
                </a:r>
                <a:r>
                  <a:rPr lang="ru-RU" sz="2000" dirty="0">
                    <a:latin typeface="+mn-lt"/>
                  </a:rPr>
                  <a:t> = 0,0625. </a:t>
                </a:r>
                <a:endParaRPr lang="ru-RU" sz="2000" dirty="0" smtClean="0">
                  <a:latin typeface="+mn-lt"/>
                </a:endParaRPr>
              </a:p>
              <a:p>
                <a:endParaRPr lang="ru-RU" sz="2000" dirty="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4343464"/>
                <a:ext cx="9144001" cy="2587375"/>
              </a:xfrm>
              <a:prstGeom prst="rect">
                <a:avLst/>
              </a:prstGeom>
              <a:blipFill rotWithShape="1">
                <a:blip r:embed="rId2" cstate="print"/>
                <a:stretch>
                  <a:fillRect l="-599" t="-703"/>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4" y="42607"/>
            <a:ext cx="8203100" cy="1938992"/>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На рисунке изображён лабиринт. Паук заползает в лабиринт в точке «Вход». Развернуться и ползти назад паук не может, поэтому на каждом разветвлении паук выбирает один из путей, по которому ещё не полз. Считая, что выбор дальнейшего пути чисто случайный, определите, с какой вероятностью паук придёт к выходу </a:t>
            </a:r>
            <a:r>
              <a:rPr lang="en-US" sz="2000" i="1" smtClean="0"/>
              <a:t>D.</a:t>
            </a:r>
            <a:r>
              <a:rPr lang="ru-RU" sz="2000" i="1" smtClean="0"/>
              <a:t> </a:t>
            </a:r>
            <a:endParaRPr lang="ru-RU" sz="2000" i="1" dirty="0"/>
          </a:p>
        </p:txBody>
      </p:sp>
      <p:sp>
        <p:nvSpPr>
          <p:cNvPr id="5" name="Прямоугольник 4"/>
          <p:cNvSpPr/>
          <p:nvPr/>
        </p:nvSpPr>
        <p:spPr>
          <a:xfrm>
            <a:off x="5814395" y="6334780"/>
            <a:ext cx="3329605" cy="523220"/>
          </a:xfrm>
          <a:prstGeom prst="rect">
            <a:avLst/>
          </a:prstGeom>
        </p:spPr>
        <p:txBody>
          <a:bodyPr wrap="square">
            <a:spAutoFit/>
          </a:bodyPr>
          <a:lstStyle/>
          <a:p>
            <a:pPr algn="ctr"/>
            <a:r>
              <a:rPr lang="ru-RU" sz="2800" i="1" dirty="0" smtClean="0">
                <a:solidFill>
                  <a:srgbClr val="FF0000"/>
                </a:solidFill>
                <a:latin typeface="+mn-lt"/>
              </a:rPr>
              <a:t>Ответ: 0,0625.</a:t>
            </a:r>
          </a:p>
        </p:txBody>
      </p:sp>
      <p:sp>
        <p:nvSpPr>
          <p:cNvPr id="7" name="Rectangle 2"/>
          <p:cNvSpPr txBox="1">
            <a:spLocks noChangeArrowheads="1"/>
          </p:cNvSpPr>
          <p:nvPr/>
        </p:nvSpPr>
        <p:spPr bwMode="auto">
          <a:xfrm>
            <a:off x="7905419" y="677485"/>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320212</a:t>
            </a:r>
            <a:endParaRPr lang="ru-RU" sz="2400" dirty="0" smtClean="0"/>
          </a:p>
        </p:txBody>
      </p:sp>
      <p:pic>
        <p:nvPicPr>
          <p:cNvPr id="9" name="Рисунок 8" descr="L0.eps"/>
          <p:cNvPicPr/>
          <p:nvPr/>
        </p:nvPicPr>
        <p:blipFill>
          <a:blip r:embed="rId3" cstate="print"/>
          <a:srcRect/>
          <a:stretch>
            <a:fillRect/>
          </a:stretch>
        </p:blipFill>
        <p:spPr bwMode="auto">
          <a:xfrm>
            <a:off x="348490" y="1981599"/>
            <a:ext cx="3070571" cy="2361865"/>
          </a:xfrm>
          <a:prstGeom prst="rect">
            <a:avLst/>
          </a:prstGeom>
          <a:noFill/>
          <a:ln w="9525">
            <a:noFill/>
            <a:miter lim="800000"/>
            <a:headEnd/>
            <a:tailEnd/>
          </a:ln>
        </p:spPr>
      </p:pic>
      <p:pic>
        <p:nvPicPr>
          <p:cNvPr id="10" name="Рисунок 9" descr="http://reshuege.ru/get_file?id=6982"/>
          <p:cNvPicPr/>
          <p:nvPr/>
        </p:nvPicPr>
        <p:blipFill>
          <a:blip r:embed="rId4" cstate="print"/>
          <a:srcRect/>
          <a:stretch>
            <a:fillRect/>
          </a:stretch>
        </p:blipFill>
        <p:spPr bwMode="auto">
          <a:xfrm>
            <a:off x="5160995" y="1981599"/>
            <a:ext cx="2938049" cy="2361865"/>
          </a:xfrm>
          <a:prstGeom prst="rect">
            <a:avLst/>
          </a:prstGeom>
          <a:noFill/>
          <a:ln w="9525">
            <a:noFill/>
            <a:miter lim="800000"/>
            <a:headEnd/>
            <a:tailEnd/>
          </a:ln>
        </p:spPr>
      </p:pic>
    </p:spTree>
    <p:extLst>
      <p:ext uri="{BB962C8B-B14F-4D97-AF65-F5344CB8AC3E}">
        <p14:creationId xmlns:p14="http://schemas.microsoft.com/office/powerpoint/2010/main" val="139207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iterate type="lt">
                                    <p:tmPct val="0"/>
                                  </p:iterate>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p:cTn id="11"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12"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ppt_x</p:attrName>
                                        </p:attrNameLst>
                                      </p:cBhvr>
                                      <p:tavLst>
                                        <p:tav tm="0">
                                          <p:val>
                                            <p:strVal val="#ppt_x-.2"/>
                                          </p:val>
                                        </p:tav>
                                        <p:tav tm="100000">
                                          <p:val>
                                            <p:strVal val="#ppt_x"/>
                                          </p:val>
                                        </p:tav>
                                      </p:tavLst>
                                    </p:anim>
                                    <p:anim calcmode="lin" valueType="num">
                                      <p:cBhvr>
                                        <p:cTn id="1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766455"/>
            <a:ext cx="9144001" cy="3477875"/>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a:latin typeface="+mn-lt"/>
              </a:rPr>
              <a:t>Пусть A — со­бы­тие, со­сто­я­щее в том, что ми­шень по­ра­же­на стрел­ком с пер­во­го вы­стре­ла, B — со­бы­тие, со­сто­я­щее в том, что ми­шень по­ра­же­на со вто­ро­го вы­стре­ла. Ве­ро­ят­ность со­бы­тия A равна P(A) = 0,7. Со­бы­тие B на­сту­па­ет, если, стре­ляя пер­вый раз, стре­лок про­мах­нул­ся, </a:t>
            </a:r>
            <a:r>
              <a:rPr lang="ru-RU" sz="2000" dirty="0" smtClean="0">
                <a:latin typeface="+mn-lt"/>
              </a:rPr>
              <a:t>а </a:t>
            </a:r>
            <a:r>
              <a:rPr lang="ru-RU" sz="2000" dirty="0">
                <a:latin typeface="+mn-lt"/>
              </a:rPr>
              <a:t>стре­ляя вто­рой раз, попал. Это не­за­ви­си­мые со­бы­тия, их ве­ро­ят­ность равна про­из­ве­де­нию ве­ро­ят­но­стей этих со­бы­тий: P(B) = 0,3·0,7 = 0,21. Со­бы­тия A и B не­сов­мест­ные, ве­ро­ят­ность их суммы равна сумме ве­ро­ят­но­стей этих со­бы­тий:</a:t>
            </a:r>
          </a:p>
          <a:p>
            <a:r>
              <a:rPr lang="ru-RU" sz="2000" dirty="0">
                <a:latin typeface="+mn-lt"/>
              </a:rPr>
              <a:t> </a:t>
            </a:r>
          </a:p>
          <a:p>
            <a:r>
              <a:rPr lang="ru-RU" sz="2000" dirty="0">
                <a:latin typeface="+mn-lt"/>
              </a:rPr>
              <a:t> </a:t>
            </a:r>
            <a:r>
              <a:rPr lang="ru-RU" sz="2000" dirty="0" smtClean="0">
                <a:latin typeface="+mn-lt"/>
              </a:rPr>
              <a:t>P(A </a:t>
            </a:r>
            <a:r>
              <a:rPr lang="ru-RU" sz="2000" dirty="0">
                <a:latin typeface="+mn-lt"/>
              </a:rPr>
              <a:t>+ B) = P(A) + P(B) = 0,7 + 0,21 = 0,91.</a:t>
            </a:r>
          </a:p>
        </p:txBody>
      </p:sp>
      <p:sp>
        <p:nvSpPr>
          <p:cNvPr id="4" name="Rectangle 2"/>
          <p:cNvSpPr txBox="1">
            <a:spLocks noChangeArrowheads="1"/>
          </p:cNvSpPr>
          <p:nvPr/>
        </p:nvSpPr>
        <p:spPr bwMode="gray">
          <a:xfrm>
            <a:off x="0" y="145448"/>
            <a:ext cx="9144002" cy="1631216"/>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smtClean="0"/>
              <a:t>Стре­лок </a:t>
            </a:r>
            <a:r>
              <a:rPr lang="ru-RU" sz="2000" i="1" dirty="0"/>
              <a:t>стре­ля­ет по ми­ше­ни один раз. </a:t>
            </a:r>
            <a:r>
              <a:rPr lang="ru-RU" sz="2000" i="1" dirty="0" smtClean="0"/>
              <a:t>В </a:t>
            </a:r>
            <a:r>
              <a:rPr lang="ru-RU" sz="2000" i="1" dirty="0"/>
              <a:t>слу­чае </a:t>
            </a:r>
            <a:r>
              <a:rPr lang="ru-RU" sz="2000" i="1" dirty="0" smtClean="0"/>
              <a:t>про­ма­ха</a:t>
            </a:r>
          </a:p>
          <a:p>
            <a:r>
              <a:rPr lang="ru-RU" sz="2000" i="1" dirty="0" smtClean="0"/>
              <a:t>стре­лок </a:t>
            </a:r>
            <a:r>
              <a:rPr lang="ru-RU" sz="2000" i="1" dirty="0"/>
              <a:t>де­ла­ет вто­рой вы­стрел по той же ми­ше­ни. Ве­ро­ят­ность </a:t>
            </a:r>
            <a:r>
              <a:rPr lang="ru-RU" sz="2000" i="1" dirty="0" smtClean="0"/>
              <a:t>по­пасть </a:t>
            </a:r>
            <a:r>
              <a:rPr lang="ru-RU" sz="2000" i="1" dirty="0"/>
              <a:t>в ми­шень при одном вы­стре­ле равна 0,7. Най­ди­те ве­ро­ят­ность того, что ми­шень будет по­ра­же­на (либо пер­вым, либо вто­рым вы­стре­лом).</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0,91.</a:t>
            </a:r>
          </a:p>
        </p:txBody>
      </p:sp>
      <p:sp>
        <p:nvSpPr>
          <p:cNvPr id="7" name="Rectangle 2"/>
          <p:cNvSpPr txBox="1">
            <a:spLocks noChangeArrowheads="1"/>
          </p:cNvSpPr>
          <p:nvPr/>
        </p:nvSpPr>
        <p:spPr bwMode="auto">
          <a:xfrm>
            <a:off x="7850038" y="52683"/>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501061</a:t>
            </a:r>
            <a:endParaRPr lang="ru-RU" sz="2400" dirty="0" smtClean="0"/>
          </a:p>
        </p:txBody>
      </p:sp>
    </p:spTree>
    <p:extLst>
      <p:ext uri="{BB962C8B-B14F-4D97-AF65-F5344CB8AC3E}">
        <p14:creationId xmlns:p14="http://schemas.microsoft.com/office/powerpoint/2010/main" val="333489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 y="2309654"/>
                <a:ext cx="9144001" cy="4469750"/>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a:latin typeface="+mn-lt"/>
                  </a:rPr>
                  <a:t>А = </a:t>
                </a:r>
                <a:r>
                  <a:rPr lang="en-US" sz="2000" dirty="0" smtClean="0">
                    <a:latin typeface="+mn-lt"/>
                  </a:rPr>
                  <a:t>{</a:t>
                </a:r>
                <a:r>
                  <a:rPr lang="ru-RU" sz="2000" dirty="0" smtClean="0">
                    <a:latin typeface="+mn-lt"/>
                  </a:rPr>
                  <a:t>цель уничтожена</a:t>
                </a:r>
                <a:r>
                  <a:rPr lang="en-US" sz="2400" dirty="0" smtClean="0">
                    <a:latin typeface="+mn-lt"/>
                  </a:rPr>
                  <a:t>}</a:t>
                </a:r>
                <a:r>
                  <a:rPr lang="ru-RU" sz="2400" dirty="0">
                    <a:latin typeface="+mn-lt"/>
                  </a:rPr>
                  <a:t>, </a:t>
                </a:r>
                <a:r>
                  <a:rPr lang="ru-RU" sz="2000" dirty="0">
                    <a:latin typeface="+mn-lt"/>
                  </a:rPr>
                  <a:t>Р(А</a:t>
                </a:r>
                <a:r>
                  <a:rPr lang="ru-RU" sz="2000" dirty="0" smtClean="0">
                    <a:latin typeface="+mn-lt"/>
                  </a:rPr>
                  <a:t>)</a:t>
                </a:r>
                <a:r>
                  <a:rPr lang="ru-RU" sz="2000" dirty="0" smtClean="0">
                    <a:latin typeface="+mn-lt"/>
                    <a:sym typeface="Symbol"/>
                  </a:rPr>
                  <a:t>0,98; </a:t>
                </a:r>
                <a14:m>
                  <m:oMath xmlns:m="http://schemas.openxmlformats.org/officeDocument/2006/math">
                    <m:r>
                      <a:rPr lang="ru-RU" sz="2000" b="0" i="0" dirty="0" smtClean="0">
                        <a:latin typeface="Cambria Math"/>
                      </a:rPr>
                      <m:t> </m:t>
                    </m:r>
                    <m:acc>
                      <m:accPr>
                        <m:chr m:val="̅"/>
                        <m:ctrlPr>
                          <a:rPr lang="ru-RU" sz="2000" i="1" dirty="0">
                            <a:latin typeface="Cambria Math"/>
                          </a:rPr>
                        </m:ctrlPr>
                      </m:accPr>
                      <m:e>
                        <m:r>
                          <a:rPr lang="ru-RU" sz="2000" i="1" dirty="0">
                            <a:latin typeface="Cambria Math"/>
                          </a:rPr>
                          <m:t>А</m:t>
                        </m:r>
                      </m:e>
                    </m:acc>
                  </m:oMath>
                </a14:m>
                <a:r>
                  <a:rPr lang="ru-RU" sz="2000" dirty="0">
                    <a:latin typeface="+mn-lt"/>
                  </a:rPr>
                  <a:t> = </a:t>
                </a:r>
                <a:r>
                  <a:rPr lang="en-US" sz="2000" dirty="0" smtClean="0">
                    <a:latin typeface="+mn-lt"/>
                  </a:rPr>
                  <a:t>{</a:t>
                </a:r>
                <a:r>
                  <a:rPr lang="ru-RU" sz="2000" dirty="0" smtClean="0">
                    <a:latin typeface="+mn-lt"/>
                  </a:rPr>
                  <a:t>цель </a:t>
                </a:r>
                <a:r>
                  <a:rPr lang="ru-RU" sz="2000" b="1" dirty="0" smtClean="0">
                    <a:latin typeface="+mn-lt"/>
                  </a:rPr>
                  <a:t>не</a:t>
                </a:r>
                <a:r>
                  <a:rPr lang="ru-RU" sz="2000" dirty="0" smtClean="0">
                    <a:latin typeface="+mn-lt"/>
                  </a:rPr>
                  <a:t> </a:t>
                </a:r>
                <a:r>
                  <a:rPr lang="ru-RU" sz="2000" dirty="0">
                    <a:latin typeface="+mn-lt"/>
                  </a:rPr>
                  <a:t>уничтожена</a:t>
                </a:r>
                <a:r>
                  <a:rPr lang="en-US" sz="2400" dirty="0" smtClean="0">
                    <a:latin typeface="+mn-lt"/>
                  </a:rPr>
                  <a:t>}</a:t>
                </a:r>
                <a:r>
                  <a:rPr lang="ru-RU" sz="2400" dirty="0" smtClean="0">
                    <a:latin typeface="+mn-lt"/>
                  </a:rPr>
                  <a:t>,</a:t>
                </a:r>
                <a:r>
                  <a:rPr lang="ru-RU" sz="2000" dirty="0" smtClean="0">
                    <a:latin typeface="+mn-lt"/>
                  </a:rPr>
                  <a:t>Р</a:t>
                </a:r>
                <a:r>
                  <a:rPr lang="ru-RU" sz="2000" dirty="0">
                    <a:latin typeface="+mn-lt"/>
                  </a:rPr>
                  <a:t>(</a:t>
                </a:r>
                <a14:m>
                  <m:oMath xmlns:m="http://schemas.openxmlformats.org/officeDocument/2006/math">
                    <m:acc>
                      <m:accPr>
                        <m:chr m:val="̅"/>
                        <m:ctrlPr>
                          <a:rPr lang="ru-RU" sz="2000" i="1" dirty="0">
                            <a:latin typeface="Cambria Math"/>
                          </a:rPr>
                        </m:ctrlPr>
                      </m:accPr>
                      <m:e>
                        <m:r>
                          <a:rPr lang="ru-RU" sz="2000" i="1" dirty="0">
                            <a:latin typeface="Cambria Math"/>
                          </a:rPr>
                          <m:t>А</m:t>
                        </m:r>
                      </m:e>
                    </m:acc>
                  </m:oMath>
                </a14:m>
                <a:r>
                  <a:rPr lang="ru-RU" sz="2000" dirty="0">
                    <a:latin typeface="+mn-lt"/>
                  </a:rPr>
                  <a:t>)</a:t>
                </a:r>
                <a:r>
                  <a:rPr lang="ru-RU" sz="2000" dirty="0" smtClean="0">
                    <a:latin typeface="+mn-lt"/>
                  </a:rPr>
                  <a:t>≤0,02</a:t>
                </a:r>
              </a:p>
              <a:p>
                <a:r>
                  <a:rPr lang="ru-RU" sz="2000" dirty="0" smtClean="0">
                    <a:latin typeface="+mn-lt"/>
                  </a:rPr>
                  <a:t>Переформулируем задачу: сколько выстрелов надо сделать, чтобы вероятность непопадания была меньше или равна 0,02.</a:t>
                </a:r>
              </a:p>
              <a:p>
                <a:r>
                  <a:rPr lang="ru-RU" sz="2000" dirty="0">
                    <a:latin typeface="+mn-lt"/>
                  </a:rPr>
                  <a:t>Найдем вероятность противоположного события, состоящего в том, что цель не будет уничтожена за </a:t>
                </a:r>
                <a:r>
                  <a:rPr lang="ru-RU" sz="2000" i="1" dirty="0">
                    <a:latin typeface="+mn-lt"/>
                  </a:rPr>
                  <a:t>n</a:t>
                </a:r>
                <a:r>
                  <a:rPr lang="ru-RU" sz="2000" dirty="0">
                    <a:latin typeface="+mn-lt"/>
                  </a:rPr>
                  <a:t> выстрелов. Вероятность промахнуться при первом выстреле равна 0,6, а при каждом следующем — 0,4. Эти события независимые, вероятность их произведения равна произведению вероятности этих событий. Поэтому вероятность промахнуться при </a:t>
                </a:r>
                <a:r>
                  <a:rPr lang="ru-RU" sz="2000" i="1" dirty="0">
                    <a:latin typeface="+mn-lt"/>
                  </a:rPr>
                  <a:t>n</a:t>
                </a:r>
                <a:r>
                  <a:rPr lang="ru-RU" sz="2000" dirty="0">
                    <a:latin typeface="+mn-lt"/>
                  </a:rPr>
                  <a:t> выстрелах р</a:t>
                </a:r>
                <a:r>
                  <a:rPr lang="ru-RU" sz="2000" dirty="0" smtClean="0">
                    <a:latin typeface="+mn-lt"/>
                  </a:rPr>
                  <a:t>авна</a:t>
                </a:r>
                <a:r>
                  <a:rPr lang="ru-RU" sz="2000" dirty="0">
                    <a:latin typeface="+mn-lt"/>
                  </a:rPr>
                  <a:t>: </a:t>
                </a:r>
                <a:endParaRPr lang="ru-RU" sz="2000" b="0" i="0" dirty="0" smtClean="0">
                  <a:latin typeface="Cambria Math"/>
                </a:endParaRPr>
              </a:p>
              <a:p>
                <a14:m>
                  <m:oMath xmlns:m="http://schemas.openxmlformats.org/officeDocument/2006/math">
                    <m:r>
                      <a:rPr lang="en-US" sz="2000" b="0" i="0" smtClean="0">
                        <a:latin typeface="Cambria Math"/>
                      </a:rPr>
                      <m:t>  </m:t>
                    </m:r>
                    <m:r>
                      <a:rPr lang="ru-RU" sz="2000" b="0" i="1" smtClean="0">
                        <a:latin typeface="Cambria Math"/>
                      </a:rPr>
                      <m:t>0,6</m:t>
                    </m:r>
                    <m:r>
                      <a:rPr lang="ru-RU" sz="2000" b="0" i="1" smtClean="0">
                        <a:latin typeface="Cambria Math"/>
                        <a:ea typeface="Cambria Math"/>
                      </a:rPr>
                      <m:t>∙</m:t>
                    </m:r>
                    <m:sSup>
                      <m:sSupPr>
                        <m:ctrlPr>
                          <a:rPr lang="ru-RU" sz="2000" b="0" i="1" smtClean="0">
                            <a:latin typeface="Cambria Math"/>
                          </a:rPr>
                        </m:ctrlPr>
                      </m:sSupPr>
                      <m:e>
                        <m:d>
                          <m:dPr>
                            <m:ctrlPr>
                              <a:rPr lang="ru-RU" sz="2000" b="0" i="1" smtClean="0">
                                <a:latin typeface="Cambria Math"/>
                              </a:rPr>
                            </m:ctrlPr>
                          </m:dPr>
                          <m:e>
                            <m:r>
                              <a:rPr lang="ru-RU" sz="2000" b="0" i="1" smtClean="0">
                                <a:latin typeface="Cambria Math"/>
                              </a:rPr>
                              <m:t>0,4</m:t>
                            </m:r>
                          </m:e>
                        </m:d>
                      </m:e>
                      <m:sup>
                        <m:r>
                          <a:rPr lang="en-US" sz="2000" b="0" i="1" smtClean="0">
                            <a:latin typeface="Cambria Math"/>
                          </a:rPr>
                          <m:t>𝑛</m:t>
                        </m:r>
                        <m:r>
                          <a:rPr lang="en-US" sz="2000" b="0" i="1" smtClean="0">
                            <a:latin typeface="Cambria Math"/>
                          </a:rPr>
                          <m:t>−1</m:t>
                        </m:r>
                      </m:sup>
                    </m:sSup>
                    <m:r>
                      <a:rPr lang="ru-RU" sz="2000" b="0" i="1" smtClean="0">
                        <a:latin typeface="Cambria Math"/>
                        <a:ea typeface="Cambria Math"/>
                      </a:rPr>
                      <m:t>≤</m:t>
                    </m:r>
                    <m:r>
                      <a:rPr lang="en-US" sz="2000" b="0" i="1" smtClean="0">
                        <a:latin typeface="Cambria Math"/>
                        <a:ea typeface="Cambria Math"/>
                      </a:rPr>
                      <m:t>0,02</m:t>
                    </m:r>
                  </m:oMath>
                </a14:m>
                <a:r>
                  <a:rPr lang="ru-RU" sz="2000" dirty="0"/>
                  <a:t> </a:t>
                </a:r>
                <a:r>
                  <a:rPr lang="ru-RU" sz="2000" dirty="0" smtClean="0"/>
                  <a:t>, </a:t>
                </a:r>
                <a:r>
                  <a:rPr lang="ru-RU" sz="2000" dirty="0" smtClean="0">
                    <a:latin typeface="+mn-lt"/>
                  </a:rPr>
                  <a:t>т.е.</a:t>
                </a:r>
                <a:r>
                  <a:rPr lang="ru-RU" sz="2000" dirty="0" smtClean="0"/>
                  <a:t> </a:t>
                </a:r>
                <a:r>
                  <a:rPr lang="ru-RU" sz="2000" dirty="0" smtClean="0">
                    <a:latin typeface="+mn-lt"/>
                  </a:rPr>
                  <a:t>(</a:t>
                </a:r>
                <a14:m>
                  <m:oMath xmlns:m="http://schemas.openxmlformats.org/officeDocument/2006/math">
                    <m:r>
                      <a:rPr lang="ru-RU" sz="2000" i="1">
                        <a:latin typeface="Cambria Math"/>
                      </a:rPr>
                      <m:t>0,6</m:t>
                    </m:r>
                    <m:r>
                      <a:rPr lang="ru-RU" sz="2000" i="1">
                        <a:latin typeface="Cambria Math"/>
                        <a:ea typeface="Cambria Math"/>
                      </a:rPr>
                      <m:t>∙</m:t>
                    </m:r>
                  </m:oMath>
                </a14:m>
                <a:r>
                  <a:rPr lang="ru-RU" sz="2000" dirty="0" smtClean="0">
                    <a:latin typeface="+mn-lt"/>
                  </a:rPr>
                  <a:t>0,4</a:t>
                </a:r>
                <a14:m>
                  <m:oMath xmlns:m="http://schemas.openxmlformats.org/officeDocument/2006/math">
                    <m:r>
                      <a:rPr lang="ru-RU" sz="2000" i="1">
                        <a:latin typeface="Cambria Math"/>
                        <a:ea typeface="Cambria Math"/>
                      </a:rPr>
                      <m:t>∙</m:t>
                    </m:r>
                  </m:oMath>
                </a14:m>
                <a:r>
                  <a:rPr lang="ru-RU" sz="2000" dirty="0" smtClean="0">
                    <a:latin typeface="+mn-lt"/>
                  </a:rPr>
                  <a:t>0,4</a:t>
                </a:r>
                <a14:m>
                  <m:oMath xmlns:m="http://schemas.openxmlformats.org/officeDocument/2006/math">
                    <m:r>
                      <a:rPr lang="ru-RU" sz="2000" i="1">
                        <a:latin typeface="Cambria Math"/>
                        <a:ea typeface="Cambria Math"/>
                      </a:rPr>
                      <m:t>∙∙∙</m:t>
                    </m:r>
                  </m:oMath>
                </a14:m>
                <a:r>
                  <a:rPr lang="ru-RU" sz="2000" dirty="0" smtClean="0">
                    <a:latin typeface="+mn-lt"/>
                  </a:rPr>
                  <a:t>0,4</a:t>
                </a:r>
                <a:r>
                  <a:rPr lang="ru-RU" sz="2000" dirty="0" smtClean="0">
                    <a:latin typeface="+mn-lt"/>
                    <a:ea typeface="Cambria Math"/>
                  </a:rPr>
                  <a:t> </a:t>
                </a:r>
                <a14:m>
                  <m:oMath xmlns:m="http://schemas.openxmlformats.org/officeDocument/2006/math">
                    <m:r>
                      <a:rPr lang="ru-RU" sz="2000" i="1">
                        <a:latin typeface="Cambria Math"/>
                        <a:ea typeface="Cambria Math"/>
                      </a:rPr>
                      <m:t>≤</m:t>
                    </m:r>
                    <m:r>
                      <a:rPr lang="en-US" sz="2000" i="1">
                        <a:latin typeface="Cambria Math"/>
                        <a:ea typeface="Cambria Math"/>
                      </a:rPr>
                      <m:t>0,02</m:t>
                    </m:r>
                    <m:r>
                      <a:rPr lang="ru-RU" sz="2000" b="0" i="0" smtClean="0">
                        <a:latin typeface="Cambria Math"/>
                        <a:ea typeface="Cambria Math"/>
                      </a:rPr>
                      <m:t>)</m:t>
                    </m:r>
                  </m:oMath>
                </a14:m>
                <a:endParaRPr lang="ru-RU" sz="2000" dirty="0" smtClean="0"/>
              </a:p>
              <a:p>
                <a:r>
                  <a:rPr lang="ru-RU" sz="2000" dirty="0" smtClean="0">
                    <a:latin typeface="+mn-lt"/>
                  </a:rPr>
                  <a:t>Последовательно </a:t>
                </a:r>
                <a:r>
                  <a:rPr lang="ru-RU" sz="2000" dirty="0">
                    <a:latin typeface="+mn-lt"/>
                  </a:rPr>
                  <a:t>проверяя значения </a:t>
                </a:r>
                <a:r>
                  <a:rPr lang="en-US" sz="2000" dirty="0" smtClean="0">
                    <a:latin typeface="+mn-lt"/>
                  </a:rPr>
                  <a:t>n</a:t>
                </a:r>
                <a:r>
                  <a:rPr lang="ru-RU" sz="2000" dirty="0" smtClean="0">
                    <a:latin typeface="+mn-lt"/>
                  </a:rPr>
                  <a:t>, </a:t>
                </a:r>
                <a:r>
                  <a:rPr lang="ru-RU" sz="2000" dirty="0">
                    <a:latin typeface="+mn-lt"/>
                  </a:rPr>
                  <a:t>равные 1, 2, 3 и т. д. находим, что искомым решением </a:t>
                </a:r>
                <a:r>
                  <a:rPr lang="ru-RU" sz="2000" dirty="0" smtClean="0">
                    <a:latin typeface="+mn-lt"/>
                  </a:rPr>
                  <a:t>является</a:t>
                </a:r>
                <a:r>
                  <a:rPr lang="en-US" sz="2000" dirty="0" smtClean="0">
                    <a:latin typeface="+mn-lt"/>
                  </a:rPr>
                  <a:t> n=5</a:t>
                </a:r>
                <a:r>
                  <a:rPr lang="ru-RU" sz="2000" dirty="0" smtClean="0">
                    <a:latin typeface="+mn-lt"/>
                  </a:rPr>
                  <a:t>. </a:t>
                </a:r>
                <a:r>
                  <a:rPr lang="ru-RU" sz="2000" dirty="0">
                    <a:latin typeface="+mn-lt"/>
                  </a:rPr>
                  <a:t>Следовательно, необходимо сделать 5 выстрелов. </a:t>
                </a:r>
                <a:endParaRPr lang="en-US" sz="2000" dirty="0" smtClean="0">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 y="2309654"/>
                <a:ext cx="9144001" cy="4469750"/>
              </a:xfrm>
              <a:prstGeom prst="rect">
                <a:avLst/>
              </a:prstGeom>
              <a:blipFill rotWithShape="1">
                <a:blip r:embed="rId2" cstate="print"/>
                <a:stretch>
                  <a:fillRect l="-599" t="-408" r="-466" b="-1087"/>
                </a:stretch>
              </a:blipFill>
              <a:ln w="19050">
                <a:solidFill>
                  <a:schemeClr val="accent3">
                    <a:lumMod val="65000"/>
                  </a:schemeClr>
                </a:solidFill>
              </a:ln>
            </p:spPr>
            <p:txBody>
              <a:bodyPr/>
              <a:lstStyle/>
              <a:p>
                <a:r>
                  <a:rPr lang="ru-RU">
                    <a:noFill/>
                  </a:rPr>
                  <a:t> </a:t>
                </a:r>
              </a:p>
            </p:txBody>
          </p:sp>
        </mc:Fallback>
      </mc:AlternateContent>
      <p:sp>
        <p:nvSpPr>
          <p:cNvPr id="4" name="Rectangle 2"/>
          <p:cNvSpPr txBox="1">
            <a:spLocks noChangeArrowheads="1"/>
          </p:cNvSpPr>
          <p:nvPr/>
        </p:nvSpPr>
        <p:spPr bwMode="gray">
          <a:xfrm>
            <a:off x="-1" y="42607"/>
            <a:ext cx="9144001" cy="2246769"/>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При артиллерийской стрельбе автоматическая система </a:t>
            </a:r>
            <a:r>
              <a:rPr lang="ru-RU" sz="2000" i="1" dirty="0" smtClean="0"/>
              <a:t>      делает </a:t>
            </a:r>
            <a:r>
              <a:rPr lang="ru-RU" sz="2000" i="1" dirty="0"/>
              <a:t>выстрел по цели. Если цель не уничтожена, то система делает повторный выстрел. Выстрелы повторяются до тех пор, пока цель не будет уничтожена. Вероятность уничтожения некоторой цели при первом выстреле равна 0,4, а при каждом последующем — 0,6. Сколько выстрелов потребуется для того, чтобы вероятность уничтожения цели была не менее 0,98</a:t>
            </a:r>
            <a:r>
              <a:rPr lang="ru-RU" sz="2000" i="1" dirty="0" smtClean="0"/>
              <a:t>?</a:t>
            </a:r>
            <a:endParaRPr lang="ru-RU" sz="2000" i="1" dirty="0"/>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a:t>
            </a:r>
            <a:r>
              <a:rPr lang="ru-RU" sz="2800" i="1" dirty="0">
                <a:solidFill>
                  <a:srgbClr val="FF0000"/>
                </a:solidFill>
                <a:latin typeface="+mn-lt"/>
              </a:rPr>
              <a:t>5</a:t>
            </a:r>
            <a:r>
              <a:rPr lang="ru-RU" sz="2800" i="1" dirty="0" smtClean="0">
                <a:solidFill>
                  <a:srgbClr val="FF0000"/>
                </a:solidFill>
                <a:latin typeface="+mn-lt"/>
              </a:rPr>
              <a:t>.</a:t>
            </a:r>
          </a:p>
        </p:txBody>
      </p:sp>
      <p:sp>
        <p:nvSpPr>
          <p:cNvPr id="7" name="Rectangle 2"/>
          <p:cNvSpPr txBox="1">
            <a:spLocks noChangeArrowheads="1"/>
          </p:cNvSpPr>
          <p:nvPr/>
        </p:nvSpPr>
        <p:spPr bwMode="auto">
          <a:xfrm>
            <a:off x="7850037" y="0"/>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320187</a:t>
            </a:r>
            <a:endParaRPr lang="ru-RU" sz="2400" dirty="0" smtClean="0"/>
          </a:p>
        </p:txBody>
      </p:sp>
    </p:spTree>
    <p:extLst>
      <p:ext uri="{BB962C8B-B14F-4D97-AF65-F5344CB8AC3E}">
        <p14:creationId xmlns:p14="http://schemas.microsoft.com/office/powerpoint/2010/main" val="35914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iterate type="lt">
                                    <p:tmPct val="0"/>
                                  </p:iterate>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1000" fill="hold"/>
                                        <p:tgtEl>
                                          <p:spTgt spid="6">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iterate type="lt">
                                    <p:tmPct val="0"/>
                                  </p:iterate>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p:cTn id="21" dur="1000" fill="hold"/>
                                        <p:tgtEl>
                                          <p:spTgt spid="6">
                                            <p:txEl>
                                              <p:pRg st="3" end="3"/>
                                            </p:txEl>
                                          </p:spTgt>
                                        </p:tgtEl>
                                        <p:attrNameLst>
                                          <p:attrName>ppt_x</p:attrName>
                                        </p:attrNameLst>
                                      </p:cBhvr>
                                      <p:tavLst>
                                        <p:tav tm="0">
                                          <p:val>
                                            <p:strVal val="#ppt_x-.2"/>
                                          </p:val>
                                        </p:tav>
                                        <p:tav tm="100000">
                                          <p:val>
                                            <p:strVal val="#ppt_x"/>
                                          </p:val>
                                        </p:tav>
                                      </p:tavLst>
                                    </p:anim>
                                    <p:anim calcmode="lin" valueType="num">
                                      <p:cBhvr>
                                        <p:cTn id="22" dur="1000" fill="hold"/>
                                        <p:tgtEl>
                                          <p:spTgt spid="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xEl>
                                              <p:pRg st="3" end="3"/>
                                            </p:txEl>
                                          </p:spTgt>
                                        </p:tgtEl>
                                      </p:cBhvr>
                                    </p:animEffect>
                                  </p:childTnLst>
                                </p:cTn>
                              </p:par>
                            </p:childTnLst>
                          </p:cTn>
                        </p:par>
                        <p:par>
                          <p:cTn id="24" fill="hold">
                            <p:stCondLst>
                              <p:cond delay="1000"/>
                            </p:stCondLst>
                            <p:childTnLst>
                              <p:par>
                                <p:cTn id="25" presetID="29" presetClass="entr" presetSubtype="0" fill="hold" nodeType="afterEffect">
                                  <p:stCondLst>
                                    <p:cond delay="0"/>
                                  </p:stCondLst>
                                  <p:iterate type="lt">
                                    <p:tmPct val="0"/>
                                  </p:iterate>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p:cTn id="27" dur="1000" fill="hold"/>
                                        <p:tgtEl>
                                          <p:spTgt spid="6">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iterate type="lt">
                                    <p:tmPct val="0"/>
                                  </p:iterate>
                                  <p:childTnLst>
                                    <p:set>
                                      <p:cBhvr>
                                        <p:cTn id="33" dur="1" fill="hold">
                                          <p:stCondLst>
                                            <p:cond delay="0"/>
                                          </p:stCondLst>
                                        </p:cTn>
                                        <p:tgtEl>
                                          <p:spTgt spid="6">
                                            <p:txEl>
                                              <p:pRg st="5" end="5"/>
                                            </p:txEl>
                                          </p:spTgt>
                                        </p:tgtEl>
                                        <p:attrNameLst>
                                          <p:attrName>style.visibility</p:attrName>
                                        </p:attrNameLst>
                                      </p:cBhvr>
                                      <p:to>
                                        <p:strVal val="visible"/>
                                      </p:to>
                                    </p:set>
                                    <p:anim calcmode="lin" valueType="num">
                                      <p:cBhvr>
                                        <p:cTn id="34" dur="1000" fill="hold"/>
                                        <p:tgtEl>
                                          <p:spTgt spid="6">
                                            <p:txEl>
                                              <p:pRg st="5" end="5"/>
                                            </p:txEl>
                                          </p:spTgt>
                                        </p:tgtEl>
                                        <p:attrNameLst>
                                          <p:attrName>ppt_x</p:attrName>
                                        </p:attrNameLst>
                                      </p:cBhvr>
                                      <p:tavLst>
                                        <p:tav tm="0">
                                          <p:val>
                                            <p:strVal val="#ppt_x-.2"/>
                                          </p:val>
                                        </p:tav>
                                        <p:tav tm="100000">
                                          <p:val>
                                            <p:strVal val="#ppt_x"/>
                                          </p:val>
                                        </p:tav>
                                      </p:tavLst>
                                    </p:anim>
                                    <p:anim calcmode="lin" valueType="num">
                                      <p:cBhvr>
                                        <p:cTn id="35" dur="1000" fill="hold"/>
                                        <p:tgtEl>
                                          <p:spTgt spid="6">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6" dur="10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ppt_x</p:attrName>
                                        </p:attrNameLst>
                                      </p:cBhvr>
                                      <p:tavLst>
                                        <p:tav tm="0">
                                          <p:val>
                                            <p:strVal val="#ppt_x-.2"/>
                                          </p:val>
                                        </p:tav>
                                        <p:tav tm="100000">
                                          <p:val>
                                            <p:strVal val="#ppt_x"/>
                                          </p:val>
                                        </p:tav>
                                      </p:tavLst>
                                    </p:anim>
                                    <p:anim calcmode="lin" valueType="num">
                                      <p:cBhvr>
                                        <p:cTn id="4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2309654"/>
            <a:ext cx="9144001" cy="3785652"/>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Другое решение:</a:t>
            </a:r>
            <a:endParaRPr lang="en-US" sz="2000" i="1" u="sng" dirty="0" smtClean="0">
              <a:latin typeface="+mn-lt"/>
            </a:endParaRPr>
          </a:p>
          <a:p>
            <a:r>
              <a:rPr lang="ru-RU" sz="2000" dirty="0" smtClean="0">
                <a:latin typeface="+mn-lt"/>
              </a:rPr>
              <a:t>Можно </a:t>
            </a:r>
            <a:r>
              <a:rPr lang="ru-RU" sz="2000" dirty="0">
                <a:latin typeface="+mn-lt"/>
              </a:rPr>
              <a:t>ре­шать за­да­чу «по дей­стви­ям», вы­чис­ляя ве­ро­ят­ность уце­леть после ряда по­сле­до­ва­тель­ных про­ма­хов: </a:t>
            </a:r>
          </a:p>
          <a:p>
            <a:r>
              <a:rPr lang="ru-RU" sz="2000" dirty="0" smtClean="0">
                <a:latin typeface="+mn-lt"/>
              </a:rPr>
              <a:t>Р(1</a:t>
            </a:r>
            <a:r>
              <a:rPr lang="ru-RU" sz="2000" dirty="0">
                <a:latin typeface="+mn-lt"/>
              </a:rPr>
              <a:t>) = 0,6. </a:t>
            </a:r>
          </a:p>
          <a:p>
            <a:r>
              <a:rPr lang="ru-RU" sz="2000" dirty="0" smtClean="0">
                <a:latin typeface="+mn-lt"/>
              </a:rPr>
              <a:t>Р(2</a:t>
            </a:r>
            <a:r>
              <a:rPr lang="ru-RU" sz="2000" dirty="0">
                <a:latin typeface="+mn-lt"/>
              </a:rPr>
              <a:t>) = Р(1)·0,4 = 0,24. </a:t>
            </a:r>
          </a:p>
          <a:p>
            <a:r>
              <a:rPr lang="ru-RU" sz="2000" dirty="0" smtClean="0">
                <a:latin typeface="+mn-lt"/>
              </a:rPr>
              <a:t>Р(3</a:t>
            </a:r>
            <a:r>
              <a:rPr lang="ru-RU" sz="2000" dirty="0">
                <a:latin typeface="+mn-lt"/>
              </a:rPr>
              <a:t>) = Р(2)·0,4 = 0,096. </a:t>
            </a:r>
          </a:p>
          <a:p>
            <a:r>
              <a:rPr lang="ru-RU" sz="2000" dirty="0" smtClean="0">
                <a:latin typeface="+mn-lt"/>
              </a:rPr>
              <a:t>Р(4</a:t>
            </a:r>
            <a:r>
              <a:rPr lang="ru-RU" sz="2000" dirty="0">
                <a:latin typeface="+mn-lt"/>
              </a:rPr>
              <a:t>) = Р(3)·0,4 = 0,0384; </a:t>
            </a:r>
          </a:p>
          <a:p>
            <a:r>
              <a:rPr lang="ru-RU" sz="2000" dirty="0" smtClean="0">
                <a:latin typeface="+mn-lt"/>
              </a:rPr>
              <a:t>Р(5</a:t>
            </a:r>
            <a:r>
              <a:rPr lang="ru-RU" sz="2000" dirty="0">
                <a:latin typeface="+mn-lt"/>
              </a:rPr>
              <a:t>) = Р(4)·0,4 = 0,01536. </a:t>
            </a:r>
          </a:p>
          <a:p>
            <a:r>
              <a:rPr lang="ru-RU" sz="2000" dirty="0" smtClean="0">
                <a:latin typeface="+mn-lt"/>
              </a:rPr>
              <a:t>По­след­няя </a:t>
            </a:r>
            <a:r>
              <a:rPr lang="ru-RU" sz="2000" dirty="0">
                <a:latin typeface="+mn-lt"/>
              </a:rPr>
              <a:t>ве­ро­ят­ность мень­ше 0,02, по­это­му до­ста­точ­но пяти вы­стре­лов по ми­ше­ни.</a:t>
            </a:r>
          </a:p>
          <a:p>
            <a:endParaRPr lang="ru-RU" sz="2000" dirty="0">
              <a:latin typeface="+mn-lt"/>
            </a:endParaRPr>
          </a:p>
          <a:p>
            <a:r>
              <a:rPr lang="ru-RU" sz="2000" dirty="0">
                <a:latin typeface="+mn-lt"/>
              </a:rPr>
              <a:t> </a:t>
            </a:r>
          </a:p>
        </p:txBody>
      </p:sp>
      <p:sp>
        <p:nvSpPr>
          <p:cNvPr id="4" name="Rectangle 2"/>
          <p:cNvSpPr txBox="1">
            <a:spLocks noChangeArrowheads="1"/>
          </p:cNvSpPr>
          <p:nvPr/>
        </p:nvSpPr>
        <p:spPr bwMode="gray">
          <a:xfrm>
            <a:off x="-1" y="42607"/>
            <a:ext cx="9144001" cy="2246769"/>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При артиллерийской стрельбе автоматическая система </a:t>
            </a:r>
            <a:r>
              <a:rPr lang="ru-RU" sz="2000" i="1" dirty="0" smtClean="0"/>
              <a:t>      делает </a:t>
            </a:r>
            <a:r>
              <a:rPr lang="ru-RU" sz="2000" i="1" dirty="0"/>
              <a:t>выстрел по цели. Если цель не уничтожена, то система делает повторный выстрел. Выстрелы повторяются до тех пор, пока цель не будет уничтожена. Вероятность уничтожения некоторой цели при первом выстреле равна 0,4, а при каждом последующем — 0,6. Сколько выстрелов потребуется для того, чтобы вероятность уничтожения цели была не менее 0,98</a:t>
            </a:r>
            <a:r>
              <a:rPr lang="ru-RU" sz="2000" i="1" dirty="0" smtClean="0"/>
              <a:t>?</a:t>
            </a:r>
            <a:endParaRPr lang="ru-RU" sz="2000" i="1" dirty="0"/>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a:t>
            </a:r>
            <a:r>
              <a:rPr lang="ru-RU" sz="2800" i="1" dirty="0">
                <a:solidFill>
                  <a:srgbClr val="FF0000"/>
                </a:solidFill>
                <a:latin typeface="+mn-lt"/>
              </a:rPr>
              <a:t>5</a:t>
            </a:r>
            <a:r>
              <a:rPr lang="ru-RU" sz="2800" i="1" dirty="0" smtClean="0">
                <a:solidFill>
                  <a:srgbClr val="FF0000"/>
                </a:solidFill>
                <a:latin typeface="+mn-lt"/>
              </a:rPr>
              <a:t>.</a:t>
            </a:r>
          </a:p>
        </p:txBody>
      </p:sp>
      <p:sp>
        <p:nvSpPr>
          <p:cNvPr id="7" name="Rectangle 2"/>
          <p:cNvSpPr txBox="1">
            <a:spLocks noChangeArrowheads="1"/>
          </p:cNvSpPr>
          <p:nvPr/>
        </p:nvSpPr>
        <p:spPr bwMode="auto">
          <a:xfrm>
            <a:off x="7850037" y="0"/>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320187</a:t>
            </a:r>
            <a:endParaRPr lang="ru-RU" sz="2400" dirty="0" smtClean="0"/>
          </a:p>
        </p:txBody>
      </p:sp>
    </p:spTree>
    <p:extLst>
      <p:ext uri="{BB962C8B-B14F-4D97-AF65-F5344CB8AC3E}">
        <p14:creationId xmlns:p14="http://schemas.microsoft.com/office/powerpoint/2010/main" val="379137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252988"/>
            <a:ext cx="9144001" cy="2862322"/>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a:latin typeface="+mn-lt"/>
              </a:rPr>
              <a:t>Анализ пациента может быть положительным по двум причинам: </a:t>
            </a:r>
            <a:r>
              <a:rPr lang="ru-RU" sz="2000" dirty="0" smtClean="0">
                <a:latin typeface="+mn-lt"/>
              </a:rPr>
              <a:t>  А</a:t>
            </a:r>
            <a:r>
              <a:rPr lang="ru-RU" sz="2000" dirty="0">
                <a:latin typeface="+mn-lt"/>
              </a:rPr>
              <a:t>) пациент болеет гепатитом, его анализ верен; </a:t>
            </a:r>
            <a:r>
              <a:rPr lang="ru-RU" sz="2000" dirty="0" smtClean="0">
                <a:latin typeface="+mn-lt"/>
              </a:rPr>
              <a:t>                               B</a:t>
            </a:r>
            <a:r>
              <a:rPr lang="ru-RU" sz="2000" dirty="0">
                <a:latin typeface="+mn-lt"/>
              </a:rPr>
              <a:t>) пациент не болеет гепатитом, его анализ ложен. </a:t>
            </a:r>
            <a:r>
              <a:rPr lang="ru-RU" sz="2000" dirty="0" smtClean="0">
                <a:latin typeface="+mn-lt"/>
              </a:rPr>
              <a:t>                         Это </a:t>
            </a:r>
            <a:r>
              <a:rPr lang="ru-RU" sz="2000" dirty="0">
                <a:latin typeface="+mn-lt"/>
              </a:rPr>
              <a:t>несовместные события, вероятность их суммы равна сумме вероятностей этих событий. Имеем: </a:t>
            </a:r>
            <a:endParaRPr lang="ru-RU" sz="2000" dirty="0" smtClean="0">
              <a:latin typeface="+mn-lt"/>
            </a:endParaRPr>
          </a:p>
          <a:p>
            <a:r>
              <a:rPr lang="ru-RU" sz="2000" dirty="0" smtClean="0">
                <a:latin typeface="+mn-lt"/>
              </a:rPr>
              <a:t>Р(А)=0,9 </a:t>
            </a:r>
            <a:r>
              <a:rPr lang="ru-RU" sz="2000" dirty="0" smtClean="0">
                <a:latin typeface="+mn-lt"/>
                <a:sym typeface="Symbol"/>
              </a:rPr>
              <a:t> 0,05=0,045</a:t>
            </a:r>
          </a:p>
          <a:p>
            <a:r>
              <a:rPr lang="ru-RU" sz="2000" dirty="0" smtClean="0">
                <a:latin typeface="+mn-lt"/>
              </a:rPr>
              <a:t>Р(В)=0,01 </a:t>
            </a:r>
            <a:r>
              <a:rPr lang="ru-RU" sz="2000" dirty="0">
                <a:latin typeface="+mn-lt"/>
                <a:sym typeface="Symbol"/>
              </a:rPr>
              <a:t> </a:t>
            </a:r>
            <a:r>
              <a:rPr lang="ru-RU" sz="2000" dirty="0" smtClean="0">
                <a:latin typeface="+mn-lt"/>
                <a:sym typeface="Symbol"/>
              </a:rPr>
              <a:t>0,95=0,0095</a:t>
            </a:r>
            <a:endParaRPr lang="ru-RU" sz="2000" dirty="0">
              <a:latin typeface="+mn-lt"/>
              <a:sym typeface="Symbol"/>
            </a:endParaRPr>
          </a:p>
          <a:p>
            <a:r>
              <a:rPr lang="ru-RU" sz="2000" dirty="0" smtClean="0">
                <a:latin typeface="+mn-lt"/>
              </a:rPr>
              <a:t>Р(А+В)=Р(А)+Р(В)=0,045+0,0095=0,0545.</a:t>
            </a:r>
            <a:endParaRPr lang="ru-RU" sz="2000" dirty="0"/>
          </a:p>
        </p:txBody>
      </p:sp>
      <p:sp>
        <p:nvSpPr>
          <p:cNvPr id="4" name="Rectangle 2"/>
          <p:cNvSpPr txBox="1">
            <a:spLocks noChangeArrowheads="1"/>
          </p:cNvSpPr>
          <p:nvPr/>
        </p:nvSpPr>
        <p:spPr bwMode="gray">
          <a:xfrm>
            <a:off x="-4" y="42607"/>
            <a:ext cx="9144002" cy="3170099"/>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dirty="0"/>
              <a:t>Всем пациентам с подозрением на гепатит делают анализ крови. Если анализ выявляет гепатит, то результат анализа называется </a:t>
            </a:r>
            <a:r>
              <a:rPr lang="ru-RU" sz="2000" dirty="0">
                <a:solidFill>
                  <a:srgbClr val="FF0000"/>
                </a:solidFill>
              </a:rPr>
              <a:t>положительным</a:t>
            </a:r>
            <a:r>
              <a:rPr lang="ru-RU" sz="2000" dirty="0"/>
              <a:t>. У больных гепатитом пациентов </a:t>
            </a:r>
            <a:r>
              <a:rPr lang="ru-RU" sz="2000" dirty="0" smtClean="0"/>
              <a:t> анализ </a:t>
            </a:r>
            <a:r>
              <a:rPr lang="ru-RU" sz="2000" dirty="0"/>
              <a:t>даёт положительный результат с вероятностью 0,9. </a:t>
            </a:r>
            <a:r>
              <a:rPr lang="ru-RU" sz="2000" dirty="0" smtClean="0"/>
              <a:t>         Если </a:t>
            </a:r>
            <a:r>
              <a:rPr lang="ru-RU" sz="2000" dirty="0"/>
              <a:t>пациент не болен гепатитом, то анализ может дать ложный положительный результат с вероятностью 0,01. Известно, что 5% пациентов, поступающих с подозрением на гепатит, действительно больны гепатитом. Найдите вероятность того, что результат анализа у пациента, поступившего в клинику с подозрением на гепатит, будет положительным.</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0,0545.</a:t>
            </a:r>
          </a:p>
        </p:txBody>
      </p:sp>
      <p:sp>
        <p:nvSpPr>
          <p:cNvPr id="7" name="Rectangle 2"/>
          <p:cNvSpPr txBox="1">
            <a:spLocks noChangeArrowheads="1"/>
          </p:cNvSpPr>
          <p:nvPr/>
        </p:nvSpPr>
        <p:spPr bwMode="auto">
          <a:xfrm>
            <a:off x="7942802" y="90543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320207</a:t>
            </a:r>
            <a:endParaRPr lang="ru-RU" sz="2400" dirty="0" smtClean="0"/>
          </a:p>
        </p:txBody>
      </p:sp>
    </p:spTree>
    <p:extLst>
      <p:ext uri="{BB962C8B-B14F-4D97-AF65-F5344CB8AC3E}">
        <p14:creationId xmlns:p14="http://schemas.microsoft.com/office/powerpoint/2010/main" val="406231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ppt_x</p:attrName>
                                        </p:attrNameLst>
                                      </p:cBhvr>
                                      <p:tavLst>
                                        <p:tav tm="0">
                                          <p:val>
                                            <p:strVal val="#ppt_x-.2"/>
                                          </p:val>
                                        </p:tav>
                                        <p:tav tm="100000">
                                          <p:val>
                                            <p:strVal val="#ppt_x"/>
                                          </p:val>
                                        </p:tav>
                                      </p:tavLst>
                                    </p:anim>
                                    <p:anim calcmode="lin" valueType="num">
                                      <p:cBhvr>
                                        <p:cTn id="1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20751"/>
            <a:ext cx="9144001" cy="5324535"/>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a:latin typeface="+mn-lt"/>
              </a:rPr>
              <a:t>Чтобы пятирублевые монеты оказались в разных карманах, Петя должен взять из кармана одну пятирублевую и две десятирублевые монеты. Это можно сделать тремя способами: 5, 10, 10; 10, 5, 10 или 10, 10, 5. Эти события несовместные, вероятность их суммы равна сумме вероятностей этих событий: </a:t>
            </a:r>
          </a:p>
          <a:p>
            <a:r>
              <a:rPr lang="ru-RU" sz="2000" dirty="0"/>
              <a:t/>
            </a:r>
            <a:br>
              <a:rPr lang="ru-RU" sz="2000" dirty="0"/>
            </a:br>
            <a:r>
              <a:rPr lang="ru-RU" sz="2000" b="1" dirty="0">
                <a:latin typeface="+mn-lt"/>
              </a:rPr>
              <a:t>Другое рассуждение.</a:t>
            </a:r>
            <a:r>
              <a:rPr lang="ru-RU" sz="2000" dirty="0">
                <a:latin typeface="+mn-lt"/>
              </a:rPr>
              <a:t> </a:t>
            </a:r>
            <a:br>
              <a:rPr lang="ru-RU" sz="2000" dirty="0">
                <a:latin typeface="+mn-lt"/>
              </a:rPr>
            </a:br>
            <a:r>
              <a:rPr lang="ru-RU" sz="2000" dirty="0">
                <a:latin typeface="+mn-lt"/>
              </a:rPr>
              <a:t>Вероятность того, что Петя взял пятирублевую монету, затем десятирублевую, и затем еще одну десятирублевую (в указанном порядке) равна </a:t>
            </a:r>
          </a:p>
          <a:p>
            <a:r>
              <a:rPr lang="ru-RU" sz="2000" dirty="0">
                <a:latin typeface="+mn-lt"/>
              </a:rPr>
              <a:t/>
            </a:r>
            <a:br>
              <a:rPr lang="ru-RU" sz="2000" dirty="0">
                <a:latin typeface="+mn-lt"/>
              </a:rPr>
            </a:br>
            <a:r>
              <a:rPr lang="ru-RU" sz="2000" dirty="0" smtClean="0">
                <a:latin typeface="+mn-lt"/>
              </a:rPr>
              <a:t>Поскольку </a:t>
            </a:r>
            <a:r>
              <a:rPr lang="ru-RU" sz="2000" dirty="0">
                <a:latin typeface="+mn-lt"/>
              </a:rPr>
              <a:t>Петя мог достать пятирублевую монету не только первой, но и второй или третьей, вероятность достать набор из одной пятирублевой и двух десятирублевых монет в 3 раза больше. Тем самым, она равна 0,6. </a:t>
            </a:r>
          </a:p>
          <a:p>
            <a:endParaRPr lang="ru-RU" sz="2000" dirty="0">
              <a:latin typeface="+mn-lt"/>
            </a:endParaRPr>
          </a:p>
        </p:txBody>
      </p:sp>
      <p:sp>
        <p:nvSpPr>
          <p:cNvPr id="4" name="Rectangle 2"/>
          <p:cNvSpPr txBox="1">
            <a:spLocks noChangeArrowheads="1"/>
          </p:cNvSpPr>
          <p:nvPr/>
        </p:nvSpPr>
        <p:spPr bwMode="gray">
          <a:xfrm>
            <a:off x="-5" y="42607"/>
            <a:ext cx="8282613" cy="1323439"/>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В кармане у Пети было 2 монеты по 5 рублей и 4 монеты по 10 рублей. Петя, не глядя, переложил какие-то 3 монеты в другой карман. Найдите вероятность того, что пятирублевые монеты лежат теперь в разных карманах.</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0,6.</a:t>
            </a:r>
          </a:p>
        </p:txBody>
      </p:sp>
      <p:sp>
        <p:nvSpPr>
          <p:cNvPr id="7" name="Rectangle 2"/>
          <p:cNvSpPr txBox="1">
            <a:spLocks noChangeArrowheads="1"/>
          </p:cNvSpPr>
          <p:nvPr/>
        </p:nvSpPr>
        <p:spPr bwMode="auto">
          <a:xfrm>
            <a:off x="7905419" y="475725"/>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500998</a:t>
            </a:r>
          </a:p>
        </p:txBody>
      </p:sp>
      <p:pic>
        <p:nvPicPr>
          <p:cNvPr id="8" name="Рисунок 7" descr="http://reshuege.ru/formula/4b/4bb214638cc51f43f6b11790fecb7f34.png"/>
          <p:cNvPicPr/>
          <p:nvPr/>
        </p:nvPicPr>
        <p:blipFill>
          <a:blip r:embed="rId2" cstate="print"/>
          <a:srcRect/>
          <a:stretch>
            <a:fillRect/>
          </a:stretch>
        </p:blipFill>
        <p:spPr bwMode="auto">
          <a:xfrm>
            <a:off x="4733082" y="3155260"/>
            <a:ext cx="3965092" cy="502340"/>
          </a:xfrm>
          <a:prstGeom prst="rect">
            <a:avLst/>
          </a:prstGeom>
          <a:noFill/>
          <a:ln w="9525">
            <a:noFill/>
            <a:miter lim="800000"/>
            <a:headEnd/>
            <a:tailEnd/>
          </a:ln>
        </p:spPr>
      </p:pic>
      <p:pic>
        <p:nvPicPr>
          <p:cNvPr id="9" name="Рисунок 8" descr="http://reshuege.ru/formula/b4/b451d67d5b1aa09f3f9b428355d06ca8.png"/>
          <p:cNvPicPr/>
          <p:nvPr/>
        </p:nvPicPr>
        <p:blipFill>
          <a:blip r:embed="rId3" cstate="print"/>
          <a:srcRect/>
          <a:stretch>
            <a:fillRect/>
          </a:stretch>
        </p:blipFill>
        <p:spPr bwMode="auto">
          <a:xfrm>
            <a:off x="2272748" y="4617554"/>
            <a:ext cx="1358348" cy="550794"/>
          </a:xfrm>
          <a:prstGeom prst="rect">
            <a:avLst/>
          </a:prstGeom>
          <a:noFill/>
          <a:ln w="9525">
            <a:noFill/>
            <a:miter lim="800000"/>
            <a:headEnd/>
            <a:tailEnd/>
          </a:ln>
        </p:spPr>
      </p:pic>
    </p:spTree>
    <p:extLst>
      <p:ext uri="{BB962C8B-B14F-4D97-AF65-F5344CB8AC3E}">
        <p14:creationId xmlns:p14="http://schemas.microsoft.com/office/powerpoint/2010/main" val="23627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520751"/>
            <a:ext cx="9144001" cy="3170099"/>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p>
          <a:p>
            <a:r>
              <a:rPr lang="ru-RU" sz="2000" dirty="0">
                <a:latin typeface="+mn-lt"/>
              </a:rPr>
              <a:t>Двухрублевые монеты могут лежать в одном кармане, если Петя переложил в другой карман три из четырех рублевых монет (а двухрублевые не перекладывал), или если переложил в другой карман обе двухрублевые монеты и одну рублевую одним из трех способов: 1, 2, 2; 2, 1, 2; 2, 2, 1. Эти события несовместные, вероятность их суммы равна сумме вероятностей этих событий: </a:t>
            </a:r>
          </a:p>
          <a:p>
            <a:r>
              <a:rPr lang="ru-RU" sz="2000" dirty="0">
                <a:latin typeface="+mn-lt"/>
              </a:rPr>
              <a:t> </a:t>
            </a:r>
          </a:p>
          <a:p>
            <a:r>
              <a:rPr lang="ru-RU" sz="2000" dirty="0"/>
              <a:t/>
            </a:r>
            <a:br>
              <a:rPr lang="ru-RU" sz="2000" dirty="0"/>
            </a:br>
            <a:endParaRPr lang="ru-RU" sz="2000" dirty="0">
              <a:latin typeface="+mn-lt"/>
            </a:endParaRPr>
          </a:p>
        </p:txBody>
      </p:sp>
      <p:sp>
        <p:nvSpPr>
          <p:cNvPr id="4" name="Rectangle 2"/>
          <p:cNvSpPr txBox="1">
            <a:spLocks noChangeArrowheads="1"/>
          </p:cNvSpPr>
          <p:nvPr/>
        </p:nvSpPr>
        <p:spPr bwMode="gray">
          <a:xfrm>
            <a:off x="-5" y="42607"/>
            <a:ext cx="8282613" cy="1323439"/>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В кармане у Пети было 4 монеты по рублю и 2 монеты по два рубля. Петя, не глядя, переложил какие-то 3 монеты в другой карман. Найдите вероятность того, что обе двухрублёвые монеты лежат в одном кармане.</a:t>
            </a:r>
          </a:p>
        </p:txBody>
      </p:sp>
      <p:sp>
        <p:nvSpPr>
          <p:cNvPr id="5" name="Прямоугольник 4"/>
          <p:cNvSpPr/>
          <p:nvPr/>
        </p:nvSpPr>
        <p:spPr>
          <a:xfrm>
            <a:off x="5814395" y="6307016"/>
            <a:ext cx="3329605" cy="523220"/>
          </a:xfrm>
          <a:prstGeom prst="rect">
            <a:avLst/>
          </a:prstGeom>
        </p:spPr>
        <p:txBody>
          <a:bodyPr wrap="square">
            <a:spAutoFit/>
          </a:bodyPr>
          <a:lstStyle/>
          <a:p>
            <a:pPr algn="ctr"/>
            <a:r>
              <a:rPr lang="ru-RU" sz="2800" i="1" dirty="0" smtClean="0">
                <a:solidFill>
                  <a:srgbClr val="FF0000"/>
                </a:solidFill>
                <a:latin typeface="+mn-lt"/>
              </a:rPr>
              <a:t>Ответ: 0,4.</a:t>
            </a:r>
          </a:p>
        </p:txBody>
      </p:sp>
      <p:sp>
        <p:nvSpPr>
          <p:cNvPr id="7" name="Rectangle 2"/>
          <p:cNvSpPr txBox="1">
            <a:spLocks noChangeArrowheads="1"/>
          </p:cNvSpPr>
          <p:nvPr/>
        </p:nvSpPr>
        <p:spPr bwMode="auto">
          <a:xfrm>
            <a:off x="7905419" y="475725"/>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500999</a:t>
            </a:r>
          </a:p>
        </p:txBody>
      </p:sp>
      <p:pic>
        <p:nvPicPr>
          <p:cNvPr id="10" name="Рисунок 9" descr="http://reshuege.ru/formula/25/251e8559e0b4057710eecaa08ea1a83f.png"/>
          <p:cNvPicPr/>
          <p:nvPr/>
        </p:nvPicPr>
        <p:blipFill>
          <a:blip r:embed="rId2" cstate="print"/>
          <a:srcRect/>
          <a:stretch>
            <a:fillRect/>
          </a:stretch>
        </p:blipFill>
        <p:spPr bwMode="auto">
          <a:xfrm>
            <a:off x="169794" y="3790949"/>
            <a:ext cx="6363528" cy="555763"/>
          </a:xfrm>
          <a:prstGeom prst="rect">
            <a:avLst/>
          </a:prstGeom>
          <a:noFill/>
          <a:ln w="9525">
            <a:noFill/>
            <a:miter lim="800000"/>
            <a:headEnd/>
            <a:tailEnd/>
          </a:ln>
        </p:spPr>
      </p:pic>
    </p:spTree>
    <p:extLst>
      <p:ext uri="{BB962C8B-B14F-4D97-AF65-F5344CB8AC3E}">
        <p14:creationId xmlns:p14="http://schemas.microsoft.com/office/powerpoint/2010/main" val="150041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1992" y="7938"/>
            <a:ext cx="8229600" cy="1143000"/>
          </a:xfrm>
        </p:spPr>
        <p:txBody>
          <a:bodyPr/>
          <a:lstStyle/>
          <a:p>
            <a:r>
              <a:rPr lang="ru-RU" sz="3200" dirty="0" smtClean="0">
                <a:solidFill>
                  <a:srgbClr val="525129"/>
                </a:solidFill>
                <a:effectLst>
                  <a:outerShdw blurRad="38100" dist="38100" dir="2700000" algn="tl">
                    <a:srgbClr val="000000">
                      <a:alpha val="43137"/>
                    </a:srgbClr>
                  </a:outerShdw>
                </a:effectLst>
              </a:rPr>
              <a:t>Используемые материалы</a:t>
            </a:r>
            <a:endParaRPr lang="ru-RU" sz="3200" dirty="0">
              <a:solidFill>
                <a:srgbClr val="525129"/>
              </a:solidFill>
              <a:effectLst>
                <a:outerShdw blurRad="38100" dist="38100" dir="2700000" algn="tl">
                  <a:srgbClr val="000000">
                    <a:alpha val="43137"/>
                  </a:srgbClr>
                </a:outerShdw>
              </a:effectLst>
            </a:endParaRPr>
          </a:p>
        </p:txBody>
      </p:sp>
      <p:sp>
        <p:nvSpPr>
          <p:cNvPr id="6147" name="Rectangle 3"/>
          <p:cNvSpPr>
            <a:spLocks noGrp="1" noChangeArrowheads="1"/>
          </p:cNvSpPr>
          <p:nvPr>
            <p:ph type="body" idx="1"/>
          </p:nvPr>
        </p:nvSpPr>
        <p:spPr>
          <a:xfrm>
            <a:off x="254602" y="1718810"/>
            <a:ext cx="8637972" cy="3293209"/>
          </a:xfrm>
          <a:solidFill>
            <a:srgbClr val="FFFFFF">
              <a:alpha val="72000"/>
            </a:srgbClr>
          </a:solidFill>
          <a:ln w="19050">
            <a:solidFill>
              <a:schemeClr val="accent3">
                <a:lumMod val="75000"/>
              </a:schemeClr>
            </a:solidFill>
          </a:ln>
        </p:spPr>
        <p:txBody>
          <a:bodyPr wrap="square" rtlCol="0">
            <a:spAutoFit/>
          </a:bodyPr>
          <a:lstStyle/>
          <a:p>
            <a:pPr>
              <a:spcBef>
                <a:spcPct val="0"/>
              </a:spcBef>
            </a:pPr>
            <a:r>
              <a:rPr lang="ru-RU" sz="1600" i="1" dirty="0" smtClean="0"/>
              <a:t>ЕГЭ 2015. Математика. Задача </a:t>
            </a:r>
            <a:r>
              <a:rPr lang="ru-RU" sz="1600" i="1" dirty="0"/>
              <a:t> </a:t>
            </a:r>
            <a:r>
              <a:rPr lang="ru-RU" sz="1600" i="1" dirty="0" smtClean="0"/>
              <a:t>5. Теория вероятностей. Рабочая тетрадь / Под ред. И. Р.Высоцкий, И.В. Ященко.− М.: МЦНМО, 2014. </a:t>
            </a:r>
            <a:r>
              <a:rPr lang="ru-RU" sz="1600" i="1" dirty="0" smtClean="0">
                <a:latin typeface="Monotype Corsiva"/>
              </a:rPr>
              <a:t>−</a:t>
            </a:r>
            <a:r>
              <a:rPr lang="ru-RU" sz="1600" i="1" dirty="0" smtClean="0"/>
              <a:t> 64 с. </a:t>
            </a:r>
          </a:p>
          <a:p>
            <a:pPr>
              <a:spcBef>
                <a:spcPct val="0"/>
              </a:spcBef>
            </a:pPr>
            <a:endParaRPr lang="ru-RU" sz="1600" i="1" dirty="0" smtClean="0"/>
          </a:p>
          <a:p>
            <a:pPr>
              <a:spcBef>
                <a:spcPct val="0"/>
              </a:spcBef>
            </a:pPr>
            <a:r>
              <a:rPr lang="ru-RU" sz="1600" i="1" dirty="0" smtClean="0"/>
              <a:t>ЕГЭ: Математика 4000 задач с ответами базовый и профильный уровень. </a:t>
            </a:r>
            <a:r>
              <a:rPr lang="ru-RU" sz="1600" i="1" dirty="0"/>
              <a:t>Все задания </a:t>
            </a:r>
            <a:r>
              <a:rPr lang="ru-RU" sz="1600" i="1" dirty="0" smtClean="0"/>
              <a:t>«Закрытый сегмент» / под ред. </a:t>
            </a:r>
            <a:r>
              <a:rPr lang="ru-RU" sz="1600" i="1" dirty="0" err="1" smtClean="0"/>
              <a:t>И.Р.Высоцкий</a:t>
            </a:r>
            <a:r>
              <a:rPr lang="ru-RU" sz="1600" i="1" dirty="0" smtClean="0"/>
              <a:t>, И.В. Ященко, </a:t>
            </a:r>
            <a:r>
              <a:rPr lang="ru-RU" sz="1600" i="1" dirty="0" err="1" smtClean="0"/>
              <a:t>А.В.Забелин</a:t>
            </a:r>
            <a:r>
              <a:rPr lang="ru-RU" sz="1600" i="1" dirty="0" smtClean="0"/>
              <a:t>.    </a:t>
            </a:r>
          </a:p>
          <a:p>
            <a:pPr marL="0" indent="0">
              <a:spcBef>
                <a:spcPct val="0"/>
              </a:spcBef>
              <a:buNone/>
            </a:pPr>
            <a:r>
              <a:rPr lang="ru-RU" sz="1600" i="1" dirty="0"/>
              <a:t> </a:t>
            </a:r>
            <a:r>
              <a:rPr lang="ru-RU" sz="1600" i="1" dirty="0" smtClean="0"/>
              <a:t>    – М.: Издательство «Экзамен», 2015. – 688с.</a:t>
            </a:r>
          </a:p>
          <a:p>
            <a:pPr>
              <a:spcBef>
                <a:spcPct val="0"/>
              </a:spcBef>
              <a:buNone/>
            </a:pPr>
            <a:endParaRPr lang="ru-RU" sz="1600" i="1" dirty="0" smtClean="0">
              <a:solidFill>
                <a:srgbClr val="525129"/>
              </a:solidFill>
            </a:endParaRPr>
          </a:p>
          <a:p>
            <a:pPr>
              <a:spcBef>
                <a:spcPct val="0"/>
              </a:spcBef>
            </a:pPr>
            <a:r>
              <a:rPr lang="en-US" sz="1600" dirty="0" smtClean="0">
                <a:hlinkClick r:id="rId2"/>
              </a:rPr>
              <a:t>http</a:t>
            </a:r>
            <a:r>
              <a:rPr lang="en-US" sz="1600" dirty="0">
                <a:hlinkClick r:id="rId2"/>
              </a:rPr>
              <a:t>://</a:t>
            </a:r>
            <a:r>
              <a:rPr lang="en-US" sz="1600" dirty="0" smtClean="0">
                <a:hlinkClick r:id="rId2"/>
              </a:rPr>
              <a:t>4ege.ru/materials_podgotovka/4421-ssylki-na-otkrytye-banki-zadaniy-fipi-ege-i-gia.html</a:t>
            </a:r>
            <a:r>
              <a:rPr lang="ru-RU" sz="1600" dirty="0"/>
              <a:t> </a:t>
            </a:r>
            <a:r>
              <a:rPr lang="ru-RU" sz="1600" dirty="0" smtClean="0"/>
              <a:t> </a:t>
            </a:r>
            <a:r>
              <a:rPr lang="ru-RU" sz="1600" i="1" dirty="0" smtClean="0"/>
              <a:t>материалы</a:t>
            </a:r>
            <a:r>
              <a:rPr lang="ru-RU" sz="1600" dirty="0" smtClean="0"/>
              <a:t> </a:t>
            </a:r>
            <a:r>
              <a:rPr lang="ru-RU" sz="1600" i="1" kern="1200" dirty="0" smtClean="0"/>
              <a:t>открытого банка заданий по математике 2015 года </a:t>
            </a:r>
          </a:p>
          <a:p>
            <a:pPr marL="0" indent="0">
              <a:spcBef>
                <a:spcPct val="0"/>
              </a:spcBef>
              <a:buNone/>
            </a:pPr>
            <a:endParaRPr lang="ru-RU" sz="1600" i="1" kern="1200" dirty="0" smtClean="0">
              <a:solidFill>
                <a:srgbClr val="525129"/>
              </a:solidFill>
            </a:endParaRPr>
          </a:p>
          <a:p>
            <a:pPr marL="0" indent="0">
              <a:spcBef>
                <a:spcPct val="0"/>
              </a:spcBef>
              <a:buNone/>
            </a:pPr>
            <a:endParaRPr lang="ru-RU" sz="1600" i="1" kern="1200" dirty="0" smtClean="0">
              <a:solidFill>
                <a:srgbClr val="525129"/>
              </a:solidFill>
            </a:endParaRPr>
          </a:p>
        </p:txBody>
      </p:sp>
      <p:pic>
        <p:nvPicPr>
          <p:cNvPr id="6" name="Рисунок 5" descr="3.jpg"/>
          <p:cNvPicPr>
            <a:picLocks noChangeAspect="1"/>
          </p:cNvPicPr>
          <p:nvPr/>
        </p:nvPicPr>
        <p:blipFill>
          <a:blip r:embed="rId3" cstate="print">
            <a:clrChange>
              <a:clrFrom>
                <a:srgbClr val="FFFFFF"/>
              </a:clrFrom>
              <a:clrTo>
                <a:srgbClr val="FFFFFF">
                  <a:alpha val="0"/>
                </a:srgbClr>
              </a:clrTo>
            </a:clrChange>
          </a:blip>
          <a:srcRect t="15690" b="53483"/>
          <a:stretch>
            <a:fillRect/>
          </a:stretch>
        </p:blipFill>
        <p:spPr>
          <a:xfrm>
            <a:off x="900848" y="5348377"/>
            <a:ext cx="7345480" cy="1509623"/>
          </a:xfrm>
          <a:prstGeom prst="rect">
            <a:avLst/>
          </a:prstGeom>
        </p:spPr>
      </p:pic>
    </p:spTree>
    <p:extLst>
      <p:ext uri="{BB962C8B-B14F-4D97-AF65-F5344CB8AC3E}">
        <p14:creationId xmlns:p14="http://schemas.microsoft.com/office/powerpoint/2010/main" val="1556036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1427" y="1272207"/>
            <a:ext cx="9759739" cy="6009968"/>
          </a:xfrm>
        </p:spPr>
        <p:txBody>
          <a:bodyPr/>
          <a:lstStyle/>
          <a:p>
            <a:pPr>
              <a:buNone/>
            </a:pPr>
            <a:r>
              <a:rPr lang="ru-RU" sz="2800" b="1" dirty="0" smtClean="0"/>
              <a:t>   Вероятность  появления хотя бы одного из двух </a:t>
            </a:r>
            <a:r>
              <a:rPr lang="ru-RU" sz="2800" b="1" i="1" dirty="0">
                <a:solidFill>
                  <a:srgbClr val="FF0000"/>
                </a:solidFill>
              </a:rPr>
              <a:t>совместных</a:t>
            </a:r>
            <a:r>
              <a:rPr lang="ru-RU" sz="2800" b="1" dirty="0"/>
              <a:t> </a:t>
            </a:r>
            <a:r>
              <a:rPr lang="ru-RU" sz="2800" b="1" dirty="0" smtClean="0"/>
              <a:t>событий равна сумме вероятностей этих событий без вероятности их совместного появления:</a:t>
            </a:r>
            <a:r>
              <a:rPr lang="ru-RU" sz="2800" b="1" dirty="0"/>
              <a:t> </a:t>
            </a:r>
            <a:r>
              <a:rPr lang="ru-RU" sz="2800" b="1" dirty="0" smtClean="0"/>
              <a:t> </a:t>
            </a:r>
          </a:p>
          <a:p>
            <a:pPr>
              <a:buNone/>
            </a:pPr>
            <a:r>
              <a:rPr lang="ru-RU" sz="2800" b="1" dirty="0">
                <a:solidFill>
                  <a:srgbClr val="FF0000"/>
                </a:solidFill>
              </a:rPr>
              <a:t> </a:t>
            </a:r>
            <a:r>
              <a:rPr lang="ru-RU" sz="2800" b="1" dirty="0" smtClean="0">
                <a:solidFill>
                  <a:srgbClr val="FF0000"/>
                </a:solidFill>
              </a:rPr>
              <a:t>             </a:t>
            </a:r>
            <a:r>
              <a:rPr lang="en-US" sz="2800" b="1" dirty="0" smtClean="0">
                <a:solidFill>
                  <a:srgbClr val="FF0000"/>
                </a:solidFill>
              </a:rPr>
              <a:t>P(A</a:t>
            </a:r>
            <a:r>
              <a:rPr lang="en-US" sz="2800" b="1" dirty="0">
                <a:solidFill>
                  <a:srgbClr val="FF0000"/>
                </a:solidFill>
              </a:rPr>
              <a:t> + B) = P(A) + P(B) − P(A·B)</a:t>
            </a:r>
            <a:endParaRPr lang="ru-RU" sz="2800" b="1" dirty="0">
              <a:solidFill>
                <a:srgbClr val="FF0000"/>
              </a:solidFill>
            </a:endParaRPr>
          </a:p>
          <a:p>
            <a:pPr>
              <a:buNone/>
            </a:pPr>
            <a:endParaRPr lang="ru-RU" sz="2800" b="1" dirty="0" smtClean="0"/>
          </a:p>
          <a:p>
            <a:pPr>
              <a:buNone/>
            </a:pPr>
            <a:endParaRPr lang="ru-RU" sz="2400" b="1" dirty="0"/>
          </a:p>
        </p:txBody>
      </p:sp>
    </p:spTree>
    <p:extLst>
      <p:ext uri="{BB962C8B-B14F-4D97-AF65-F5344CB8AC3E}">
        <p14:creationId xmlns:p14="http://schemas.microsoft.com/office/powerpoint/2010/main" val="180307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6477" y="668915"/>
            <a:ext cx="9350477" cy="4525963"/>
          </a:xfrm>
        </p:spPr>
        <p:txBody>
          <a:bodyPr/>
          <a:lstStyle/>
          <a:p>
            <a:pPr>
              <a:buNone/>
            </a:pPr>
            <a:r>
              <a:rPr lang="ru-RU" sz="2400" b="1" dirty="0" smtClean="0">
                <a:solidFill>
                  <a:srgbClr val="FF0000"/>
                </a:solidFill>
              </a:rPr>
              <a:t>   </a:t>
            </a:r>
            <a:r>
              <a:rPr lang="ru-RU" sz="2800" b="1" dirty="0" smtClean="0">
                <a:solidFill>
                  <a:srgbClr val="FF0000"/>
                </a:solidFill>
              </a:rPr>
              <a:t>Произведением</a:t>
            </a:r>
            <a:r>
              <a:rPr lang="ru-RU" sz="2800" b="1" dirty="0" smtClean="0"/>
              <a:t> </a:t>
            </a:r>
            <a:r>
              <a:rPr lang="ru-RU" sz="2800" b="1" dirty="0" smtClean="0">
                <a:solidFill>
                  <a:srgbClr val="FF0000"/>
                </a:solidFill>
              </a:rPr>
              <a:t>двух событий </a:t>
            </a:r>
            <a:r>
              <a:rPr lang="ru-RU" sz="2800" b="1" dirty="0">
                <a:solidFill>
                  <a:srgbClr val="FF0000"/>
                </a:solidFill>
              </a:rPr>
              <a:t>А и В </a:t>
            </a:r>
            <a:r>
              <a:rPr lang="ru-RU" sz="2800" b="1" dirty="0" smtClean="0">
                <a:solidFill>
                  <a:srgbClr val="FF0000"/>
                </a:solidFill>
              </a:rPr>
              <a:t>           </a:t>
            </a:r>
            <a:r>
              <a:rPr lang="ru-RU" sz="2800" b="1" dirty="0" smtClean="0"/>
              <a:t>называется событие, состоящее в совместном (одновременном или последовательном) осуществлении обоих событий А </a:t>
            </a:r>
            <a:r>
              <a:rPr lang="ru-RU" sz="2800" b="1" dirty="0"/>
              <a:t>и </a:t>
            </a:r>
            <a:r>
              <a:rPr lang="ru-RU" sz="2800" b="1" dirty="0" smtClean="0"/>
              <a:t>В.</a:t>
            </a:r>
          </a:p>
          <a:p>
            <a:pPr lvl="0">
              <a:buNone/>
            </a:pPr>
            <a:r>
              <a:rPr lang="ru-RU" sz="2800" b="1" i="1" dirty="0" smtClean="0">
                <a:solidFill>
                  <a:srgbClr val="0070C0"/>
                </a:solidFill>
              </a:rPr>
              <a:t>   Пример</a:t>
            </a:r>
            <a:r>
              <a:rPr lang="ru-RU" sz="2800" b="1" i="1" dirty="0">
                <a:solidFill>
                  <a:srgbClr val="0070C0"/>
                </a:solidFill>
              </a:rPr>
              <a:t>: </a:t>
            </a:r>
          </a:p>
          <a:p>
            <a:pPr lvl="0">
              <a:buNone/>
            </a:pPr>
            <a:r>
              <a:rPr lang="ru-RU" sz="2800" b="1" i="1" dirty="0">
                <a:solidFill>
                  <a:srgbClr val="0070C0"/>
                </a:solidFill>
              </a:rPr>
              <a:t>   </a:t>
            </a:r>
            <a:r>
              <a:rPr lang="ru-RU" sz="2200" i="1" dirty="0">
                <a:solidFill>
                  <a:srgbClr val="000000"/>
                </a:solidFill>
              </a:rPr>
              <a:t>Событие А – </a:t>
            </a:r>
            <a:r>
              <a:rPr lang="ru-RU" sz="2200" i="1" dirty="0" smtClean="0">
                <a:solidFill>
                  <a:srgbClr val="000000"/>
                </a:solidFill>
              </a:rPr>
              <a:t>выпадение «орла» </a:t>
            </a:r>
            <a:r>
              <a:rPr lang="ru-RU" sz="2200" i="1" dirty="0">
                <a:solidFill>
                  <a:srgbClr val="000000"/>
                </a:solidFill>
              </a:rPr>
              <a:t>при первом </a:t>
            </a:r>
            <a:r>
              <a:rPr lang="ru-RU" sz="2200" i="1" dirty="0" smtClean="0">
                <a:solidFill>
                  <a:srgbClr val="000000"/>
                </a:solidFill>
              </a:rPr>
              <a:t>подбрасывании монеты, событие </a:t>
            </a:r>
            <a:r>
              <a:rPr lang="ru-RU" sz="2200" i="1" dirty="0">
                <a:solidFill>
                  <a:srgbClr val="000000"/>
                </a:solidFill>
              </a:rPr>
              <a:t>В – выпадение «орла» при </a:t>
            </a:r>
            <a:r>
              <a:rPr lang="ru-RU" sz="2200" i="1" dirty="0" smtClean="0">
                <a:solidFill>
                  <a:srgbClr val="000000"/>
                </a:solidFill>
              </a:rPr>
              <a:t>втором </a:t>
            </a:r>
            <a:r>
              <a:rPr lang="ru-RU" sz="2200" i="1" dirty="0">
                <a:solidFill>
                  <a:srgbClr val="000000"/>
                </a:solidFill>
              </a:rPr>
              <a:t>подбрасывании монеты. </a:t>
            </a:r>
          </a:p>
          <a:p>
            <a:pPr lvl="0">
              <a:buNone/>
            </a:pPr>
            <a:r>
              <a:rPr lang="ru-RU" sz="2200" i="1" dirty="0">
                <a:solidFill>
                  <a:srgbClr val="000000"/>
                </a:solidFill>
              </a:rPr>
              <a:t>   Тогда событие С = А </a:t>
            </a:r>
            <a:r>
              <a:rPr lang="ru-RU" sz="2000" dirty="0">
                <a:latin typeface="Calibri"/>
              </a:rPr>
              <a:t>·</a:t>
            </a:r>
            <a:r>
              <a:rPr lang="ru-RU" sz="2200" i="1" dirty="0" smtClean="0">
                <a:solidFill>
                  <a:srgbClr val="000000"/>
                </a:solidFill>
              </a:rPr>
              <a:t> </a:t>
            </a:r>
            <a:r>
              <a:rPr lang="ru-RU" sz="2200" i="1" dirty="0">
                <a:solidFill>
                  <a:srgbClr val="000000"/>
                </a:solidFill>
              </a:rPr>
              <a:t>В – </a:t>
            </a:r>
            <a:r>
              <a:rPr lang="ru-RU" sz="2200" i="1" dirty="0" smtClean="0">
                <a:solidFill>
                  <a:srgbClr val="000000"/>
                </a:solidFill>
              </a:rPr>
              <a:t>двукратное выпадение «орла».</a:t>
            </a:r>
          </a:p>
          <a:p>
            <a:pPr marL="0" indent="0">
              <a:buNone/>
            </a:pPr>
            <a:r>
              <a:rPr lang="ru-RU" sz="2200" b="1" i="1" dirty="0" smtClean="0">
                <a:solidFill>
                  <a:srgbClr val="0070C0"/>
                </a:solidFill>
              </a:rPr>
              <a:t>    </a:t>
            </a:r>
          </a:p>
          <a:p>
            <a:pPr marL="0" indent="0">
              <a:buNone/>
            </a:pPr>
            <a:r>
              <a:rPr lang="ru-RU" sz="2200" b="1" i="1" dirty="0">
                <a:solidFill>
                  <a:srgbClr val="0070C0"/>
                </a:solidFill>
              </a:rPr>
              <a:t> </a:t>
            </a:r>
            <a:r>
              <a:rPr lang="ru-RU" sz="2200" b="1" i="1" dirty="0" smtClean="0">
                <a:solidFill>
                  <a:srgbClr val="0070C0"/>
                </a:solidFill>
              </a:rPr>
              <a:t>   Заметим</a:t>
            </a:r>
            <a:r>
              <a:rPr lang="ru-RU" sz="2200" b="1" i="1" dirty="0">
                <a:solidFill>
                  <a:srgbClr val="0070C0"/>
                </a:solidFill>
              </a:rPr>
              <a:t>, что если при определении нового события,</a:t>
            </a:r>
          </a:p>
          <a:p>
            <a:pPr marL="0" indent="0">
              <a:buNone/>
            </a:pPr>
            <a:r>
              <a:rPr lang="ru-RU" sz="2200" b="1" i="1" dirty="0">
                <a:solidFill>
                  <a:srgbClr val="0070C0"/>
                </a:solidFill>
              </a:rPr>
              <a:t>    употребляем союз </a:t>
            </a:r>
            <a:r>
              <a:rPr lang="ru-RU" sz="2200" b="1" i="1" dirty="0">
                <a:solidFill>
                  <a:srgbClr val="FF0000"/>
                </a:solidFill>
              </a:rPr>
              <a:t>«</a:t>
            </a:r>
            <a:r>
              <a:rPr lang="ru-RU" sz="2200" b="1" i="1" dirty="0" smtClean="0">
                <a:solidFill>
                  <a:srgbClr val="FF0000"/>
                </a:solidFill>
              </a:rPr>
              <a:t>И»</a:t>
            </a:r>
            <a:r>
              <a:rPr lang="ru-RU" sz="2200" b="1" i="1" dirty="0" smtClean="0">
                <a:solidFill>
                  <a:srgbClr val="0070C0"/>
                </a:solidFill>
              </a:rPr>
              <a:t>, </a:t>
            </a:r>
            <a:r>
              <a:rPr lang="ru-RU" sz="2200" b="1" i="1" dirty="0">
                <a:solidFill>
                  <a:srgbClr val="0070C0"/>
                </a:solidFill>
              </a:rPr>
              <a:t>то имеет место </a:t>
            </a:r>
            <a:r>
              <a:rPr lang="ru-RU" sz="2200" b="1" i="1" dirty="0" smtClean="0">
                <a:solidFill>
                  <a:srgbClr val="FF0000"/>
                </a:solidFill>
              </a:rPr>
              <a:t>произведение</a:t>
            </a:r>
            <a:r>
              <a:rPr lang="ru-RU" sz="2200" b="1" i="1" dirty="0" smtClean="0">
                <a:solidFill>
                  <a:srgbClr val="0070C0"/>
                </a:solidFill>
              </a:rPr>
              <a:t> </a:t>
            </a:r>
            <a:endParaRPr lang="ru-RU" sz="2200" b="1" i="1" dirty="0">
              <a:solidFill>
                <a:srgbClr val="0070C0"/>
              </a:solidFill>
            </a:endParaRPr>
          </a:p>
          <a:p>
            <a:pPr marL="0" indent="0">
              <a:buNone/>
            </a:pPr>
            <a:r>
              <a:rPr lang="ru-RU" sz="2200" b="1" i="1" dirty="0">
                <a:solidFill>
                  <a:srgbClr val="0070C0"/>
                </a:solidFill>
              </a:rPr>
              <a:t>    некоторых событий.</a:t>
            </a:r>
          </a:p>
          <a:p>
            <a:pPr lvl="0">
              <a:buNone/>
            </a:pPr>
            <a:endParaRPr lang="ru-RU" sz="2200" b="1" i="1" dirty="0">
              <a:solidFill>
                <a:srgbClr val="000000"/>
              </a:solidFill>
            </a:endParaRPr>
          </a:p>
          <a:p>
            <a:pPr>
              <a:buNone/>
            </a:pPr>
            <a:r>
              <a:rPr lang="ru-RU" sz="2400" b="1" dirty="0" smtClean="0"/>
              <a:t>   </a:t>
            </a:r>
            <a:endParaRPr lang="ru-RU" sz="2400" b="1" dirty="0">
              <a:solidFill>
                <a:srgbClr val="FF0000"/>
              </a:solidFill>
            </a:endParaRPr>
          </a:p>
          <a:p>
            <a:pPr marL="0" indent="0">
              <a:buNone/>
            </a:pPr>
            <a:r>
              <a:rPr lang="ru-RU" sz="2400" b="1" dirty="0" smtClean="0"/>
              <a:t>   </a:t>
            </a:r>
            <a:endParaRPr lang="ru-RU" sz="2400" b="1" dirty="0"/>
          </a:p>
        </p:txBody>
      </p:sp>
    </p:spTree>
    <p:extLst>
      <p:ext uri="{BB962C8B-B14F-4D97-AF65-F5344CB8AC3E}">
        <p14:creationId xmlns:p14="http://schemas.microsoft.com/office/powerpoint/2010/main" val="5296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6017" y="655663"/>
            <a:ext cx="9350477" cy="4525963"/>
          </a:xfrm>
        </p:spPr>
        <p:txBody>
          <a:bodyPr/>
          <a:lstStyle/>
          <a:p>
            <a:pPr>
              <a:buNone/>
            </a:pPr>
            <a:r>
              <a:rPr lang="ru-RU" sz="2800" b="1" dirty="0" smtClean="0"/>
              <a:t>   Два </a:t>
            </a:r>
            <a:r>
              <a:rPr lang="ru-RU" sz="2800" b="1" dirty="0"/>
              <a:t>события А и В, </a:t>
            </a:r>
            <a:r>
              <a:rPr lang="ru-RU" sz="2800" b="1" dirty="0" smtClean="0"/>
              <a:t>являются </a:t>
            </a:r>
            <a:r>
              <a:rPr lang="ru-RU" sz="2800" b="1" i="1" dirty="0">
                <a:solidFill>
                  <a:srgbClr val="FF0000"/>
                </a:solidFill>
              </a:rPr>
              <a:t>независимыми</a:t>
            </a:r>
            <a:r>
              <a:rPr lang="ru-RU" sz="2800" b="1" dirty="0"/>
              <a:t>, </a:t>
            </a:r>
            <a:r>
              <a:rPr lang="ru-RU" sz="2800" b="1" dirty="0" smtClean="0"/>
              <a:t>если </a:t>
            </a:r>
            <a:r>
              <a:rPr lang="ru-RU" sz="2800" b="1" dirty="0"/>
              <a:t>вероятность каждого из них (Р(А) и Р(В)) не зависит от наступления или не наступления </a:t>
            </a:r>
            <a:r>
              <a:rPr lang="ru-RU" sz="2800" b="1" dirty="0" smtClean="0"/>
              <a:t>второго.</a:t>
            </a:r>
          </a:p>
          <a:p>
            <a:pPr>
              <a:buNone/>
            </a:pPr>
            <a:endParaRPr lang="ru-RU" sz="2800" dirty="0"/>
          </a:p>
          <a:p>
            <a:pPr>
              <a:buNone/>
            </a:pPr>
            <a:r>
              <a:rPr lang="ru-RU" sz="2800" b="1" dirty="0" smtClean="0"/>
              <a:t>   </a:t>
            </a:r>
            <a:r>
              <a:rPr lang="ru-RU" sz="2800" b="1" dirty="0"/>
              <a:t>Произведение двух событий А и В </a:t>
            </a:r>
          </a:p>
          <a:p>
            <a:pPr>
              <a:buNone/>
            </a:pPr>
            <a:r>
              <a:rPr lang="ru-RU" sz="2800" b="1" dirty="0"/>
              <a:t>   обозначается </a:t>
            </a:r>
            <a:r>
              <a:rPr lang="ru-RU" sz="2800" b="1" dirty="0">
                <a:solidFill>
                  <a:srgbClr val="FF0000"/>
                </a:solidFill>
              </a:rPr>
              <a:t>А · В</a:t>
            </a:r>
            <a:r>
              <a:rPr lang="ru-RU" sz="2800" b="1" dirty="0" smtClean="0"/>
              <a:t>.</a:t>
            </a:r>
          </a:p>
          <a:p>
            <a:pPr>
              <a:buNone/>
            </a:pPr>
            <a:endParaRPr lang="ru-RU" sz="2800" b="1" dirty="0"/>
          </a:p>
          <a:p>
            <a:pPr>
              <a:buNone/>
            </a:pPr>
            <a:r>
              <a:rPr lang="ru-RU" sz="2800" b="1" dirty="0" smtClean="0"/>
              <a:t>   Вероятность </a:t>
            </a:r>
            <a:r>
              <a:rPr lang="ru-RU" sz="2800" b="1" dirty="0"/>
              <a:t>совместного </a:t>
            </a:r>
            <a:r>
              <a:rPr lang="ru-RU" sz="2800" b="1" dirty="0" smtClean="0"/>
              <a:t>появления </a:t>
            </a:r>
            <a:r>
              <a:rPr lang="ru-RU" sz="2800" b="1" dirty="0"/>
              <a:t>двух и более независимых событий равна произведению вероятностей этих событий:</a:t>
            </a:r>
          </a:p>
          <a:p>
            <a:pPr algn="ctr">
              <a:buNone/>
            </a:pPr>
            <a:r>
              <a:rPr lang="ru-RU" sz="2800" b="1" dirty="0" smtClean="0">
                <a:solidFill>
                  <a:srgbClr val="FF0000"/>
                </a:solidFill>
              </a:rPr>
              <a:t>   Р(А </a:t>
            </a:r>
            <a:r>
              <a:rPr lang="ru-RU" sz="2800" b="1" dirty="0" smtClean="0">
                <a:solidFill>
                  <a:srgbClr val="FF0000"/>
                </a:solidFill>
                <a:latin typeface="Calibri"/>
              </a:rPr>
              <a:t>· </a:t>
            </a:r>
            <a:r>
              <a:rPr lang="ru-RU" sz="2800" b="1" dirty="0" smtClean="0">
                <a:solidFill>
                  <a:srgbClr val="FF0000"/>
                </a:solidFill>
              </a:rPr>
              <a:t>В</a:t>
            </a:r>
            <a:r>
              <a:rPr lang="ru-RU" sz="2800" b="1" dirty="0">
                <a:solidFill>
                  <a:srgbClr val="FF0000"/>
                </a:solidFill>
              </a:rPr>
              <a:t>) =Р(А</a:t>
            </a:r>
            <a:r>
              <a:rPr lang="ru-RU" sz="2800" b="1" dirty="0" smtClean="0">
                <a:solidFill>
                  <a:srgbClr val="FF0000"/>
                </a:solidFill>
              </a:rPr>
              <a:t>) </a:t>
            </a:r>
            <a:r>
              <a:rPr lang="ru-RU" sz="2800" b="1" dirty="0" smtClean="0">
                <a:solidFill>
                  <a:srgbClr val="FF0000"/>
                </a:solidFill>
                <a:latin typeface="Calibri"/>
              </a:rPr>
              <a:t>· </a:t>
            </a:r>
            <a:r>
              <a:rPr lang="ru-RU" sz="2800" b="1" dirty="0" smtClean="0">
                <a:solidFill>
                  <a:srgbClr val="FF0000"/>
                </a:solidFill>
              </a:rPr>
              <a:t>Р(В</a:t>
            </a:r>
            <a:r>
              <a:rPr lang="ru-RU" sz="2800" b="1" dirty="0">
                <a:solidFill>
                  <a:srgbClr val="FF0000"/>
                </a:solidFill>
              </a:rPr>
              <a:t>) </a:t>
            </a:r>
            <a:r>
              <a:rPr lang="ru-RU" sz="2400" b="1" dirty="0" smtClean="0"/>
              <a:t>   </a:t>
            </a:r>
            <a:endParaRPr lang="ru-RU" sz="2400" b="1" dirty="0"/>
          </a:p>
        </p:txBody>
      </p:sp>
    </p:spTree>
    <p:extLst>
      <p:ext uri="{BB962C8B-B14F-4D97-AF65-F5344CB8AC3E}">
        <p14:creationId xmlns:p14="http://schemas.microsoft.com/office/powerpoint/2010/main" val="306691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4000" b="1" i="1" dirty="0" smtClean="0">
                <a:solidFill>
                  <a:srgbClr val="FF0000"/>
                </a:solidFill>
                <a:latin typeface="+mn-lt"/>
              </a:rPr>
              <a:t>Примеры решения задач </a:t>
            </a:r>
            <a:br>
              <a:rPr lang="ru-RU" sz="4000" b="1" i="1" dirty="0" smtClean="0">
                <a:solidFill>
                  <a:srgbClr val="FF0000"/>
                </a:solidFill>
                <a:latin typeface="+mn-lt"/>
              </a:rPr>
            </a:br>
            <a:r>
              <a:rPr lang="ru-RU" sz="4000" b="1" i="1" dirty="0" smtClean="0">
                <a:solidFill>
                  <a:srgbClr val="FF0000"/>
                </a:solidFill>
                <a:latin typeface="+mn-lt"/>
              </a:rPr>
              <a:t>с помощью теорем сложения и умножения</a:t>
            </a:r>
            <a:endParaRPr lang="ru-RU" sz="4000" b="1" i="1" dirty="0">
              <a:solidFill>
                <a:srgbClr val="FF0000"/>
              </a:solidFill>
              <a:latin typeface="+mn-lt"/>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2348681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6437" y="2214877"/>
            <a:ext cx="8848031" cy="3170099"/>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smtClean="0">
                <a:latin typeface="+mn-lt"/>
              </a:rPr>
              <a:t>Введем обозначения для событий:</a:t>
            </a:r>
            <a:br>
              <a:rPr lang="ru-RU" sz="2000" dirty="0" smtClean="0">
                <a:latin typeface="+mn-lt"/>
              </a:rPr>
            </a:br>
            <a:r>
              <a:rPr lang="ru-RU" sz="2000" dirty="0" smtClean="0">
                <a:latin typeface="+mn-lt"/>
              </a:rPr>
              <a:t>А</a:t>
            </a:r>
            <a:r>
              <a:rPr lang="ru-RU" sz="1400" dirty="0" smtClean="0">
                <a:latin typeface="+mn-lt"/>
              </a:rPr>
              <a:t>1</a:t>
            </a:r>
            <a:r>
              <a:rPr lang="ru-RU" sz="2000" dirty="0" smtClean="0">
                <a:latin typeface="+mn-lt"/>
              </a:rPr>
              <a:t> = {стекло выпущено на первой фабрике},</a:t>
            </a:r>
            <a:br>
              <a:rPr lang="ru-RU" sz="2000" dirty="0" smtClean="0">
                <a:latin typeface="+mn-lt"/>
              </a:rPr>
            </a:br>
            <a:r>
              <a:rPr lang="ru-RU" sz="2000" dirty="0" smtClean="0">
                <a:latin typeface="+mn-lt"/>
              </a:rPr>
              <a:t>А</a:t>
            </a:r>
            <a:r>
              <a:rPr lang="ru-RU" sz="1400" dirty="0" smtClean="0">
                <a:latin typeface="+mn-lt"/>
              </a:rPr>
              <a:t>2</a:t>
            </a:r>
            <a:r>
              <a:rPr lang="ru-RU" sz="2000" dirty="0" smtClean="0">
                <a:latin typeface="+mn-lt"/>
              </a:rPr>
              <a:t> = {стекло выпущено на второй фабрике},</a:t>
            </a:r>
            <a:br>
              <a:rPr lang="ru-RU" sz="2000" dirty="0" smtClean="0">
                <a:latin typeface="+mn-lt"/>
              </a:rPr>
            </a:br>
            <a:r>
              <a:rPr lang="ru-RU" sz="2000" dirty="0" smtClean="0">
                <a:latin typeface="+mn-lt"/>
              </a:rPr>
              <a:t>В = {стекло окажется бракованным},</a:t>
            </a:r>
          </a:p>
          <a:p>
            <a:r>
              <a:rPr lang="ru-RU" sz="2000" dirty="0">
                <a:latin typeface="+mn-lt"/>
              </a:rPr>
              <a:t> </a:t>
            </a:r>
            <a:r>
              <a:rPr lang="ru-RU" sz="2000" dirty="0" smtClean="0">
                <a:latin typeface="+mn-lt"/>
              </a:rPr>
              <a:t>  = </a:t>
            </a:r>
            <a:r>
              <a:rPr lang="ru-RU" sz="2000" dirty="0">
                <a:latin typeface="+mn-lt"/>
              </a:rPr>
              <a:t>{стекло </a:t>
            </a:r>
            <a:r>
              <a:rPr lang="ru-RU" sz="2000" b="1" dirty="0" smtClean="0">
                <a:latin typeface="+mn-lt"/>
              </a:rPr>
              <a:t>не</a:t>
            </a:r>
            <a:r>
              <a:rPr lang="ru-RU" sz="2000" dirty="0" smtClean="0">
                <a:latin typeface="+mn-lt"/>
              </a:rPr>
              <a:t> окажется </a:t>
            </a:r>
            <a:r>
              <a:rPr lang="ru-RU" sz="2000" dirty="0">
                <a:latin typeface="+mn-lt"/>
              </a:rPr>
              <a:t>бракованным</a:t>
            </a:r>
            <a:r>
              <a:rPr lang="ru-RU" sz="2000" dirty="0" smtClean="0">
                <a:latin typeface="+mn-lt"/>
              </a:rPr>
              <a:t>}.</a:t>
            </a:r>
            <a:br>
              <a:rPr lang="ru-RU" sz="2000" dirty="0" smtClean="0">
                <a:latin typeface="+mn-lt"/>
              </a:rPr>
            </a:br>
            <a:r>
              <a:rPr lang="ru-RU" sz="2000" dirty="0" smtClean="0">
                <a:latin typeface="+mn-lt"/>
              </a:rPr>
              <a:t>По условию задачи составим дерево </a:t>
            </a:r>
          </a:p>
          <a:p>
            <a:r>
              <a:rPr lang="ru-RU" sz="2000" dirty="0" smtClean="0">
                <a:latin typeface="+mn-lt"/>
              </a:rPr>
              <a:t>и найдём необходимые вероятности.</a:t>
            </a:r>
          </a:p>
          <a:p>
            <a:r>
              <a:rPr lang="ru-RU" sz="2000" dirty="0" smtClean="0"/>
              <a:t/>
            </a:r>
            <a:br>
              <a:rPr lang="ru-RU" sz="2000" dirty="0" smtClean="0"/>
            </a:br>
            <a:endParaRPr lang="ru-RU" sz="2000" i="1" u="sng" dirty="0" smtClean="0">
              <a:latin typeface="+mn-lt"/>
            </a:endParaRPr>
          </a:p>
        </p:txBody>
      </p:sp>
      <p:sp>
        <p:nvSpPr>
          <p:cNvPr id="4" name="Rectangle 2"/>
          <p:cNvSpPr txBox="1">
            <a:spLocks noChangeArrowheads="1"/>
          </p:cNvSpPr>
          <p:nvPr/>
        </p:nvSpPr>
        <p:spPr bwMode="gray">
          <a:xfrm>
            <a:off x="116457" y="146648"/>
            <a:ext cx="7378915" cy="1938992"/>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smtClean="0"/>
              <a:t>Две </a:t>
            </a:r>
            <a:r>
              <a:rPr lang="ru-RU" sz="2000" i="1" dirty="0"/>
              <a:t>фабрики выпускают одинаковые стекла для автомобильных фар. Первая фабрика выпускает 45% этих стекол, вторая –– 55%. Первая фабрика выпускает 3% бракованных стекол, а вторая –– 1%. Найдите вероятность того, что случайно купленное в магазине стекло окажется бракованным. </a:t>
            </a:r>
          </a:p>
        </p:txBody>
      </p:sp>
      <p:sp>
        <p:nvSpPr>
          <p:cNvPr id="5" name="Прямоугольник 4"/>
          <p:cNvSpPr/>
          <p:nvPr/>
        </p:nvSpPr>
        <p:spPr>
          <a:xfrm>
            <a:off x="4772464" y="5908868"/>
            <a:ext cx="2792752" cy="523220"/>
          </a:xfrm>
          <a:prstGeom prst="rect">
            <a:avLst/>
          </a:prstGeom>
        </p:spPr>
        <p:txBody>
          <a:bodyPr wrap="square">
            <a:spAutoFit/>
          </a:bodyPr>
          <a:lstStyle/>
          <a:p>
            <a:pPr algn="ctr"/>
            <a:r>
              <a:rPr lang="ru-RU" sz="2800" i="1" dirty="0" smtClean="0">
                <a:solidFill>
                  <a:srgbClr val="FF0000"/>
                </a:solidFill>
                <a:latin typeface="+mn-lt"/>
              </a:rPr>
              <a:t>Ответ:</a:t>
            </a:r>
            <a:r>
              <a:rPr lang="en-US" sz="2800" i="1" dirty="0" smtClean="0">
                <a:solidFill>
                  <a:srgbClr val="FF0000"/>
                </a:solidFill>
                <a:latin typeface="+mn-lt"/>
              </a:rPr>
              <a:t> 0,019</a:t>
            </a:r>
            <a:r>
              <a:rPr lang="ru-RU" sz="2800" i="1" dirty="0" smtClean="0">
                <a:solidFill>
                  <a:srgbClr val="FF0000"/>
                </a:solidFill>
                <a:latin typeface="+mn-lt"/>
              </a:rPr>
              <a:t>.</a:t>
            </a:r>
          </a:p>
        </p:txBody>
      </p:sp>
      <mc:AlternateContent xmlns:mc="http://schemas.openxmlformats.org/markup-compatibility/2006" xmlns:a14="http://schemas.microsoft.com/office/drawing/2010/main">
        <mc:Choice Requires="a14">
          <p:sp>
            <p:nvSpPr>
              <p:cNvPr id="2" name="TextBox 1"/>
              <p:cNvSpPr txBox="1"/>
              <p:nvPr/>
            </p:nvSpPr>
            <p:spPr>
              <a:xfrm>
                <a:off x="214806" y="4829083"/>
                <a:ext cx="687162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𝑃</m:t>
                      </m:r>
                      <m:d>
                        <m:dPr>
                          <m:ctrlPr>
                            <a:rPr lang="en-US" sz="2000" b="0" i="1" smtClean="0">
                              <a:latin typeface="Cambria Math"/>
                            </a:rPr>
                          </m:ctrlPr>
                        </m:dPr>
                        <m:e>
                          <m:r>
                            <a:rPr lang="ru-RU" sz="2000" b="0" i="1" smtClean="0">
                              <a:latin typeface="Cambria Math"/>
                            </a:rPr>
                            <m:t>В</m:t>
                          </m:r>
                        </m:e>
                      </m:d>
                      <m:r>
                        <a:rPr lang="en-US" sz="2000" b="0" i="1" smtClean="0">
                          <a:latin typeface="Cambria Math"/>
                        </a:rPr>
                        <m:t>=0,45</m:t>
                      </m:r>
                      <m:r>
                        <a:rPr lang="en-US" sz="2000" b="0" i="1" smtClean="0">
                          <a:latin typeface="Cambria Math"/>
                          <a:ea typeface="Cambria Math"/>
                        </a:rPr>
                        <m:t>∙0,03+0,55∙0,01=0,0135+0,0055=0,019</m:t>
                      </m:r>
                    </m:oMath>
                  </m:oMathPara>
                </a14:m>
                <a:endParaRPr lang="ru-RU"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214806" y="4829083"/>
                <a:ext cx="6871625" cy="400110"/>
              </a:xfrm>
              <a:prstGeom prst="rect">
                <a:avLst/>
              </a:prstGeom>
              <a:blipFill rotWithShape="1">
                <a:blip r:embed="rId2" cstate="print"/>
                <a:stretch>
                  <a:fillRect/>
                </a:stretch>
              </a:blipFill>
            </p:spPr>
            <p:txBody>
              <a:bodyPr/>
              <a:lstStyle/>
              <a:p>
                <a:r>
                  <a:rPr lang="ru-RU">
                    <a:noFill/>
                  </a:rPr>
                  <a:t> </a:t>
                </a:r>
              </a:p>
            </p:txBody>
          </p:sp>
        </mc:Fallback>
      </mc:AlternateContent>
      <p:cxnSp>
        <p:nvCxnSpPr>
          <p:cNvPr id="7" name="Прямая соединительная линия 6"/>
          <p:cNvCxnSpPr/>
          <p:nvPr/>
        </p:nvCxnSpPr>
        <p:spPr>
          <a:xfrm flipH="1">
            <a:off x="6587039" y="2636912"/>
            <a:ext cx="577249" cy="792088"/>
          </a:xfrm>
          <a:prstGeom prst="line">
            <a:avLst/>
          </a:prstGeom>
          <a:ln/>
        </p:spPr>
        <p:style>
          <a:lnRef idx="2">
            <a:schemeClr val="dk1"/>
          </a:lnRef>
          <a:fillRef idx="0">
            <a:schemeClr val="dk1"/>
          </a:fillRef>
          <a:effectRef idx="1">
            <a:schemeClr val="dk1"/>
          </a:effectRef>
          <a:fontRef idx="minor">
            <a:schemeClr val="tx1"/>
          </a:fontRef>
        </p:style>
      </p:cxnSp>
      <p:cxnSp>
        <p:nvCxnSpPr>
          <p:cNvPr id="9" name="Прямая соединительная линия 8"/>
          <p:cNvCxnSpPr/>
          <p:nvPr/>
        </p:nvCxnSpPr>
        <p:spPr>
          <a:xfrm>
            <a:off x="7164288" y="2636912"/>
            <a:ext cx="576064" cy="792088"/>
          </a:xfrm>
          <a:prstGeom prst="line">
            <a:avLst/>
          </a:prstGeom>
          <a:ln/>
        </p:spPr>
        <p:style>
          <a:lnRef idx="2">
            <a:schemeClr val="dk1"/>
          </a:lnRef>
          <a:fillRef idx="0">
            <a:schemeClr val="dk1"/>
          </a:fillRef>
          <a:effectRef idx="1">
            <a:schemeClr val="dk1"/>
          </a:effectRef>
          <a:fontRef idx="minor">
            <a:schemeClr val="tx1"/>
          </a:fontRef>
        </p:style>
      </p:cxnSp>
      <p:cxnSp>
        <p:nvCxnSpPr>
          <p:cNvPr id="11" name="Прямая соединительная линия 10"/>
          <p:cNvCxnSpPr>
            <a:endCxn id="25" idx="0"/>
          </p:cNvCxnSpPr>
          <p:nvPr/>
        </p:nvCxnSpPr>
        <p:spPr>
          <a:xfrm flipH="1">
            <a:off x="6116095" y="3429000"/>
            <a:ext cx="470946" cy="706910"/>
          </a:xfrm>
          <a:prstGeom prst="line">
            <a:avLst/>
          </a:prstGeom>
          <a:ln/>
        </p:spPr>
        <p:style>
          <a:lnRef idx="2">
            <a:schemeClr val="dk1"/>
          </a:lnRef>
          <a:fillRef idx="0">
            <a:schemeClr val="dk1"/>
          </a:fillRef>
          <a:effectRef idx="1">
            <a:schemeClr val="dk1"/>
          </a:effectRef>
          <a:fontRef idx="minor">
            <a:schemeClr val="tx1"/>
          </a:fontRef>
        </p:style>
      </p:cxnSp>
      <p:cxnSp>
        <p:nvCxnSpPr>
          <p:cNvPr id="13" name="Прямая соединительная линия 12"/>
          <p:cNvCxnSpPr>
            <a:endCxn id="22" idx="0"/>
          </p:cNvCxnSpPr>
          <p:nvPr/>
        </p:nvCxnSpPr>
        <p:spPr>
          <a:xfrm>
            <a:off x="6587039" y="3429000"/>
            <a:ext cx="305375" cy="728020"/>
          </a:xfrm>
          <a:prstGeom prst="line">
            <a:avLst/>
          </a:prstGeom>
          <a:ln/>
        </p:spPr>
        <p:style>
          <a:lnRef idx="2">
            <a:schemeClr val="dk1"/>
          </a:lnRef>
          <a:fillRef idx="0">
            <a:schemeClr val="dk1"/>
          </a:fillRef>
          <a:effectRef idx="1">
            <a:schemeClr val="dk1"/>
          </a:effectRef>
          <a:fontRef idx="minor">
            <a:schemeClr val="tx1"/>
          </a:fontRef>
        </p:style>
      </p:cxnSp>
      <p:cxnSp>
        <p:nvCxnSpPr>
          <p:cNvPr id="16" name="Прямая соединительная линия 15"/>
          <p:cNvCxnSpPr>
            <a:endCxn id="24" idx="0"/>
          </p:cNvCxnSpPr>
          <p:nvPr/>
        </p:nvCxnSpPr>
        <p:spPr>
          <a:xfrm flipH="1">
            <a:off x="7442356" y="3429000"/>
            <a:ext cx="297996" cy="728020"/>
          </a:xfrm>
          <a:prstGeom prst="line">
            <a:avLst/>
          </a:prstGeom>
          <a:ln/>
        </p:spPr>
        <p:style>
          <a:lnRef idx="2">
            <a:schemeClr val="dk1"/>
          </a:lnRef>
          <a:fillRef idx="0">
            <a:schemeClr val="dk1"/>
          </a:fillRef>
          <a:effectRef idx="1">
            <a:schemeClr val="dk1"/>
          </a:effectRef>
          <a:fontRef idx="minor">
            <a:schemeClr val="tx1"/>
          </a:fontRef>
        </p:style>
      </p:cxnSp>
      <p:cxnSp>
        <p:nvCxnSpPr>
          <p:cNvPr id="18" name="Прямая соединительная линия 17"/>
          <p:cNvCxnSpPr/>
          <p:nvPr/>
        </p:nvCxnSpPr>
        <p:spPr>
          <a:xfrm>
            <a:off x="7740352" y="3429000"/>
            <a:ext cx="432048" cy="720080"/>
          </a:xfrm>
          <a:prstGeom prst="line">
            <a:avLst/>
          </a:prstGeom>
          <a:ln/>
        </p:spPr>
        <p:style>
          <a:lnRef idx="2">
            <a:schemeClr val="dk1"/>
          </a:lnRef>
          <a:fillRef idx="0">
            <a:schemeClr val="dk1"/>
          </a:fillRef>
          <a:effectRef idx="1">
            <a:schemeClr val="dk1"/>
          </a:effectRef>
          <a:fontRef idx="minor">
            <a:schemeClr val="tx1"/>
          </a:fontRef>
        </p:style>
      </p:cxnSp>
      <p:sp>
        <p:nvSpPr>
          <p:cNvPr id="21" name="Прямоугольник 20"/>
          <p:cNvSpPr/>
          <p:nvPr/>
        </p:nvSpPr>
        <p:spPr>
          <a:xfrm>
            <a:off x="6925167" y="2204864"/>
            <a:ext cx="570205" cy="584775"/>
          </a:xfrm>
          <a:prstGeom prst="rect">
            <a:avLst/>
          </a:prstGeom>
        </p:spPr>
        <p:txBody>
          <a:bodyPr wrap="square">
            <a:spAutoFit/>
          </a:bodyPr>
          <a:lstStyle/>
          <a:p>
            <a:r>
              <a:rPr lang="el-GR" sz="3200" dirty="0"/>
              <a:t>Ω</a:t>
            </a:r>
            <a:endParaRPr lang="ru-RU" sz="3200" dirty="0"/>
          </a:p>
        </p:txBody>
      </p:sp>
      <mc:AlternateContent xmlns:mc="http://schemas.openxmlformats.org/markup-compatibility/2006" xmlns:a14="http://schemas.microsoft.com/office/drawing/2010/main">
        <mc:Choice Requires="a14">
          <p:sp>
            <p:nvSpPr>
              <p:cNvPr id="22" name="Прямоугольник 21"/>
              <p:cNvSpPr/>
              <p:nvPr/>
            </p:nvSpPr>
            <p:spPr>
              <a:xfrm>
                <a:off x="6686268" y="4157020"/>
                <a:ext cx="41229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RU" sz="2000" i="1" smtClean="0">
                              <a:latin typeface="Cambria Math"/>
                            </a:rPr>
                          </m:ctrlPr>
                        </m:accPr>
                        <m:e>
                          <m:r>
                            <a:rPr lang="ru-RU" sz="2000" b="0" i="1" smtClean="0">
                              <a:latin typeface="Cambria Math"/>
                            </a:rPr>
                            <m:t>В</m:t>
                          </m:r>
                        </m:e>
                      </m:acc>
                    </m:oMath>
                  </m:oMathPara>
                </a14:m>
                <a:endParaRPr lang="ru-RU" sz="1400" dirty="0"/>
              </a:p>
            </p:txBody>
          </p:sp>
        </mc:Choice>
        <mc:Fallback xmlns="">
          <p:sp>
            <p:nvSpPr>
              <p:cNvPr id="22" name="Прямоугольник 21"/>
              <p:cNvSpPr>
                <a:spLocks noRot="1" noChangeAspect="1" noMove="1" noResize="1" noEditPoints="1" noAdjustHandles="1" noChangeArrowheads="1" noChangeShapeType="1" noTextEdit="1"/>
              </p:cNvSpPr>
              <p:nvPr/>
            </p:nvSpPr>
            <p:spPr>
              <a:xfrm>
                <a:off x="6686268" y="4157020"/>
                <a:ext cx="412292" cy="400110"/>
              </a:xfrm>
              <a:prstGeom prst="rect">
                <a:avLst/>
              </a:prstGeom>
              <a:blipFill rotWithShape="1">
                <a:blip r:embed="rId3" cstate="print"/>
                <a:stretch>
                  <a:fillRect/>
                </a:stretch>
              </a:blipFill>
            </p:spPr>
            <p:txBody>
              <a:bodyPr/>
              <a:lstStyle/>
              <a:p>
                <a:r>
                  <a:rPr lang="ru-RU">
                    <a:noFill/>
                  </a:rPr>
                  <a:t> </a:t>
                </a:r>
              </a:p>
            </p:txBody>
          </p:sp>
        </mc:Fallback>
      </mc:AlternateContent>
      <p:sp>
        <p:nvSpPr>
          <p:cNvPr id="23" name="Прямоугольник 22"/>
          <p:cNvSpPr/>
          <p:nvPr/>
        </p:nvSpPr>
        <p:spPr>
          <a:xfrm>
            <a:off x="7740352" y="3089747"/>
            <a:ext cx="425116" cy="400110"/>
          </a:xfrm>
          <a:prstGeom prst="rect">
            <a:avLst/>
          </a:prstGeom>
        </p:spPr>
        <p:txBody>
          <a:bodyPr wrap="none">
            <a:spAutoFit/>
          </a:bodyPr>
          <a:lstStyle/>
          <a:p>
            <a:r>
              <a:rPr lang="ru-RU" sz="2000" dirty="0" smtClean="0"/>
              <a:t>А</a:t>
            </a:r>
            <a:r>
              <a:rPr lang="ru-RU" sz="1400" dirty="0" smtClean="0"/>
              <a:t>2</a:t>
            </a:r>
            <a:endParaRPr lang="ru-RU" sz="1400" dirty="0"/>
          </a:p>
        </p:txBody>
      </p:sp>
      <p:sp>
        <p:nvSpPr>
          <p:cNvPr id="24" name="Прямоугольник 23"/>
          <p:cNvSpPr/>
          <p:nvPr/>
        </p:nvSpPr>
        <p:spPr>
          <a:xfrm>
            <a:off x="7264262" y="4157020"/>
            <a:ext cx="356188" cy="400110"/>
          </a:xfrm>
          <a:prstGeom prst="rect">
            <a:avLst/>
          </a:prstGeom>
        </p:spPr>
        <p:txBody>
          <a:bodyPr wrap="none">
            <a:spAutoFit/>
          </a:bodyPr>
          <a:lstStyle/>
          <a:p>
            <a:r>
              <a:rPr lang="ru-RU" sz="2000" dirty="0"/>
              <a:t>В</a:t>
            </a:r>
          </a:p>
        </p:txBody>
      </p:sp>
      <p:sp>
        <p:nvSpPr>
          <p:cNvPr id="25" name="Прямоугольник 24"/>
          <p:cNvSpPr/>
          <p:nvPr/>
        </p:nvSpPr>
        <p:spPr>
          <a:xfrm>
            <a:off x="5938001" y="4135910"/>
            <a:ext cx="356188" cy="400110"/>
          </a:xfrm>
          <a:prstGeom prst="rect">
            <a:avLst/>
          </a:prstGeom>
        </p:spPr>
        <p:txBody>
          <a:bodyPr wrap="none">
            <a:spAutoFit/>
          </a:bodyPr>
          <a:lstStyle/>
          <a:p>
            <a:r>
              <a:rPr lang="ru-RU" sz="2000" dirty="0" smtClean="0"/>
              <a:t>В</a:t>
            </a:r>
            <a:endParaRPr lang="ru-RU" sz="2000" dirty="0"/>
          </a:p>
        </p:txBody>
      </p:sp>
      <p:sp>
        <p:nvSpPr>
          <p:cNvPr id="26" name="Прямоугольник 25"/>
          <p:cNvSpPr/>
          <p:nvPr/>
        </p:nvSpPr>
        <p:spPr>
          <a:xfrm>
            <a:off x="6189046" y="3132150"/>
            <a:ext cx="425116" cy="400110"/>
          </a:xfrm>
          <a:prstGeom prst="rect">
            <a:avLst/>
          </a:prstGeom>
        </p:spPr>
        <p:txBody>
          <a:bodyPr wrap="none">
            <a:spAutoFit/>
          </a:bodyPr>
          <a:lstStyle/>
          <a:p>
            <a:r>
              <a:rPr lang="ru-RU" sz="2000" dirty="0" smtClean="0"/>
              <a:t>А</a:t>
            </a:r>
            <a:r>
              <a:rPr lang="ru-RU" sz="1400" dirty="0" smtClean="0"/>
              <a:t>1</a:t>
            </a:r>
            <a:endParaRPr lang="ru-RU" sz="1400" dirty="0"/>
          </a:p>
        </p:txBody>
      </p:sp>
      <mc:AlternateContent xmlns:mc="http://schemas.openxmlformats.org/markup-compatibility/2006" xmlns:a14="http://schemas.microsoft.com/office/drawing/2010/main">
        <mc:Choice Requires="a14">
          <p:sp>
            <p:nvSpPr>
              <p:cNvPr id="27" name="Прямоугольник 26"/>
              <p:cNvSpPr/>
              <p:nvPr/>
            </p:nvSpPr>
            <p:spPr>
              <a:xfrm>
                <a:off x="7958495" y="4185385"/>
                <a:ext cx="41229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RU" sz="2000" i="1" smtClean="0">
                              <a:latin typeface="Cambria Math"/>
                            </a:rPr>
                          </m:ctrlPr>
                        </m:accPr>
                        <m:e>
                          <m:r>
                            <a:rPr lang="ru-RU" sz="2000" b="0" i="1" smtClean="0">
                              <a:latin typeface="Cambria Math"/>
                            </a:rPr>
                            <m:t>В</m:t>
                          </m:r>
                        </m:e>
                      </m:acc>
                    </m:oMath>
                  </m:oMathPara>
                </a14:m>
                <a:endParaRPr lang="ru-RU" sz="1400" dirty="0"/>
              </a:p>
            </p:txBody>
          </p:sp>
        </mc:Choice>
        <mc:Fallback xmlns="">
          <p:sp>
            <p:nvSpPr>
              <p:cNvPr id="27" name="Прямоугольник 26"/>
              <p:cNvSpPr>
                <a:spLocks noRot="1" noChangeAspect="1" noMove="1" noResize="1" noEditPoints="1" noAdjustHandles="1" noChangeArrowheads="1" noChangeShapeType="1" noTextEdit="1"/>
              </p:cNvSpPr>
              <p:nvPr/>
            </p:nvSpPr>
            <p:spPr>
              <a:xfrm>
                <a:off x="7958495" y="4185385"/>
                <a:ext cx="412292" cy="400110"/>
              </a:xfrm>
              <a:prstGeom prst="rect">
                <a:avLst/>
              </a:prstGeom>
              <a:blipFill rotWithShape="1">
                <a:blip r:embed="rId4" cstate="print"/>
                <a:stretch>
                  <a:fillRect/>
                </a:stretch>
              </a:blipFill>
            </p:spPr>
            <p:txBody>
              <a:bodyPr/>
              <a:lstStyle/>
              <a:p>
                <a:r>
                  <a:rPr lang="ru-RU">
                    <a:noFill/>
                  </a:rPr>
                  <a:t> </a:t>
                </a:r>
              </a:p>
            </p:txBody>
          </p:sp>
        </mc:Fallback>
      </mc:AlternateContent>
      <p:sp>
        <p:nvSpPr>
          <p:cNvPr id="28" name="Прямоугольник 27"/>
          <p:cNvSpPr/>
          <p:nvPr/>
        </p:nvSpPr>
        <p:spPr>
          <a:xfrm>
            <a:off x="5793344" y="3518971"/>
            <a:ext cx="593432" cy="369332"/>
          </a:xfrm>
          <a:prstGeom prst="rect">
            <a:avLst/>
          </a:prstGeom>
        </p:spPr>
        <p:txBody>
          <a:bodyPr wrap="none">
            <a:spAutoFit/>
          </a:bodyPr>
          <a:lstStyle/>
          <a:p>
            <a:r>
              <a:rPr lang="en-US" dirty="0" smtClean="0"/>
              <a:t>0</a:t>
            </a:r>
            <a:r>
              <a:rPr lang="ru-RU" dirty="0" smtClean="0"/>
              <a:t>,03</a:t>
            </a:r>
            <a:endParaRPr lang="ru-RU" dirty="0"/>
          </a:p>
        </p:txBody>
      </p:sp>
      <p:sp>
        <p:nvSpPr>
          <p:cNvPr id="29" name="Прямоугольник 28"/>
          <p:cNvSpPr/>
          <p:nvPr/>
        </p:nvSpPr>
        <p:spPr>
          <a:xfrm>
            <a:off x="7435142" y="2720415"/>
            <a:ext cx="593432" cy="369332"/>
          </a:xfrm>
          <a:prstGeom prst="rect">
            <a:avLst/>
          </a:prstGeom>
        </p:spPr>
        <p:txBody>
          <a:bodyPr wrap="none">
            <a:spAutoFit/>
          </a:bodyPr>
          <a:lstStyle/>
          <a:p>
            <a:r>
              <a:rPr lang="en-US" dirty="0" smtClean="0"/>
              <a:t>0</a:t>
            </a:r>
            <a:r>
              <a:rPr lang="ru-RU" dirty="0" smtClean="0"/>
              <a:t>,</a:t>
            </a:r>
            <a:r>
              <a:rPr lang="ru-RU" dirty="0"/>
              <a:t>5</a:t>
            </a:r>
            <a:r>
              <a:rPr lang="ru-RU" dirty="0" smtClean="0"/>
              <a:t>5</a:t>
            </a:r>
            <a:endParaRPr lang="ru-RU" dirty="0"/>
          </a:p>
        </p:txBody>
      </p:sp>
      <p:sp>
        <p:nvSpPr>
          <p:cNvPr id="30" name="Прямоугольник 29"/>
          <p:cNvSpPr/>
          <p:nvPr/>
        </p:nvSpPr>
        <p:spPr>
          <a:xfrm>
            <a:off x="6306740" y="2734835"/>
            <a:ext cx="593432" cy="369332"/>
          </a:xfrm>
          <a:prstGeom prst="rect">
            <a:avLst/>
          </a:prstGeom>
        </p:spPr>
        <p:txBody>
          <a:bodyPr wrap="none">
            <a:spAutoFit/>
          </a:bodyPr>
          <a:lstStyle/>
          <a:p>
            <a:r>
              <a:rPr lang="en-US" dirty="0" smtClean="0"/>
              <a:t>0</a:t>
            </a:r>
            <a:r>
              <a:rPr lang="ru-RU" dirty="0"/>
              <a:t>,</a:t>
            </a:r>
            <a:r>
              <a:rPr lang="ru-RU" dirty="0" smtClean="0"/>
              <a:t>45</a:t>
            </a:r>
            <a:endParaRPr lang="ru-RU" dirty="0"/>
          </a:p>
        </p:txBody>
      </p:sp>
      <p:sp>
        <p:nvSpPr>
          <p:cNvPr id="35" name="Прямоугольник 34"/>
          <p:cNvSpPr/>
          <p:nvPr/>
        </p:nvSpPr>
        <p:spPr>
          <a:xfrm>
            <a:off x="6628451" y="3514013"/>
            <a:ext cx="593432" cy="369332"/>
          </a:xfrm>
          <a:prstGeom prst="rect">
            <a:avLst/>
          </a:prstGeom>
        </p:spPr>
        <p:txBody>
          <a:bodyPr wrap="none">
            <a:spAutoFit/>
          </a:bodyPr>
          <a:lstStyle/>
          <a:p>
            <a:r>
              <a:rPr lang="en-US" dirty="0" smtClean="0"/>
              <a:t>0</a:t>
            </a:r>
            <a:r>
              <a:rPr lang="ru-RU" dirty="0"/>
              <a:t>,</a:t>
            </a:r>
            <a:r>
              <a:rPr lang="ru-RU" dirty="0" smtClean="0"/>
              <a:t>97</a:t>
            </a:r>
            <a:endParaRPr lang="ru-RU" dirty="0"/>
          </a:p>
        </p:txBody>
      </p:sp>
      <p:sp>
        <p:nvSpPr>
          <p:cNvPr id="36" name="Прямоугольник 35"/>
          <p:cNvSpPr/>
          <p:nvPr/>
        </p:nvSpPr>
        <p:spPr>
          <a:xfrm>
            <a:off x="7921551" y="3518971"/>
            <a:ext cx="593432" cy="369332"/>
          </a:xfrm>
          <a:prstGeom prst="rect">
            <a:avLst/>
          </a:prstGeom>
        </p:spPr>
        <p:txBody>
          <a:bodyPr wrap="none">
            <a:spAutoFit/>
          </a:bodyPr>
          <a:lstStyle/>
          <a:p>
            <a:r>
              <a:rPr lang="en-US" dirty="0" smtClean="0"/>
              <a:t>0</a:t>
            </a:r>
            <a:r>
              <a:rPr lang="ru-RU" dirty="0" smtClean="0"/>
              <a:t>,99</a:t>
            </a:r>
            <a:endParaRPr lang="ru-RU" dirty="0"/>
          </a:p>
        </p:txBody>
      </p:sp>
      <p:sp>
        <p:nvSpPr>
          <p:cNvPr id="37" name="Прямоугольник 36"/>
          <p:cNvSpPr/>
          <p:nvPr/>
        </p:nvSpPr>
        <p:spPr>
          <a:xfrm>
            <a:off x="7086431" y="3513364"/>
            <a:ext cx="593432" cy="369332"/>
          </a:xfrm>
          <a:prstGeom prst="rect">
            <a:avLst/>
          </a:prstGeom>
        </p:spPr>
        <p:txBody>
          <a:bodyPr wrap="none">
            <a:spAutoFit/>
          </a:bodyPr>
          <a:lstStyle/>
          <a:p>
            <a:r>
              <a:rPr lang="en-US" dirty="0" smtClean="0"/>
              <a:t>0</a:t>
            </a:r>
            <a:r>
              <a:rPr lang="ru-RU" dirty="0" smtClean="0"/>
              <a:t>,01</a:t>
            </a:r>
            <a:endParaRPr lang="ru-RU" dirty="0"/>
          </a:p>
        </p:txBody>
      </p:sp>
      <p:sp>
        <p:nvSpPr>
          <p:cNvPr id="31"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319353</a:t>
            </a:r>
          </a:p>
        </p:txBody>
      </p:sp>
      <mc:AlternateContent xmlns:mc="http://schemas.openxmlformats.org/markup-compatibility/2006" xmlns:a14="http://schemas.microsoft.com/office/drawing/2010/main">
        <mc:Choice Requires="a14">
          <p:sp>
            <p:nvSpPr>
              <p:cNvPr id="32" name="Прямоугольник 31"/>
              <p:cNvSpPr/>
              <p:nvPr/>
            </p:nvSpPr>
            <p:spPr>
              <a:xfrm>
                <a:off x="194551" y="3703637"/>
                <a:ext cx="42780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RU" sz="2000" i="1" smtClean="0">
                              <a:latin typeface="Cambria Math"/>
                            </a:rPr>
                          </m:ctrlPr>
                        </m:accPr>
                        <m:e>
                          <m:r>
                            <a:rPr lang="ru-RU" sz="2000" b="0" i="1" smtClean="0">
                              <a:latin typeface="Cambria Math"/>
                            </a:rPr>
                            <m:t>В</m:t>
                          </m:r>
                        </m:e>
                      </m:acc>
                    </m:oMath>
                  </m:oMathPara>
                </a14:m>
                <a:endParaRPr lang="ru-RU" sz="1400" dirty="0"/>
              </a:p>
            </p:txBody>
          </p:sp>
        </mc:Choice>
        <mc:Fallback xmlns="">
          <p:sp>
            <p:nvSpPr>
              <p:cNvPr id="32" name="Прямоугольник 31"/>
              <p:cNvSpPr>
                <a:spLocks noRot="1" noChangeAspect="1" noMove="1" noResize="1" noEditPoints="1" noAdjustHandles="1" noChangeArrowheads="1" noChangeShapeType="1" noTextEdit="1"/>
              </p:cNvSpPr>
              <p:nvPr/>
            </p:nvSpPr>
            <p:spPr>
              <a:xfrm>
                <a:off x="194551" y="3703637"/>
                <a:ext cx="427809" cy="400110"/>
              </a:xfrm>
              <a:prstGeom prst="rect">
                <a:avLst/>
              </a:prstGeom>
              <a:blipFill rotWithShape="1">
                <a:blip r:embed="rId5" cstate="print"/>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43286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1000" fill="hold"/>
                                        <p:tgtEl>
                                          <p:spTgt spid="5"/>
                                        </p:tgtEl>
                                        <p:attrNameLst>
                                          <p:attrName>ppt_x</p:attrName>
                                        </p:attrNameLst>
                                      </p:cBhvr>
                                      <p:tavLst>
                                        <p:tav tm="0">
                                          <p:val>
                                            <p:strVal val="#ppt_x-.2"/>
                                          </p:val>
                                        </p:tav>
                                        <p:tav tm="100000">
                                          <p:val>
                                            <p:strVal val="#ppt_x"/>
                                          </p:val>
                                        </p:tav>
                                      </p:tavLst>
                                    </p:anim>
                                    <p:anim calcmode="lin" valueType="num">
                                      <p:cBhvr>
                                        <p:cTn id="5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21" grpId="0"/>
      <p:bldP spid="22" grpId="0" animBg="1"/>
      <p:bldP spid="23" grpId="0"/>
      <p:bldP spid="24" grpId="0"/>
      <p:bldP spid="25" grpId="0"/>
      <p:bldP spid="26" grpId="0"/>
      <p:bldP spid="27" grpId="0" animBg="1"/>
      <p:bldP spid="28" grpId="0"/>
      <p:bldP spid="29" grpId="0"/>
      <p:bldP spid="30" grpId="0"/>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6455" y="2214877"/>
            <a:ext cx="8848031" cy="1938992"/>
          </a:xfrm>
          <a:prstGeom prst="rect">
            <a:avLst/>
          </a:prstGeom>
          <a:solidFill>
            <a:srgbClr val="FFFFFF">
              <a:alpha val="72000"/>
            </a:srgbClr>
          </a:solidFill>
          <a:ln w="19050">
            <a:solidFill>
              <a:schemeClr val="accent3">
                <a:lumMod val="65000"/>
              </a:schemeClr>
            </a:solidFill>
          </a:ln>
        </p:spPr>
        <p:txBody>
          <a:bodyPr wrap="square" rtlCol="0">
            <a:spAutoFit/>
          </a:bodyPr>
          <a:lstStyle/>
          <a:p>
            <a:r>
              <a:rPr lang="ru-RU" sz="2000" i="1" u="sng" dirty="0" smtClean="0">
                <a:latin typeface="+mn-lt"/>
              </a:rPr>
              <a:t>Решение:</a:t>
            </a:r>
            <a:endParaRPr lang="en-US" sz="2000" i="1" u="sng" dirty="0" smtClean="0">
              <a:latin typeface="+mn-lt"/>
            </a:endParaRPr>
          </a:p>
          <a:p>
            <a:r>
              <a:rPr lang="ru-RU" sz="2000" dirty="0">
                <a:latin typeface="+mn-lt"/>
              </a:rPr>
              <a:t>Возможность выиграть первую и вторую партию не зависят друг от друга. Вероятность произведения независимых событий равна произведению их вероятностей: </a:t>
            </a:r>
            <a:r>
              <a:rPr lang="en-US" sz="2000" dirty="0"/>
              <a:t>P(A</a:t>
            </a:r>
            <a:r>
              <a:rPr lang="ru-RU" sz="2000" b="1" dirty="0">
                <a:sym typeface="Symbol"/>
              </a:rPr>
              <a:t> </a:t>
            </a:r>
            <a:r>
              <a:rPr lang="ru-RU" sz="2000" dirty="0">
                <a:sym typeface="Symbol"/>
              </a:rPr>
              <a:t></a:t>
            </a:r>
            <a:r>
              <a:rPr lang="en-US" sz="2000" dirty="0">
                <a:sym typeface="Symbol"/>
              </a:rPr>
              <a:t> B</a:t>
            </a:r>
            <a:r>
              <a:rPr lang="en-US" sz="2000" dirty="0" smtClean="0">
                <a:sym typeface="Symbol"/>
              </a:rPr>
              <a:t>)</a:t>
            </a:r>
            <a:r>
              <a:rPr lang="ru-RU" sz="2000" dirty="0" smtClean="0">
                <a:sym typeface="Symbol"/>
              </a:rPr>
              <a:t> </a:t>
            </a:r>
            <a:r>
              <a:rPr lang="en-US" sz="2000" dirty="0" smtClean="0">
                <a:sym typeface="Symbol"/>
              </a:rPr>
              <a:t>= </a:t>
            </a:r>
            <a:r>
              <a:rPr lang="ru-RU" sz="2000" dirty="0" smtClean="0">
                <a:latin typeface="+mn-lt"/>
              </a:rPr>
              <a:t>0,52</a:t>
            </a:r>
            <a:r>
              <a:rPr lang="ru-RU" sz="2000" dirty="0">
                <a:latin typeface="+mn-lt"/>
              </a:rPr>
              <a:t> · 0,3 = 0,156.</a:t>
            </a:r>
          </a:p>
          <a:p>
            <a:r>
              <a:rPr lang="ru-RU" sz="2000" dirty="0" smtClean="0">
                <a:latin typeface="+mn-lt"/>
              </a:rPr>
              <a:t/>
            </a:r>
            <a:br>
              <a:rPr lang="ru-RU" sz="2000" dirty="0" smtClean="0">
                <a:latin typeface="+mn-lt"/>
              </a:rPr>
            </a:br>
            <a:endParaRPr lang="ru-RU" sz="2000" u="sng" dirty="0" smtClean="0">
              <a:latin typeface="+mn-lt"/>
            </a:endParaRPr>
          </a:p>
        </p:txBody>
      </p:sp>
      <p:sp>
        <p:nvSpPr>
          <p:cNvPr id="4" name="Rectangle 2"/>
          <p:cNvSpPr txBox="1">
            <a:spLocks noChangeArrowheads="1"/>
          </p:cNvSpPr>
          <p:nvPr/>
        </p:nvSpPr>
        <p:spPr bwMode="gray">
          <a:xfrm>
            <a:off x="4232" y="0"/>
            <a:ext cx="7675631" cy="1938992"/>
          </a:xfrm>
          <a:prstGeom prst="rect">
            <a:avLst/>
          </a:prstGeom>
          <a:solidFill>
            <a:srgbClr val="FFFFFF">
              <a:alpha val="85882"/>
            </a:srgb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ru-RU" sz="2000" i="1" dirty="0"/>
              <a:t>Если гроссмейстер А. играет белыми, то он выигрывает у гроссмейстера Б. с вероятностью 0,52. Если А. играет черными, то А. выигрывает у Б. с вероятностью 0,3. Гроссмейстеры А. и Б. играют две партии, причем во второй партии меняют цвет фигур. Найдите вероятность того, что А. выиграет оба раза</a:t>
            </a:r>
            <a:r>
              <a:rPr lang="ru-RU" sz="2000" i="1" dirty="0" smtClean="0"/>
              <a:t>.</a:t>
            </a:r>
            <a:endParaRPr lang="ru-RU" sz="2000" i="1" dirty="0"/>
          </a:p>
        </p:txBody>
      </p:sp>
      <p:sp>
        <p:nvSpPr>
          <p:cNvPr id="5" name="Прямоугольник 4"/>
          <p:cNvSpPr/>
          <p:nvPr/>
        </p:nvSpPr>
        <p:spPr>
          <a:xfrm>
            <a:off x="4772464" y="5908868"/>
            <a:ext cx="2792752" cy="523220"/>
          </a:xfrm>
          <a:prstGeom prst="rect">
            <a:avLst/>
          </a:prstGeom>
        </p:spPr>
        <p:txBody>
          <a:bodyPr wrap="square">
            <a:spAutoFit/>
          </a:bodyPr>
          <a:lstStyle/>
          <a:p>
            <a:pPr algn="ctr"/>
            <a:r>
              <a:rPr lang="ru-RU" sz="2800" i="1" dirty="0" smtClean="0">
                <a:solidFill>
                  <a:srgbClr val="FF0000"/>
                </a:solidFill>
                <a:latin typeface="+mn-lt"/>
              </a:rPr>
              <a:t>Ответ:</a:t>
            </a:r>
            <a:r>
              <a:rPr lang="en-US" sz="2800" i="1" dirty="0" smtClean="0">
                <a:solidFill>
                  <a:srgbClr val="FF0000"/>
                </a:solidFill>
                <a:latin typeface="+mn-lt"/>
              </a:rPr>
              <a:t> 0,1</a:t>
            </a:r>
            <a:r>
              <a:rPr lang="ru-RU" sz="2800" i="1" dirty="0" smtClean="0">
                <a:solidFill>
                  <a:srgbClr val="FF0000"/>
                </a:solidFill>
                <a:latin typeface="+mn-lt"/>
              </a:rPr>
              <a:t>56.</a:t>
            </a:r>
          </a:p>
        </p:txBody>
      </p:sp>
      <p:sp>
        <p:nvSpPr>
          <p:cNvPr id="31" name="Rectangle 2"/>
          <p:cNvSpPr txBox="1">
            <a:spLocks noChangeArrowheads="1"/>
          </p:cNvSpPr>
          <p:nvPr/>
        </p:nvSpPr>
        <p:spPr bwMode="auto">
          <a:xfrm>
            <a:off x="7694762" y="388188"/>
            <a:ext cx="1293963" cy="457201"/>
          </a:xfrm>
          <a:prstGeom prst="rect">
            <a:avLst/>
          </a:prstGeom>
          <a:solidFill>
            <a:srgbClr val="FFFFFF">
              <a:alpha val="87059"/>
            </a:srgb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p>
            <a:pPr algn="ctr">
              <a:defRPr/>
            </a:pPr>
            <a:r>
              <a:rPr lang="ru-RU" sz="2400" b="1" dirty="0" smtClean="0"/>
              <a:t>319355</a:t>
            </a:r>
          </a:p>
        </p:txBody>
      </p:sp>
    </p:spTree>
    <p:extLst>
      <p:ext uri="{BB962C8B-B14F-4D97-AF65-F5344CB8AC3E}">
        <p14:creationId xmlns:p14="http://schemas.microsoft.com/office/powerpoint/2010/main" val="113333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Текст">
  <a:themeElements>
    <a:clrScheme name="Текс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Другая 1">
      <a:majorFont>
        <a:latin typeface="Century Gothic"/>
        <a:ea typeface=""/>
        <a:cs typeface=""/>
      </a:majorFont>
      <a:minorFont>
        <a:latin typeface="Bookman Old Styl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кст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кст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кст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кст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кст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кст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кст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кст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кст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кст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кст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Текст</Template>
  <TotalTime>3574</TotalTime>
  <Words>3466</Words>
  <Application>Microsoft Office PowerPoint</Application>
  <PresentationFormat>Экран (4:3)</PresentationFormat>
  <Paragraphs>337</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Текст</vt:lpstr>
      <vt:lpstr>Рассмотрение случаев и вероятность суммы несовместных событий </vt:lpstr>
      <vt:lpstr>Презентация PowerPoint</vt:lpstr>
      <vt:lpstr>Презентация PowerPoint</vt:lpstr>
      <vt:lpstr>Презентация PowerPoint</vt:lpstr>
      <vt:lpstr>Презентация PowerPoint</vt:lpstr>
      <vt:lpstr>Презентация PowerPoint</vt:lpstr>
      <vt:lpstr>Примеры решения задач  с помощью теорем сложения и умножения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Используемые материалы</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Администратор1</dc:creator>
  <cp:lastModifiedBy>Татьяна Похващева</cp:lastModifiedBy>
  <cp:revision>323</cp:revision>
  <dcterms:created xsi:type="dcterms:W3CDTF">2011-04-26T15:03:27Z</dcterms:created>
  <dcterms:modified xsi:type="dcterms:W3CDTF">2020-06-09T04:11:57Z</dcterms:modified>
</cp:coreProperties>
</file>