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1"/>
  </p:sldMasterIdLst>
  <p:notesMasterIdLst>
    <p:notesMasterId r:id="rId24"/>
  </p:notesMasterIdLst>
  <p:sldIdLst>
    <p:sldId id="382" r:id="rId2"/>
    <p:sldId id="392" r:id="rId3"/>
    <p:sldId id="402" r:id="rId4"/>
    <p:sldId id="403" r:id="rId5"/>
    <p:sldId id="404" r:id="rId6"/>
    <p:sldId id="383" r:id="rId7"/>
    <p:sldId id="405" r:id="rId8"/>
    <p:sldId id="386" r:id="rId9"/>
    <p:sldId id="388" r:id="rId10"/>
    <p:sldId id="396" r:id="rId11"/>
    <p:sldId id="395" r:id="rId12"/>
    <p:sldId id="397" r:id="rId13"/>
    <p:sldId id="398" r:id="rId14"/>
    <p:sldId id="399" r:id="rId15"/>
    <p:sldId id="400" r:id="rId16"/>
    <p:sldId id="387" r:id="rId17"/>
    <p:sldId id="384" r:id="rId18"/>
    <p:sldId id="389" r:id="rId19"/>
    <p:sldId id="390" r:id="rId20"/>
    <p:sldId id="393" r:id="rId21"/>
    <p:sldId id="391" r:id="rId22"/>
    <p:sldId id="283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CCFF"/>
    <a:srgbClr val="CCCCFF"/>
    <a:srgbClr val="FFFFFF"/>
    <a:srgbClr val="CCFFFF"/>
    <a:srgbClr val="99CCFF"/>
    <a:srgbClr val="336600"/>
    <a:srgbClr val="9B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59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65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0BB89DC-07B2-4091-A736-19218305AC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969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63B07BD-BEDA-4198-B106-CD2D0A68C1F0}" type="slidenum">
              <a:rPr lang="ru-RU" sz="1200" smtClean="0">
                <a:latin typeface="Arial" charset="0"/>
              </a:rPr>
              <a:pPr eaLnBrk="1" hangingPunct="1"/>
              <a:t>16</a:t>
            </a:fld>
            <a:endParaRPr lang="ru-RU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CEA9D85-C5BA-44A1-8120-122FE84A91B4}" type="slidenum">
              <a:rPr lang="ru-RU" sz="1200" smtClean="0">
                <a:latin typeface="Arial" charset="0"/>
              </a:rPr>
              <a:pPr eaLnBrk="1" hangingPunct="1"/>
              <a:t>19</a:t>
            </a:fld>
            <a:endParaRPr lang="ru-RU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3C03B7F-F9A9-4AC1-A179-0BB75D0FF1F4}" type="slidenum">
              <a:rPr lang="ru-RU" sz="1200" smtClean="0">
                <a:latin typeface="Arial" charset="0"/>
              </a:rPr>
              <a:pPr eaLnBrk="1" hangingPunct="1"/>
              <a:t>20</a:t>
            </a:fld>
            <a:endParaRPr lang="ru-RU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6351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2529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6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2529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B84FE-AB29-4443-9369-09B770E72E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31431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38AB2-38DD-40CE-A1D5-B16BE0F9CC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78514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1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1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55D4F-3688-4595-AFD3-61AC4D12C8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9791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1"/>
            <a:ext cx="75438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3E7AF-568A-4841-A2F6-9FC977D323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99709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377E3-F582-46C3-B2E5-0C343D386B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77457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CA623-74F1-43D8-BF9F-058601F5C8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01100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1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1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1A3F-7988-4830-9835-E221C9F138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90098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2C0A5-AFB4-456B-8DC7-CAF82A5337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42644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D358E-1EFA-434C-82B4-1DD10EEC70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47238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B6CB1-A1FF-4734-A94D-50AE8657BB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21671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0612F-203F-4209-94F8-3FB1526807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67537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6AFE7-5923-442C-8F70-593EDA1396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23135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6351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6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427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2427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1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427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427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427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427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E22BBC4F-6EE8-4FC6-9013-D3CCC6F3AC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21.wmf"/><Relationship Id="rId3" Type="http://schemas.openxmlformats.org/officeDocument/2006/relationships/slide" Target="slide2.xml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7.wmf"/><Relationship Id="rId3" Type="http://schemas.openxmlformats.org/officeDocument/2006/relationships/slide" Target="slide2.xml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3.wmf"/><Relationship Id="rId3" Type="http://schemas.openxmlformats.org/officeDocument/2006/relationships/slide" Target="slide2.xml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2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2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slide" Target="slide2.xml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41.wmf"/><Relationship Id="rId3" Type="http://schemas.openxmlformats.org/officeDocument/2006/relationships/slide" Target="slide2.xml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oleObject" Target="../embeddings/oleObject38.bin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9.bin"/><Relationship Id="rId5" Type="http://schemas.openxmlformats.org/officeDocument/2006/relationships/slide" Target="slide2.xml"/><Relationship Id="rId4" Type="http://schemas.openxmlformats.org/officeDocument/2006/relationships/image" Target="../media/image42.wmf"/><Relationship Id="rId9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9.pn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8.wmf"/><Relationship Id="rId4" Type="http://schemas.openxmlformats.org/officeDocument/2006/relationships/image" Target="../media/image10.png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5.wmf"/><Relationship Id="rId3" Type="http://schemas.openxmlformats.org/officeDocument/2006/relationships/slide" Target="slide2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7D7E5"/>
            </a:gs>
            <a:gs pos="100000">
              <a:srgbClr val="666699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122" name="Text Box 26"/>
          <p:cNvSpPr txBox="1">
            <a:spLocks noChangeArrowheads="1"/>
          </p:cNvSpPr>
          <p:nvPr/>
        </p:nvSpPr>
        <p:spPr bwMode="auto">
          <a:xfrm>
            <a:off x="1104901" y="2422526"/>
            <a:ext cx="7515225" cy="1531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accent1"/>
            </a:outerShdw>
          </a:effectLst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ru-RU" sz="80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nkir-Retro" pitchFamily="2" charset="0"/>
              </a:rPr>
              <a:t>Производная </a:t>
            </a:r>
            <a:endParaRPr lang="ru-RU" sz="8000" b="1" i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nkir-Retro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88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88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88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12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800100" y="1"/>
            <a:ext cx="7543800" cy="1042988"/>
          </a:xfrm>
        </p:spPr>
        <p:txBody>
          <a:bodyPr/>
          <a:lstStyle/>
          <a:p>
            <a:pPr algn="ctr"/>
            <a:r>
              <a:rPr lang="ru-RU" smtClean="0">
                <a:effectLst/>
                <a:latin typeface="Bankir-Retro" pitchFamily="2" charset="0"/>
              </a:rPr>
              <a:t>Примеры </a:t>
            </a:r>
          </a:p>
        </p:txBody>
      </p:sp>
      <p:sp>
        <p:nvSpPr>
          <p:cNvPr id="3" name="Управляющая кнопка: назад 2">
            <a:hlinkClick r:id="rId3" action="ppaction://hlinksldjump" highlightClick="1"/>
          </p:cNvPr>
          <p:cNvSpPr/>
          <p:nvPr/>
        </p:nvSpPr>
        <p:spPr>
          <a:xfrm>
            <a:off x="0" y="1"/>
            <a:ext cx="527051" cy="539750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508" name="Прямоугольник 5"/>
          <p:cNvSpPr>
            <a:spLocks noChangeArrowheads="1"/>
          </p:cNvSpPr>
          <p:nvPr/>
        </p:nvSpPr>
        <p:spPr bwMode="auto">
          <a:xfrm>
            <a:off x="927101" y="998538"/>
            <a:ext cx="82169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2.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Найти производную функции</a:t>
            </a:r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y = C  </a:t>
            </a:r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(C – const)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в точке </a:t>
            </a:r>
            <a:r>
              <a:rPr lang="ru-RU" sz="2400" b="1" i="1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en-US" sz="2400" b="1" i="1" baseline="-25000">
                <a:solidFill>
                  <a:srgbClr val="C00000"/>
                </a:solidFill>
                <a:latin typeface="Corbel" pitchFamily="34" charset="0"/>
              </a:rPr>
              <a:t>o</a:t>
            </a:r>
            <a:endParaRPr lang="ru-RU">
              <a:solidFill>
                <a:srgbClr val="C00000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196976" y="1989138"/>
          <a:ext cx="17764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5" name="Формула" r:id="rId4" imgW="850900" imgH="228600" progId="Equation.3">
                  <p:embed/>
                </p:oleObj>
              </mc:Choice>
              <mc:Fallback>
                <p:oleObj name="Формула" r:id="rId4" imgW="8509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976" y="1989138"/>
                        <a:ext cx="177641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1196976" y="2528888"/>
          <a:ext cx="254476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6" name="Формула" r:id="rId6" imgW="1219200" imgH="228600" progId="Equation.3">
                  <p:embed/>
                </p:oleObj>
              </mc:Choice>
              <mc:Fallback>
                <p:oleObj name="Формула" r:id="rId6" imgW="12192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976" y="2528888"/>
                        <a:ext cx="254476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196975" y="3159125"/>
          <a:ext cx="54610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7" name="Формула" r:id="rId8" imgW="2616200" imgH="228600" progId="Equation.3">
                  <p:embed/>
                </p:oleObj>
              </mc:Choice>
              <mc:Fallback>
                <p:oleObj name="Формула" r:id="rId8" imgW="26162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975" y="3159125"/>
                        <a:ext cx="546100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1196975" y="3654426"/>
          <a:ext cx="2279651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8" name="Формула" r:id="rId10" imgW="1091726" imgH="393529" progId="Equation.3">
                  <p:embed/>
                </p:oleObj>
              </mc:Choice>
              <mc:Fallback>
                <p:oleObj name="Формула" r:id="rId10" imgW="1091726" imgH="39352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975" y="3654426"/>
                        <a:ext cx="2279651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1196975" y="4508501"/>
          <a:ext cx="3181351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9" name="Формула" r:id="rId12" imgW="1524000" imgH="393700" progId="Equation.3">
                  <p:embed/>
                </p:oleObj>
              </mc:Choice>
              <mc:Fallback>
                <p:oleObj name="Формула" r:id="rId12" imgW="1524000" imgH="3937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975" y="4508501"/>
                        <a:ext cx="3181351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3851275" y="5634039"/>
            <a:ext cx="1441451" cy="765175"/>
            <a:chOff x="3851920" y="5634245"/>
            <a:chExt cx="1440160" cy="765085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3851920" y="5634245"/>
              <a:ext cx="1440160" cy="765085"/>
            </a:xfrm>
            <a:prstGeom prst="roundRect">
              <a:avLst/>
            </a:prstGeom>
            <a:solidFill>
              <a:srgbClr val="FFCC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graphicFrame>
          <p:nvGraphicFramePr>
            <p:cNvPr id="21518" name="Object 9"/>
            <p:cNvGraphicFramePr>
              <a:graphicFrameLocks noChangeAspect="1"/>
            </p:cNvGraphicFramePr>
            <p:nvPr/>
          </p:nvGraphicFramePr>
          <p:xfrm>
            <a:off x="3897313" y="5678488"/>
            <a:ext cx="1347787" cy="676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90" name="Формула" r:id="rId14" imgW="558800" imgH="279400" progId="Equation.3">
                    <p:embed/>
                  </p:oleObj>
                </mc:Choice>
                <mc:Fallback>
                  <p:oleObj name="Формула" r:id="rId14" imgW="558800" imgH="279400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97313" y="5678488"/>
                          <a:ext cx="1347787" cy="676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800100" y="1"/>
            <a:ext cx="7543800" cy="1042988"/>
          </a:xfrm>
        </p:spPr>
        <p:txBody>
          <a:bodyPr/>
          <a:lstStyle/>
          <a:p>
            <a:pPr algn="ctr"/>
            <a:r>
              <a:rPr lang="ru-RU" smtClean="0">
                <a:effectLst/>
                <a:latin typeface="Bankir-Retro" pitchFamily="2" charset="0"/>
              </a:rPr>
              <a:t>Примеры </a:t>
            </a:r>
          </a:p>
        </p:txBody>
      </p:sp>
      <p:sp>
        <p:nvSpPr>
          <p:cNvPr id="3" name="Управляющая кнопка: назад 2">
            <a:hlinkClick r:id="rId3" action="ppaction://hlinksldjump" highlightClick="1"/>
          </p:cNvPr>
          <p:cNvSpPr/>
          <p:nvPr/>
        </p:nvSpPr>
        <p:spPr>
          <a:xfrm>
            <a:off x="0" y="1"/>
            <a:ext cx="527051" cy="539750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062039" y="1898651"/>
          <a:ext cx="219868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9" name="Формула" r:id="rId4" imgW="1054100" imgH="254000" progId="Equation.3">
                  <p:embed/>
                </p:oleObj>
              </mc:Choice>
              <mc:Fallback>
                <p:oleObj name="Формула" r:id="rId4" imgW="1054100" imgH="254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9" y="1898651"/>
                        <a:ext cx="2198687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1016001" y="2349501"/>
          <a:ext cx="3659188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0" name="Формула" r:id="rId6" imgW="1752600" imgH="254000" progId="Equation.3">
                  <p:embed/>
                </p:oleObj>
              </mc:Choice>
              <mc:Fallback>
                <p:oleObj name="Формула" r:id="rId6" imgW="1752600" imgH="254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1" y="2349501"/>
                        <a:ext cx="3659188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016002" y="2898776"/>
          <a:ext cx="6784975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1" name="Формула" r:id="rId8" imgW="3251200" imgH="508000" progId="Equation.3">
                  <p:embed/>
                </p:oleObj>
              </mc:Choice>
              <mc:Fallback>
                <p:oleObj name="Формула" r:id="rId8" imgW="3251200" imgH="508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2" y="2898776"/>
                        <a:ext cx="6784975" cy="1058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1016000" y="4014788"/>
          <a:ext cx="7212013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2" name="Формула" r:id="rId10" imgW="3454400" imgH="419100" progId="Equation.3">
                  <p:embed/>
                </p:oleObj>
              </mc:Choice>
              <mc:Fallback>
                <p:oleObj name="Формула" r:id="rId10" imgW="34544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4014788"/>
                        <a:ext cx="7212013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1016001" y="4959351"/>
          <a:ext cx="474662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3" name="Формула" r:id="rId12" imgW="2273300" imgH="393700" progId="Equation.3">
                  <p:embed/>
                </p:oleObj>
              </mc:Choice>
              <mc:Fallback>
                <p:oleObj name="Формула" r:id="rId12" imgW="2273300" imgH="3937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1" y="4959351"/>
                        <a:ext cx="4746625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Группа 13"/>
          <p:cNvGrpSpPr>
            <a:grpSpLocks/>
          </p:cNvGrpSpPr>
          <p:nvPr/>
        </p:nvGrpSpPr>
        <p:grpSpPr bwMode="auto">
          <a:xfrm>
            <a:off x="3716339" y="5859464"/>
            <a:ext cx="1755775" cy="765175"/>
            <a:chOff x="3716905" y="5859270"/>
            <a:chExt cx="1755195" cy="765085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3716905" y="5859270"/>
              <a:ext cx="1755195" cy="765085"/>
            </a:xfrm>
            <a:prstGeom prst="roundRect">
              <a:avLst/>
            </a:prstGeom>
            <a:solidFill>
              <a:srgbClr val="FFCC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graphicFrame>
          <p:nvGraphicFramePr>
            <p:cNvPr id="22542" name="Object 9"/>
            <p:cNvGraphicFramePr>
              <a:graphicFrameLocks noChangeAspect="1"/>
            </p:cNvGraphicFramePr>
            <p:nvPr/>
          </p:nvGraphicFramePr>
          <p:xfrm>
            <a:off x="3729038" y="5889625"/>
            <a:ext cx="1685925" cy="704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614" name="Формула" r:id="rId14" imgW="698197" imgH="291973" progId="Equation.3">
                    <p:embed/>
                  </p:oleObj>
                </mc:Choice>
                <mc:Fallback>
                  <p:oleObj name="Формула" r:id="rId14" imgW="698197" imgH="291973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29038" y="5889625"/>
                          <a:ext cx="1685925" cy="704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538" name="Прямоугольник 10"/>
          <p:cNvSpPr>
            <a:spLocks noChangeArrowheads="1"/>
          </p:cNvSpPr>
          <p:nvPr/>
        </p:nvSpPr>
        <p:spPr bwMode="auto">
          <a:xfrm>
            <a:off x="881065" y="954089"/>
            <a:ext cx="69310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i="1" dirty="0">
                <a:solidFill>
                  <a:srgbClr val="002060"/>
                </a:solidFill>
                <a:latin typeface="Corbel" pitchFamily="34" charset="0"/>
              </a:rPr>
              <a:t>3. </a:t>
            </a:r>
            <a:r>
              <a:rPr lang="ru-RU" sz="2400" b="1" i="1" dirty="0">
                <a:solidFill>
                  <a:srgbClr val="002060"/>
                </a:solidFill>
                <a:latin typeface="Corbel" pitchFamily="34" charset="0"/>
              </a:rPr>
              <a:t>Найти производную функции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y = x</a:t>
            </a:r>
            <a:r>
              <a:rPr lang="en-US" sz="2400" b="1" i="1" baseline="30000" dirty="0">
                <a:solidFill>
                  <a:srgbClr val="C00000"/>
                </a:solidFill>
                <a:latin typeface="Corbel" pitchFamily="34" charset="0"/>
              </a:rPr>
              <a:t>2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 </a:t>
            </a:r>
            <a:r>
              <a:rPr lang="ru-RU" sz="2400" b="1" i="1" dirty="0">
                <a:solidFill>
                  <a:srgbClr val="002060"/>
                </a:solidFill>
                <a:latin typeface="Corbel" pitchFamily="34" charset="0"/>
              </a:rPr>
              <a:t>в точке 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en-US" sz="2400" b="1" i="1" baseline="-25000" dirty="0">
                <a:solidFill>
                  <a:srgbClr val="C00000"/>
                </a:solidFill>
                <a:latin typeface="Corbel" pitchFamily="34" charset="0"/>
              </a:rPr>
              <a:t>o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800100" y="1"/>
            <a:ext cx="7543800" cy="1042988"/>
          </a:xfrm>
        </p:spPr>
        <p:txBody>
          <a:bodyPr/>
          <a:lstStyle/>
          <a:p>
            <a:pPr algn="ctr"/>
            <a:r>
              <a:rPr lang="ru-RU" smtClean="0">
                <a:effectLst/>
                <a:latin typeface="Bankir-Retro" pitchFamily="2" charset="0"/>
              </a:rPr>
              <a:t>Примеры </a:t>
            </a:r>
          </a:p>
        </p:txBody>
      </p:sp>
      <p:sp>
        <p:nvSpPr>
          <p:cNvPr id="3" name="Управляющая кнопка: назад 2">
            <a:hlinkClick r:id="rId3" action="ppaction://hlinksldjump" highlightClick="1"/>
          </p:cNvPr>
          <p:cNvSpPr/>
          <p:nvPr/>
        </p:nvSpPr>
        <p:spPr>
          <a:xfrm>
            <a:off x="0" y="1"/>
            <a:ext cx="527051" cy="539750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965201" y="1943101"/>
          <a:ext cx="2119313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1" name="Формула" r:id="rId4" imgW="1015559" imgH="266584" progId="Equation.3">
                  <p:embed/>
                </p:oleObj>
              </mc:Choice>
              <mc:Fallback>
                <p:oleObj name="Формула" r:id="rId4" imgW="1015559" imgH="266584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1" y="1943101"/>
                        <a:ext cx="2119313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965200" y="2484439"/>
          <a:ext cx="36068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2" name="Формула" r:id="rId6" imgW="1726451" imgH="266584" progId="Equation.3">
                  <p:embed/>
                </p:oleObj>
              </mc:Choice>
              <mc:Fallback>
                <p:oleObj name="Формула" r:id="rId6" imgW="1726451" imgH="26658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484439"/>
                        <a:ext cx="3606800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965201" y="3008314"/>
          <a:ext cx="6599239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3" name="Формула" r:id="rId8" imgW="3162300" imgH="266700" progId="Equation.3">
                  <p:embed/>
                </p:oleObj>
              </mc:Choice>
              <mc:Fallback>
                <p:oleObj name="Формула" r:id="rId8" imgW="3162300" imgH="2667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1" y="3008314"/>
                        <a:ext cx="6599239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59" name="Группа 14"/>
          <p:cNvGrpSpPr>
            <a:grpSpLocks/>
          </p:cNvGrpSpPr>
          <p:nvPr/>
        </p:nvGrpSpPr>
        <p:grpSpPr bwMode="auto">
          <a:xfrm>
            <a:off x="881063" y="954087"/>
            <a:ext cx="7516812" cy="461665"/>
            <a:chOff x="881591" y="953725"/>
            <a:chExt cx="7515834" cy="461369"/>
          </a:xfrm>
        </p:grpSpPr>
        <p:sp>
          <p:nvSpPr>
            <p:cNvPr id="23563" name="Прямоугольник 10"/>
            <p:cNvSpPr>
              <a:spLocks noChangeArrowheads="1"/>
            </p:cNvSpPr>
            <p:nvPr/>
          </p:nvSpPr>
          <p:spPr bwMode="auto">
            <a:xfrm>
              <a:off x="881591" y="953725"/>
              <a:ext cx="7515834" cy="461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i="1">
                  <a:solidFill>
                    <a:srgbClr val="002060"/>
                  </a:solidFill>
                  <a:latin typeface="Corbel" pitchFamily="34" charset="0"/>
                </a:rPr>
                <a:t>4. </a:t>
              </a:r>
              <a:r>
                <a:rPr lang="ru-RU" sz="2400" b="1" i="1">
                  <a:solidFill>
                    <a:srgbClr val="002060"/>
                  </a:solidFill>
                  <a:latin typeface="Corbel" pitchFamily="34" charset="0"/>
                </a:rPr>
                <a:t>Найти производную функции </a:t>
              </a:r>
              <a:r>
                <a:rPr lang="en-US" sz="2400" b="1" i="1">
                  <a:solidFill>
                    <a:srgbClr val="C00000"/>
                  </a:solidFill>
                  <a:latin typeface="Corbel" pitchFamily="34" charset="0"/>
                </a:rPr>
                <a:t>y = √x </a:t>
              </a:r>
              <a:r>
                <a:rPr lang="ru-RU" sz="2400" b="1" i="1">
                  <a:solidFill>
                    <a:srgbClr val="002060"/>
                  </a:solidFill>
                  <a:latin typeface="Corbel" pitchFamily="34" charset="0"/>
                </a:rPr>
                <a:t>в точке </a:t>
              </a:r>
              <a:r>
                <a:rPr lang="ru-RU" sz="2400" b="1" i="1">
                  <a:solidFill>
                    <a:srgbClr val="C00000"/>
                  </a:solidFill>
                  <a:latin typeface="Corbel" pitchFamily="34" charset="0"/>
                </a:rPr>
                <a:t>х</a:t>
              </a:r>
              <a:r>
                <a:rPr lang="en-US" sz="2400" b="1" i="1" baseline="-25000">
                  <a:solidFill>
                    <a:srgbClr val="C00000"/>
                  </a:solidFill>
                  <a:latin typeface="Corbel" pitchFamily="34" charset="0"/>
                </a:rPr>
                <a:t>o</a:t>
              </a:r>
              <a:endParaRPr lang="ru-RU">
                <a:solidFill>
                  <a:srgbClr val="C00000"/>
                </a:solidFill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6057754" y="1044154"/>
              <a:ext cx="223809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522288" y="3654425"/>
          <a:ext cx="8621712" cy="106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4" name="Формула" r:id="rId10" imgW="4305300" imgH="533400" progId="Equation.3">
                  <p:embed/>
                </p:oleObj>
              </mc:Choice>
              <mc:Fallback>
                <p:oleObj name="Формула" r:id="rId10" imgW="4305300" imgH="533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8" y="3654425"/>
                        <a:ext cx="8621712" cy="1065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/>
        </p:nvGraphicFramePr>
        <p:xfrm>
          <a:off x="522289" y="4733925"/>
          <a:ext cx="539273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5" name="Формула" r:id="rId12" imgW="2692400" imgH="457200" progId="Equation.3">
                  <p:embed/>
                </p:oleObj>
              </mc:Choice>
              <mc:Fallback>
                <p:oleObj name="Формула" r:id="rId12" imgW="2692400" imgH="457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9" y="4733925"/>
                        <a:ext cx="539273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7"/>
          <p:cNvGraphicFramePr>
            <a:graphicFrameLocks noChangeAspect="1"/>
          </p:cNvGraphicFramePr>
          <p:nvPr/>
        </p:nvGraphicFramePr>
        <p:xfrm>
          <a:off x="927101" y="5724526"/>
          <a:ext cx="6681788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6" name="Формула" r:id="rId14" imgW="3200400" imgH="457200" progId="Equation.3">
                  <p:embed/>
                </p:oleObj>
              </mc:Choice>
              <mc:Fallback>
                <p:oleObj name="Формула" r:id="rId14" imgW="32004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1" y="5724526"/>
                        <a:ext cx="6681788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800100" y="1"/>
            <a:ext cx="7543800" cy="1042988"/>
          </a:xfrm>
        </p:spPr>
        <p:txBody>
          <a:bodyPr/>
          <a:lstStyle/>
          <a:p>
            <a:pPr algn="ctr"/>
            <a:r>
              <a:rPr lang="ru-RU" smtClean="0">
                <a:effectLst/>
                <a:latin typeface="Bankir-Retro" pitchFamily="2" charset="0"/>
              </a:rPr>
              <a:t>Примеры </a:t>
            </a:r>
          </a:p>
        </p:txBody>
      </p:sp>
      <p:sp>
        <p:nvSpPr>
          <p:cNvPr id="3" name="Управляющая кнопка: назад 2">
            <a:hlinkClick r:id="rId3" action="ppaction://hlinksldjump" highlightClick="1"/>
          </p:cNvPr>
          <p:cNvSpPr/>
          <p:nvPr/>
        </p:nvSpPr>
        <p:spPr>
          <a:xfrm>
            <a:off x="0" y="1"/>
            <a:ext cx="527051" cy="539750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927101" y="2798764"/>
          <a:ext cx="6126163" cy="111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3" name="Формула" r:id="rId4" imgW="2933700" imgH="533400" progId="Equation.3">
                  <p:embed/>
                </p:oleObj>
              </mc:Choice>
              <mc:Fallback>
                <p:oleObj name="Формула" r:id="rId4" imgW="2933700" imgH="533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1" y="2798764"/>
                        <a:ext cx="6126163" cy="1112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Группа 15"/>
          <p:cNvGrpSpPr>
            <a:grpSpLocks/>
          </p:cNvGrpSpPr>
          <p:nvPr/>
        </p:nvGrpSpPr>
        <p:grpSpPr bwMode="auto">
          <a:xfrm>
            <a:off x="3446464" y="4419600"/>
            <a:ext cx="2205037" cy="1079500"/>
            <a:chOff x="3446875" y="4419110"/>
            <a:chExt cx="2205245" cy="1080120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3446875" y="4419110"/>
              <a:ext cx="2205245" cy="1080120"/>
            </a:xfrm>
            <a:prstGeom prst="roundRect">
              <a:avLst/>
            </a:prstGeom>
            <a:solidFill>
              <a:srgbClr val="FFCC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graphicFrame>
          <p:nvGraphicFramePr>
            <p:cNvPr id="24589" name="Object 9"/>
            <p:cNvGraphicFramePr>
              <a:graphicFrameLocks noChangeAspect="1"/>
            </p:cNvGraphicFramePr>
            <p:nvPr/>
          </p:nvGraphicFramePr>
          <p:xfrm>
            <a:off x="3514725" y="4446588"/>
            <a:ext cx="2114550" cy="1011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24" name="Формула" r:id="rId6" imgW="876300" imgH="419100" progId="Equation.3">
                    <p:embed/>
                  </p:oleObj>
                </mc:Choice>
                <mc:Fallback>
                  <p:oleObj name="Формула" r:id="rId6" imgW="876300" imgH="419100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14725" y="4446588"/>
                          <a:ext cx="2114550" cy="10112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582" name="Группа 14"/>
          <p:cNvGrpSpPr>
            <a:grpSpLocks/>
          </p:cNvGrpSpPr>
          <p:nvPr/>
        </p:nvGrpSpPr>
        <p:grpSpPr bwMode="auto">
          <a:xfrm>
            <a:off x="881063" y="954087"/>
            <a:ext cx="7516812" cy="461665"/>
            <a:chOff x="881591" y="953725"/>
            <a:chExt cx="7515834" cy="461369"/>
          </a:xfrm>
        </p:grpSpPr>
        <p:sp>
          <p:nvSpPr>
            <p:cNvPr id="24584" name="Прямоугольник 10"/>
            <p:cNvSpPr>
              <a:spLocks noChangeArrowheads="1"/>
            </p:cNvSpPr>
            <p:nvPr/>
          </p:nvSpPr>
          <p:spPr bwMode="auto">
            <a:xfrm>
              <a:off x="881591" y="953725"/>
              <a:ext cx="7515834" cy="461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i="1">
                  <a:solidFill>
                    <a:srgbClr val="002060"/>
                  </a:solidFill>
                  <a:latin typeface="Corbel" pitchFamily="34" charset="0"/>
                </a:rPr>
                <a:t>4. </a:t>
              </a:r>
              <a:r>
                <a:rPr lang="ru-RU" sz="2400" b="1" i="1">
                  <a:solidFill>
                    <a:srgbClr val="002060"/>
                  </a:solidFill>
                  <a:latin typeface="Corbel" pitchFamily="34" charset="0"/>
                </a:rPr>
                <a:t>Найти производную функции </a:t>
              </a:r>
              <a:r>
                <a:rPr lang="en-US" sz="2400" b="1" i="1">
                  <a:solidFill>
                    <a:srgbClr val="C00000"/>
                  </a:solidFill>
                  <a:latin typeface="Corbel" pitchFamily="34" charset="0"/>
                </a:rPr>
                <a:t>y = √x </a:t>
              </a:r>
              <a:r>
                <a:rPr lang="ru-RU" sz="2400" b="1" i="1">
                  <a:solidFill>
                    <a:srgbClr val="002060"/>
                  </a:solidFill>
                  <a:latin typeface="Corbel" pitchFamily="34" charset="0"/>
                </a:rPr>
                <a:t>в точке </a:t>
              </a:r>
              <a:r>
                <a:rPr lang="ru-RU" sz="2400" b="1" i="1">
                  <a:solidFill>
                    <a:srgbClr val="C00000"/>
                  </a:solidFill>
                  <a:latin typeface="Corbel" pitchFamily="34" charset="0"/>
                </a:rPr>
                <a:t>х</a:t>
              </a:r>
              <a:r>
                <a:rPr lang="en-US" sz="2400" b="1" i="1" baseline="-25000">
                  <a:solidFill>
                    <a:srgbClr val="C00000"/>
                  </a:solidFill>
                  <a:latin typeface="Corbel" pitchFamily="34" charset="0"/>
                </a:rPr>
                <a:t>o</a:t>
              </a:r>
              <a:endParaRPr lang="ru-RU">
                <a:solidFill>
                  <a:srgbClr val="C00000"/>
                </a:solidFill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6057754" y="1044154"/>
              <a:ext cx="223809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8136" name="Object 7"/>
          <p:cNvGraphicFramePr>
            <a:graphicFrameLocks noChangeAspect="1"/>
          </p:cNvGraphicFramePr>
          <p:nvPr/>
        </p:nvGraphicFramePr>
        <p:xfrm>
          <a:off x="927101" y="1898651"/>
          <a:ext cx="6681788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5" name="Формула" r:id="rId8" imgW="3200400" imgH="457200" progId="Equation.3">
                  <p:embed/>
                </p:oleObj>
              </mc:Choice>
              <mc:Fallback>
                <p:oleObj name="Формула" r:id="rId8" imgW="32004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1" y="1898651"/>
                        <a:ext cx="6681788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800100" y="1"/>
            <a:ext cx="7543800" cy="1042988"/>
          </a:xfrm>
        </p:spPr>
        <p:txBody>
          <a:bodyPr/>
          <a:lstStyle/>
          <a:p>
            <a:pPr algn="ctr"/>
            <a:r>
              <a:rPr lang="ru-RU" smtClean="0">
                <a:effectLst/>
                <a:latin typeface="Bankir-Retro" pitchFamily="2" charset="0"/>
              </a:rPr>
              <a:t>Примеры </a:t>
            </a:r>
          </a:p>
        </p:txBody>
      </p:sp>
      <p:sp>
        <p:nvSpPr>
          <p:cNvPr id="3" name="Управляющая кнопка: назад 2">
            <a:hlinkClick r:id="rId3" action="ppaction://hlinksldjump" highlightClick="1"/>
          </p:cNvPr>
          <p:cNvSpPr/>
          <p:nvPr/>
        </p:nvSpPr>
        <p:spPr>
          <a:xfrm>
            <a:off x="0" y="1"/>
            <a:ext cx="527051" cy="539750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106488" y="1943101"/>
          <a:ext cx="1935163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5" name="Формула" r:id="rId4" imgW="927100" imgH="431800" progId="Equation.3">
                  <p:embed/>
                </p:oleObj>
              </mc:Choice>
              <mc:Fallback>
                <p:oleObj name="Формула" r:id="rId4" imgW="9271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1943101"/>
                        <a:ext cx="1935163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1106489" y="2843214"/>
          <a:ext cx="3421063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6" name="Формула" r:id="rId6" imgW="1637589" imgH="431613" progId="Equation.3">
                  <p:embed/>
                </p:oleObj>
              </mc:Choice>
              <mc:Fallback>
                <p:oleObj name="Формула" r:id="rId6" imgW="1637589" imgH="4316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9" y="2843214"/>
                        <a:ext cx="3421063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106488" y="3833814"/>
          <a:ext cx="6227763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7" name="Формула" r:id="rId8" imgW="2984500" imgH="431800" progId="Equation.3">
                  <p:embed/>
                </p:oleObj>
              </mc:Choice>
              <mc:Fallback>
                <p:oleObj name="Формула" r:id="rId8" imgW="2984500" imgH="431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3833814"/>
                        <a:ext cx="6227763" cy="900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1106490" y="5634039"/>
          <a:ext cx="5514975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8" name="Формула" r:id="rId10" imgW="2641600" imgH="431800" progId="Equation.3">
                  <p:embed/>
                </p:oleObj>
              </mc:Choice>
              <mc:Fallback>
                <p:oleObj name="Формула" r:id="rId10" imgW="2641600" imgH="431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90" y="5634039"/>
                        <a:ext cx="5514975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Прямоугольник 10"/>
          <p:cNvSpPr>
            <a:spLocks noChangeArrowheads="1"/>
          </p:cNvSpPr>
          <p:nvPr/>
        </p:nvSpPr>
        <p:spPr bwMode="auto">
          <a:xfrm>
            <a:off x="881065" y="954089"/>
            <a:ext cx="69310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5.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Найти производную функции 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y = 1/x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в точке </a:t>
            </a:r>
            <a:r>
              <a:rPr lang="ru-RU" sz="2400" b="1" i="1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en-US" sz="2400" b="1" i="1" baseline="-25000">
                <a:solidFill>
                  <a:srgbClr val="C00000"/>
                </a:solidFill>
                <a:latin typeface="Corbel" pitchFamily="34" charset="0"/>
              </a:rPr>
              <a:t>o</a:t>
            </a:r>
            <a:endParaRPr lang="ru-RU">
              <a:solidFill>
                <a:srgbClr val="C00000"/>
              </a:solidFill>
            </a:endParaRPr>
          </a:p>
        </p:txBody>
      </p:sp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1582738" y="4689476"/>
          <a:ext cx="4716463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9" name="Формула" r:id="rId12" imgW="2260600" imgH="431800" progId="Equation.3">
                  <p:embed/>
                </p:oleObj>
              </mc:Choice>
              <mc:Fallback>
                <p:oleObj name="Формула" r:id="rId12" imgW="2260600" imgH="4318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4689476"/>
                        <a:ext cx="4716463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3"/>
          <p:cNvGrpSpPr>
            <a:grpSpLocks/>
          </p:cNvGrpSpPr>
          <p:nvPr/>
        </p:nvGrpSpPr>
        <p:grpSpPr bwMode="auto">
          <a:xfrm>
            <a:off x="3468689" y="4778376"/>
            <a:ext cx="2206625" cy="1260475"/>
            <a:chOff x="3469379" y="5589240"/>
            <a:chExt cx="2205244" cy="1260140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3469379" y="5589240"/>
              <a:ext cx="2205244" cy="1260140"/>
            </a:xfrm>
            <a:prstGeom prst="roundRect">
              <a:avLst/>
            </a:prstGeom>
            <a:solidFill>
              <a:srgbClr val="FFCC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graphicFrame>
          <p:nvGraphicFramePr>
            <p:cNvPr id="26635" name="Object 9"/>
            <p:cNvGraphicFramePr>
              <a:graphicFrameLocks noChangeAspect="1"/>
            </p:cNvGraphicFramePr>
            <p:nvPr/>
          </p:nvGraphicFramePr>
          <p:xfrm>
            <a:off x="3561041" y="5645615"/>
            <a:ext cx="2024062" cy="1193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69" name="Формула" r:id="rId3" imgW="837836" imgH="495085" progId="Equation.3">
                    <p:embed/>
                  </p:oleObj>
                </mc:Choice>
                <mc:Fallback>
                  <p:oleObj name="Формула" r:id="rId3" imgW="837836" imgH="495085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61041" y="5645615"/>
                          <a:ext cx="2024062" cy="1193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6627" name="Заголовок 1"/>
          <p:cNvSpPr>
            <a:spLocks noGrp="1"/>
          </p:cNvSpPr>
          <p:nvPr>
            <p:ph type="title"/>
          </p:nvPr>
        </p:nvSpPr>
        <p:spPr>
          <a:xfrm>
            <a:off x="800100" y="1"/>
            <a:ext cx="7543800" cy="1042988"/>
          </a:xfrm>
        </p:spPr>
        <p:txBody>
          <a:bodyPr/>
          <a:lstStyle/>
          <a:p>
            <a:pPr algn="ctr"/>
            <a:r>
              <a:rPr lang="ru-RU" smtClean="0">
                <a:effectLst/>
                <a:latin typeface="Bankir-Retro" pitchFamily="2" charset="0"/>
              </a:rPr>
              <a:t>Примеры </a:t>
            </a:r>
          </a:p>
        </p:txBody>
      </p:sp>
      <p:sp>
        <p:nvSpPr>
          <p:cNvPr id="3" name="Управляющая кнопка: назад 2">
            <a:hlinkClick r:id="rId5" action="ppaction://hlinksldjump" highlightClick="1"/>
          </p:cNvPr>
          <p:cNvSpPr/>
          <p:nvPr/>
        </p:nvSpPr>
        <p:spPr>
          <a:xfrm>
            <a:off x="0" y="1"/>
            <a:ext cx="527051" cy="539750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1062039" y="3203575"/>
          <a:ext cx="5357812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0" name="Формула" r:id="rId6" imgW="2565400" imgH="482600" progId="Equation.3">
                  <p:embed/>
                </p:oleObj>
              </mc:Choice>
              <mc:Fallback>
                <p:oleObj name="Формула" r:id="rId6" imgW="2565400" imgH="482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9" y="3203575"/>
                        <a:ext cx="5357812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Прямоугольник 10"/>
          <p:cNvSpPr>
            <a:spLocks noChangeArrowheads="1"/>
          </p:cNvSpPr>
          <p:nvPr/>
        </p:nvSpPr>
        <p:spPr bwMode="auto">
          <a:xfrm>
            <a:off x="881065" y="954089"/>
            <a:ext cx="69310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5.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Найти производную функции 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y = 1/x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в точке </a:t>
            </a:r>
            <a:r>
              <a:rPr lang="ru-RU" sz="2400" b="1" i="1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en-US" sz="2400" b="1" i="1" baseline="-25000">
                <a:solidFill>
                  <a:srgbClr val="C00000"/>
                </a:solidFill>
                <a:latin typeface="Corbel" pitchFamily="34" charset="0"/>
              </a:rPr>
              <a:t>o</a:t>
            </a:r>
            <a:endParaRPr lang="ru-RU">
              <a:solidFill>
                <a:srgbClr val="C00000"/>
              </a:solidFill>
            </a:endParaRPr>
          </a:p>
        </p:txBody>
      </p:sp>
      <p:graphicFrame>
        <p:nvGraphicFramePr>
          <p:cNvPr id="51209" name="Object 7"/>
          <p:cNvGraphicFramePr>
            <a:graphicFrameLocks noChangeAspect="1"/>
          </p:cNvGraphicFramePr>
          <p:nvPr/>
        </p:nvGraphicFramePr>
        <p:xfrm>
          <a:off x="1062039" y="2033589"/>
          <a:ext cx="5514975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1" name="Формула" r:id="rId8" imgW="2641600" imgH="431800" progId="Equation.3">
                  <p:embed/>
                </p:oleObj>
              </mc:Choice>
              <mc:Fallback>
                <p:oleObj name="Формула" r:id="rId8" imgW="2641600" imgH="431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9" y="2033589"/>
                        <a:ext cx="5514975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800100" y="184150"/>
            <a:ext cx="7543800" cy="1035050"/>
          </a:xfrm>
        </p:spPr>
        <p:txBody>
          <a:bodyPr/>
          <a:lstStyle/>
          <a:p>
            <a:pPr algn="ctr"/>
            <a:r>
              <a:rPr lang="ru-RU" smtClean="0">
                <a:effectLst/>
                <a:latin typeface="Bankir-Retro" pitchFamily="2" charset="0"/>
              </a:rPr>
              <a:t>Таблица  производных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397001"/>
          <a:ext cx="9144000" cy="90140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5106"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f (x)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i="1" dirty="0" smtClean="0">
                          <a:latin typeface="Bookman Old Style" pitchFamily="18" charset="0"/>
                        </a:rPr>
                        <a:t>f ′(x)</a:t>
                      </a:r>
                      <a:endParaRPr lang="ru-RU" sz="3600" b="1" i="1" dirty="0" smtClean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i="1" dirty="0" smtClean="0">
                          <a:latin typeface="Bookman Old Style" pitchFamily="18" charset="0"/>
                        </a:rPr>
                        <a:t>f (x)</a:t>
                      </a:r>
                      <a:endParaRPr lang="ru-RU" sz="3600" b="1" i="1" dirty="0" smtClean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i="1" dirty="0" smtClean="0">
                          <a:latin typeface="Bookman Old Style" pitchFamily="18" charset="0"/>
                        </a:rPr>
                        <a:t>f ′(x)</a:t>
                      </a:r>
                      <a:endParaRPr lang="ru-RU" sz="3600" b="1" i="1" dirty="0" smtClean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C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0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i="0" dirty="0" err="1" smtClean="0">
                          <a:latin typeface="+mn-lt"/>
                        </a:rPr>
                        <a:t>√</a:t>
                      </a:r>
                      <a:r>
                        <a:rPr lang="en-US" sz="3600" i="1" dirty="0" smtClean="0">
                          <a:latin typeface="Bookman Old Style" pitchFamily="18" charset="0"/>
                        </a:rPr>
                        <a:t>x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1/(2</a:t>
                      </a:r>
                      <a:r>
                        <a:rPr lang="en-US" sz="3600" i="0" dirty="0" smtClean="0">
                          <a:latin typeface="+mn-lt"/>
                        </a:rPr>
                        <a:t>√</a:t>
                      </a:r>
                      <a:r>
                        <a:rPr lang="en-US" sz="3600" i="1" dirty="0" smtClean="0">
                          <a:latin typeface="Bookman Old Style" pitchFamily="18" charset="0"/>
                        </a:rPr>
                        <a:t>x)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err="1" smtClean="0">
                          <a:latin typeface="Bookman Old Style" pitchFamily="18" charset="0"/>
                        </a:rPr>
                        <a:t>kx</a:t>
                      </a:r>
                      <a:r>
                        <a:rPr lang="en-US" sz="3600" i="1" dirty="0" smtClean="0">
                          <a:latin typeface="Bookman Old Style" pitchFamily="18" charset="0"/>
                        </a:rPr>
                        <a:t> + b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k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e</a:t>
                      </a:r>
                      <a:r>
                        <a:rPr lang="en-US" sz="3600" i="1" baseline="30000" dirty="0" smtClean="0">
                          <a:latin typeface="Bookman Old Style" pitchFamily="18" charset="0"/>
                        </a:rPr>
                        <a:t>x</a:t>
                      </a:r>
                      <a:endParaRPr lang="ru-RU" sz="3600" b="1" i="1" baseline="30000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e</a:t>
                      </a:r>
                      <a:r>
                        <a:rPr lang="en-US" sz="3600" i="1" baseline="30000" dirty="0" smtClean="0">
                          <a:latin typeface="Bookman Old Style" pitchFamily="18" charset="0"/>
                        </a:rPr>
                        <a:t>x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x</a:t>
                      </a:r>
                      <a:r>
                        <a:rPr lang="en-US" sz="3600" i="1" baseline="30000" dirty="0" smtClean="0">
                          <a:latin typeface="Bookman Old Style" pitchFamily="18" charset="0"/>
                        </a:rPr>
                        <a:t>2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2x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a</a:t>
                      </a:r>
                      <a:r>
                        <a:rPr lang="en-US" sz="3600" i="1" baseline="30000" dirty="0" smtClean="0">
                          <a:latin typeface="Bookman Old Style" pitchFamily="18" charset="0"/>
                        </a:rPr>
                        <a:t>x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a</a:t>
                      </a:r>
                      <a:r>
                        <a:rPr lang="en-US" sz="3600" i="1" baseline="30000" dirty="0" smtClean="0">
                          <a:latin typeface="Bookman Old Style" pitchFamily="18" charset="0"/>
                        </a:rPr>
                        <a:t>x </a:t>
                      </a:r>
                      <a:r>
                        <a:rPr lang="en-US" sz="3600" i="1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en-US" sz="3600" i="1" baseline="0" dirty="0" err="1" smtClean="0">
                          <a:latin typeface="Bookman Old Style" pitchFamily="18" charset="0"/>
                        </a:rPr>
                        <a:t>lna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err="1" smtClean="0">
                          <a:latin typeface="Bookman Old Style" pitchFamily="18" charset="0"/>
                        </a:rPr>
                        <a:t>x</a:t>
                      </a:r>
                      <a:r>
                        <a:rPr lang="en-US" sz="3600" i="1" baseline="30000" dirty="0" err="1" smtClean="0">
                          <a:latin typeface="Bookman Old Style" pitchFamily="18" charset="0"/>
                        </a:rPr>
                        <a:t>n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nx</a:t>
                      </a:r>
                      <a:r>
                        <a:rPr lang="en-US" sz="3600" i="1" baseline="30000" dirty="0" smtClean="0">
                          <a:latin typeface="Bookman Old Style" pitchFamily="18" charset="0"/>
                        </a:rPr>
                        <a:t>n–1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err="1" smtClean="0">
                          <a:latin typeface="Bookman Old Style" pitchFamily="18" charset="0"/>
                        </a:rPr>
                        <a:t>tg</a:t>
                      </a:r>
                      <a:r>
                        <a:rPr lang="en-US" sz="3600" i="1" dirty="0" smtClean="0">
                          <a:latin typeface="Bookman Old Style" pitchFamily="18" charset="0"/>
                        </a:rPr>
                        <a:t> x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1/cos</a:t>
                      </a:r>
                      <a:r>
                        <a:rPr lang="en-US" sz="3600" i="1" baseline="30000" dirty="0" smtClean="0">
                          <a:latin typeface="Bookman Old Style" pitchFamily="18" charset="0"/>
                        </a:rPr>
                        <a:t>2</a:t>
                      </a:r>
                      <a:r>
                        <a:rPr lang="en-US" sz="3600" i="1" baseline="0" dirty="0" smtClean="0">
                          <a:latin typeface="Bookman Old Style" pitchFamily="18" charset="0"/>
                        </a:rPr>
                        <a:t>x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7360"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1/x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– 1/x</a:t>
                      </a:r>
                      <a:r>
                        <a:rPr lang="en-US" sz="3600" i="1" baseline="30000" dirty="0" smtClean="0">
                          <a:latin typeface="Bookman Old Style" pitchFamily="18" charset="0"/>
                        </a:rPr>
                        <a:t>2</a:t>
                      </a:r>
                      <a:endParaRPr lang="ru-RU" sz="3600" b="1" i="1" baseline="30000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err="1" smtClean="0">
                          <a:latin typeface="Bookman Old Style" pitchFamily="18" charset="0"/>
                        </a:rPr>
                        <a:t>ctg</a:t>
                      </a:r>
                      <a:r>
                        <a:rPr lang="en-US" sz="3600" i="1" dirty="0" smtClean="0">
                          <a:latin typeface="Bookman Old Style" pitchFamily="18" charset="0"/>
                        </a:rPr>
                        <a:t> x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– 1/sin</a:t>
                      </a:r>
                      <a:r>
                        <a:rPr lang="en-US" sz="3600" i="1" baseline="30000" dirty="0" smtClean="0">
                          <a:latin typeface="Bookman Old Style" pitchFamily="18" charset="0"/>
                        </a:rPr>
                        <a:t>2</a:t>
                      </a:r>
                      <a:r>
                        <a:rPr lang="en-US" sz="3600" i="1" baseline="0" dirty="0" smtClean="0">
                          <a:latin typeface="Bookman Old Style" pitchFamily="18" charset="0"/>
                        </a:rPr>
                        <a:t>x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7985"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sin x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err="1" smtClean="0">
                          <a:latin typeface="Bookman Old Style" pitchFamily="18" charset="0"/>
                        </a:rPr>
                        <a:t>cos</a:t>
                      </a:r>
                      <a:r>
                        <a:rPr lang="en-US" sz="3600" i="1" dirty="0" smtClean="0">
                          <a:latin typeface="Bookman Old Style" pitchFamily="18" charset="0"/>
                        </a:rPr>
                        <a:t> x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err="1" smtClean="0">
                          <a:latin typeface="Bookman Old Style" pitchFamily="18" charset="0"/>
                        </a:rPr>
                        <a:t>ln</a:t>
                      </a:r>
                      <a:r>
                        <a:rPr lang="en-US" sz="3600" i="1" dirty="0" smtClean="0">
                          <a:latin typeface="Bookman Old Style" pitchFamily="18" charset="0"/>
                        </a:rPr>
                        <a:t> x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1/x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err="1" smtClean="0">
                          <a:latin typeface="Bookman Old Style" pitchFamily="18" charset="0"/>
                        </a:rPr>
                        <a:t>cos</a:t>
                      </a:r>
                      <a:r>
                        <a:rPr lang="en-US" sz="3600" i="1" dirty="0" smtClean="0">
                          <a:latin typeface="Bookman Old Style" pitchFamily="18" charset="0"/>
                        </a:rPr>
                        <a:t> x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– sin x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err="1" smtClean="0">
                          <a:latin typeface="Bookman Old Style" pitchFamily="18" charset="0"/>
                        </a:rPr>
                        <a:t>log</a:t>
                      </a:r>
                      <a:r>
                        <a:rPr lang="en-US" sz="3600" i="1" baseline="-25000" dirty="0" err="1" smtClean="0">
                          <a:latin typeface="Bookman Old Style" pitchFamily="18" charset="0"/>
                        </a:rPr>
                        <a:t>a</a:t>
                      </a:r>
                      <a:r>
                        <a:rPr lang="en-US" sz="3600" i="1" baseline="-2500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en-US" sz="3600" i="1" baseline="0" dirty="0" smtClean="0">
                          <a:latin typeface="Bookman Old Style" pitchFamily="18" charset="0"/>
                        </a:rPr>
                        <a:t>x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i="1" dirty="0" smtClean="0">
                          <a:latin typeface="Bookman Old Style" pitchFamily="18" charset="0"/>
                        </a:rPr>
                        <a:t>1/(x </a:t>
                      </a:r>
                      <a:r>
                        <a:rPr lang="en-US" sz="3600" i="1" dirty="0" err="1" smtClean="0">
                          <a:latin typeface="Bookman Old Style" pitchFamily="18" charset="0"/>
                        </a:rPr>
                        <a:t>lna</a:t>
                      </a:r>
                      <a:r>
                        <a:rPr lang="en-US" sz="3600" i="1" dirty="0" smtClean="0">
                          <a:latin typeface="Bookman Old Style" pitchFamily="18" charset="0"/>
                        </a:rPr>
                        <a:t>)</a:t>
                      </a:r>
                      <a:endParaRPr lang="ru-RU" sz="3600" b="1" i="1" dirty="0">
                        <a:solidFill>
                          <a:srgbClr val="002060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shade val="30000"/>
                            <a:satMod val="115000"/>
                          </a:schemeClr>
                        </a:gs>
                        <a:gs pos="50000">
                          <a:schemeClr val="bg2">
                            <a:shade val="67500"/>
                            <a:satMod val="115000"/>
                          </a:schemeClr>
                        </a:gs>
                        <a:gs pos="100000">
                          <a:schemeClr val="bg2">
                            <a:shade val="100000"/>
                            <a:satMod val="115000"/>
                          </a:schemeClr>
                        </a:gs>
                      </a:gsLst>
                      <a:path path="circle">
                        <a:fillToRect t="100000" r="100000"/>
                      </a:path>
                      <a:tileRect l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5741988" y="2124075"/>
            <a:ext cx="360363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442325" y="2124075"/>
            <a:ext cx="360363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Управляющая кнопка: назад 6">
            <a:hlinkClick r:id="rId3" action="ppaction://hlinksldjump" highlightClick="1"/>
          </p:cNvPr>
          <p:cNvSpPr/>
          <p:nvPr/>
        </p:nvSpPr>
        <p:spPr>
          <a:xfrm>
            <a:off x="0" y="1"/>
            <a:ext cx="527051" cy="539750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704850" y="228601"/>
            <a:ext cx="8312151" cy="1431925"/>
          </a:xfrm>
        </p:spPr>
        <p:txBody>
          <a:bodyPr/>
          <a:lstStyle/>
          <a:p>
            <a:pPr algn="ctr"/>
            <a:r>
              <a:rPr lang="ru-RU" dirty="0" smtClean="0">
                <a:effectLst/>
                <a:latin typeface="Bankir-Retro" pitchFamily="2" charset="0"/>
              </a:rPr>
              <a:t>Физический   </a:t>
            </a:r>
            <a:r>
              <a:rPr lang="ru-RU" b="0" dirty="0" smtClean="0">
                <a:effectLst/>
                <a:latin typeface="Bankir-Retro" pitchFamily="2" charset="0"/>
              </a:rPr>
              <a:t>( </a:t>
            </a:r>
            <a:r>
              <a:rPr lang="ru-RU" dirty="0" smtClean="0">
                <a:effectLst/>
                <a:latin typeface="Bankir-Retro" pitchFamily="2" charset="0"/>
              </a:rPr>
              <a:t>механический </a:t>
            </a:r>
            <a:r>
              <a:rPr lang="ru-RU" b="0" dirty="0" smtClean="0">
                <a:effectLst/>
                <a:latin typeface="Bankir-Retro" pitchFamily="2" charset="0"/>
              </a:rPr>
              <a:t>) </a:t>
            </a:r>
            <a:r>
              <a:rPr lang="ru-RU" dirty="0" smtClean="0">
                <a:effectLst/>
                <a:latin typeface="Bankir-Retro" pitchFamily="2" charset="0"/>
              </a:rPr>
              <a:t> смысл  производной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04900" y="1962150"/>
            <a:ext cx="7512051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Если при прямолинейном движении путь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s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, пройденный точкой, есть функция от времени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t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,</a:t>
            </a:r>
            <a:r>
              <a:rPr lang="en-US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 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т.е.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s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 =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s(t)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, то 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скорость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точки есть 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производная 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от пути по времени, т.е.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v(t) = s′(t)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.</a:t>
            </a:r>
            <a:r>
              <a:rPr lang="en-US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</a:t>
            </a:r>
            <a:endParaRPr lang="ru-RU" sz="2400" b="1" i="1" dirty="0">
              <a:solidFill>
                <a:schemeClr val="tx2">
                  <a:lumMod val="75000"/>
                </a:schemeClr>
              </a:solidFill>
              <a:latin typeface="Corbe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0451" y="3651251"/>
            <a:ext cx="74676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Производная 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выражает 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мгновенную скорость 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в момент времени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t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.</a:t>
            </a:r>
            <a:r>
              <a:rPr lang="en-US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</a:t>
            </a:r>
            <a:endParaRPr lang="ru-RU" sz="2400" b="1" i="1" dirty="0">
              <a:solidFill>
                <a:schemeClr val="tx2">
                  <a:lumMod val="75000"/>
                </a:schemeClr>
              </a:solidFill>
              <a:latin typeface="Corbe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838200" y="273051"/>
            <a:ext cx="8305800" cy="1431925"/>
          </a:xfrm>
        </p:spPr>
        <p:txBody>
          <a:bodyPr/>
          <a:lstStyle/>
          <a:p>
            <a:pPr algn="ctr"/>
            <a:r>
              <a:rPr lang="ru-RU" smtClean="0">
                <a:effectLst/>
                <a:latin typeface="Bankir-Retro" pitchFamily="2" charset="0"/>
              </a:rPr>
              <a:t>Правила нахождения  производной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16000" y="1858963"/>
            <a:ext cx="7867651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1.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Если функции 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u(x)</a:t>
            </a:r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и 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v(x)</a:t>
            </a:r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имеют в точке </a:t>
            </a:r>
            <a:r>
              <a:rPr lang="ru-RU" sz="2400" b="1" i="1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 производные, то их сумма 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u(x) + v(x)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также имеет в этой точке производную, причем 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3165475" y="3136901"/>
            <a:ext cx="315022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C00000"/>
                </a:solidFill>
                <a:latin typeface="Century Gothic" pitchFamily="34" charset="0"/>
              </a:rPr>
              <a:t>(</a:t>
            </a:r>
            <a:r>
              <a:rPr lang="en-US" sz="3200" b="1" i="1">
                <a:solidFill>
                  <a:srgbClr val="C00000"/>
                </a:solidFill>
                <a:latin typeface="Century Gothic" pitchFamily="34" charset="0"/>
              </a:rPr>
              <a:t>u + v</a:t>
            </a:r>
            <a:r>
              <a:rPr lang="ru-RU" sz="3200" b="1" i="1">
                <a:solidFill>
                  <a:srgbClr val="C00000"/>
                </a:solidFill>
                <a:latin typeface="Century Gothic" pitchFamily="34" charset="0"/>
              </a:rPr>
              <a:t>)′ = </a:t>
            </a:r>
            <a:r>
              <a:rPr lang="en-US" sz="3200" b="1" i="1">
                <a:solidFill>
                  <a:srgbClr val="C00000"/>
                </a:solidFill>
                <a:latin typeface="Century Gothic" pitchFamily="34" charset="0"/>
              </a:rPr>
              <a:t>u′ + v′</a:t>
            </a:r>
            <a:endParaRPr lang="ru-RU" sz="3200">
              <a:latin typeface="Century Gothic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16000" y="4051300"/>
            <a:ext cx="7867651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2.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Если функция 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u(x)</a:t>
            </a:r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имеет в точке </a:t>
            </a:r>
            <a:r>
              <a:rPr lang="ru-RU" sz="2400" b="1" i="1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 производную и </a:t>
            </a:r>
            <a:r>
              <a:rPr lang="ru-RU" sz="2400" b="1" i="1">
                <a:solidFill>
                  <a:srgbClr val="C00000"/>
                </a:solidFill>
                <a:latin typeface="Corbel" pitchFamily="34" charset="0"/>
              </a:rPr>
              <a:t>С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 – данное число, то функция </a:t>
            </a:r>
            <a:r>
              <a:rPr lang="ru-RU" sz="2400" b="1" i="1">
                <a:solidFill>
                  <a:srgbClr val="C00000"/>
                </a:solidFill>
                <a:latin typeface="Corbel" pitchFamily="34" charset="0"/>
              </a:rPr>
              <a:t>С</a:t>
            </a:r>
            <a:r>
              <a:rPr lang="ru-RU" sz="2400" b="1" i="1">
                <a:solidFill>
                  <a:srgbClr val="C00000"/>
                </a:solidFill>
                <a:latin typeface="Century Gothic" pitchFamily="34" charset="0"/>
              </a:rPr>
              <a:t>∙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u(x)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также имеет в этой точке производную, причем 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471864" y="5384800"/>
            <a:ext cx="24032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C00000"/>
                </a:solidFill>
                <a:latin typeface="Century Gothic" pitchFamily="34" charset="0"/>
              </a:rPr>
              <a:t>(С</a:t>
            </a:r>
            <a:r>
              <a:rPr lang="en-US" sz="3200" b="1" i="1">
                <a:solidFill>
                  <a:srgbClr val="C00000"/>
                </a:solidFill>
                <a:latin typeface="Century Gothic" pitchFamily="34" charset="0"/>
              </a:rPr>
              <a:t>u</a:t>
            </a:r>
            <a:r>
              <a:rPr lang="ru-RU" sz="3200" b="1" i="1">
                <a:solidFill>
                  <a:srgbClr val="C00000"/>
                </a:solidFill>
                <a:latin typeface="Century Gothic" pitchFamily="34" charset="0"/>
              </a:rPr>
              <a:t>)′ = С∙</a:t>
            </a:r>
            <a:r>
              <a:rPr lang="en-US" sz="3200" b="1" i="1">
                <a:solidFill>
                  <a:srgbClr val="C00000"/>
                </a:solidFill>
                <a:latin typeface="Century Gothic" pitchFamily="34" charset="0"/>
              </a:rPr>
              <a:t>u′</a:t>
            </a:r>
            <a:endParaRPr lang="ru-RU" sz="3200">
              <a:latin typeface="Century Gothic" pitchFamily="34" charset="0"/>
            </a:endParaRPr>
          </a:p>
        </p:txBody>
      </p:sp>
      <p:sp>
        <p:nvSpPr>
          <p:cNvPr id="11" name="Управляющая кнопка: назад 10">
            <a:hlinkClick r:id="rId2" action="ppaction://hlinksldjump" highlightClick="1"/>
          </p:cNvPr>
          <p:cNvSpPr/>
          <p:nvPr/>
        </p:nvSpPr>
        <p:spPr>
          <a:xfrm>
            <a:off x="0" y="1"/>
            <a:ext cx="527051" cy="539750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838200" y="273051"/>
            <a:ext cx="8305800" cy="1431925"/>
          </a:xfrm>
        </p:spPr>
        <p:txBody>
          <a:bodyPr/>
          <a:lstStyle/>
          <a:p>
            <a:pPr algn="ctr"/>
            <a:r>
              <a:rPr lang="ru-RU" smtClean="0">
                <a:effectLst/>
                <a:latin typeface="Bankir-Retro" pitchFamily="2" charset="0"/>
              </a:rPr>
              <a:t>Правила нахождения  производной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16000" y="1858963"/>
            <a:ext cx="7867651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3</a:t>
            </a:r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.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Если функции 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u(x)</a:t>
            </a:r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и 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v(x)</a:t>
            </a:r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имеют в точке </a:t>
            </a:r>
            <a:r>
              <a:rPr lang="ru-RU" sz="2400" b="1" i="1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 производные, то их произведение 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u(x)</a:t>
            </a:r>
            <a:r>
              <a:rPr lang="en-US" sz="1000" b="1" i="1">
                <a:solidFill>
                  <a:srgbClr val="C00000"/>
                </a:solidFill>
                <a:latin typeface="Corbel" pitchFamily="34" charset="0"/>
              </a:rPr>
              <a:t> </a:t>
            </a:r>
            <a:r>
              <a:rPr lang="en-US" sz="2400" b="1" i="1">
                <a:solidFill>
                  <a:srgbClr val="C00000"/>
                </a:solidFill>
                <a:latin typeface="Century Gothic" pitchFamily="34" charset="0"/>
              </a:rPr>
              <a:t>∙</a:t>
            </a:r>
            <a:r>
              <a:rPr lang="en-US" sz="1000" b="1" i="1">
                <a:solidFill>
                  <a:srgbClr val="C00000"/>
                </a:solidFill>
                <a:latin typeface="Corbel" pitchFamily="34" charset="0"/>
              </a:rPr>
              <a:t> 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v(x)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также имеет в этой точке производную, причем 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863849" y="3136901"/>
            <a:ext cx="3725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C00000"/>
                </a:solidFill>
                <a:latin typeface="Century Gothic" pitchFamily="34" charset="0"/>
              </a:rPr>
              <a:t>(</a:t>
            </a:r>
            <a:r>
              <a:rPr lang="en-US" sz="3200" b="1" i="1">
                <a:solidFill>
                  <a:srgbClr val="C00000"/>
                </a:solidFill>
                <a:latin typeface="Century Gothic" pitchFamily="34" charset="0"/>
              </a:rPr>
              <a:t>u ∙ v</a:t>
            </a:r>
            <a:r>
              <a:rPr lang="ru-RU" sz="3200" b="1" i="1">
                <a:solidFill>
                  <a:srgbClr val="C00000"/>
                </a:solidFill>
                <a:latin typeface="Century Gothic" pitchFamily="34" charset="0"/>
              </a:rPr>
              <a:t>)′ = </a:t>
            </a:r>
            <a:r>
              <a:rPr lang="en-US" sz="3200" b="1" i="1">
                <a:solidFill>
                  <a:srgbClr val="C00000"/>
                </a:solidFill>
                <a:latin typeface="Century Gothic" pitchFamily="34" charset="0"/>
              </a:rPr>
              <a:t>u′∙v + u∙v′</a:t>
            </a:r>
            <a:endParaRPr lang="ru-RU" sz="3200">
              <a:latin typeface="Century Gothic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60449" y="3740151"/>
            <a:ext cx="7867651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4.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Если функция 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v(x)</a:t>
            </a:r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имеет в точке </a:t>
            </a:r>
            <a:r>
              <a:rPr lang="ru-RU" sz="2400" b="1" i="1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 производную</a:t>
            </a:r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и 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v(x) </a:t>
            </a:r>
            <a:r>
              <a:rPr lang="en-US" sz="2400" b="1" i="1">
                <a:solidFill>
                  <a:srgbClr val="C00000"/>
                </a:solidFill>
                <a:latin typeface="Century Gothic" pitchFamily="34" charset="0"/>
              </a:rPr>
              <a:t>≠ 0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, то функция</a:t>
            </a:r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 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2400" b="1" i="1">
                <a:solidFill>
                  <a:srgbClr val="C00000"/>
                </a:solidFill>
                <a:latin typeface="Century Gothic" pitchFamily="34" charset="0"/>
              </a:rPr>
              <a:t>   </a:t>
            </a:r>
            <a:r>
              <a:rPr lang="en-US" sz="2400" b="1" i="1">
                <a:solidFill>
                  <a:srgbClr val="002060"/>
                </a:solidFill>
                <a:latin typeface="Century Gothic" pitchFamily="34" charset="0"/>
              </a:rPr>
              <a:t>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также имеет в этой точке производную, причем </a:t>
            </a:r>
          </a:p>
        </p:txBody>
      </p:sp>
      <p:grpSp>
        <p:nvGrpSpPr>
          <p:cNvPr id="2" name="Группа 32"/>
          <p:cNvGrpSpPr>
            <a:grpSpLocks/>
          </p:cNvGrpSpPr>
          <p:nvPr/>
        </p:nvGrpSpPr>
        <p:grpSpPr bwMode="auto">
          <a:xfrm>
            <a:off x="4127495" y="4229102"/>
            <a:ext cx="679994" cy="861854"/>
            <a:chOff x="6172200" y="5207000"/>
            <a:chExt cx="680538" cy="861555"/>
          </a:xfrm>
        </p:grpSpPr>
        <p:grpSp>
          <p:nvGrpSpPr>
            <p:cNvPr id="30742" name="Группа 18"/>
            <p:cNvGrpSpPr>
              <a:grpSpLocks/>
            </p:cNvGrpSpPr>
            <p:nvPr/>
          </p:nvGrpSpPr>
          <p:grpSpPr bwMode="auto">
            <a:xfrm>
              <a:off x="6172200" y="5207000"/>
              <a:ext cx="680538" cy="861555"/>
              <a:chOff x="4083050" y="4184650"/>
              <a:chExt cx="680538" cy="861555"/>
            </a:xfrm>
          </p:grpSpPr>
          <p:sp>
            <p:nvSpPr>
              <p:cNvPr id="30744" name="TextBox 11"/>
              <p:cNvSpPr txBox="1">
                <a:spLocks noChangeArrowheads="1"/>
              </p:cNvSpPr>
              <p:nvPr/>
            </p:nvSpPr>
            <p:spPr bwMode="auto">
              <a:xfrm>
                <a:off x="4083050" y="4584700"/>
                <a:ext cx="680538" cy="4615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sz="2400" b="1" i="1">
                    <a:solidFill>
                      <a:srgbClr val="C00000"/>
                    </a:solidFill>
                    <a:latin typeface="Corbel" pitchFamily="34" charset="0"/>
                  </a:rPr>
                  <a:t>v(x)</a:t>
                </a:r>
                <a:endParaRPr lang="ru-RU" sz="2400" b="1" i="1">
                  <a:solidFill>
                    <a:srgbClr val="C00000"/>
                  </a:solidFill>
                  <a:latin typeface="Corbel" pitchFamily="34" charset="0"/>
                </a:endParaRPr>
              </a:p>
            </p:txBody>
          </p:sp>
          <p:sp>
            <p:nvSpPr>
              <p:cNvPr id="30745" name="TextBox 12"/>
              <p:cNvSpPr txBox="1">
                <a:spLocks noChangeArrowheads="1"/>
              </p:cNvSpPr>
              <p:nvPr/>
            </p:nvSpPr>
            <p:spPr bwMode="auto">
              <a:xfrm>
                <a:off x="4260849" y="4184650"/>
                <a:ext cx="358076" cy="4615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sz="2400" b="1" i="1">
                    <a:solidFill>
                      <a:srgbClr val="C00000"/>
                    </a:solidFill>
                    <a:latin typeface="Century Gothic" pitchFamily="34" charset="0"/>
                  </a:rPr>
                  <a:t>1</a:t>
                </a:r>
                <a:endParaRPr lang="ru-RU" sz="2400" b="1" i="1">
                  <a:solidFill>
                    <a:srgbClr val="C00000"/>
                  </a:solidFill>
                  <a:latin typeface="Century Gothic" pitchFamily="34" charset="0"/>
                </a:endParaRPr>
              </a:p>
            </p:txBody>
          </p:sp>
        </p:grpSp>
        <p:cxnSp>
          <p:nvCxnSpPr>
            <p:cNvPr id="32" name="Прямая соединительная линия 31"/>
            <p:cNvCxnSpPr/>
            <p:nvPr/>
          </p:nvCxnSpPr>
          <p:spPr>
            <a:xfrm>
              <a:off x="6305657" y="5651346"/>
              <a:ext cx="444856" cy="1587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24"/>
          <p:cNvGrpSpPr>
            <a:grpSpLocks/>
          </p:cNvGrpSpPr>
          <p:nvPr/>
        </p:nvGrpSpPr>
        <p:grpSpPr bwMode="auto">
          <a:xfrm>
            <a:off x="3416300" y="5429252"/>
            <a:ext cx="2266951" cy="1162352"/>
            <a:chOff x="3194050" y="5473699"/>
            <a:chExt cx="2266950" cy="1162351"/>
          </a:xfrm>
        </p:grpSpPr>
        <p:grpSp>
          <p:nvGrpSpPr>
            <p:cNvPr id="30729" name="Группа 35"/>
            <p:cNvGrpSpPr>
              <a:grpSpLocks/>
            </p:cNvGrpSpPr>
            <p:nvPr/>
          </p:nvGrpSpPr>
          <p:grpSpPr bwMode="auto">
            <a:xfrm>
              <a:off x="3194050" y="5473699"/>
              <a:ext cx="2266950" cy="1162351"/>
              <a:chOff x="3194050" y="5473677"/>
              <a:chExt cx="2266949" cy="1162949"/>
            </a:xfrm>
          </p:grpSpPr>
          <p:grpSp>
            <p:nvGrpSpPr>
              <p:cNvPr id="30731" name="Группа 20"/>
              <p:cNvGrpSpPr>
                <a:grpSpLocks/>
              </p:cNvGrpSpPr>
              <p:nvPr/>
            </p:nvGrpSpPr>
            <p:grpSpPr bwMode="auto">
              <a:xfrm>
                <a:off x="4794250" y="5473677"/>
                <a:ext cx="666749" cy="1162949"/>
                <a:chOff x="2045943" y="5384777"/>
                <a:chExt cx="666749" cy="1162949"/>
              </a:xfrm>
            </p:grpSpPr>
            <p:sp>
              <p:nvSpPr>
                <p:cNvPr id="30739" name="TextBox 21"/>
                <p:cNvSpPr txBox="1">
                  <a:spLocks noChangeArrowheads="1"/>
                </p:cNvSpPr>
                <p:nvPr/>
              </p:nvSpPr>
              <p:spPr bwMode="auto">
                <a:xfrm>
                  <a:off x="2045943" y="5962650"/>
                  <a:ext cx="666749" cy="5850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sz="3200" b="1" i="1">
                      <a:solidFill>
                        <a:srgbClr val="C00000"/>
                      </a:solidFill>
                      <a:latin typeface="Century Gothic" pitchFamily="34" charset="0"/>
                    </a:rPr>
                    <a:t>v</a:t>
                  </a:r>
                  <a:r>
                    <a:rPr lang="en-US" sz="1000" b="1" i="1">
                      <a:solidFill>
                        <a:srgbClr val="C00000"/>
                      </a:solidFill>
                      <a:latin typeface="Century Gothic" pitchFamily="34" charset="0"/>
                    </a:rPr>
                    <a:t> </a:t>
                  </a:r>
                  <a:r>
                    <a:rPr lang="en-US" sz="3200" b="1" i="1" baseline="30000">
                      <a:solidFill>
                        <a:srgbClr val="C00000"/>
                      </a:solidFill>
                      <a:latin typeface="Century Gothic" pitchFamily="34" charset="0"/>
                    </a:rPr>
                    <a:t>2</a:t>
                  </a:r>
                  <a:endParaRPr lang="ru-RU" sz="3200" b="1" i="1">
                    <a:solidFill>
                      <a:srgbClr val="C00000"/>
                    </a:solidFill>
                    <a:latin typeface="Century Gothic" pitchFamily="34" charset="0"/>
                  </a:endParaRPr>
                </a:p>
              </p:txBody>
            </p:sp>
            <p:sp>
              <p:nvSpPr>
                <p:cNvPr id="30740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2090392" y="5384777"/>
                  <a:ext cx="503663" cy="5850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sz="3200" b="1" i="1">
                      <a:solidFill>
                        <a:srgbClr val="C00000"/>
                      </a:solidFill>
                      <a:latin typeface="Century Gothic" pitchFamily="34" charset="0"/>
                    </a:rPr>
                    <a:t>v′</a:t>
                  </a:r>
                  <a:endParaRPr lang="ru-RU" sz="3200" b="1" i="1">
                    <a:solidFill>
                      <a:srgbClr val="C00000"/>
                    </a:solidFill>
                    <a:latin typeface="Century Gothic" pitchFamily="34" charset="0"/>
                  </a:endParaRPr>
                </a:p>
              </p:txBody>
            </p:sp>
            <p:cxnSp>
              <p:nvCxnSpPr>
                <p:cNvPr id="24" name="Прямая соединительная линия 23"/>
                <p:cNvCxnSpPr/>
                <p:nvPr/>
              </p:nvCxnSpPr>
              <p:spPr>
                <a:xfrm>
                  <a:off x="2090392" y="5962924"/>
                  <a:ext cx="430213" cy="1589"/>
                </a:xfrm>
                <a:prstGeom prst="lin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732" name="TextBox 28"/>
              <p:cNvSpPr txBox="1">
                <a:spLocks noChangeArrowheads="1"/>
              </p:cNvSpPr>
              <p:nvPr/>
            </p:nvSpPr>
            <p:spPr bwMode="auto">
              <a:xfrm>
                <a:off x="4083049" y="5740514"/>
                <a:ext cx="860265" cy="585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sz="3200" b="1" i="1">
                    <a:solidFill>
                      <a:srgbClr val="C00000"/>
                    </a:solidFill>
                    <a:latin typeface="Century Gothic" pitchFamily="34" charset="0"/>
                  </a:rPr>
                  <a:t>=</a:t>
                </a:r>
                <a:r>
                  <a:rPr lang="ru-RU" sz="3200" b="1" i="1">
                    <a:solidFill>
                      <a:srgbClr val="C00000"/>
                    </a:solidFill>
                    <a:latin typeface="Century Gothic" pitchFamily="34" charset="0"/>
                  </a:rPr>
                  <a:t> </a:t>
                </a:r>
                <a:r>
                  <a:rPr lang="en-US" sz="3200" b="1" i="1">
                    <a:solidFill>
                      <a:srgbClr val="C00000"/>
                    </a:solidFill>
                    <a:latin typeface="Century Gothic" pitchFamily="34" charset="0"/>
                  </a:rPr>
                  <a:t>–</a:t>
                </a:r>
                <a:endParaRPr lang="ru-RU" sz="3200" b="1" i="1">
                  <a:solidFill>
                    <a:srgbClr val="C00000"/>
                  </a:solidFill>
                  <a:latin typeface="Century Gothic" pitchFamily="34" charset="0"/>
                </a:endParaRPr>
              </a:p>
            </p:txBody>
          </p:sp>
          <p:grpSp>
            <p:nvGrpSpPr>
              <p:cNvPr id="30733" name="Группа 34"/>
              <p:cNvGrpSpPr>
                <a:grpSpLocks/>
              </p:cNvGrpSpPr>
              <p:nvPr/>
            </p:nvGrpSpPr>
            <p:grpSpPr bwMode="auto">
              <a:xfrm>
                <a:off x="3194050" y="5473677"/>
                <a:ext cx="1258243" cy="1064109"/>
                <a:chOff x="3282950" y="5518127"/>
                <a:chExt cx="1258243" cy="1064109"/>
              </a:xfrm>
            </p:grpSpPr>
            <p:grpSp>
              <p:nvGrpSpPr>
                <p:cNvPr id="30734" name="Группа 19"/>
                <p:cNvGrpSpPr>
                  <a:grpSpLocks/>
                </p:cNvGrpSpPr>
                <p:nvPr/>
              </p:nvGrpSpPr>
              <p:grpSpPr bwMode="auto">
                <a:xfrm>
                  <a:off x="3594100" y="5562600"/>
                  <a:ext cx="428528" cy="1019636"/>
                  <a:chOff x="2068168" y="5473700"/>
                  <a:chExt cx="428528" cy="1019636"/>
                </a:xfrm>
              </p:grpSpPr>
              <p:sp>
                <p:nvSpPr>
                  <p:cNvPr id="30736" name="Text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68168" y="5908261"/>
                    <a:ext cx="388248" cy="58507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r>
                      <a:rPr lang="en-US" sz="3200" b="1" i="1">
                        <a:solidFill>
                          <a:srgbClr val="C00000"/>
                        </a:solidFill>
                        <a:latin typeface="Century Gothic" pitchFamily="34" charset="0"/>
                      </a:rPr>
                      <a:t>v</a:t>
                    </a:r>
                    <a:endParaRPr lang="ru-RU" sz="3200" b="1" i="1">
                      <a:solidFill>
                        <a:srgbClr val="C00000"/>
                      </a:solidFill>
                      <a:latin typeface="Century Gothic" pitchFamily="34" charset="0"/>
                    </a:endParaRPr>
                  </a:p>
                </p:txBody>
              </p:sp>
              <p:sp>
                <p:nvSpPr>
                  <p:cNvPr id="30737" name="Text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82800" y="5473700"/>
                    <a:ext cx="413896" cy="58507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r>
                      <a:rPr lang="en-US" sz="3200" b="1" i="1">
                        <a:solidFill>
                          <a:srgbClr val="C00000"/>
                        </a:solidFill>
                        <a:latin typeface="Century Gothic" pitchFamily="34" charset="0"/>
                      </a:rPr>
                      <a:t>1</a:t>
                    </a:r>
                    <a:endParaRPr lang="ru-RU" sz="3200" b="1" i="1">
                      <a:solidFill>
                        <a:srgbClr val="C00000"/>
                      </a:solidFill>
                      <a:latin typeface="Century Gothic" pitchFamily="34" charset="0"/>
                    </a:endParaRPr>
                  </a:p>
                </p:txBody>
              </p:sp>
              <p:cxnSp>
                <p:nvCxnSpPr>
                  <p:cNvPr id="17" name="Прямая соединительная линия 16"/>
                  <p:cNvCxnSpPr/>
                  <p:nvPr/>
                </p:nvCxnSpPr>
                <p:spPr>
                  <a:xfrm>
                    <a:off x="2082456" y="6007374"/>
                    <a:ext cx="311150" cy="1589"/>
                  </a:xfrm>
                  <a:prstGeom prst="line">
                    <a:avLst/>
                  </a:prstGeom>
                  <a:ln w="28575">
                    <a:solidFill>
                      <a:srgbClr val="C0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0735" name="TextBox 33"/>
                <p:cNvSpPr txBox="1">
                  <a:spLocks noChangeArrowheads="1"/>
                </p:cNvSpPr>
                <p:nvPr/>
              </p:nvSpPr>
              <p:spPr bwMode="auto">
                <a:xfrm>
                  <a:off x="3282950" y="5518127"/>
                  <a:ext cx="1258243" cy="10161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sz="6000">
                      <a:solidFill>
                        <a:srgbClr val="C00000"/>
                      </a:solidFill>
                      <a:latin typeface="Century Gothic" pitchFamily="34" charset="0"/>
                    </a:rPr>
                    <a:t>( </a:t>
                  </a:r>
                  <a:r>
                    <a:rPr lang="en-US" sz="1000">
                      <a:solidFill>
                        <a:srgbClr val="C00000"/>
                      </a:solidFill>
                      <a:latin typeface="Century Gothic" pitchFamily="34" charset="0"/>
                    </a:rPr>
                    <a:t>  </a:t>
                  </a:r>
                  <a:r>
                    <a:rPr lang="en-US" sz="6000">
                      <a:solidFill>
                        <a:srgbClr val="C00000"/>
                      </a:solidFill>
                      <a:latin typeface="Century Gothic" pitchFamily="34" charset="0"/>
                    </a:rPr>
                    <a:t>)</a:t>
                  </a:r>
                  <a:endParaRPr lang="ru-RU" sz="6000" baseline="30000">
                    <a:solidFill>
                      <a:srgbClr val="C00000"/>
                    </a:solidFill>
                    <a:latin typeface="Century Gothic" pitchFamily="34" charset="0"/>
                  </a:endParaRPr>
                </a:p>
              </p:txBody>
            </p:sp>
          </p:grpSp>
        </p:grpSp>
        <p:sp>
          <p:nvSpPr>
            <p:cNvPr id="30730" name="TextBox 22"/>
            <p:cNvSpPr txBox="1">
              <a:spLocks noChangeArrowheads="1"/>
            </p:cNvSpPr>
            <p:nvPr/>
          </p:nvSpPr>
          <p:spPr bwMode="auto">
            <a:xfrm>
              <a:off x="3905250" y="5473699"/>
              <a:ext cx="285656" cy="646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3600" b="1" i="1">
                  <a:solidFill>
                    <a:srgbClr val="C00000"/>
                  </a:solidFill>
                  <a:latin typeface="Century Gothic" pitchFamily="34" charset="0"/>
                </a:rPr>
                <a:t>′</a:t>
              </a:r>
              <a:endParaRPr lang="ru-RU" sz="3600" b="1" i="1">
                <a:solidFill>
                  <a:srgbClr val="C00000"/>
                </a:solidFill>
                <a:latin typeface="Century Gothic" pitchFamily="34" charset="0"/>
              </a:endParaRPr>
            </a:p>
          </p:txBody>
        </p:sp>
      </p:grpSp>
      <p:sp>
        <p:nvSpPr>
          <p:cNvPr id="26" name="Управляющая кнопка: назад 25">
            <a:hlinkClick r:id="rId3" action="ppaction://hlinksldjump" highlightClick="1"/>
          </p:cNvPr>
          <p:cNvSpPr/>
          <p:nvPr/>
        </p:nvSpPr>
        <p:spPr>
          <a:xfrm>
            <a:off x="0" y="1"/>
            <a:ext cx="527051" cy="539750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937847" y="1112960"/>
            <a:ext cx="7543800" cy="930519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600" b="1" dirty="0">
                <a:solidFill>
                  <a:schemeClr val="tx2"/>
                </a:solidFill>
              </a:rPr>
              <a:t>Готфрид Вильгельм Лейбниц</a:t>
            </a:r>
            <a:r>
              <a:rPr lang="ru-RU" sz="4400" b="1" kern="0" dirty="0" smtClean="0">
                <a:solidFill>
                  <a:schemeClr val="tx2"/>
                </a:solidFill>
                <a:latin typeface="Bankir-Retro" pitchFamily="2" charset="0"/>
                <a:ea typeface="+mj-ea"/>
                <a:cs typeface="+mj-cs"/>
              </a:rPr>
              <a:t> </a:t>
            </a:r>
            <a:endParaRPr lang="ru-RU" sz="4400" b="1" kern="0" dirty="0">
              <a:solidFill>
                <a:schemeClr val="tx2"/>
              </a:solidFill>
              <a:latin typeface="Bankir-Retro" pitchFamily="2" charset="0"/>
              <a:ea typeface="+mj-ea"/>
              <a:cs typeface="+mj-cs"/>
            </a:endParaRP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416" y="1981199"/>
            <a:ext cx="3322568" cy="4208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838200" y="273051"/>
            <a:ext cx="8305800" cy="1431925"/>
          </a:xfrm>
        </p:spPr>
        <p:txBody>
          <a:bodyPr/>
          <a:lstStyle/>
          <a:p>
            <a:pPr algn="ctr"/>
            <a:r>
              <a:rPr lang="ru-RU" smtClean="0">
                <a:effectLst/>
                <a:latin typeface="Bankir-Retro" pitchFamily="2" charset="0"/>
              </a:rPr>
              <a:t>Правила нахождения  производной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60449" y="1873251"/>
            <a:ext cx="78232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5</a:t>
            </a:r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.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Если функции 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u(x)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 и 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v(x)</a:t>
            </a:r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имеют в точке </a:t>
            </a:r>
            <a:r>
              <a:rPr lang="ru-RU" sz="2400" b="1" i="1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 производные</a:t>
            </a:r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и </a:t>
            </a:r>
            <a:r>
              <a:rPr lang="en-US" sz="2400" b="1" i="1">
                <a:solidFill>
                  <a:srgbClr val="C00000"/>
                </a:solidFill>
                <a:latin typeface="Corbel" pitchFamily="34" charset="0"/>
              </a:rPr>
              <a:t>v(x) </a:t>
            </a:r>
            <a:r>
              <a:rPr lang="en-US" sz="2400" b="1" i="1">
                <a:solidFill>
                  <a:srgbClr val="C00000"/>
                </a:solidFill>
                <a:latin typeface="Century Gothic" pitchFamily="34" charset="0"/>
              </a:rPr>
              <a:t>≠ 0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, то функция</a:t>
            </a:r>
            <a:r>
              <a:rPr lang="en-US" sz="2400" b="1" i="1">
                <a:solidFill>
                  <a:srgbClr val="002060"/>
                </a:solidFill>
                <a:latin typeface="Corbel" pitchFamily="34" charset="0"/>
              </a:rPr>
              <a:t>    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2400" b="1" i="1">
                <a:solidFill>
                  <a:srgbClr val="C00000"/>
                </a:solidFill>
                <a:latin typeface="Century Gothic" pitchFamily="34" charset="0"/>
              </a:rPr>
              <a:t>   </a:t>
            </a:r>
            <a:r>
              <a:rPr lang="en-US" sz="2400" b="1" i="1">
                <a:solidFill>
                  <a:srgbClr val="002060"/>
                </a:solidFill>
                <a:latin typeface="Century Gothic" pitchFamily="34" charset="0"/>
              </a:rPr>
              <a:t> </a:t>
            </a:r>
            <a:r>
              <a:rPr lang="ru-RU" sz="2400" b="1" i="1">
                <a:solidFill>
                  <a:srgbClr val="002060"/>
                </a:solidFill>
                <a:latin typeface="Corbel" pitchFamily="34" charset="0"/>
              </a:rPr>
              <a:t>также имеет в этой точке производную, причем </a:t>
            </a:r>
          </a:p>
        </p:txBody>
      </p:sp>
      <p:grpSp>
        <p:nvGrpSpPr>
          <p:cNvPr id="2" name="Группа 32"/>
          <p:cNvGrpSpPr>
            <a:grpSpLocks/>
          </p:cNvGrpSpPr>
          <p:nvPr/>
        </p:nvGrpSpPr>
        <p:grpSpPr bwMode="auto">
          <a:xfrm>
            <a:off x="6172207" y="2362202"/>
            <a:ext cx="689612" cy="861854"/>
            <a:chOff x="6172200" y="5207000"/>
            <a:chExt cx="690249" cy="861555"/>
          </a:xfrm>
        </p:grpSpPr>
        <p:grpSp>
          <p:nvGrpSpPr>
            <p:cNvPr id="31764" name="Группа 18"/>
            <p:cNvGrpSpPr>
              <a:grpSpLocks/>
            </p:cNvGrpSpPr>
            <p:nvPr/>
          </p:nvGrpSpPr>
          <p:grpSpPr bwMode="auto">
            <a:xfrm>
              <a:off x="6172200" y="5207000"/>
              <a:ext cx="690249" cy="861555"/>
              <a:chOff x="4083050" y="4184650"/>
              <a:chExt cx="690249" cy="861555"/>
            </a:xfrm>
          </p:grpSpPr>
          <p:sp>
            <p:nvSpPr>
              <p:cNvPr id="31766" name="TextBox 11"/>
              <p:cNvSpPr txBox="1">
                <a:spLocks noChangeArrowheads="1"/>
              </p:cNvSpPr>
              <p:nvPr/>
            </p:nvSpPr>
            <p:spPr bwMode="auto">
              <a:xfrm>
                <a:off x="4083050" y="4584700"/>
                <a:ext cx="680623" cy="4615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sz="2400" b="1" i="1">
                    <a:solidFill>
                      <a:srgbClr val="C00000"/>
                    </a:solidFill>
                    <a:latin typeface="Corbel" pitchFamily="34" charset="0"/>
                  </a:rPr>
                  <a:t>v(x)</a:t>
                </a:r>
                <a:endParaRPr lang="ru-RU" sz="2400" b="1" i="1">
                  <a:solidFill>
                    <a:srgbClr val="C00000"/>
                  </a:solidFill>
                  <a:latin typeface="Corbel" pitchFamily="34" charset="0"/>
                </a:endParaRPr>
              </a:p>
            </p:txBody>
          </p:sp>
          <p:sp>
            <p:nvSpPr>
              <p:cNvPr id="31767" name="TextBox 12"/>
              <p:cNvSpPr txBox="1">
                <a:spLocks noChangeArrowheads="1"/>
              </p:cNvSpPr>
              <p:nvPr/>
            </p:nvSpPr>
            <p:spPr bwMode="auto">
              <a:xfrm>
                <a:off x="4083050" y="4184650"/>
                <a:ext cx="690249" cy="4615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sz="2400" b="1" i="1">
                    <a:solidFill>
                      <a:srgbClr val="C00000"/>
                    </a:solidFill>
                    <a:latin typeface="Corbel" pitchFamily="34" charset="0"/>
                  </a:rPr>
                  <a:t>u(x)</a:t>
                </a:r>
                <a:endParaRPr lang="ru-RU" sz="2400" b="1" i="1">
                  <a:solidFill>
                    <a:srgbClr val="C00000"/>
                  </a:solidFill>
                  <a:latin typeface="Corbel" pitchFamily="34" charset="0"/>
                </a:endParaRPr>
              </a:p>
            </p:txBody>
          </p:sp>
        </p:grpSp>
        <p:cxnSp>
          <p:nvCxnSpPr>
            <p:cNvPr id="32" name="Прямая соединительная линия 31"/>
            <p:cNvCxnSpPr/>
            <p:nvPr/>
          </p:nvCxnSpPr>
          <p:spPr>
            <a:xfrm>
              <a:off x="6305673" y="5651346"/>
              <a:ext cx="444911" cy="1587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21"/>
          <p:cNvGrpSpPr>
            <a:grpSpLocks/>
          </p:cNvGrpSpPr>
          <p:nvPr/>
        </p:nvGrpSpPr>
        <p:grpSpPr bwMode="auto">
          <a:xfrm>
            <a:off x="2700339" y="3606802"/>
            <a:ext cx="3743325" cy="1117901"/>
            <a:chOff x="2927350" y="3606801"/>
            <a:chExt cx="3741738" cy="1117901"/>
          </a:xfrm>
        </p:grpSpPr>
        <p:grpSp>
          <p:nvGrpSpPr>
            <p:cNvPr id="31751" name="Группа 35"/>
            <p:cNvGrpSpPr>
              <a:grpSpLocks/>
            </p:cNvGrpSpPr>
            <p:nvPr/>
          </p:nvGrpSpPr>
          <p:grpSpPr bwMode="auto">
            <a:xfrm>
              <a:off x="2927350" y="3606801"/>
              <a:ext cx="3741738" cy="1117901"/>
              <a:chOff x="3238500" y="5518150"/>
              <a:chExt cx="3741394" cy="1118476"/>
            </a:xfrm>
          </p:grpSpPr>
          <p:grpSp>
            <p:nvGrpSpPr>
              <p:cNvPr id="31753" name="Группа 20"/>
              <p:cNvGrpSpPr>
                <a:grpSpLocks/>
              </p:cNvGrpSpPr>
              <p:nvPr/>
            </p:nvGrpSpPr>
            <p:grpSpPr bwMode="auto">
              <a:xfrm>
                <a:off x="4972050" y="5562600"/>
                <a:ext cx="2007844" cy="1074026"/>
                <a:chOff x="2223743" y="5473700"/>
                <a:chExt cx="2007844" cy="1074026"/>
              </a:xfrm>
            </p:grpSpPr>
            <p:sp>
              <p:nvSpPr>
                <p:cNvPr id="31761" name="TextBox 21"/>
                <p:cNvSpPr txBox="1">
                  <a:spLocks noChangeArrowheads="1"/>
                </p:cNvSpPr>
                <p:nvPr/>
              </p:nvSpPr>
              <p:spPr bwMode="auto">
                <a:xfrm>
                  <a:off x="2668243" y="5962650"/>
                  <a:ext cx="666749" cy="5850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sz="3200" b="1" i="1">
                      <a:solidFill>
                        <a:srgbClr val="C00000"/>
                      </a:solidFill>
                      <a:latin typeface="Century Gothic" pitchFamily="34" charset="0"/>
                    </a:rPr>
                    <a:t>v</a:t>
                  </a:r>
                  <a:r>
                    <a:rPr lang="en-US" sz="1000" b="1" i="1">
                      <a:solidFill>
                        <a:srgbClr val="C00000"/>
                      </a:solidFill>
                      <a:latin typeface="Century Gothic" pitchFamily="34" charset="0"/>
                    </a:rPr>
                    <a:t> </a:t>
                  </a:r>
                  <a:r>
                    <a:rPr lang="en-US" sz="3200" b="1" i="1" baseline="30000">
                      <a:solidFill>
                        <a:srgbClr val="C00000"/>
                      </a:solidFill>
                      <a:latin typeface="Century Gothic" pitchFamily="34" charset="0"/>
                    </a:rPr>
                    <a:t>2</a:t>
                  </a:r>
                  <a:endParaRPr lang="ru-RU" sz="3200" b="1" i="1">
                    <a:solidFill>
                      <a:srgbClr val="C00000"/>
                    </a:solidFill>
                    <a:latin typeface="Century Gothic" pitchFamily="34" charset="0"/>
                  </a:endParaRPr>
                </a:p>
              </p:txBody>
            </p:sp>
            <p:sp>
              <p:nvSpPr>
                <p:cNvPr id="31762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2223743" y="5473700"/>
                  <a:ext cx="2007844" cy="5850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sz="3200" b="1" i="1">
                      <a:solidFill>
                        <a:srgbClr val="C00000"/>
                      </a:solidFill>
                      <a:latin typeface="Century Gothic" pitchFamily="34" charset="0"/>
                    </a:rPr>
                    <a:t>u′v – uv′</a:t>
                  </a:r>
                  <a:endParaRPr lang="ru-RU" sz="3200" b="1" i="1">
                    <a:solidFill>
                      <a:srgbClr val="C00000"/>
                    </a:solidFill>
                    <a:latin typeface="Century Gothic" pitchFamily="34" charset="0"/>
                  </a:endParaRPr>
                </a:p>
              </p:txBody>
            </p:sp>
            <p:cxnSp>
              <p:nvCxnSpPr>
                <p:cNvPr id="24" name="Прямая соединительная линия 23"/>
                <p:cNvCxnSpPr/>
                <p:nvPr/>
              </p:nvCxnSpPr>
              <p:spPr>
                <a:xfrm>
                  <a:off x="2224435" y="6007397"/>
                  <a:ext cx="1651736" cy="1589"/>
                </a:xfrm>
                <a:prstGeom prst="line">
                  <a:avLst/>
                </a:prstGeom>
                <a:ln w="3810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754" name="TextBox 28"/>
              <p:cNvSpPr txBox="1">
                <a:spLocks noChangeArrowheads="1"/>
              </p:cNvSpPr>
              <p:nvPr/>
            </p:nvSpPr>
            <p:spPr bwMode="auto">
              <a:xfrm>
                <a:off x="4394199" y="5829300"/>
                <a:ext cx="662019" cy="5850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sz="3200" b="1" i="1">
                    <a:solidFill>
                      <a:srgbClr val="C00000"/>
                    </a:solidFill>
                    <a:latin typeface="Century Gothic" pitchFamily="34" charset="0"/>
                  </a:rPr>
                  <a:t>=  </a:t>
                </a:r>
                <a:endParaRPr lang="ru-RU" sz="3200" b="1" i="1">
                  <a:solidFill>
                    <a:srgbClr val="C00000"/>
                  </a:solidFill>
                  <a:latin typeface="Century Gothic" pitchFamily="34" charset="0"/>
                </a:endParaRPr>
              </a:p>
            </p:txBody>
          </p:sp>
          <p:grpSp>
            <p:nvGrpSpPr>
              <p:cNvPr id="31755" name="Группа 34"/>
              <p:cNvGrpSpPr>
                <a:grpSpLocks/>
              </p:cNvGrpSpPr>
              <p:nvPr/>
            </p:nvGrpSpPr>
            <p:grpSpPr bwMode="auto">
              <a:xfrm>
                <a:off x="3238500" y="5518150"/>
                <a:ext cx="1177920" cy="1029576"/>
                <a:chOff x="3327400" y="5562600"/>
                <a:chExt cx="1177920" cy="1029576"/>
              </a:xfrm>
            </p:grpSpPr>
            <p:sp>
              <p:nvSpPr>
                <p:cNvPr id="31756" name="TextBox 33"/>
                <p:cNvSpPr txBox="1">
                  <a:spLocks noChangeArrowheads="1"/>
                </p:cNvSpPr>
                <p:nvPr/>
              </p:nvSpPr>
              <p:spPr bwMode="auto">
                <a:xfrm>
                  <a:off x="3327400" y="5562600"/>
                  <a:ext cx="1177920" cy="10161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sz="6000">
                      <a:solidFill>
                        <a:srgbClr val="C00000"/>
                      </a:solidFill>
                      <a:latin typeface="Century Gothic" pitchFamily="34" charset="0"/>
                    </a:rPr>
                    <a:t>(  )</a:t>
                  </a:r>
                  <a:endParaRPr lang="ru-RU" sz="5400">
                    <a:solidFill>
                      <a:srgbClr val="C00000"/>
                    </a:solidFill>
                    <a:latin typeface="Century Gothic" pitchFamily="34" charset="0"/>
                  </a:endParaRPr>
                </a:p>
              </p:txBody>
            </p:sp>
            <p:grpSp>
              <p:nvGrpSpPr>
                <p:cNvPr id="31757" name="Группа 19"/>
                <p:cNvGrpSpPr>
                  <a:grpSpLocks/>
                </p:cNvGrpSpPr>
                <p:nvPr/>
              </p:nvGrpSpPr>
              <p:grpSpPr bwMode="auto">
                <a:xfrm>
                  <a:off x="3683000" y="5562600"/>
                  <a:ext cx="431305" cy="1029576"/>
                  <a:chOff x="2157068" y="5473700"/>
                  <a:chExt cx="431305" cy="1029576"/>
                </a:xfrm>
              </p:grpSpPr>
              <p:sp>
                <p:nvSpPr>
                  <p:cNvPr id="31758" name="Text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57068" y="5918200"/>
                    <a:ext cx="388248" cy="58507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r>
                      <a:rPr lang="en-US" sz="3200" b="1" i="1">
                        <a:solidFill>
                          <a:srgbClr val="C00000"/>
                        </a:solidFill>
                        <a:latin typeface="Century Gothic" pitchFamily="34" charset="0"/>
                      </a:rPr>
                      <a:t>v</a:t>
                    </a:r>
                    <a:endParaRPr lang="ru-RU" sz="3200" b="1" i="1">
                      <a:solidFill>
                        <a:srgbClr val="C00000"/>
                      </a:solidFill>
                      <a:latin typeface="Century Gothic" pitchFamily="34" charset="0"/>
                    </a:endParaRPr>
                  </a:p>
                </p:txBody>
              </p:sp>
              <p:sp>
                <p:nvSpPr>
                  <p:cNvPr id="31759" name="Text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57068" y="5473700"/>
                    <a:ext cx="431305" cy="58507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 eaLnBrk="0" hangingPunct="0"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6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eaLnBrk="1" hangingPunct="1"/>
                    <a:r>
                      <a:rPr lang="en-US" sz="3200" b="1" i="1">
                        <a:solidFill>
                          <a:srgbClr val="C00000"/>
                        </a:solidFill>
                        <a:latin typeface="Century Gothic" pitchFamily="34" charset="0"/>
                      </a:rPr>
                      <a:t>u</a:t>
                    </a:r>
                    <a:endParaRPr lang="ru-RU" sz="3200" b="1" i="1">
                      <a:solidFill>
                        <a:srgbClr val="C00000"/>
                      </a:solidFill>
                      <a:latin typeface="Century Gothic" pitchFamily="34" charset="0"/>
                    </a:endParaRPr>
                  </a:p>
                </p:txBody>
              </p:sp>
              <p:cxnSp>
                <p:nvCxnSpPr>
                  <p:cNvPr id="17" name="Прямая соединительная линия 16"/>
                  <p:cNvCxnSpPr/>
                  <p:nvPr/>
                </p:nvCxnSpPr>
                <p:spPr>
                  <a:xfrm>
                    <a:off x="2201312" y="6007374"/>
                    <a:ext cx="310989" cy="1589"/>
                  </a:xfrm>
                  <a:prstGeom prst="line">
                    <a:avLst/>
                  </a:prstGeom>
                  <a:ln w="28575">
                    <a:solidFill>
                      <a:srgbClr val="C0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31752" name="TextBox 22"/>
            <p:cNvSpPr txBox="1">
              <a:spLocks noChangeArrowheads="1"/>
            </p:cNvSpPr>
            <p:nvPr/>
          </p:nvSpPr>
          <p:spPr bwMode="auto">
            <a:xfrm>
              <a:off x="3816350" y="3695700"/>
              <a:ext cx="274318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3200" b="1" i="1">
                  <a:solidFill>
                    <a:srgbClr val="C00000"/>
                  </a:solidFill>
                  <a:latin typeface="Century Gothic" pitchFamily="34" charset="0"/>
                </a:rPr>
                <a:t>′</a:t>
              </a:r>
              <a:endParaRPr lang="ru-RU" sz="3200" b="1" i="1">
                <a:solidFill>
                  <a:srgbClr val="C00000"/>
                </a:solidFill>
                <a:latin typeface="Corbel" pitchFamily="34" charset="0"/>
              </a:endParaRPr>
            </a:p>
          </p:txBody>
        </p:sp>
      </p:grpSp>
      <p:sp>
        <p:nvSpPr>
          <p:cNvPr id="23" name="Управляющая кнопка: назад 22">
            <a:hlinkClick r:id="rId3" action="ppaction://hlinksldjump" highlightClick="1"/>
          </p:cNvPr>
          <p:cNvSpPr/>
          <p:nvPr/>
        </p:nvSpPr>
        <p:spPr>
          <a:xfrm>
            <a:off x="0" y="1"/>
            <a:ext cx="527051" cy="539750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>
                <a:effectLst/>
                <a:latin typeface="Bankir-Retro" pitchFamily="2" charset="0"/>
              </a:rPr>
              <a:t>Производная сложной функции</a:t>
            </a:r>
          </a:p>
        </p:txBody>
      </p:sp>
      <p:sp>
        <p:nvSpPr>
          <p:cNvPr id="5" name="Управляющая кнопка: назад 4">
            <a:hlinkClick r:id="rId2" action="ppaction://hlinksldjump" highlightClick="1"/>
          </p:cNvPr>
          <p:cNvSpPr/>
          <p:nvPr/>
        </p:nvSpPr>
        <p:spPr>
          <a:xfrm>
            <a:off x="0" y="1"/>
            <a:ext cx="527051" cy="539750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322389" y="1828801"/>
            <a:ext cx="649889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6000" i="1">
                <a:solidFill>
                  <a:srgbClr val="C00000"/>
                </a:solidFill>
                <a:latin typeface="Century Gothic" pitchFamily="34" charset="0"/>
              </a:rPr>
              <a:t>(</a:t>
            </a:r>
            <a:r>
              <a:rPr lang="en-US" sz="4400" i="1">
                <a:solidFill>
                  <a:srgbClr val="C00000"/>
                </a:solidFill>
                <a:latin typeface="Century Gothic" pitchFamily="34" charset="0"/>
              </a:rPr>
              <a:t>f</a:t>
            </a:r>
            <a:r>
              <a:rPr lang="en-US" sz="5400" i="1">
                <a:solidFill>
                  <a:srgbClr val="C00000"/>
                </a:solidFill>
                <a:latin typeface="Century Gothic" pitchFamily="34" charset="0"/>
              </a:rPr>
              <a:t>(</a:t>
            </a:r>
            <a:r>
              <a:rPr lang="en-US" sz="4400" i="1">
                <a:solidFill>
                  <a:srgbClr val="C00000"/>
                </a:solidFill>
                <a:latin typeface="Century Gothic" pitchFamily="34" charset="0"/>
              </a:rPr>
              <a:t>g(x)</a:t>
            </a:r>
            <a:r>
              <a:rPr lang="en-US" sz="5400" i="1">
                <a:solidFill>
                  <a:srgbClr val="C00000"/>
                </a:solidFill>
                <a:latin typeface="Century Gothic" pitchFamily="34" charset="0"/>
              </a:rPr>
              <a:t>)</a:t>
            </a:r>
            <a:r>
              <a:rPr lang="en-US" sz="6000" i="1">
                <a:solidFill>
                  <a:srgbClr val="C00000"/>
                </a:solidFill>
                <a:latin typeface="Century Gothic" pitchFamily="34" charset="0"/>
              </a:rPr>
              <a:t>)</a:t>
            </a:r>
            <a:r>
              <a:rPr lang="en-US" sz="5400" i="1">
                <a:solidFill>
                  <a:srgbClr val="C00000"/>
                </a:solidFill>
                <a:latin typeface="Century Gothic" pitchFamily="34" charset="0"/>
              </a:rPr>
              <a:t>′</a:t>
            </a:r>
            <a:r>
              <a:rPr lang="en-US" sz="4400" i="1">
                <a:solidFill>
                  <a:srgbClr val="C00000"/>
                </a:solidFill>
                <a:latin typeface="Century Gothic" pitchFamily="34" charset="0"/>
              </a:rPr>
              <a:t> = f′</a:t>
            </a:r>
            <a:r>
              <a:rPr lang="en-US" sz="5400" i="1">
                <a:solidFill>
                  <a:srgbClr val="C00000"/>
                </a:solidFill>
                <a:latin typeface="Century Gothic" pitchFamily="34" charset="0"/>
              </a:rPr>
              <a:t>(</a:t>
            </a:r>
            <a:r>
              <a:rPr lang="en-US" sz="4400" i="1">
                <a:solidFill>
                  <a:srgbClr val="C00000"/>
                </a:solidFill>
                <a:latin typeface="Century Gothic" pitchFamily="34" charset="0"/>
              </a:rPr>
              <a:t>g(x)</a:t>
            </a:r>
            <a:r>
              <a:rPr lang="en-US" sz="5400" i="1">
                <a:solidFill>
                  <a:srgbClr val="C00000"/>
                </a:solidFill>
                <a:latin typeface="Century Gothic" pitchFamily="34" charset="0"/>
              </a:rPr>
              <a:t>)</a:t>
            </a:r>
            <a:r>
              <a:rPr lang="en-US" sz="4400" i="1">
                <a:solidFill>
                  <a:srgbClr val="C00000"/>
                </a:solidFill>
                <a:latin typeface="Century Gothic" pitchFamily="34" charset="0"/>
              </a:rPr>
              <a:t>∙g′(x)</a:t>
            </a:r>
            <a:endParaRPr lang="ru-RU" sz="4400" i="1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3260726" y="2806701"/>
            <a:ext cx="2622551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ru-RU" sz="3600" b="1" kern="0" dirty="0">
                <a:solidFill>
                  <a:schemeClr val="tx2"/>
                </a:solidFill>
                <a:latin typeface="Bankir-Retro" pitchFamily="2" charset="0"/>
                <a:ea typeface="+mj-ea"/>
                <a:cs typeface="+mj-cs"/>
              </a:rPr>
              <a:t>Примеры: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71551" y="3562351"/>
            <a:ext cx="706315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3200" i="1">
                <a:solidFill>
                  <a:srgbClr val="002060"/>
                </a:solidFill>
                <a:latin typeface="Century Gothic" pitchFamily="34" charset="0"/>
              </a:rPr>
              <a:t>1. </a:t>
            </a:r>
            <a:r>
              <a:rPr lang="en-US" sz="3200" i="1">
                <a:solidFill>
                  <a:srgbClr val="002060"/>
                </a:solidFill>
                <a:latin typeface="Century Gothic" pitchFamily="34" charset="0"/>
              </a:rPr>
              <a:t> </a:t>
            </a:r>
            <a:r>
              <a:rPr lang="en-US" sz="3600" i="1">
                <a:solidFill>
                  <a:srgbClr val="002060"/>
                </a:solidFill>
                <a:latin typeface="Century Gothic" pitchFamily="34" charset="0"/>
              </a:rPr>
              <a:t>(</a:t>
            </a:r>
            <a:r>
              <a:rPr lang="en-US" sz="3200" i="1">
                <a:solidFill>
                  <a:srgbClr val="002060"/>
                </a:solidFill>
                <a:latin typeface="Century Gothic" pitchFamily="34" charset="0"/>
              </a:rPr>
              <a:t>(</a:t>
            </a:r>
            <a:r>
              <a:rPr lang="ru-RU" sz="3200" i="1">
                <a:solidFill>
                  <a:srgbClr val="002060"/>
                </a:solidFill>
                <a:latin typeface="Century Gothic" pitchFamily="34" charset="0"/>
              </a:rPr>
              <a:t>5</a:t>
            </a:r>
            <a:r>
              <a:rPr lang="en-US" sz="3200" i="1">
                <a:solidFill>
                  <a:srgbClr val="002060"/>
                </a:solidFill>
                <a:latin typeface="Century Gothic" pitchFamily="34" charset="0"/>
              </a:rPr>
              <a:t>x – 3)</a:t>
            </a:r>
            <a:r>
              <a:rPr lang="en-US" sz="3200" i="1" baseline="30000">
                <a:solidFill>
                  <a:srgbClr val="002060"/>
                </a:solidFill>
                <a:latin typeface="Century Gothic" pitchFamily="34" charset="0"/>
              </a:rPr>
              <a:t>3</a:t>
            </a:r>
            <a:r>
              <a:rPr lang="en-US" sz="3600" i="1">
                <a:solidFill>
                  <a:srgbClr val="002060"/>
                </a:solidFill>
                <a:latin typeface="Century Gothic" pitchFamily="34" charset="0"/>
              </a:rPr>
              <a:t>)</a:t>
            </a:r>
            <a:r>
              <a:rPr lang="en-US" sz="4000" i="1">
                <a:solidFill>
                  <a:srgbClr val="002060"/>
                </a:solidFill>
                <a:latin typeface="Century Gothic" pitchFamily="34" charset="0"/>
              </a:rPr>
              <a:t>′</a:t>
            </a:r>
            <a:r>
              <a:rPr lang="en-US" sz="3200" i="1">
                <a:solidFill>
                  <a:srgbClr val="002060"/>
                </a:solidFill>
                <a:latin typeface="Century Gothic" pitchFamily="34" charset="0"/>
              </a:rPr>
              <a:t> = 3(5x – 3)</a:t>
            </a:r>
            <a:r>
              <a:rPr lang="en-US" sz="3200" i="1" baseline="30000">
                <a:solidFill>
                  <a:srgbClr val="002060"/>
                </a:solidFill>
                <a:latin typeface="Century Gothic" pitchFamily="34" charset="0"/>
              </a:rPr>
              <a:t>2</a:t>
            </a:r>
            <a:r>
              <a:rPr lang="en-US" sz="3200" i="1">
                <a:solidFill>
                  <a:srgbClr val="002060"/>
                </a:solidFill>
                <a:latin typeface="Century Gothic" pitchFamily="34" charset="0"/>
              </a:rPr>
              <a:t>∙(5x – 3)</a:t>
            </a:r>
            <a:r>
              <a:rPr lang="en-US" sz="4000" i="1">
                <a:solidFill>
                  <a:srgbClr val="002060"/>
                </a:solidFill>
                <a:latin typeface="Century Gothic" pitchFamily="34" charset="0"/>
              </a:rPr>
              <a:t>′</a:t>
            </a:r>
            <a:r>
              <a:rPr lang="en-US" sz="3200" i="1">
                <a:solidFill>
                  <a:srgbClr val="002060"/>
                </a:solidFill>
                <a:latin typeface="Century Gothic" pitchFamily="34" charset="0"/>
              </a:rPr>
              <a:t> = </a:t>
            </a:r>
            <a:endParaRPr lang="ru-RU" sz="3200" i="1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593852" y="4095751"/>
            <a:ext cx="543450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 i="1">
                <a:solidFill>
                  <a:srgbClr val="002060"/>
                </a:solidFill>
                <a:latin typeface="Century Gothic" pitchFamily="34" charset="0"/>
              </a:rPr>
              <a:t>= 3(</a:t>
            </a:r>
            <a:r>
              <a:rPr lang="ru-RU" sz="3200" i="1">
                <a:solidFill>
                  <a:srgbClr val="002060"/>
                </a:solidFill>
                <a:latin typeface="Century Gothic" pitchFamily="34" charset="0"/>
              </a:rPr>
              <a:t>5</a:t>
            </a:r>
            <a:r>
              <a:rPr lang="en-US" sz="3200" i="1">
                <a:solidFill>
                  <a:srgbClr val="002060"/>
                </a:solidFill>
                <a:latin typeface="Century Gothic" pitchFamily="34" charset="0"/>
              </a:rPr>
              <a:t>x – 3)</a:t>
            </a:r>
            <a:r>
              <a:rPr lang="en-US" sz="3200" i="1" baseline="30000">
                <a:solidFill>
                  <a:srgbClr val="002060"/>
                </a:solidFill>
                <a:latin typeface="Century Gothic" pitchFamily="34" charset="0"/>
              </a:rPr>
              <a:t>2 </a:t>
            </a:r>
            <a:r>
              <a:rPr lang="en-US" sz="3200" i="1">
                <a:solidFill>
                  <a:srgbClr val="002060"/>
                </a:solidFill>
                <a:latin typeface="Century Gothic" pitchFamily="34" charset="0"/>
              </a:rPr>
              <a:t>∙ 5 = 15(5x – 3)</a:t>
            </a:r>
            <a:r>
              <a:rPr lang="en-US" sz="3200" i="1" baseline="30000">
                <a:solidFill>
                  <a:srgbClr val="002060"/>
                </a:solidFill>
                <a:latin typeface="Century Gothic" pitchFamily="34" charset="0"/>
              </a:rPr>
              <a:t>2</a:t>
            </a:r>
            <a:r>
              <a:rPr lang="en-US" sz="3200" i="1">
                <a:solidFill>
                  <a:srgbClr val="002060"/>
                </a:solidFill>
                <a:latin typeface="Century Gothic" pitchFamily="34" charset="0"/>
              </a:rPr>
              <a:t> </a:t>
            </a:r>
            <a:endParaRPr lang="ru-RU" sz="3200" i="1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971551" y="5029201"/>
            <a:ext cx="784541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 i="1">
                <a:solidFill>
                  <a:srgbClr val="002060"/>
                </a:solidFill>
                <a:latin typeface="Century Gothic" pitchFamily="34" charset="0"/>
              </a:rPr>
              <a:t>2</a:t>
            </a:r>
            <a:r>
              <a:rPr lang="ru-RU" sz="3200" i="1">
                <a:solidFill>
                  <a:srgbClr val="002060"/>
                </a:solidFill>
                <a:latin typeface="Century Gothic" pitchFamily="34" charset="0"/>
              </a:rPr>
              <a:t>. </a:t>
            </a:r>
            <a:r>
              <a:rPr lang="en-US" sz="3200" i="1">
                <a:solidFill>
                  <a:srgbClr val="002060"/>
                </a:solidFill>
                <a:latin typeface="Century Gothic" pitchFamily="34" charset="0"/>
              </a:rPr>
              <a:t> </a:t>
            </a:r>
            <a:r>
              <a:rPr lang="en-US" sz="3600" i="1">
                <a:solidFill>
                  <a:srgbClr val="002060"/>
                </a:solidFill>
                <a:latin typeface="Century Gothic" pitchFamily="34" charset="0"/>
              </a:rPr>
              <a:t>(</a:t>
            </a:r>
            <a:r>
              <a:rPr lang="en-US" sz="3200" i="1">
                <a:solidFill>
                  <a:srgbClr val="002060"/>
                </a:solidFill>
                <a:latin typeface="Century Gothic" pitchFamily="34" charset="0"/>
              </a:rPr>
              <a:t>sin(4x + 8)</a:t>
            </a:r>
            <a:r>
              <a:rPr lang="en-US" sz="3600" i="1">
                <a:solidFill>
                  <a:srgbClr val="002060"/>
                </a:solidFill>
                <a:latin typeface="Century Gothic" pitchFamily="34" charset="0"/>
              </a:rPr>
              <a:t>)</a:t>
            </a:r>
            <a:r>
              <a:rPr lang="en-US" sz="4000" i="1">
                <a:solidFill>
                  <a:srgbClr val="002060"/>
                </a:solidFill>
                <a:latin typeface="Century Gothic" pitchFamily="34" charset="0"/>
              </a:rPr>
              <a:t>′</a:t>
            </a:r>
            <a:r>
              <a:rPr lang="en-US" sz="3200" i="1">
                <a:solidFill>
                  <a:srgbClr val="002060"/>
                </a:solidFill>
                <a:latin typeface="Century Gothic" pitchFamily="34" charset="0"/>
              </a:rPr>
              <a:t> = cos(4x + 8)∙(4x + 8)</a:t>
            </a:r>
            <a:r>
              <a:rPr lang="en-US" sz="4000" i="1">
                <a:solidFill>
                  <a:srgbClr val="002060"/>
                </a:solidFill>
                <a:latin typeface="Century Gothic" pitchFamily="34" charset="0"/>
              </a:rPr>
              <a:t>′</a:t>
            </a:r>
            <a:r>
              <a:rPr lang="en-US" sz="3200" i="1">
                <a:solidFill>
                  <a:srgbClr val="002060"/>
                </a:solidFill>
                <a:latin typeface="Century Gothic" pitchFamily="34" charset="0"/>
              </a:rPr>
              <a:t> = </a:t>
            </a:r>
            <a:endParaRPr lang="ru-RU" sz="3200" i="1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19251" y="5651501"/>
            <a:ext cx="59602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 i="1">
                <a:solidFill>
                  <a:srgbClr val="002060"/>
                </a:solidFill>
                <a:latin typeface="Century Gothic" pitchFamily="34" charset="0"/>
              </a:rPr>
              <a:t>= cos(4x + 8)∙4 = 4 cos(4x + 8)</a:t>
            </a:r>
            <a:endParaRPr lang="ru-RU" sz="3200" i="1">
              <a:solidFill>
                <a:srgbClr val="00206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2"/>
          <p:cNvSpPr txBox="1">
            <a:spLocks noChangeArrowheads="1"/>
          </p:cNvSpPr>
          <p:nvPr/>
        </p:nvSpPr>
        <p:spPr bwMode="auto">
          <a:xfrm>
            <a:off x="927100" y="2228851"/>
            <a:ext cx="8001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ru-RU" sz="2400" b="1" i="1" dirty="0">
                <a:solidFill>
                  <a:srgbClr val="002060"/>
                </a:solidFill>
                <a:latin typeface="Corbel" pitchFamily="34" charset="0"/>
              </a:rPr>
              <a:t>Если функция 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имеет производную (дифференцируема)  </a:t>
            </a:r>
            <a:r>
              <a:rPr lang="ru-RU" sz="2400" b="1" i="1" dirty="0">
                <a:solidFill>
                  <a:srgbClr val="002060"/>
                </a:solidFill>
                <a:latin typeface="Corbel" pitchFamily="34" charset="0"/>
              </a:rPr>
              <a:t>в точке 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ru-RU" sz="2400" b="1" i="1" dirty="0">
                <a:solidFill>
                  <a:srgbClr val="002060"/>
                </a:solidFill>
                <a:latin typeface="Corbel" pitchFamily="34" charset="0"/>
              </a:rPr>
              <a:t>, то она 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непрерывна</a:t>
            </a:r>
            <a:r>
              <a:rPr lang="ru-RU" sz="2400" b="1" i="1" dirty="0">
                <a:solidFill>
                  <a:srgbClr val="002060"/>
                </a:solidFill>
                <a:latin typeface="Corbel" pitchFamily="34" charset="0"/>
              </a:rPr>
              <a:t> в этой точке.</a:t>
            </a:r>
          </a:p>
        </p:txBody>
      </p:sp>
      <p:sp>
        <p:nvSpPr>
          <p:cNvPr id="3" name="Управляющая кнопка: назад 2">
            <a:hlinkClick r:id="rId3" action="ppaction://hlinksldjump" highlightClick="1"/>
          </p:cNvPr>
          <p:cNvSpPr/>
          <p:nvPr/>
        </p:nvSpPr>
        <p:spPr>
          <a:xfrm>
            <a:off x="0" y="1"/>
            <a:ext cx="527051" cy="539750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937847" y="682136"/>
            <a:ext cx="7543800" cy="930519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4400" dirty="0">
                <a:solidFill>
                  <a:schemeClr val="tx2"/>
                </a:solidFill>
              </a:rPr>
              <a:t>З</a:t>
            </a:r>
            <a:r>
              <a:rPr lang="ru-RU" sz="4400" dirty="0" smtClean="0">
                <a:solidFill>
                  <a:schemeClr val="tx2"/>
                </a:solidFill>
              </a:rPr>
              <a:t>адача </a:t>
            </a:r>
            <a:r>
              <a:rPr lang="ru-RU" sz="4400" dirty="0">
                <a:solidFill>
                  <a:schemeClr val="tx2"/>
                </a:solidFill>
              </a:rPr>
              <a:t>о скорости </a:t>
            </a:r>
            <a:r>
              <a:rPr lang="ru-RU" sz="4400" dirty="0" smtClean="0">
                <a:solidFill>
                  <a:schemeClr val="tx2"/>
                </a:solidFill>
              </a:rPr>
              <a:t>движения.</a:t>
            </a:r>
            <a:r>
              <a:rPr lang="ru-RU" sz="4400" b="1" kern="0" dirty="0" smtClean="0">
                <a:solidFill>
                  <a:schemeClr val="tx2"/>
                </a:solidFill>
                <a:latin typeface="Bankir-Retro" pitchFamily="2" charset="0"/>
                <a:ea typeface="+mj-ea"/>
                <a:cs typeface="+mj-cs"/>
              </a:rPr>
              <a:t> </a:t>
            </a:r>
            <a:endParaRPr lang="ru-RU" sz="4400" b="1" kern="0" dirty="0">
              <a:solidFill>
                <a:schemeClr val="tx2"/>
              </a:solidFill>
              <a:latin typeface="Bankir-Retro" pitchFamily="2" charset="0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04900" y="1821474"/>
            <a:ext cx="76405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400" b="1" i="1" dirty="0" smtClean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</a:t>
            </a:r>
            <a:endParaRPr lang="ru-RU" sz="2400" b="1" i="1" dirty="0">
              <a:solidFill>
                <a:schemeClr val="tx2">
                  <a:lumMod val="75000"/>
                </a:schemeClr>
              </a:solidFill>
              <a:latin typeface="Corbel" pitchFamily="34" charset="0"/>
            </a:endParaRPr>
          </a:p>
        </p:txBody>
      </p:sp>
      <p:pic>
        <p:nvPicPr>
          <p:cNvPr id="5" name="Рисунок 4" descr="http://dxmbkxacdb7tv.cloudfront.net/3aa2f70c-cbcc-4d4e-b014-caee47782d56/1%20uzd..bm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847" y="1417881"/>
            <a:ext cx="3771900" cy="15128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797169" y="1612044"/>
            <a:ext cx="7948246" cy="4332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sz="2800" dirty="0" smtClean="0"/>
          </a:p>
          <a:p>
            <a:pPr eaLnBrk="1" hangingPunct="1"/>
            <a:endParaRPr lang="ru-RU" sz="2800" dirty="0"/>
          </a:p>
          <a:p>
            <a:pPr eaLnBrk="1" hangingPunct="1"/>
            <a:endParaRPr lang="ru-RU" sz="2800" dirty="0"/>
          </a:p>
          <a:p>
            <a:pPr eaLnBrk="1" hangingPunct="1">
              <a:lnSpc>
                <a:spcPct val="114000"/>
              </a:lnSpc>
            </a:pPr>
            <a:r>
              <a:rPr lang="ru-RU" sz="2800" dirty="0" smtClean="0">
                <a:solidFill>
                  <a:schemeClr val="tx2"/>
                </a:solidFill>
              </a:rPr>
              <a:t>s=s(t)</a:t>
            </a:r>
          </a:p>
          <a:p>
            <a:pPr eaLnBrk="1" hangingPunct="1">
              <a:lnSpc>
                <a:spcPct val="114000"/>
              </a:lnSpc>
            </a:pPr>
            <a:r>
              <a:rPr lang="ru-RU" sz="2800" dirty="0" err="1" smtClean="0">
                <a:solidFill>
                  <a:schemeClr val="tx2"/>
                </a:solidFill>
              </a:rPr>
              <a:t>Δt</a:t>
            </a:r>
            <a:r>
              <a:rPr lang="ru-RU" sz="2800" dirty="0" smtClean="0">
                <a:solidFill>
                  <a:schemeClr val="tx2"/>
                </a:solidFill>
              </a:rPr>
              <a:t> -</a:t>
            </a:r>
            <a:r>
              <a:rPr lang="ru-RU" sz="2800" dirty="0">
                <a:solidFill>
                  <a:schemeClr val="tx2"/>
                </a:solidFill>
              </a:rPr>
              <a:t> </a:t>
            </a:r>
            <a:r>
              <a:rPr lang="ru-RU" sz="2800" dirty="0" smtClean="0">
                <a:solidFill>
                  <a:schemeClr val="tx2"/>
                </a:solidFill>
              </a:rPr>
              <a:t>приращение времени (аргумента)</a:t>
            </a:r>
          </a:p>
          <a:p>
            <a:pPr eaLnBrk="1" hangingPunct="1">
              <a:lnSpc>
                <a:spcPct val="114000"/>
              </a:lnSpc>
            </a:pPr>
            <a:r>
              <a:rPr lang="en-US" sz="2800" dirty="0">
                <a:solidFill>
                  <a:schemeClr val="tx2"/>
                </a:solidFill>
              </a:rPr>
              <a:t>MP=OP−OM=s(t+</a:t>
            </a:r>
            <a:r>
              <a:rPr lang="ru-RU" sz="2800" dirty="0">
                <a:solidFill>
                  <a:schemeClr val="tx2"/>
                </a:solidFill>
              </a:rPr>
              <a:t>Δ</a:t>
            </a:r>
            <a:r>
              <a:rPr lang="en-US" sz="2800" dirty="0">
                <a:solidFill>
                  <a:schemeClr val="tx2"/>
                </a:solidFill>
              </a:rPr>
              <a:t>t)−s(t</a:t>
            </a:r>
            <a:r>
              <a:rPr lang="en-US" sz="2800" dirty="0" smtClean="0">
                <a:solidFill>
                  <a:schemeClr val="tx2"/>
                </a:solidFill>
              </a:rPr>
              <a:t>)</a:t>
            </a:r>
            <a:r>
              <a:rPr lang="ru-RU" sz="2800" dirty="0" smtClean="0">
                <a:solidFill>
                  <a:schemeClr val="tx2"/>
                </a:solidFill>
              </a:rPr>
              <a:t>=</a:t>
            </a:r>
            <a:r>
              <a:rPr lang="ru-RU" sz="2800" dirty="0" err="1" smtClean="0">
                <a:solidFill>
                  <a:schemeClr val="tx2"/>
                </a:solidFill>
              </a:rPr>
              <a:t>Δs</a:t>
            </a:r>
            <a:r>
              <a:rPr lang="ru-RU" sz="2800" dirty="0" smtClean="0">
                <a:solidFill>
                  <a:schemeClr val="tx2"/>
                </a:solidFill>
              </a:rPr>
              <a:t> – приращение пути (функции)</a:t>
            </a:r>
          </a:p>
          <a:p>
            <a:pPr eaLnBrk="1" hangingPunct="1">
              <a:lnSpc>
                <a:spcPct val="114000"/>
              </a:lnSpc>
            </a:pPr>
            <a:r>
              <a:rPr lang="ru-RU" sz="2800" dirty="0">
                <a:solidFill>
                  <a:schemeClr val="tx2"/>
                </a:solidFill>
              </a:rPr>
              <a:t> </a:t>
            </a:r>
            <a:r>
              <a:rPr lang="ru-RU" sz="2800" dirty="0" smtClean="0">
                <a:solidFill>
                  <a:schemeClr val="tx2"/>
                </a:solidFill>
              </a:rPr>
              <a:t>        </a:t>
            </a:r>
            <a:r>
              <a:rPr lang="ru-RU" sz="2800" dirty="0">
                <a:solidFill>
                  <a:schemeClr val="tx2"/>
                </a:solidFill>
              </a:rPr>
              <a:t> </a:t>
            </a:r>
            <a:r>
              <a:rPr lang="ru-RU" sz="2800" dirty="0" smtClean="0">
                <a:solidFill>
                  <a:schemeClr val="tx2"/>
                </a:solidFill>
              </a:rPr>
              <a:t>   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Arial Unicode MS" pitchFamily="34" charset="-128"/>
                <a:cs typeface="Arial" pitchFamily="34" charset="0"/>
              </a:rPr>
              <a:t>с)</a:t>
            </a:r>
          </a:p>
          <a:p>
            <a:pPr eaLnBrk="1" hangingPunct="1">
              <a:lnSpc>
                <a:spcPct val="114000"/>
              </a:lnSpc>
            </a:pP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2961011"/>
              </p:ext>
            </p:extLst>
          </p:nvPr>
        </p:nvGraphicFramePr>
        <p:xfrm>
          <a:off x="1104900" y="4771291"/>
          <a:ext cx="1224918" cy="797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8" name="Формула" r:id="rId4" imgW="596641" imgH="393529" progId="Equation.3">
                  <p:embed/>
                </p:oleObj>
              </mc:Choice>
              <mc:Fallback>
                <p:oleObj name="Формула" r:id="rId4" imgW="596641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4771291"/>
                        <a:ext cx="1224918" cy="7971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903361"/>
              </p:ext>
            </p:extLst>
          </p:nvPr>
        </p:nvGraphicFramePr>
        <p:xfrm>
          <a:off x="3546535" y="5092455"/>
          <a:ext cx="2449513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9" name="Формула" r:id="rId6" imgW="952200" imgH="406080" progId="Equation.3">
                  <p:embed/>
                </p:oleObj>
              </mc:Choice>
              <mc:Fallback>
                <p:oleObj name="Формула" r:id="rId6" imgW="952200" imgH="4060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535" y="5092455"/>
                        <a:ext cx="2449513" cy="1304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70360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937847" y="682136"/>
            <a:ext cx="7543800" cy="930519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4000" dirty="0">
                <a:solidFill>
                  <a:schemeClr val="tx2"/>
                </a:solidFill>
              </a:rPr>
              <a:t>З</a:t>
            </a:r>
            <a:r>
              <a:rPr lang="ru-RU" sz="4000" dirty="0" smtClean="0">
                <a:solidFill>
                  <a:schemeClr val="tx2"/>
                </a:solidFill>
              </a:rPr>
              <a:t>адача </a:t>
            </a:r>
            <a:r>
              <a:rPr lang="ru-RU" sz="4000" dirty="0">
                <a:solidFill>
                  <a:schemeClr val="tx2"/>
                </a:solidFill>
              </a:rPr>
              <a:t>о </a:t>
            </a:r>
            <a:r>
              <a:rPr lang="ru-RU" sz="4000" dirty="0" smtClean="0">
                <a:solidFill>
                  <a:schemeClr val="tx2"/>
                </a:solidFill>
              </a:rPr>
              <a:t>нахождении углового коэффициента касательной.</a:t>
            </a:r>
            <a:r>
              <a:rPr lang="ru-RU" sz="4400" b="1" kern="0" dirty="0" smtClean="0">
                <a:solidFill>
                  <a:schemeClr val="tx2"/>
                </a:solidFill>
                <a:latin typeface="Bankir-Retro" pitchFamily="2" charset="0"/>
                <a:ea typeface="+mj-ea"/>
                <a:cs typeface="+mj-cs"/>
              </a:rPr>
              <a:t> </a:t>
            </a:r>
            <a:endParaRPr lang="ru-RU" sz="4400" b="1" kern="0" dirty="0">
              <a:solidFill>
                <a:schemeClr val="tx2"/>
              </a:solidFill>
              <a:latin typeface="Bankir-Retro" pitchFamily="2" charset="0"/>
              <a:ea typeface="+mj-ea"/>
              <a:cs typeface="+mj-cs"/>
            </a:endParaRPr>
          </a:p>
        </p:txBody>
      </p:sp>
      <p:pic>
        <p:nvPicPr>
          <p:cNvPr id="4" name="Рисунок 3" descr="C:\Documents and Settings\USER32\Desktop\итоговая работа\KOMPAS -- касательная.tif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6000" contrast="2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863970" y="1880455"/>
            <a:ext cx="5498122" cy="42741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7655924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4"/>
              <p:cNvSpPr txBox="1">
                <a:spLocks noChangeArrowheads="1"/>
              </p:cNvSpPr>
              <p:nvPr/>
            </p:nvSpPr>
            <p:spPr bwMode="auto">
              <a:xfrm>
                <a:off x="879231" y="1377580"/>
                <a:ext cx="7948246" cy="51794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lnSpc>
                    <a:spcPct val="150000"/>
                  </a:lnSpc>
                </a:pPr>
                <a:r>
                  <a:rPr lang="ru-RU" sz="2800" dirty="0" smtClean="0"/>
                  <a:t>                                         </a:t>
                </a:r>
                <a:r>
                  <a:rPr lang="en-US" sz="2800" i="1" dirty="0">
                    <a:solidFill>
                      <a:schemeClr val="tx2"/>
                    </a:solidFill>
                  </a:rPr>
                  <a:t>𝒚</a:t>
                </a:r>
                <a:r>
                  <a:rPr lang="ru-RU" sz="2800" i="1" dirty="0">
                    <a:solidFill>
                      <a:schemeClr val="tx2"/>
                    </a:solidFill>
                  </a:rPr>
                  <a:t> = </a:t>
                </a:r>
                <a:r>
                  <a:rPr lang="en-US" sz="2800" i="1" dirty="0">
                    <a:solidFill>
                      <a:schemeClr val="tx2"/>
                    </a:solidFill>
                  </a:rPr>
                  <a:t>k</a:t>
                </a:r>
                <a:r>
                  <a:rPr lang="ru-RU" sz="2800" i="1" baseline="-25000" dirty="0">
                    <a:solidFill>
                      <a:schemeClr val="tx2"/>
                    </a:solidFill>
                  </a:rPr>
                  <a:t>сек</a:t>
                </a:r>
                <a:r>
                  <a:rPr lang="ru-RU" sz="2800" i="1" dirty="0">
                    <a:solidFill>
                      <a:schemeClr val="tx2"/>
                    </a:solidFill>
                  </a:rPr>
                  <a:t>𝑥 +</a:t>
                </a:r>
                <a:r>
                  <a:rPr lang="en-US" sz="2800" i="1" dirty="0" smtClean="0">
                    <a:solidFill>
                      <a:schemeClr val="tx2"/>
                    </a:solidFill>
                  </a:rPr>
                  <a:t>b</a:t>
                </a:r>
                <a:endParaRPr lang="ru-RU" sz="2800" i="1" dirty="0" smtClean="0">
                  <a:solidFill>
                    <a:schemeClr val="tx2"/>
                  </a:solidFill>
                </a:endParaRPr>
              </a:p>
              <a:p>
                <a:pPr eaLnBrk="1" hangingPunct="1">
                  <a:lnSpc>
                    <a:spcPct val="150000"/>
                  </a:lnSpc>
                </a:pPr>
                <a:r>
                  <a:rPr lang="ru-RU" sz="2800" i="1" dirty="0">
                    <a:solidFill>
                      <a:schemeClr val="tx2"/>
                    </a:solidFill>
                  </a:rPr>
                  <a:t> </a:t>
                </a:r>
                <a:r>
                  <a:rPr lang="ru-RU" sz="2800" i="1" dirty="0" smtClean="0">
                    <a:solidFill>
                      <a:schemeClr val="tx2"/>
                    </a:solidFill>
                  </a:rPr>
                  <a:t>                                        </a:t>
                </a:r>
                <a:r>
                  <a:rPr lang="en-US" sz="2800" i="1" dirty="0" smtClean="0">
                    <a:solidFill>
                      <a:schemeClr val="tx2"/>
                    </a:solidFill>
                  </a:rPr>
                  <a:t>k</a:t>
                </a:r>
                <a:r>
                  <a:rPr lang="ru-RU" sz="2800" i="1" baseline="-25000" dirty="0">
                    <a:solidFill>
                      <a:schemeClr val="tx2"/>
                    </a:solidFill>
                  </a:rPr>
                  <a:t>сек</a:t>
                </a:r>
                <a:r>
                  <a:rPr lang="ru-RU" sz="2800" i="1" dirty="0">
                    <a:solidFill>
                      <a:schemeClr val="tx2"/>
                    </a:solidFill>
                  </a:rPr>
                  <a:t> =</a:t>
                </a:r>
                <a14:m>
                  <m:oMath xmlns:m="http://schemas.openxmlformats.org/officeDocument/2006/math">
                    <m:r>
                      <a:rPr lang="ru-RU" sz="2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2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𝜟</m:t>
                        </m:r>
                        <m:r>
                          <a:rPr lang="ru-RU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num>
                      <m:den>
                        <m:r>
                          <a:rPr lang="ru-RU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𝜟</m:t>
                        </m:r>
                        <m:r>
                          <a:rPr lang="ru-RU" sz="2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lang="ru-RU" sz="2800" i="1" dirty="0">
                    <a:solidFill>
                      <a:schemeClr val="tx2"/>
                    </a:solidFill>
                  </a:rPr>
                  <a:t> = </a:t>
                </a:r>
                <a:r>
                  <a:rPr lang="en-US" sz="2800" i="1" dirty="0" err="1">
                    <a:solidFill>
                      <a:schemeClr val="tx2"/>
                    </a:solidFill>
                  </a:rPr>
                  <a:t>tg</a:t>
                </a:r>
                <a:r>
                  <a:rPr lang="ru-RU" sz="2800" i="1" dirty="0">
                    <a:solidFill>
                      <a:schemeClr val="tx2"/>
                    </a:solidFill>
                  </a:rPr>
                  <a:t> </a:t>
                </a:r>
                <a:r>
                  <a:rPr lang="ru-RU" sz="2800" i="1" dirty="0" smtClean="0">
                    <a:solidFill>
                      <a:schemeClr val="tx2"/>
                    </a:solidFill>
                  </a:rPr>
                  <a:t>α</a:t>
                </a:r>
                <a:r>
                  <a:rPr lang="ru-RU" sz="2800" i="1" baseline="-25000" dirty="0" smtClean="0">
                    <a:solidFill>
                      <a:schemeClr val="tx2"/>
                    </a:solidFill>
                  </a:rPr>
                  <a:t>сек,</a:t>
                </a:r>
              </a:p>
              <a:p>
                <a:pPr eaLnBrk="1" hangingPunct="1">
                  <a:lnSpc>
                    <a:spcPct val="150000"/>
                  </a:lnSpc>
                </a:pPr>
                <a:r>
                  <a:rPr lang="ru-RU" sz="2800" i="1" baseline="-25000" dirty="0">
                    <a:solidFill>
                      <a:schemeClr val="tx2"/>
                    </a:solidFill>
                  </a:rPr>
                  <a:t> </a:t>
                </a:r>
                <a:r>
                  <a:rPr lang="ru-RU" sz="2800" i="1" baseline="-25000" dirty="0" smtClean="0">
                    <a:solidFill>
                      <a:schemeClr val="tx2"/>
                    </a:solidFill>
                  </a:rPr>
                  <a:t>                                                              </a:t>
                </a:r>
                <a:r>
                  <a:rPr lang="ru-RU" sz="2400" dirty="0">
                    <a:solidFill>
                      <a:schemeClr val="tx2"/>
                    </a:solidFill>
                  </a:rPr>
                  <a:t>где</a:t>
                </a:r>
                <a:r>
                  <a:rPr lang="ru-RU" sz="2400" i="1" dirty="0">
                    <a:solidFill>
                      <a:schemeClr val="tx2"/>
                    </a:solidFill>
                  </a:rPr>
                  <a:t> α</a:t>
                </a:r>
                <a:r>
                  <a:rPr lang="ru-RU" sz="2400" i="1" baseline="-25000" dirty="0">
                    <a:solidFill>
                      <a:schemeClr val="tx2"/>
                    </a:solidFill>
                  </a:rPr>
                  <a:t>сек</a:t>
                </a:r>
                <a:r>
                  <a:rPr lang="ru-RU" sz="2400" i="1" dirty="0">
                    <a:solidFill>
                      <a:schemeClr val="tx2"/>
                    </a:solidFill>
                  </a:rPr>
                  <a:t> </a:t>
                </a:r>
                <a:r>
                  <a:rPr lang="ru-RU" sz="2400" i="1" dirty="0" smtClean="0">
                    <a:solidFill>
                      <a:schemeClr val="tx2"/>
                    </a:solidFill>
                  </a:rPr>
                  <a:t>–</a:t>
                </a:r>
                <a:r>
                  <a:rPr lang="ru-RU" sz="2400" dirty="0">
                    <a:solidFill>
                      <a:schemeClr val="tx2"/>
                    </a:solidFill>
                  </a:rPr>
                  <a:t> угол </a:t>
                </a:r>
                <a:r>
                  <a:rPr lang="ru-RU" sz="2400" dirty="0" smtClean="0">
                    <a:solidFill>
                      <a:schemeClr val="tx2"/>
                    </a:solidFill>
                  </a:rPr>
                  <a:t>наклона</a:t>
                </a:r>
              </a:p>
              <a:p>
                <a:pPr eaLnBrk="1" hangingPunct="1">
                  <a:lnSpc>
                    <a:spcPct val="150000"/>
                  </a:lnSpc>
                </a:pPr>
                <a:r>
                  <a:rPr lang="ru-RU" sz="2400" dirty="0">
                    <a:solidFill>
                      <a:schemeClr val="tx2"/>
                    </a:solidFill>
                  </a:rPr>
                  <a:t> </a:t>
                </a:r>
                <a:r>
                  <a:rPr lang="ru-RU" sz="2400" dirty="0" smtClean="0">
                    <a:solidFill>
                      <a:schemeClr val="tx2"/>
                    </a:solidFill>
                  </a:rPr>
                  <a:t>                                                               секущей</a:t>
                </a:r>
              </a:p>
              <a:p>
                <a:pPr eaLnBrk="1" hangingPunct="1">
                  <a:lnSpc>
                    <a:spcPct val="150000"/>
                  </a:lnSpc>
                </a:pPr>
                <a:r>
                  <a:rPr lang="ru-RU" sz="2400" dirty="0" smtClean="0">
                    <a:solidFill>
                      <a:schemeClr val="tx2"/>
                    </a:solidFill>
                  </a:rPr>
                  <a:t>                                                  </a:t>
                </a:r>
                <a:r>
                  <a:rPr lang="ru-RU" sz="2400" dirty="0"/>
                  <a:t>=</a:t>
                </a:r>
                <a:r>
                  <a:rPr lang="en-US" sz="2400" dirty="0"/>
                  <a:t>&gt;</a:t>
                </a:r>
                <a:endParaRPr lang="ru-RU" sz="2400" dirty="0" smtClean="0">
                  <a:solidFill>
                    <a:schemeClr val="tx2"/>
                  </a:solidFill>
                </a:endParaRPr>
              </a:p>
              <a:p>
                <a:pPr eaLnBrk="1" hangingPunct="1">
                  <a:lnSpc>
                    <a:spcPct val="150000"/>
                  </a:lnSpc>
                </a:pPr>
                <a:r>
                  <a:rPr lang="ru-RU" sz="2800" dirty="0" smtClean="0">
                    <a:solidFill>
                      <a:schemeClr val="tx2"/>
                    </a:solidFill>
                  </a:rPr>
                  <a:t>                                      </a:t>
                </a:r>
                <a:r>
                  <a:rPr lang="en-US" sz="2400" i="1" dirty="0" smtClean="0">
                    <a:solidFill>
                      <a:schemeClr val="tx2"/>
                    </a:solidFill>
                  </a:rPr>
                  <a:t>k</a:t>
                </a:r>
                <a:r>
                  <a:rPr lang="ru-RU" sz="2400" i="1" baseline="-25000" dirty="0" err="1">
                    <a:solidFill>
                      <a:schemeClr val="tx2"/>
                    </a:solidFill>
                  </a:rPr>
                  <a:t>кас</a:t>
                </a:r>
                <a:r>
                  <a:rPr lang="ru-RU" sz="2400" i="1" dirty="0">
                    <a:solidFill>
                      <a:schemeClr val="tx2"/>
                    </a:solidFill>
                  </a:rPr>
                  <a:t> = </a:t>
                </a:r>
                <a:r>
                  <a:rPr lang="en-US" sz="2400" i="1" dirty="0" err="1">
                    <a:solidFill>
                      <a:schemeClr val="tx2"/>
                    </a:solidFill>
                  </a:rPr>
                  <a:t>tg</a:t>
                </a:r>
                <a:r>
                  <a:rPr lang="ru-RU" sz="2400" i="1" dirty="0">
                    <a:solidFill>
                      <a:schemeClr val="tx2"/>
                    </a:solidFill>
                  </a:rPr>
                  <a:t> </a:t>
                </a:r>
                <a:r>
                  <a:rPr lang="ru-RU" sz="2400" i="1" dirty="0" smtClean="0">
                    <a:solidFill>
                      <a:schemeClr val="tx2"/>
                    </a:solidFill>
                  </a:rPr>
                  <a:t>α</a:t>
                </a:r>
              </a:p>
              <a:p>
                <a:pPr eaLnBrk="1" hangingPunct="1">
                  <a:lnSpc>
                    <a:spcPct val="150000"/>
                  </a:lnSpc>
                </a:pPr>
                <a:endParaRPr lang="ru-RU" sz="2400" dirty="0"/>
              </a:p>
              <a:p>
                <a:pPr eaLnBrk="1" hangingPunct="1">
                  <a:lnSpc>
                    <a:spcPct val="150000"/>
                  </a:lnSpc>
                </a:pPr>
                <a:endParaRPr lang="ru-RU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4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79231" y="1377580"/>
                <a:ext cx="7948246" cy="517949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79" y="471855"/>
            <a:ext cx="45243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2623960"/>
              </p:ext>
            </p:extLst>
          </p:nvPr>
        </p:nvGraphicFramePr>
        <p:xfrm>
          <a:off x="3669323" y="4111871"/>
          <a:ext cx="1184031" cy="697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6" name="Формула" r:id="rId5" imgW="698197" imgH="406224" progId="Equation.3">
                  <p:embed/>
                </p:oleObj>
              </mc:Choice>
              <mc:Fallback>
                <p:oleObj name="Формула" r:id="rId5" imgW="698197" imgH="406224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9323" y="4111871"/>
                        <a:ext cx="1184031" cy="6974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822719"/>
              </p:ext>
            </p:extLst>
          </p:nvPr>
        </p:nvGraphicFramePr>
        <p:xfrm>
          <a:off x="5776402" y="4205655"/>
          <a:ext cx="1366025" cy="4454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7" name="Формула" r:id="rId7" imgW="952087" imgH="317362" progId="Equation.3">
                  <p:embed/>
                </p:oleObj>
              </mc:Choice>
              <mc:Fallback>
                <p:oleObj name="Формула" r:id="rId7" imgW="952087" imgH="317362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402" y="4205655"/>
                        <a:ext cx="1366025" cy="4454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6999093"/>
              </p:ext>
            </p:extLst>
          </p:nvPr>
        </p:nvGraphicFramePr>
        <p:xfrm>
          <a:off x="4283685" y="5416450"/>
          <a:ext cx="2187453" cy="667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8" name="Формула" r:id="rId9" imgW="1345616" imgH="406224" progId="Equation.3">
                  <p:embed/>
                </p:oleObj>
              </mc:Choice>
              <mc:Fallback>
                <p:oleObj name="Формула" r:id="rId9" imgW="1345616" imgH="406224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685" y="5416450"/>
                        <a:ext cx="2187453" cy="667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236221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>
                <a:effectLst/>
                <a:latin typeface="Bankir-Retro" pitchFamily="2" charset="0"/>
              </a:rPr>
              <a:t>Понятие  производной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04901" y="1962151"/>
            <a:ext cx="773430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Производной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функции у = </a:t>
            </a:r>
            <a:r>
              <a:rPr lang="en-US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f(x)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, заданной на некотором интервале (</a:t>
            </a:r>
            <a:r>
              <a:rPr lang="en-US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a;</a:t>
            </a:r>
            <a:r>
              <a:rPr lang="en-US" sz="10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</a:t>
            </a:r>
            <a:r>
              <a:rPr lang="en-US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b)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, в некоторой точке </a:t>
            </a:r>
            <a:r>
              <a:rPr lang="ru-RU" sz="2400" b="1" i="1" dirty="0" err="1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этого интервала называют 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предел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отношения приращения функции в этой точке к соответствующему приращению аргумента, когда приращение аргумента стремится к нулю.</a:t>
            </a:r>
            <a:r>
              <a:rPr lang="en-US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</a:t>
            </a:r>
            <a:endParaRPr lang="ru-RU" sz="2400" b="1" i="1" dirty="0">
              <a:solidFill>
                <a:schemeClr val="tx2">
                  <a:lumMod val="75000"/>
                </a:schemeClr>
              </a:solidFill>
              <a:latin typeface="Corbel" pitchFamily="34" charset="0"/>
            </a:endParaRPr>
          </a:p>
        </p:txBody>
      </p:sp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3127375" y="4451352"/>
            <a:ext cx="2889251" cy="1129118"/>
            <a:chOff x="2705100" y="5162550"/>
            <a:chExt cx="2889250" cy="1129899"/>
          </a:xfrm>
        </p:grpSpPr>
        <p:sp>
          <p:nvSpPr>
            <p:cNvPr id="17415" name="TextBox 3"/>
            <p:cNvSpPr txBox="1">
              <a:spLocks noChangeArrowheads="1"/>
            </p:cNvSpPr>
            <p:nvPr/>
          </p:nvSpPr>
          <p:spPr bwMode="auto">
            <a:xfrm flipH="1">
              <a:off x="2705100" y="5427981"/>
              <a:ext cx="2889250" cy="585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3200" b="1" i="1" dirty="0">
                  <a:solidFill>
                    <a:srgbClr val="C00000"/>
                  </a:solidFill>
                  <a:latin typeface="Corbel" pitchFamily="34" charset="0"/>
                </a:rPr>
                <a:t>f </a:t>
              </a:r>
              <a:r>
                <a:rPr lang="en-US" sz="3200" b="1" i="1" dirty="0">
                  <a:solidFill>
                    <a:srgbClr val="C00000"/>
                  </a:solidFill>
                  <a:latin typeface="Century Gothic" pitchFamily="34" charset="0"/>
                </a:rPr>
                <a:t>′(x) = </a:t>
              </a:r>
              <a:r>
                <a:rPr lang="en-US" sz="3200" b="1" i="1" dirty="0" err="1">
                  <a:solidFill>
                    <a:srgbClr val="C00000"/>
                  </a:solidFill>
                  <a:latin typeface="Century Gothic" pitchFamily="34" charset="0"/>
                </a:rPr>
                <a:t>lim</a:t>
              </a:r>
              <a:endParaRPr lang="ru-RU" sz="3200" b="1" i="1" dirty="0">
                <a:solidFill>
                  <a:srgbClr val="C00000"/>
                </a:solidFill>
                <a:latin typeface="Corbel" pitchFamily="34" charset="0"/>
              </a:endParaRPr>
            </a:p>
          </p:txBody>
        </p:sp>
        <p:sp>
          <p:nvSpPr>
            <p:cNvPr id="17416" name="TextBox 4"/>
            <p:cNvSpPr txBox="1">
              <a:spLocks noChangeArrowheads="1"/>
            </p:cNvSpPr>
            <p:nvPr/>
          </p:nvSpPr>
          <p:spPr bwMode="auto">
            <a:xfrm flipH="1">
              <a:off x="4700104" y="5162550"/>
              <a:ext cx="800100" cy="585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sz="3200" b="1" i="1">
                  <a:solidFill>
                    <a:srgbClr val="C00000"/>
                  </a:solidFill>
                  <a:latin typeface="Century Gothic" pitchFamily="34" charset="0"/>
                </a:rPr>
                <a:t>∆</a:t>
              </a:r>
              <a:r>
                <a:rPr lang="en-US" sz="3200" b="1" i="1">
                  <a:solidFill>
                    <a:srgbClr val="C00000"/>
                  </a:solidFill>
                  <a:latin typeface="Corbel" pitchFamily="34" charset="0"/>
                </a:rPr>
                <a:t>f </a:t>
              </a:r>
              <a:endParaRPr lang="ru-RU" sz="3200" b="1" i="1">
                <a:solidFill>
                  <a:srgbClr val="C00000"/>
                </a:solidFill>
                <a:latin typeface="Corbel" pitchFamily="34" charset="0"/>
              </a:endParaRPr>
            </a:p>
          </p:txBody>
        </p:sp>
        <p:sp>
          <p:nvSpPr>
            <p:cNvPr id="17417" name="TextBox 5"/>
            <p:cNvSpPr txBox="1">
              <a:spLocks noChangeArrowheads="1"/>
            </p:cNvSpPr>
            <p:nvPr/>
          </p:nvSpPr>
          <p:spPr bwMode="auto">
            <a:xfrm flipH="1">
              <a:off x="4696240" y="5707269"/>
              <a:ext cx="800100" cy="585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sz="3200" b="1" i="1">
                  <a:solidFill>
                    <a:srgbClr val="C00000"/>
                  </a:solidFill>
                  <a:latin typeface="Century Gothic" pitchFamily="34" charset="0"/>
                </a:rPr>
                <a:t>∆</a:t>
              </a:r>
              <a:r>
                <a:rPr lang="en-US" sz="3200" b="1" i="1">
                  <a:solidFill>
                    <a:srgbClr val="C00000"/>
                  </a:solidFill>
                  <a:latin typeface="Corbel" pitchFamily="34" charset="0"/>
                </a:rPr>
                <a:t>x </a:t>
              </a:r>
              <a:endParaRPr lang="ru-RU" sz="3200" b="1" i="1">
                <a:solidFill>
                  <a:srgbClr val="C00000"/>
                </a:solidFill>
                <a:latin typeface="Corbel" pitchFamily="34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4749800" y="5785281"/>
              <a:ext cx="533400" cy="1589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419" name="TextBox 10"/>
            <p:cNvSpPr txBox="1">
              <a:spLocks noChangeArrowheads="1"/>
            </p:cNvSpPr>
            <p:nvPr/>
          </p:nvSpPr>
          <p:spPr bwMode="auto">
            <a:xfrm flipH="1">
              <a:off x="3866321" y="5872093"/>
              <a:ext cx="883478" cy="400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sz="2000" b="1" i="1">
                  <a:solidFill>
                    <a:srgbClr val="C00000"/>
                  </a:solidFill>
                  <a:latin typeface="Century Gothic" pitchFamily="34" charset="0"/>
                </a:rPr>
                <a:t>∆</a:t>
              </a:r>
              <a:r>
                <a:rPr lang="en-US" sz="2000" b="1" i="1">
                  <a:solidFill>
                    <a:srgbClr val="C00000"/>
                  </a:solidFill>
                  <a:latin typeface="Corbel" pitchFamily="34" charset="0"/>
                </a:rPr>
                <a:t>x</a:t>
              </a:r>
              <a:r>
                <a:rPr lang="en-US" sz="2000" b="1" i="1">
                  <a:solidFill>
                    <a:srgbClr val="C00000"/>
                  </a:solidFill>
                  <a:latin typeface="Century Gothic" pitchFamily="34" charset="0"/>
                </a:rPr>
                <a:t>→0</a:t>
              </a:r>
              <a:r>
                <a:rPr lang="en-US" sz="2000" b="1" i="1">
                  <a:solidFill>
                    <a:srgbClr val="C00000"/>
                  </a:solidFill>
                  <a:latin typeface="Corbel" pitchFamily="34" charset="0"/>
                </a:rPr>
                <a:t> </a:t>
              </a:r>
              <a:endParaRPr lang="ru-RU" sz="2000" b="1" i="1">
                <a:solidFill>
                  <a:srgbClr val="C00000"/>
                </a:solidFill>
                <a:latin typeface="Corbel" pitchFamily="34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82650" y="5873751"/>
            <a:ext cx="8261351" cy="4462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300" b="1" i="1" dirty="0">
                <a:solidFill>
                  <a:srgbClr val="002060"/>
                </a:solidFill>
                <a:latin typeface="Corbel" pitchFamily="34" charset="0"/>
              </a:rPr>
              <a:t>Нахождение производной называют </a:t>
            </a:r>
            <a:r>
              <a:rPr lang="ru-RU" sz="2300" b="1" i="1" dirty="0" smtClean="0">
                <a:solidFill>
                  <a:srgbClr val="C00000"/>
                </a:solidFill>
                <a:latin typeface="Corbel" pitchFamily="34" charset="0"/>
              </a:rPr>
              <a:t>дифференцированием.</a:t>
            </a:r>
            <a:endParaRPr lang="ru-RU" sz="2300" b="1" i="1" dirty="0">
              <a:solidFill>
                <a:schemeClr val="tx2">
                  <a:lumMod val="75000"/>
                </a:schemeClr>
              </a:solidFill>
              <a:latin typeface="Corbel" pitchFamily="34" charset="0"/>
            </a:endParaRPr>
          </a:p>
        </p:txBody>
      </p:sp>
      <p:sp>
        <p:nvSpPr>
          <p:cNvPr id="11" name="Управляющая кнопка: назад 10">
            <a:hlinkClick r:id="rId2" action="ppaction://hlinksldjump" highlightClick="1"/>
          </p:cNvPr>
          <p:cNvSpPr/>
          <p:nvPr/>
        </p:nvSpPr>
        <p:spPr>
          <a:xfrm>
            <a:off x="0" y="1"/>
            <a:ext cx="527051" cy="539750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704850" y="228601"/>
            <a:ext cx="8312151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ctr"/>
            <a:r>
              <a:rPr lang="ru-RU" kern="0" smtClean="0">
                <a:effectLst/>
                <a:latin typeface="Bankir-Retro" pitchFamily="2" charset="0"/>
              </a:rPr>
              <a:t>Физический   </a:t>
            </a:r>
            <a:r>
              <a:rPr lang="ru-RU" b="0" kern="0" smtClean="0">
                <a:effectLst/>
                <a:latin typeface="Bankir-Retro" pitchFamily="2" charset="0"/>
              </a:rPr>
              <a:t>( </a:t>
            </a:r>
            <a:r>
              <a:rPr lang="ru-RU" kern="0" smtClean="0">
                <a:effectLst/>
                <a:latin typeface="Bankir-Retro" pitchFamily="2" charset="0"/>
              </a:rPr>
              <a:t>механический </a:t>
            </a:r>
            <a:r>
              <a:rPr lang="ru-RU" b="0" kern="0" smtClean="0">
                <a:effectLst/>
                <a:latin typeface="Bankir-Retro" pitchFamily="2" charset="0"/>
              </a:rPr>
              <a:t>) </a:t>
            </a:r>
            <a:r>
              <a:rPr lang="ru-RU" kern="0" smtClean="0">
                <a:effectLst/>
                <a:latin typeface="Bankir-Retro" pitchFamily="2" charset="0"/>
              </a:rPr>
              <a:t> смысл  производной</a:t>
            </a:r>
            <a:endParaRPr lang="ru-RU" kern="0" dirty="0" smtClean="0">
              <a:effectLst/>
              <a:latin typeface="Bankir-Retro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04900" y="1962150"/>
            <a:ext cx="7512051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Если при прямолинейном движении путь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s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, пройденный точкой, есть функция от времени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t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,</a:t>
            </a:r>
            <a:r>
              <a:rPr lang="en-US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 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т.е.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s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 =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s(t)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, то 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скорость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точки есть 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производная 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от пути по времени, т.е.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v(t) = s′(t)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.</a:t>
            </a:r>
            <a:r>
              <a:rPr lang="en-US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</a:t>
            </a:r>
            <a:endParaRPr lang="ru-RU" sz="2400" b="1" i="1" dirty="0">
              <a:solidFill>
                <a:schemeClr val="tx2">
                  <a:lumMod val="75000"/>
                </a:schemeClr>
              </a:solidFill>
              <a:latin typeface="Corbe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0451" y="3651251"/>
            <a:ext cx="74676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Производная 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выражает 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мгновенную скорость 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в момент времени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t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.</a:t>
            </a:r>
            <a:r>
              <a:rPr lang="en-US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</a:t>
            </a:r>
            <a:endParaRPr lang="ru-RU" sz="2400" b="1" i="1" dirty="0">
              <a:solidFill>
                <a:schemeClr val="tx2">
                  <a:lumMod val="75000"/>
                </a:schemeClr>
              </a:solidFill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7897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04901" y="1962151"/>
            <a:ext cx="7734300" cy="42322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algn="just">
              <a:buFont typeface="+mj-lt"/>
              <a:buAutoNum type="arabicPeriod"/>
              <a:defRPr/>
            </a:pPr>
            <a:r>
              <a:rPr lang="ru-RU" sz="2400" b="1" i="1" dirty="0">
                <a:solidFill>
                  <a:srgbClr val="002060"/>
                </a:solidFill>
                <a:latin typeface="Corbel" pitchFamily="34" charset="0"/>
              </a:rPr>
              <a:t>Зафиксировать значение </a:t>
            </a:r>
            <a:r>
              <a:rPr lang="ru-RU" sz="2400" b="1" i="1" dirty="0" err="1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en-US" sz="2400" b="1" i="1" baseline="-25000" dirty="0">
                <a:solidFill>
                  <a:srgbClr val="C00000"/>
                </a:solidFill>
                <a:latin typeface="Corbel" pitchFamily="34" charset="0"/>
              </a:rPr>
              <a:t>0</a:t>
            </a:r>
            <a:r>
              <a:rPr lang="ru-RU" sz="2400" b="1" i="1" dirty="0">
                <a:solidFill>
                  <a:srgbClr val="002060"/>
                </a:solidFill>
                <a:latin typeface="Corbel" pitchFamily="34" charset="0"/>
              </a:rPr>
              <a:t>, найти 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f(x</a:t>
            </a:r>
            <a:r>
              <a:rPr lang="en-US" sz="2400" b="1" i="1" baseline="-25000" dirty="0">
                <a:solidFill>
                  <a:srgbClr val="C00000"/>
                </a:solidFill>
                <a:latin typeface="Corbel" pitchFamily="34" charset="0"/>
              </a:rPr>
              <a:t>0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)</a:t>
            </a:r>
            <a:r>
              <a:rPr lang="ru-RU" sz="2400" b="1" i="1" dirty="0">
                <a:solidFill>
                  <a:srgbClr val="002060"/>
                </a:solidFill>
                <a:latin typeface="Corbel" pitchFamily="34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  <a:defRPr/>
            </a:pP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Дать аргументу </a:t>
            </a:r>
            <a:r>
              <a:rPr lang="ru-RU" sz="2400" b="1" i="1" dirty="0" err="1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en-US" sz="2400" b="1" i="1" baseline="-25000" dirty="0">
                <a:solidFill>
                  <a:srgbClr val="C00000"/>
                </a:solidFill>
                <a:latin typeface="Corbel" pitchFamily="34" charset="0"/>
              </a:rPr>
              <a:t>0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приращение </a:t>
            </a:r>
            <a:r>
              <a:rPr lang="ru-RU" sz="2400" b="1" i="1" dirty="0">
                <a:solidFill>
                  <a:srgbClr val="C00000"/>
                </a:solidFill>
                <a:latin typeface="Century Gothic" pitchFamily="34" charset="0"/>
              </a:rPr>
              <a:t>∆</a:t>
            </a:r>
            <a:r>
              <a:rPr lang="ru-RU" sz="2400" b="1" i="1" dirty="0" err="1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, перейти в новую точку  </a:t>
            </a:r>
            <a:r>
              <a:rPr lang="ru-RU" sz="2400" b="1" i="1" dirty="0" err="1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en-US" sz="2400" b="1" i="1" baseline="-25000" dirty="0">
                <a:solidFill>
                  <a:srgbClr val="C00000"/>
                </a:solidFill>
                <a:latin typeface="Corbel" pitchFamily="34" charset="0"/>
              </a:rPr>
              <a:t>0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 + </a:t>
            </a:r>
            <a:r>
              <a:rPr lang="ru-RU" sz="2400" b="1" i="1" dirty="0">
                <a:solidFill>
                  <a:srgbClr val="C00000"/>
                </a:solidFill>
                <a:latin typeface="Century Gothic" pitchFamily="34" charset="0"/>
              </a:rPr>
              <a:t>∆</a:t>
            </a:r>
            <a:r>
              <a:rPr lang="ru-RU" sz="2400" b="1" i="1" dirty="0" err="1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,  найти  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f(x</a:t>
            </a:r>
            <a:r>
              <a:rPr lang="en-US" sz="2400" b="1" i="1" baseline="-25000" dirty="0">
                <a:solidFill>
                  <a:srgbClr val="C00000"/>
                </a:solidFill>
                <a:latin typeface="Corbel" pitchFamily="34" charset="0"/>
              </a:rPr>
              <a:t>0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 + </a:t>
            </a:r>
            <a:r>
              <a:rPr lang="ru-RU" sz="2400" b="1" i="1" dirty="0">
                <a:solidFill>
                  <a:srgbClr val="C00000"/>
                </a:solidFill>
                <a:latin typeface="Century Gothic" pitchFamily="34" charset="0"/>
              </a:rPr>
              <a:t>∆</a:t>
            </a:r>
            <a:r>
              <a:rPr lang="ru-RU" sz="2400" b="1" i="1" dirty="0" err="1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)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Найти приращение функции:   </a:t>
            </a:r>
            <a:r>
              <a:rPr lang="ru-RU" sz="2400" b="1" i="1" dirty="0">
                <a:solidFill>
                  <a:srgbClr val="C00000"/>
                </a:solidFill>
                <a:latin typeface="Century Gothic" pitchFamily="34" charset="0"/>
              </a:rPr>
              <a:t>∆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f = f(x</a:t>
            </a:r>
            <a:r>
              <a:rPr lang="en-US" sz="2400" b="1" i="1" baseline="-25000" dirty="0">
                <a:solidFill>
                  <a:srgbClr val="C00000"/>
                </a:solidFill>
                <a:latin typeface="Corbel" pitchFamily="34" charset="0"/>
              </a:rPr>
              <a:t>0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 +</a:t>
            </a:r>
            <a:r>
              <a:rPr lang="ru-RU" sz="2400" b="1" i="1" dirty="0">
                <a:solidFill>
                  <a:srgbClr val="C00000"/>
                </a:solidFill>
                <a:latin typeface="Century Gothic" pitchFamily="34" charset="0"/>
              </a:rPr>
              <a:t> ∆</a:t>
            </a:r>
            <a:r>
              <a:rPr lang="ru-RU" sz="2400" b="1" i="1" dirty="0" err="1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) – f(x</a:t>
            </a:r>
            <a:r>
              <a:rPr lang="en-US" sz="2400" b="1" i="1" baseline="-25000" dirty="0">
                <a:solidFill>
                  <a:srgbClr val="C00000"/>
                </a:solidFill>
                <a:latin typeface="Corbel" pitchFamily="34" charset="0"/>
              </a:rPr>
              <a:t>0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)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.</a:t>
            </a:r>
            <a:r>
              <a:rPr lang="en-US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</a:t>
            </a:r>
          </a:p>
          <a:p>
            <a:pPr marL="457200" indent="-457200" algn="just">
              <a:lnSpc>
                <a:spcPct val="200000"/>
              </a:lnSpc>
              <a:buFont typeface="+mj-lt"/>
              <a:buAutoNum type="arabicPeriod"/>
              <a:defRPr/>
            </a:pP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Составить отношение   </a:t>
            </a:r>
            <a:r>
              <a:rPr lang="en-US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       .</a:t>
            </a:r>
          </a:p>
          <a:p>
            <a:pPr marL="457200" indent="-457200" algn="just">
              <a:lnSpc>
                <a:spcPct val="200000"/>
              </a:lnSpc>
              <a:buFont typeface="+mj-lt"/>
              <a:buAutoNum type="arabicPeriod"/>
              <a:defRPr/>
            </a:pP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Вычислить  </a:t>
            </a:r>
            <a:r>
              <a:rPr lang="en-US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</a:t>
            </a: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 </a:t>
            </a:r>
            <a:r>
              <a:rPr lang="en-US" sz="2400" b="1" i="1" dirty="0" err="1">
                <a:solidFill>
                  <a:srgbClr val="C00000"/>
                </a:solidFill>
                <a:latin typeface="Corbel" pitchFamily="34" charset="0"/>
              </a:rPr>
              <a:t>lim</a:t>
            </a:r>
            <a:r>
              <a:rPr lang="en-US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          .</a:t>
            </a:r>
          </a:p>
          <a:p>
            <a:pPr marL="457200" indent="-457200" algn="just">
              <a:lnSpc>
                <a:spcPct val="200000"/>
              </a:lnSpc>
              <a:buFont typeface="+mj-lt"/>
              <a:buAutoNum type="arabicPeriod"/>
              <a:defRPr/>
            </a:pPr>
            <a:r>
              <a:rPr lang="ru-RU" sz="2400" b="1" i="1" dirty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Этот предел и есть  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f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 </a:t>
            </a:r>
            <a:r>
              <a:rPr lang="en-US" sz="2400" b="1" i="1" dirty="0">
                <a:solidFill>
                  <a:srgbClr val="C00000"/>
                </a:solidFill>
                <a:latin typeface="Century Gothic"/>
              </a:rPr>
              <a:t>′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(x</a:t>
            </a:r>
            <a:r>
              <a:rPr lang="en-US" sz="2400" b="1" i="1" baseline="-25000" dirty="0">
                <a:solidFill>
                  <a:srgbClr val="C00000"/>
                </a:solidFill>
                <a:latin typeface="Corbel" pitchFamily="34" charset="0"/>
              </a:rPr>
              <a:t>0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)</a:t>
            </a:r>
            <a:r>
              <a:rPr lang="ru-RU" sz="2400" b="1" i="1" dirty="0">
                <a:solidFill>
                  <a:srgbClr val="002060"/>
                </a:solidFill>
                <a:latin typeface="Corbel" pitchFamily="34" charset="0"/>
              </a:rPr>
              <a:t>.</a:t>
            </a:r>
            <a:endParaRPr lang="ru-RU" sz="2400" b="1" i="1" dirty="0">
              <a:solidFill>
                <a:schemeClr val="tx2">
                  <a:lumMod val="75000"/>
                </a:schemeClr>
              </a:solidFill>
              <a:latin typeface="Corbe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016000" y="228601"/>
            <a:ext cx="7766051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ru-RU" sz="4400" b="1" kern="0" dirty="0">
                <a:solidFill>
                  <a:schemeClr val="tx2"/>
                </a:solidFill>
                <a:latin typeface="Bankir-Retro" pitchFamily="2" charset="0"/>
                <a:ea typeface="+mj-ea"/>
                <a:cs typeface="+mj-cs"/>
              </a:rPr>
              <a:t>Алгоритм  нахождения  производной</a:t>
            </a:r>
          </a:p>
        </p:txBody>
      </p:sp>
      <p:grpSp>
        <p:nvGrpSpPr>
          <p:cNvPr id="2" name="Группа 9"/>
          <p:cNvGrpSpPr>
            <a:grpSpLocks/>
          </p:cNvGrpSpPr>
          <p:nvPr/>
        </p:nvGrpSpPr>
        <p:grpSpPr bwMode="auto">
          <a:xfrm>
            <a:off x="5016496" y="3917949"/>
            <a:ext cx="530225" cy="906311"/>
            <a:chOff x="4308947" y="4673600"/>
            <a:chExt cx="529753" cy="906013"/>
          </a:xfrm>
        </p:grpSpPr>
        <p:sp>
          <p:nvSpPr>
            <p:cNvPr id="19468" name="Прямоугольник 4"/>
            <p:cNvSpPr>
              <a:spLocks noChangeArrowheads="1"/>
            </p:cNvSpPr>
            <p:nvPr/>
          </p:nvSpPr>
          <p:spPr bwMode="auto">
            <a:xfrm>
              <a:off x="4330588" y="4673600"/>
              <a:ext cx="482394" cy="46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i="1">
                  <a:solidFill>
                    <a:srgbClr val="C00000"/>
                  </a:solidFill>
                  <a:latin typeface="Century Gothic" pitchFamily="34" charset="0"/>
                </a:rPr>
                <a:t>∆</a:t>
              </a:r>
              <a:r>
                <a:rPr lang="en-US" sz="2400" b="1" i="1">
                  <a:solidFill>
                    <a:srgbClr val="C00000"/>
                  </a:solidFill>
                  <a:latin typeface="Corbel" pitchFamily="34" charset="0"/>
                </a:rPr>
                <a:t>f</a:t>
              </a:r>
              <a:endParaRPr lang="ru-RU" sz="2400">
                <a:solidFill>
                  <a:srgbClr val="C00000"/>
                </a:solidFill>
              </a:endParaRPr>
            </a:p>
          </p:txBody>
        </p:sp>
        <p:sp>
          <p:nvSpPr>
            <p:cNvPr id="19469" name="Прямоугольник 5"/>
            <p:cNvSpPr>
              <a:spLocks noChangeArrowheads="1"/>
            </p:cNvSpPr>
            <p:nvPr/>
          </p:nvSpPr>
          <p:spPr bwMode="auto">
            <a:xfrm>
              <a:off x="4308947" y="5118100"/>
              <a:ext cx="525637" cy="46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i="1">
                  <a:solidFill>
                    <a:srgbClr val="C00000"/>
                  </a:solidFill>
                  <a:latin typeface="Century Gothic" pitchFamily="34" charset="0"/>
                </a:rPr>
                <a:t>∆</a:t>
              </a:r>
              <a:r>
                <a:rPr lang="ru-RU" sz="2400" b="1" i="1">
                  <a:solidFill>
                    <a:srgbClr val="C00000"/>
                  </a:solidFill>
                  <a:latin typeface="Corbel" pitchFamily="34" charset="0"/>
                </a:rPr>
                <a:t>х</a:t>
              </a:r>
              <a:endParaRPr lang="ru-RU" sz="2400">
                <a:solidFill>
                  <a:srgbClr val="C00000"/>
                </a:solidFill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4394596" y="5162389"/>
              <a:ext cx="444104" cy="1587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Группа 24"/>
          <p:cNvGrpSpPr>
            <a:grpSpLocks/>
          </p:cNvGrpSpPr>
          <p:nvPr/>
        </p:nvGrpSpPr>
        <p:grpSpPr bwMode="auto">
          <a:xfrm>
            <a:off x="3327402" y="4629152"/>
            <a:ext cx="1244600" cy="906311"/>
            <a:chOff x="3327400" y="4629150"/>
            <a:chExt cx="1244600" cy="906013"/>
          </a:xfrm>
        </p:grpSpPr>
        <p:grpSp>
          <p:nvGrpSpPr>
            <p:cNvPr id="19463" name="Группа 10"/>
            <p:cNvGrpSpPr>
              <a:grpSpLocks/>
            </p:cNvGrpSpPr>
            <p:nvPr/>
          </p:nvGrpSpPr>
          <p:grpSpPr bwMode="auto">
            <a:xfrm>
              <a:off x="4042247" y="4629150"/>
              <a:ext cx="529753" cy="906013"/>
              <a:chOff x="4308947" y="4673600"/>
              <a:chExt cx="529753" cy="906013"/>
            </a:xfrm>
          </p:grpSpPr>
          <p:sp>
            <p:nvSpPr>
              <p:cNvPr id="19465" name="Прямоугольник 11"/>
              <p:cNvSpPr>
                <a:spLocks noChangeArrowheads="1"/>
              </p:cNvSpPr>
              <p:nvPr/>
            </p:nvSpPr>
            <p:spPr bwMode="auto">
              <a:xfrm>
                <a:off x="4330588" y="4673600"/>
                <a:ext cx="482824" cy="461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C00000"/>
                    </a:solidFill>
                    <a:latin typeface="Century Gothic" pitchFamily="34" charset="0"/>
                  </a:rPr>
                  <a:t>∆</a:t>
                </a:r>
                <a:r>
                  <a:rPr lang="en-US" sz="2400" b="1" i="1">
                    <a:solidFill>
                      <a:srgbClr val="C00000"/>
                    </a:solidFill>
                    <a:latin typeface="Corbel" pitchFamily="34" charset="0"/>
                  </a:rPr>
                  <a:t>f</a:t>
                </a:r>
                <a:endParaRPr lang="ru-RU" sz="2400">
                  <a:solidFill>
                    <a:srgbClr val="C00000"/>
                  </a:solidFill>
                </a:endParaRPr>
              </a:p>
            </p:txBody>
          </p:sp>
          <p:sp>
            <p:nvSpPr>
              <p:cNvPr id="19466" name="Прямоугольник 12"/>
              <p:cNvSpPr>
                <a:spLocks noChangeArrowheads="1"/>
              </p:cNvSpPr>
              <p:nvPr/>
            </p:nvSpPr>
            <p:spPr bwMode="auto">
              <a:xfrm>
                <a:off x="4308947" y="5118100"/>
                <a:ext cx="526106" cy="461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400" b="1" i="1">
                    <a:solidFill>
                      <a:srgbClr val="C00000"/>
                    </a:solidFill>
                    <a:latin typeface="Century Gothic" pitchFamily="34" charset="0"/>
                  </a:rPr>
                  <a:t>∆</a:t>
                </a:r>
                <a:r>
                  <a:rPr lang="ru-RU" sz="2400" b="1" i="1">
                    <a:solidFill>
                      <a:srgbClr val="C00000"/>
                    </a:solidFill>
                    <a:latin typeface="Corbel" pitchFamily="34" charset="0"/>
                  </a:rPr>
                  <a:t>х</a:t>
                </a:r>
                <a:endParaRPr lang="ru-RU" sz="2400">
                  <a:solidFill>
                    <a:srgbClr val="C00000"/>
                  </a:solidFill>
                </a:endParaRPr>
              </a:p>
            </p:txBody>
          </p:sp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4394200" y="5162389"/>
                <a:ext cx="444500" cy="1587"/>
              </a:xfrm>
              <a:prstGeom prst="lin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464" name="TextBox 23"/>
            <p:cNvSpPr txBox="1">
              <a:spLocks noChangeArrowheads="1"/>
            </p:cNvSpPr>
            <p:nvPr/>
          </p:nvSpPr>
          <p:spPr bwMode="auto">
            <a:xfrm>
              <a:off x="3327400" y="5158153"/>
              <a:ext cx="787400" cy="338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ru-RU" b="1" i="1">
                  <a:solidFill>
                    <a:srgbClr val="C00000"/>
                  </a:solidFill>
                  <a:latin typeface="Century Gothic" pitchFamily="34" charset="0"/>
                </a:rPr>
                <a:t>∆</a:t>
              </a:r>
              <a:r>
                <a:rPr lang="en-US" b="1" i="1">
                  <a:solidFill>
                    <a:srgbClr val="C00000"/>
                  </a:solidFill>
                  <a:latin typeface="Century Gothic" pitchFamily="34" charset="0"/>
                </a:rPr>
                <a:t>x→0</a:t>
              </a:r>
              <a:endParaRPr lang="ru-RU" b="1" i="1">
                <a:solidFill>
                  <a:srgbClr val="C00000"/>
                </a:solidFill>
                <a:latin typeface="Century Gothic" pitchFamily="34" charset="0"/>
              </a:endParaRPr>
            </a:p>
          </p:txBody>
        </p:sp>
      </p:grpSp>
      <p:sp>
        <p:nvSpPr>
          <p:cNvPr id="15" name="Управляющая кнопка: назад 14">
            <a:hlinkClick r:id="rId2" action="ppaction://hlinksldjump" highlightClick="1"/>
          </p:cNvPr>
          <p:cNvSpPr/>
          <p:nvPr/>
        </p:nvSpPr>
        <p:spPr>
          <a:xfrm>
            <a:off x="0" y="1"/>
            <a:ext cx="527051" cy="539750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800100" y="1"/>
            <a:ext cx="7543800" cy="1042988"/>
          </a:xfrm>
        </p:spPr>
        <p:txBody>
          <a:bodyPr/>
          <a:lstStyle/>
          <a:p>
            <a:pPr algn="ctr"/>
            <a:r>
              <a:rPr lang="ru-RU" smtClean="0">
                <a:effectLst/>
                <a:latin typeface="Bankir-Retro" pitchFamily="2" charset="0"/>
              </a:rPr>
              <a:t>Примеры </a:t>
            </a:r>
          </a:p>
        </p:txBody>
      </p:sp>
      <p:sp>
        <p:nvSpPr>
          <p:cNvPr id="3" name="Управляющая кнопка: назад 2">
            <a:hlinkClick r:id="rId3" action="ppaction://hlinksldjump" highlightClick="1"/>
          </p:cNvPr>
          <p:cNvSpPr/>
          <p:nvPr/>
        </p:nvSpPr>
        <p:spPr>
          <a:xfrm>
            <a:off x="0" y="1"/>
            <a:ext cx="527051" cy="539750"/>
          </a:xfrm>
          <a:prstGeom prst="actionButtonBackPreviou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484" name="Прямоугольник 5"/>
          <p:cNvSpPr>
            <a:spLocks noChangeArrowheads="1"/>
          </p:cNvSpPr>
          <p:nvPr/>
        </p:nvSpPr>
        <p:spPr bwMode="auto">
          <a:xfrm>
            <a:off x="881065" y="954089"/>
            <a:ext cx="7718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i="1" dirty="0">
                <a:solidFill>
                  <a:srgbClr val="002060"/>
                </a:solidFill>
                <a:latin typeface="Corbel" pitchFamily="34" charset="0"/>
              </a:rPr>
              <a:t>1. </a:t>
            </a:r>
            <a:r>
              <a:rPr lang="ru-RU" sz="2400" b="1" i="1" dirty="0">
                <a:solidFill>
                  <a:srgbClr val="002060"/>
                </a:solidFill>
                <a:latin typeface="Corbel" pitchFamily="34" charset="0"/>
              </a:rPr>
              <a:t>Найти производную функции</a:t>
            </a:r>
            <a:r>
              <a:rPr lang="en-US" sz="2400" b="1" i="1" dirty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ru-RU" sz="2400" b="1" i="1" dirty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f</a:t>
            </a:r>
            <a:r>
              <a:rPr lang="en-US" sz="2400" b="1" i="1" dirty="0" smtClean="0">
                <a:solidFill>
                  <a:srgbClr val="C00000"/>
                </a:solidFill>
                <a:latin typeface="Corbel" pitchFamily="34" charset="0"/>
              </a:rPr>
              <a:t> 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= </a:t>
            </a:r>
            <a:r>
              <a:rPr lang="en-US" sz="2400" b="1" i="1" dirty="0" err="1">
                <a:solidFill>
                  <a:srgbClr val="C00000"/>
                </a:solidFill>
                <a:latin typeface="Corbel" pitchFamily="34" charset="0"/>
              </a:rPr>
              <a:t>kx</a:t>
            </a:r>
            <a:r>
              <a:rPr lang="en-US" sz="2400" b="1" i="1" dirty="0">
                <a:solidFill>
                  <a:srgbClr val="C00000"/>
                </a:solidFill>
                <a:latin typeface="Corbel" pitchFamily="34" charset="0"/>
              </a:rPr>
              <a:t> + b </a:t>
            </a:r>
            <a:r>
              <a:rPr lang="ru-RU" sz="2400" b="1" i="1" dirty="0">
                <a:solidFill>
                  <a:srgbClr val="002060"/>
                </a:solidFill>
                <a:latin typeface="Corbel" pitchFamily="34" charset="0"/>
              </a:rPr>
              <a:t>в точке </a:t>
            </a:r>
            <a:r>
              <a:rPr lang="ru-RU" sz="2400" b="1" i="1" dirty="0">
                <a:solidFill>
                  <a:srgbClr val="C00000"/>
                </a:solidFill>
                <a:latin typeface="Corbel" pitchFamily="34" charset="0"/>
              </a:rPr>
              <a:t>х</a:t>
            </a:r>
            <a:r>
              <a:rPr lang="en-US" sz="2400" b="1" i="1" baseline="-25000" dirty="0">
                <a:solidFill>
                  <a:srgbClr val="C00000"/>
                </a:solidFill>
                <a:latin typeface="Corbel" pitchFamily="34" charset="0"/>
              </a:rPr>
              <a:t>o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062037" y="1898650"/>
          <a:ext cx="254476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7" name="Формула" r:id="rId4" imgW="1219200" imgH="228600" progId="Equation.3">
                  <p:embed/>
                </p:oleObj>
              </mc:Choice>
              <mc:Fallback>
                <p:oleObj name="Формула" r:id="rId4" imgW="12192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7" y="1898650"/>
                        <a:ext cx="254476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1062038" y="2438400"/>
          <a:ext cx="426878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8" name="Формула" r:id="rId6" imgW="2044700" imgH="228600" progId="Equation.3">
                  <p:embed/>
                </p:oleObj>
              </mc:Choice>
              <mc:Fallback>
                <p:oleObj name="Формула" r:id="rId6" imgW="20447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8" y="2438400"/>
                        <a:ext cx="4268787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062039" y="3041651"/>
          <a:ext cx="7872412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9" name="Формула" r:id="rId8" imgW="3771900" imgH="457200" progId="Equation.3">
                  <p:embed/>
                </p:oleObj>
              </mc:Choice>
              <mc:Fallback>
                <p:oleObj name="Формула" r:id="rId8" imgW="37719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9" y="3041651"/>
                        <a:ext cx="7872412" cy="954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1062039" y="4014789"/>
          <a:ext cx="2678112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0" name="Формула" r:id="rId10" imgW="1282700" imgH="393700" progId="Equation.3">
                  <p:embed/>
                </p:oleObj>
              </mc:Choice>
              <mc:Fallback>
                <p:oleObj name="Формула" r:id="rId10" imgW="1282700" imgH="3937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9" y="4014789"/>
                        <a:ext cx="2678112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1062039" y="4824414"/>
          <a:ext cx="33401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1" name="Формула" r:id="rId12" imgW="1600200" imgH="393480" progId="Equation.3">
                  <p:embed/>
                </p:oleObj>
              </mc:Choice>
              <mc:Fallback>
                <p:oleObj name="Формула" r:id="rId12" imgW="160020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9" y="4824414"/>
                        <a:ext cx="3340100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Группа 14"/>
          <p:cNvGrpSpPr>
            <a:grpSpLocks/>
          </p:cNvGrpSpPr>
          <p:nvPr/>
        </p:nvGrpSpPr>
        <p:grpSpPr bwMode="auto">
          <a:xfrm>
            <a:off x="3468689" y="5768976"/>
            <a:ext cx="2206625" cy="765175"/>
            <a:chOff x="3491880" y="5634245"/>
            <a:chExt cx="2205245" cy="765085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3491880" y="5634245"/>
              <a:ext cx="2205245" cy="765085"/>
            </a:xfrm>
            <a:prstGeom prst="roundRect">
              <a:avLst/>
            </a:prstGeom>
            <a:solidFill>
              <a:srgbClr val="FFCC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graphicFrame>
          <p:nvGraphicFramePr>
            <p:cNvPr id="20494" name="Object 9"/>
            <p:cNvGraphicFramePr>
              <a:graphicFrameLocks noChangeAspect="1"/>
            </p:cNvGraphicFramePr>
            <p:nvPr/>
          </p:nvGraphicFramePr>
          <p:xfrm>
            <a:off x="3514443" y="5679250"/>
            <a:ext cx="2115113" cy="675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72" name="Формула" r:id="rId14" imgW="876300" imgH="279400" progId="Equation.3">
                    <p:embed/>
                  </p:oleObj>
                </mc:Choice>
                <mc:Fallback>
                  <p:oleObj name="Формула" r:id="rId14" imgW="876300" imgH="279400" progId="Equation.3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14443" y="5679250"/>
                          <a:ext cx="2115113" cy="6750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Сумерки">
  <a:themeElements>
    <a:clrScheme name="Сумерки 8">
      <a:dk1>
        <a:srgbClr val="000000"/>
      </a:dk1>
      <a:lt1>
        <a:srgbClr val="D6DAE4"/>
      </a:lt1>
      <a:dk2>
        <a:srgbClr val="000099"/>
      </a:dk2>
      <a:lt2>
        <a:srgbClr val="FFFFFF"/>
      </a:lt2>
      <a:accent1>
        <a:srgbClr val="BFDEE3"/>
      </a:accent1>
      <a:accent2>
        <a:srgbClr val="C0C0C0"/>
      </a:accent2>
      <a:accent3>
        <a:srgbClr val="E8EAEF"/>
      </a:accent3>
      <a:accent4>
        <a:srgbClr val="000000"/>
      </a:accent4>
      <a:accent5>
        <a:srgbClr val="DCECEF"/>
      </a:accent5>
      <a:accent6>
        <a:srgbClr val="AEAEAE"/>
      </a:accent6>
      <a:hlink>
        <a:srgbClr val="3333CC"/>
      </a:hlink>
      <a:folHlink>
        <a:srgbClr val="5E93C9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5948</TotalTime>
  <Words>788</Words>
  <Application>Microsoft Office PowerPoint</Application>
  <PresentationFormat>Экран (4:3)</PresentationFormat>
  <Paragraphs>130</Paragraphs>
  <Slides>22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4" baseType="lpstr">
      <vt:lpstr>Arial</vt:lpstr>
      <vt:lpstr>Arial Unicode MS</vt:lpstr>
      <vt:lpstr>Bankir-Retro</vt:lpstr>
      <vt:lpstr>Bookman Old Style</vt:lpstr>
      <vt:lpstr>Cambria Math</vt:lpstr>
      <vt:lpstr>Century Gothic</vt:lpstr>
      <vt:lpstr>Corbel</vt:lpstr>
      <vt:lpstr>Tahoma</vt:lpstr>
      <vt:lpstr>Times New Roman</vt:lpstr>
      <vt:lpstr>Wingdings</vt:lpstr>
      <vt:lpstr>Сумерки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Понятие  производной</vt:lpstr>
      <vt:lpstr>Презентация PowerPoint</vt:lpstr>
      <vt:lpstr>Презентация PowerPoint</vt:lpstr>
      <vt:lpstr>Примеры </vt:lpstr>
      <vt:lpstr>Примеры </vt:lpstr>
      <vt:lpstr>Примеры </vt:lpstr>
      <vt:lpstr>Примеры </vt:lpstr>
      <vt:lpstr>Примеры </vt:lpstr>
      <vt:lpstr>Примеры </vt:lpstr>
      <vt:lpstr>Примеры </vt:lpstr>
      <vt:lpstr>Таблица  производных</vt:lpstr>
      <vt:lpstr>Физический   ( механический )  смысл  производной</vt:lpstr>
      <vt:lpstr>Правила нахождения  производной</vt:lpstr>
      <vt:lpstr>Правила нахождения  производной</vt:lpstr>
      <vt:lpstr>Правила нахождения  производной</vt:lpstr>
      <vt:lpstr>Производная сложной функции</vt:lpstr>
      <vt:lpstr>Презентация PowerPoint</vt:lpstr>
    </vt:vector>
  </TitlesOfParts>
  <Manager>Безвиконная М.И.</Manager>
  <Company>Mnemozina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линий</dc:title>
  <dc:creator>Симонова М.Н.</dc:creator>
  <cp:lastModifiedBy>User</cp:lastModifiedBy>
  <cp:revision>272</cp:revision>
  <dcterms:created xsi:type="dcterms:W3CDTF">2006-02-10T08:36:07Z</dcterms:created>
  <dcterms:modified xsi:type="dcterms:W3CDTF">2019-12-03T11:50:08Z</dcterms:modified>
</cp:coreProperties>
</file>