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23" r:id="rId3"/>
    <p:sldId id="349" r:id="rId4"/>
    <p:sldId id="280" r:id="rId5"/>
    <p:sldId id="338" r:id="rId6"/>
    <p:sldId id="347" r:id="rId7"/>
    <p:sldId id="346" r:id="rId8"/>
    <p:sldId id="348" r:id="rId9"/>
    <p:sldId id="260" r:id="rId10"/>
    <p:sldId id="299" r:id="rId11"/>
    <p:sldId id="311" r:id="rId12"/>
    <p:sldId id="327" r:id="rId13"/>
    <p:sldId id="264" r:id="rId14"/>
    <p:sldId id="313" r:id="rId15"/>
    <p:sldId id="312" r:id="rId16"/>
    <p:sldId id="314" r:id="rId17"/>
    <p:sldId id="345" r:id="rId18"/>
    <p:sldId id="302" r:id="rId19"/>
    <p:sldId id="309" r:id="rId20"/>
    <p:sldId id="310" r:id="rId21"/>
    <p:sldId id="315" r:id="rId22"/>
    <p:sldId id="316" r:id="rId23"/>
    <p:sldId id="303" r:id="rId24"/>
    <p:sldId id="304" r:id="rId25"/>
    <p:sldId id="305" r:id="rId26"/>
    <p:sldId id="306" r:id="rId27"/>
    <p:sldId id="317" r:id="rId28"/>
    <p:sldId id="318" r:id="rId29"/>
    <p:sldId id="340" r:id="rId30"/>
    <p:sldId id="307" r:id="rId31"/>
    <p:sldId id="320" r:id="rId32"/>
    <p:sldId id="319" r:id="rId33"/>
    <p:sldId id="339" r:id="rId34"/>
    <p:sldId id="342" r:id="rId35"/>
    <p:sldId id="308" r:id="rId36"/>
    <p:sldId id="321" r:id="rId37"/>
    <p:sldId id="325" r:id="rId38"/>
    <p:sldId id="343" r:id="rId39"/>
    <p:sldId id="344" r:id="rId40"/>
    <p:sldId id="298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287" r:id="rId52"/>
    <p:sldId id="290" r:id="rId53"/>
    <p:sldId id="292" r:id="rId54"/>
    <p:sldId id="291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80"/>
    <a:srgbClr val="0000FF"/>
    <a:srgbClr val="3399FF"/>
    <a:srgbClr val="9E828C"/>
    <a:srgbClr val="886A75"/>
    <a:srgbClr val="E2DADD"/>
    <a:srgbClr val="687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5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41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74.wmf"/><Relationship Id="rId7" Type="http://schemas.openxmlformats.org/officeDocument/2006/relationships/image" Target="../media/image77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4.wmf"/><Relationship Id="rId1" Type="http://schemas.openxmlformats.org/officeDocument/2006/relationships/image" Target="../media/image85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wmf"/><Relationship Id="rId1" Type="http://schemas.openxmlformats.org/officeDocument/2006/relationships/image" Target="../media/image20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947CC-064E-4651-84DF-6E7D6DAABE9E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BE852-8AD9-49BC-9A8A-FD4268922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6666666666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BE852-8AD9-49BC-9A8A-FD42689229F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1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 txBox="1">
            <a:spLocks noGrp="1" noChangeArrowheads="1"/>
          </p:cNvSpPr>
          <p:nvPr/>
        </p:nvSpPr>
        <p:spPr bwMode="auto">
          <a:xfrm>
            <a:off x="0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ru-RU" sz="1200">
                <a:latin typeface="+mn-lt"/>
              </a:rPr>
              <a:t>Чернорбабова К.В.</a:t>
            </a:r>
          </a:p>
        </p:txBody>
      </p:sp>
      <p:sp>
        <p:nvSpPr>
          <p:cNvPr id="10752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7525" name="Верхний колонтитул 3"/>
          <p:cNvSpPr txBox="1">
            <a:spLocks noGrp="1"/>
          </p:cNvSpPr>
          <p:nvPr/>
        </p:nvSpPr>
        <p:spPr bwMode="auto">
          <a:xfrm>
            <a:off x="0" y="0"/>
            <a:ext cx="2971208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1" hangingPunct="1"/>
            <a:r>
              <a:rPr lang="ru-RU">
                <a:latin typeface="Calibri" pitchFamily="34" charset="0"/>
              </a:rPr>
              <a:t>Гимназия № 8</a:t>
            </a:r>
          </a:p>
        </p:txBody>
      </p:sp>
      <p:sp>
        <p:nvSpPr>
          <p:cNvPr id="107526" name="Номер слайда 4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eaLnBrk="1" hangingPunct="1"/>
            <a:fld id="{3DE0DD33-61D4-42F4-8A12-E6366605DE3D}" type="slidenum">
              <a:rPr lang="ru-RU">
                <a:latin typeface="Calibri" pitchFamily="34" charset="0"/>
              </a:rPr>
              <a:pPr algn="r" eaLnBrk="1" hangingPunct="1"/>
              <a:t>12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C232-5BA9-4FBF-9788-9535928872BB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CCF1-9A65-422B-87A5-AAA1BB32C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E8AB-9D55-41FE-AF2A-16053346582C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965F9-5A1A-465E-883E-6407D1E0F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9DB6-2A0E-441E-8C80-DF0CEAA8F807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0CC9-68A5-465B-9B13-5E1756398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AE64-DA29-4339-A5FA-B36DB4788279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99D43-DE53-4B6C-9471-457D4ADC3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5CF3-6DC5-47B8-90E5-AA6434FB8649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8A7E-E48B-4317-B401-A7BE6DC05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4B09-E963-445B-B511-B59B1FF7FBCF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86B7-48F5-4160-BD8C-371B65B00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3FA7-1261-4AD9-B260-78841EC22112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19B2-2EEE-40DC-A6DC-E7DBE7673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A4E1-868F-41EB-BA74-9E6667F5819C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A079-2CD0-4C8C-8BDE-D9008CBC5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FD5D-F9B0-45C7-9825-F2AD880991AF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EFB8-2B69-453C-B39E-25349D78C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C54FF-3038-48F5-9998-35ED77025D89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F567A-4AC7-462E-8528-742906066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AA4D-A9BC-48AA-AC12-67E1FE41ADA4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F090B-71C5-4332-BB4F-B7062DE5D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5F9B13-A10E-4CCD-B0EB-76BCFB59E0E2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85FFEC-675A-4872-A8C2-74C01A866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37.wmf"/><Relationship Id="rId10" Type="http://schemas.openxmlformats.org/officeDocument/2006/relationships/image" Target="../media/image35.wmf"/><Relationship Id="rId19" Type="http://schemas.openxmlformats.org/officeDocument/2006/relationships/image" Target="../media/image39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9.bin"/><Relationship Id="rId22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log-city.info/en/img1/17678_-_my_MATRIX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0%D1%82%D0%B5%D0%BC%D0%B0%D1%82%D0%B8%D1%87%D0%B5%D1%81%D0%BA%D0%B0%D1%8F_%D0%BB%D0%BE%D0%B3%D0%B8%D0%BA%D0%B0" TargetMode="External"/><Relationship Id="rId13" Type="http://schemas.openxmlformats.org/officeDocument/2006/relationships/hyperlink" Target="https://ru.wikipedia.org/wiki/%D0%9F%D1%81%D0%B8%D1%85%D0%BE%D0%BB%D0%BE%D0%B3%D0%B8%D1%8F" TargetMode="External"/><Relationship Id="rId3" Type="http://schemas.openxmlformats.org/officeDocument/2006/relationships/hyperlink" Target="https://ru.wikipedia.org/wiki/%D0%9B%D0%B5%D0%B9%D0%B1%D0%BD%D0%B8%D1%86,_%D0%93%D0%BE%D1%82%D1%84%D1%80%D0%B8%D0%B4_%D0%92%D0%B8%D0%BB%D1%8C%D0%B3%D0%B5%D0%BB%D1%8C%D0%BC#%D0%A1%D0%BF%D0%BE%D1%80_%D0%BC%D0%B5%D0%B6%D0%B4%D1%83_%D0%9B%D0%B5%D0%B9%D0%B1%D0%BD%D0%B8%D1%86%D0%B5%D0%BC_%D0%B8_%D0%9D%D1%8C%D1%8E%D1%82%D0%BE%D0%BD%D0%BE%D0%BC" TargetMode="External"/><Relationship Id="rId7" Type="http://schemas.openxmlformats.org/officeDocument/2006/relationships/hyperlink" Target="https://ru.wikipedia.org/wiki/%D0%9A%D0%BE%D0%BC%D0%B1%D0%B8%D0%BD%D0%B0%D1%82%D0%BE%D1%80%D0%B8%D0%BA%D0%B0" TargetMode="External"/><Relationship Id="rId12" Type="http://schemas.openxmlformats.org/officeDocument/2006/relationships/hyperlink" Target="https://ru.wikipedia.org/wiki/%D0%97%D0%B0%D0%BA%D0%BE%D0%BD_%D1%81%D0%BE%D1%85%D1%80%D0%B0%D0%BD%D0%B5%D0%BD%D0%B8%D1%8F_%D1%8D%D0%BD%D0%B5%D1%80%D0%B3%D0%B8%D0%B8" TargetMode="External"/><Relationship Id="rId2" Type="http://schemas.openxmlformats.org/officeDocument/2006/relationships/hyperlink" Target="https://ru.wikipedia.org/wiki/%D0%9D%D1%8C%D1%8E%D1%82%D0%BE%D0%BD,_%D0%98%D1%81%D0%B0%D0%B0%D0%BA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5%D1%81%D0%BA%D0%BE%D0%BD%D0%B5%D1%87%D0%BD%D0%BE_%D0%BC%D0%B0%D0%BB%D0%BE%D0%B5" TargetMode="External"/><Relationship Id="rId11" Type="http://schemas.openxmlformats.org/officeDocument/2006/relationships/hyperlink" Target="https://ru.wikipedia.org/wiki/%D0%9A%D0%B8%D0%BD%D0%B5%D1%82%D0%B8%D1%87%D0%B5%D1%81%D0%BA%D0%B0%D1%8F_%D1%8D%D0%BD%D0%B5%D1%80%D0%B3%D0%B8%D1%8F" TargetMode="External"/><Relationship Id="rId5" Type="http://schemas.openxmlformats.org/officeDocument/2006/relationships/hyperlink" Target="https://ru.wikipedia.org/wiki/%D0%9C%D0%B0%D1%82%D0%B5%D0%BC%D0%B0%D1%82%D0%B8%D1%87%D0%B5%D1%81%D0%BA%D0%B8%D0%B9_%D0%B0%D0%BD%D0%B0%D0%BB%D0%B8%D0%B7#%D0%98%D1%81%D1%82%D0%BE%D1%80%D0%B8%D1%87%D0%B5%D1%81%D0%BA%D0%B8%D0%B9_%D0%BE%D1%87%D0%B5%D1%80%D0%BA" TargetMode="External"/><Relationship Id="rId15" Type="http://schemas.openxmlformats.org/officeDocument/2006/relationships/hyperlink" Target="https://ru.wikipedia.org/wiki/%D0%91%D0%B5%D1%81%D1%81%D0%BE%D0%B7%D0%BD%D0%B0%D1%82%D0%B5%D0%BB%D1%8C%D0%BD%D0%BE%D0%B5" TargetMode="External"/><Relationship Id="rId10" Type="http://schemas.openxmlformats.org/officeDocument/2006/relationships/hyperlink" Target="https://ru.wikipedia.org/wiki/%D0%9C%D0%B5%D1%85%D0%B0%D0%BD%D0%B8%D0%BA%D0%B0" TargetMode="External"/><Relationship Id="rId4" Type="http://schemas.openxmlformats.org/officeDocument/2006/relationships/hyperlink" Target="https://ru.wikipedia.org/wiki/%D0%9C%D0%B0%D1%82%D0%B5%D0%BC%D0%B0%D1%82%D0%B8%D1%87%D0%B5%D1%81%D0%BA%D0%B8%D0%B9_%D0%B0%D0%BD%D0%B0%D0%BB%D0%B8%D0%B7" TargetMode="External"/><Relationship Id="rId9" Type="http://schemas.openxmlformats.org/officeDocument/2006/relationships/hyperlink" Target="https://ru.wikipedia.org/wiki/%D0%94%D0%B2%D0%BE%D0%B8%D1%87%D0%BD%D0%B0%D1%8F_%D1%81%D0%B8%D1%81%D1%82%D0%B5%D0%BC%D0%B0_%D1%81%D1%87%D0%B8%D1%81%D0%BB%D0%B5%D0%BD%D0%B8%D1%8F" TargetMode="External"/><Relationship Id="rId14" Type="http://schemas.openxmlformats.org/officeDocument/2006/relationships/hyperlink" Target="https://ru.wikipedia.org/wiki/%D0%9F%D0%B5%D1%80%D1%86%D0%B5%D0%BF%D1%86%D0%B8%D1%8F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73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3.wmf"/><Relationship Id="rId11" Type="http://schemas.openxmlformats.org/officeDocument/2006/relationships/image" Target="../media/image67.wmf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41.wmf"/><Relationship Id="rId4" Type="http://schemas.openxmlformats.org/officeDocument/2006/relationships/image" Target="../media/image72.wmf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87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8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104.wmf"/><Relationship Id="rId3" Type="http://schemas.openxmlformats.org/officeDocument/2006/relationships/oleObject" Target="../embeddings/oleObject94.bin"/><Relationship Id="rId21" Type="http://schemas.openxmlformats.org/officeDocument/2006/relationships/oleObject" Target="../embeddings/oleObject103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102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02.wmf"/><Relationship Id="rId22" Type="http://schemas.openxmlformats.org/officeDocument/2006/relationships/image" Target="../media/image10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8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gif"/><Relationship Id="rId5" Type="http://schemas.openxmlformats.org/officeDocument/2006/relationships/image" Target="../media/image125.jpeg"/><Relationship Id="rId4" Type="http://schemas.openxmlformats.org/officeDocument/2006/relationships/slide" Target="slid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428891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Методы решения логарифмических уравнений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924048"/>
          </a:xfrm>
        </p:spPr>
        <p:txBody>
          <a:bodyPr rtlCol="0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Выполнила: учитель математики </a:t>
            </a:r>
            <a:r>
              <a:rPr lang="en-US" sz="2000" b="1" dirty="0" smtClean="0">
                <a:solidFill>
                  <a:srgbClr val="7030A0"/>
                </a:solidFill>
              </a:rPr>
              <a:t>I </a:t>
            </a:r>
            <a:r>
              <a:rPr lang="ru-RU" sz="2000" b="1" dirty="0" smtClean="0">
                <a:solidFill>
                  <a:srgbClr val="7030A0"/>
                </a:solidFill>
              </a:rPr>
              <a:t>категории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smtClean="0">
                <a:solidFill>
                  <a:srgbClr val="7030A0"/>
                </a:solidFill>
              </a:rPr>
              <a:t>МБОУ «СОШ № 15»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Морозова Светлана Владимировна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B050"/>
                </a:solidFill>
              </a:rPr>
              <a:t>Г. Череповец, Вологодская область.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22529" name="Picture 1" descr="C:\Documents and Settings\User\Мои документы\Мои рисунки\imagesCA9KZQ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923925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Математический диктант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ответы):</a:t>
            </a:r>
            <a:endParaRPr lang="ru-RU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357159" y="1000108"/>
            <a:ext cx="4071966" cy="639762"/>
          </a:xfrm>
        </p:spPr>
        <p:txBody>
          <a:bodyPr/>
          <a:lstStyle/>
          <a:p>
            <a:pPr algn="ctr" eaLnBrk="1" hangingPunct="1"/>
            <a:r>
              <a:rPr lang="ru-RU" u="sng" dirty="0" smtClean="0">
                <a:solidFill>
                  <a:srgbClr val="7030A0"/>
                </a:solidFill>
              </a:rPr>
              <a:t>1 вариант</a:t>
            </a:r>
          </a:p>
        </p:txBody>
      </p:sp>
      <p:sp>
        <p:nvSpPr>
          <p:cNvPr id="20484" name="Текст 4"/>
          <p:cNvSpPr>
            <a:spLocks noGrp="1"/>
          </p:cNvSpPr>
          <p:nvPr>
            <p:ph type="body" sz="quarter" idx="3"/>
          </p:nvPr>
        </p:nvSpPr>
        <p:spPr>
          <a:xfrm>
            <a:off x="5143504" y="1000108"/>
            <a:ext cx="3614737" cy="714376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9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95" name="Rectangle 12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9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501" name="Rectangle 18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504" name="Rectangle 21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Содержимое 25"/>
          <p:cNvSpPr>
            <a:spLocks noGrp="1"/>
          </p:cNvSpPr>
          <p:nvPr>
            <p:ph sz="half" idx="2"/>
          </p:nvPr>
        </p:nvSpPr>
        <p:spPr>
          <a:xfrm>
            <a:off x="457200" y="1643050"/>
            <a:ext cx="3757610" cy="448311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4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1                                                       </a:t>
            </a:r>
            <a:endParaRPr lang="ru-RU" sz="2800" dirty="0" smtClean="0">
              <a:solidFill>
                <a:srgbClr val="0066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0 </a:t>
            </a:r>
            <a:endParaRPr lang="ru-RU" sz="2800" dirty="0" smtClean="0">
              <a:solidFill>
                <a:srgbClr val="0066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Не существует </a:t>
            </a:r>
            <a:endParaRPr lang="ru-RU" sz="2800" dirty="0" smtClean="0">
              <a:solidFill>
                <a:srgbClr val="0066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1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ru-RU" sz="2800" dirty="0" smtClean="0">
              <a:solidFill>
                <a:srgbClr val="0066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5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ru-RU" sz="2800" b="1" dirty="0" smtClean="0">
              <a:solidFill>
                <a:srgbClr val="0066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0,5</a:t>
            </a:r>
            <a:endParaRPr lang="ru-RU" sz="2800" dirty="0" smtClean="0">
              <a:solidFill>
                <a:srgbClr val="006600"/>
              </a:solidFill>
            </a:endParaRPr>
          </a:p>
          <a:p>
            <a:pPr marL="457200" lvl="0" indent="-457200"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8.  </a:t>
            </a:r>
            <a:r>
              <a:rPr lang="ru-RU" sz="2800" b="1" dirty="0" smtClean="0">
                <a:solidFill>
                  <a:srgbClr val="006600"/>
                </a:solidFill>
              </a:rPr>
              <a:t>2</a:t>
            </a:r>
            <a:endParaRPr lang="ru-RU" dirty="0" smtClean="0">
              <a:solidFill>
                <a:srgbClr val="006600"/>
              </a:solidFill>
            </a:endParaRPr>
          </a:p>
          <a:p>
            <a:pPr marL="457200" lvl="0" indent="-4572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141817" cy="44116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800080"/>
                </a:solidFill>
              </a:rPr>
              <a:t>7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800080"/>
                </a:solidFill>
              </a:rPr>
              <a:t>0                                                      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800080"/>
                </a:solidFill>
              </a:rPr>
              <a:t>1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800080"/>
                </a:solidFill>
              </a:rPr>
              <a:t>3</a:t>
            </a:r>
            <a:r>
              <a:rPr lang="en-US" sz="2800" b="1" dirty="0" smtClean="0">
                <a:solidFill>
                  <a:srgbClr val="800080"/>
                </a:solidFill>
              </a:rPr>
              <a:t> </a:t>
            </a:r>
            <a:endParaRPr lang="ru-RU" sz="2800" b="1" dirty="0" smtClean="0">
              <a:solidFill>
                <a:srgbClr val="8000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800080"/>
                </a:solidFill>
              </a:rPr>
              <a:t>Не существует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0,5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-1</a:t>
            </a:r>
            <a:endParaRPr lang="ru-RU" sz="2800" b="1" dirty="0" smtClean="0">
              <a:solidFill>
                <a:srgbClr val="800080"/>
              </a:solidFill>
            </a:endParaRPr>
          </a:p>
          <a:p>
            <a:pPr marL="457200" lvl="0" indent="-457200">
              <a:buNone/>
            </a:pPr>
            <a:r>
              <a:rPr lang="en-US" sz="2800" b="1" dirty="0" smtClean="0">
                <a:solidFill>
                  <a:srgbClr val="800080"/>
                </a:solidFill>
              </a:rPr>
              <a:t>8.  </a:t>
            </a:r>
            <a:r>
              <a:rPr lang="ru-RU" sz="2800" b="1" dirty="0" smtClean="0">
                <a:solidFill>
                  <a:srgbClr val="800080"/>
                </a:solidFill>
              </a:rPr>
              <a:t>1</a:t>
            </a:r>
            <a:r>
              <a:rPr lang="en-US" b="1" dirty="0" smtClean="0">
                <a:solidFill>
                  <a:srgbClr val="800080"/>
                </a:solidFill>
              </a:rPr>
              <a:t> </a:t>
            </a:r>
            <a:endParaRPr lang="ru-RU" b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Методы решения логарифмических уравнений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359729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Решение уравнений по свойствам логарифма.</a:t>
            </a:r>
            <a:endParaRPr lang="ru-RU" dirty="0" smtClean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B050"/>
                </a:solidFill>
              </a:rPr>
              <a:t>Решение уравнений по  определению  логарифма</a:t>
            </a:r>
            <a:endParaRPr lang="ru-RU" dirty="0" smtClean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Решение уравнений  заменой переменной.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76375" y="260350"/>
            <a:ext cx="6408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Пути решения уравнений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15616" y="1773238"/>
            <a:ext cx="75283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sz="2400" b="1" dirty="0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Выбрать </a:t>
            </a:r>
            <a:r>
              <a:rPr lang="ru-RU" sz="2400" b="1" dirty="0">
                <a:solidFill>
                  <a:srgbClr val="7030A0"/>
                </a:solidFill>
                <a:latin typeface="+mn-lt"/>
              </a:rPr>
              <a:t>метод </a:t>
            </a: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решения. 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Решить уравнение.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Проверить найденные корни  непосредственной           подстановкой в исходное </a:t>
            </a: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уравнение. 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0960" name="Text Box 0"/>
          <p:cNvSpPr txBox="1">
            <a:spLocks noChangeArrowheads="1"/>
          </p:cNvSpPr>
          <p:nvPr/>
        </p:nvSpPr>
        <p:spPr bwMode="auto">
          <a:xfrm>
            <a:off x="395288" y="4797425"/>
            <a:ext cx="8596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/>
              <a:t>  </a:t>
            </a:r>
            <a:endParaRPr lang="ru-RU" i="1" u="sng">
              <a:solidFill>
                <a:schemeClr val="tx2"/>
              </a:solidFill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0025" y="5429250"/>
            <a:ext cx="1323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по определению логарифма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Решите уравнение:</a:t>
            </a: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Ответ: </a:t>
            </a:r>
            <a:r>
              <a:rPr lang="ru-RU" sz="2400" b="1" dirty="0" err="1" smtClean="0">
                <a:solidFill>
                  <a:srgbClr val="00B050"/>
                </a:solidFill>
              </a:rPr>
              <a:t>х</a:t>
            </a:r>
            <a:r>
              <a:rPr lang="ru-RU" sz="2400" b="1" dirty="0" smtClean="0">
                <a:solidFill>
                  <a:srgbClr val="00B050"/>
                </a:solidFill>
              </a:rPr>
              <a:t> = 30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85924"/>
          <a:ext cx="8001056" cy="357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78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уравнения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Пояснения и применяемые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формулы: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74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 – 17 = 13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19375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Перенесём</a:t>
                      </a:r>
                      <a:r>
                        <a:rPr lang="ru-RU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число 2 в правую часть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2000" b="1" i="1" baseline="0" dirty="0" smtClean="0">
                          <a:latin typeface="+mn-lt"/>
                          <a:ea typeface="Calibri"/>
                          <a:cs typeface="Times New Roman"/>
                        </a:rPr>
                        <a:t> = 13 +17 = 30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Сделаем проверку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Посчитаем в скобках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3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13=13 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Верно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311275" y="2643188"/>
          <a:ext cx="20367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Формула" r:id="rId3" imgW="850680" imgH="203040" progId="Equation.3">
                  <p:embed/>
                </p:oleObj>
              </mc:Choice>
              <mc:Fallback>
                <p:oleObj name="Формула" r:id="rId3" imgW="8506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2643188"/>
                        <a:ext cx="20367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857884" y="2571744"/>
          <a:ext cx="1603375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Формула" r:id="rId5" imgW="583920" imgH="203040" progId="Equation.3">
                  <p:embed/>
                </p:oleObj>
              </mc:Choice>
              <mc:Fallback>
                <p:oleObj name="Формула" r:id="rId5" imgW="5839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571744"/>
                        <a:ext cx="1603375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54163" y="4000500"/>
          <a:ext cx="21256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Формула" r:id="rId7" imgW="888840" imgH="203040" progId="Equation.3">
                  <p:embed/>
                </p:oleObj>
              </mc:Choice>
              <mc:Fallback>
                <p:oleObj name="Формула" r:id="rId7" imgW="8888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4000500"/>
                        <a:ext cx="2125662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809750" y="4429132"/>
          <a:ext cx="161131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Формула" r:id="rId9" imgW="672840" imgH="203040" progId="Equation.3">
                  <p:embed/>
                </p:oleObj>
              </mc:Choice>
              <mc:Fallback>
                <p:oleObj name="Формула" r:id="rId9" imgW="6728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429132"/>
                        <a:ext cx="1611313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786446" y="4429132"/>
          <a:ext cx="1603375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4" name="Формула" r:id="rId11" imgW="583920" imgH="203040" progId="Equation.3">
                  <p:embed/>
                </p:oleObj>
              </mc:Choice>
              <mc:Fallback>
                <p:oleObj name="Формула" r:id="rId11" imgW="5839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4429132"/>
                        <a:ext cx="1603375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714744" y="1214422"/>
          <a:ext cx="29146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5" name="Формула" r:id="rId13" imgW="850680" imgH="203040" progId="Equation.3">
                  <p:embed/>
                </p:oleObj>
              </mc:Choice>
              <mc:Fallback>
                <p:oleObj name="Формула" r:id="rId13" imgW="8506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1214422"/>
                        <a:ext cx="29146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по определению логарифма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2. </a:t>
            </a:r>
            <a:r>
              <a:rPr lang="ru-RU" sz="2400" b="1" dirty="0" smtClean="0">
                <a:solidFill>
                  <a:srgbClr val="00B050"/>
                </a:solidFill>
              </a:rPr>
              <a:t>Решите уравнение:</a:t>
            </a:r>
          </a:p>
          <a:p>
            <a:pPr marL="457200" indent="-457200" eaLnBrk="1" hangingPunct="1">
              <a:buAutoNum type="arabicPeriod"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Ответ: х</a:t>
            </a:r>
            <a:r>
              <a:rPr lang="ru-RU" sz="2400" b="1" baseline="-25000" dirty="0" smtClean="0">
                <a:solidFill>
                  <a:srgbClr val="00B050"/>
                </a:solidFill>
              </a:rPr>
              <a:t>1</a:t>
            </a:r>
            <a:r>
              <a:rPr lang="ru-RU" sz="2400" b="1" dirty="0" smtClean="0">
                <a:solidFill>
                  <a:srgbClr val="00B050"/>
                </a:solidFill>
              </a:rPr>
              <a:t> = 2, х</a:t>
            </a:r>
            <a:r>
              <a:rPr lang="ru-RU" sz="2400" b="1" baseline="-25000" dirty="0" smtClean="0">
                <a:solidFill>
                  <a:srgbClr val="00B050"/>
                </a:solidFill>
              </a:rPr>
              <a:t>2</a:t>
            </a:r>
            <a:r>
              <a:rPr lang="ru-RU" sz="2400" b="1" dirty="0" smtClean="0">
                <a:solidFill>
                  <a:srgbClr val="00B050"/>
                </a:solidFill>
              </a:rPr>
              <a:t> = -2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785924"/>
          <a:ext cx="8429684" cy="414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8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уравнения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Пояснения и применяемые</a:t>
                      </a:r>
                      <a:r>
                        <a:rPr lang="en-US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формулы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78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7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800" b="1" baseline="300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 – 3 = 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19375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Перенесём</a:t>
                      </a:r>
                      <a:r>
                        <a:rPr lang="ru-RU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число 3 в правую часть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78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800" b="1" baseline="300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  = 1 + 3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19375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Приведём подобные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73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800" b="1" baseline="300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  = 4,</a:t>
                      </a:r>
                      <a:r>
                        <a:rPr lang="ru-RU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Решим неполное квадратное уравнение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278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8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= 2, х</a:t>
                      </a:r>
                      <a:r>
                        <a:rPr lang="ru-RU" sz="18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= -2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Сделаем проверку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27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Подставляем</a:t>
                      </a:r>
                      <a:r>
                        <a:rPr lang="ru-RU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числа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27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Посчитаем в скобках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27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                                Верно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357818" y="2143116"/>
          <a:ext cx="1603375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7" name="Формула" r:id="rId3" imgW="583920" imgH="203040" progId="Equation.3">
                  <p:embed/>
                </p:oleObj>
              </mc:Choice>
              <mc:Fallback>
                <p:oleObj name="Формула" r:id="rId3" imgW="5839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2143116"/>
                        <a:ext cx="1603375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429256" y="5214950"/>
          <a:ext cx="1603375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8" name="Формула" r:id="rId5" imgW="583920" imgH="203040" progId="Equation.3">
                  <p:embed/>
                </p:oleObj>
              </mc:Choice>
              <mc:Fallback>
                <p:oleObj name="Формула" r:id="rId5" imgW="5839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5214950"/>
                        <a:ext cx="1603375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857620" y="1142984"/>
          <a:ext cx="2654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9" name="Формула" r:id="rId7" imgW="774360" imgH="228600" progId="Equation.3">
                  <p:embed/>
                </p:oleObj>
              </mc:Choice>
              <mc:Fallback>
                <p:oleObj name="Формула" r:id="rId7" imgW="7743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1142984"/>
                        <a:ext cx="26543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642910" y="2143116"/>
          <a:ext cx="2654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0" name="Формула" r:id="rId9" imgW="774360" imgH="228600" progId="Equation.3">
                  <p:embed/>
                </p:oleObj>
              </mc:Choice>
              <mc:Fallback>
                <p:oleObj name="Формула" r:id="rId9" imgW="77436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143116"/>
                        <a:ext cx="26543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428596" y="4214818"/>
          <a:ext cx="2000264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1" name="Формула" r:id="rId11" imgW="825480" imgH="749160" progId="Equation.3">
                  <p:embed/>
                </p:oleObj>
              </mc:Choice>
              <mc:Fallback>
                <p:oleObj name="Формула" r:id="rId11" imgW="825480" imgH="749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214818"/>
                        <a:ext cx="2000264" cy="171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11425" y="4214818"/>
          <a:ext cx="2122488" cy="171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2" name="Формула" r:id="rId13" imgW="876240" imgH="749160" progId="Equation.3">
                  <p:embed/>
                </p:oleObj>
              </mc:Choice>
              <mc:Fallback>
                <p:oleObj name="Формула" r:id="rId13" imgW="876240" imgH="7491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4214818"/>
                        <a:ext cx="2122488" cy="1714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надо знать и уметь,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того, чтобы решить логарифмическое уравнение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714625"/>
            <a:ext cx="5186363" cy="34115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Знать определение логарифма.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Уметь решать линейное и квадратное уравнение.</a:t>
            </a:r>
          </a:p>
          <a:p>
            <a:pPr marL="457200" indent="-457200">
              <a:buNone/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28" name="Текст 4"/>
          <p:cNvSpPr>
            <a:spLocks noGrp="1"/>
          </p:cNvSpPr>
          <p:nvPr>
            <p:ph type="body" sz="quarter" idx="3"/>
          </p:nvPr>
        </p:nvSpPr>
        <p:spPr>
          <a:xfrm rot="18579801" flipV="1">
            <a:off x="6154737" y="4225926"/>
            <a:ext cx="2335213" cy="1096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1" name="Picture 1" descr="C:\Documents and Settings\User\Мои документы\Мои рисунки\imagesCA7RG5P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500438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сами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1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85786" y="1643063"/>
          <a:ext cx="3571900" cy="171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Формула" r:id="rId3" imgW="977760" imgH="482400" progId="Equation.3">
                  <p:embed/>
                </p:oleObj>
              </mc:Choice>
              <mc:Fallback>
                <p:oleObj name="Формула" r:id="rId3" imgW="9777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643063"/>
                        <a:ext cx="3571900" cy="17144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86314" y="1643050"/>
          <a:ext cx="3525837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7" name="Формула" r:id="rId5" imgW="965160" imgH="482400" progId="Equation.3">
                  <p:embed/>
                </p:oleObj>
              </mc:Choice>
              <mc:Fallback>
                <p:oleObj name="Формула" r:id="rId5" imgW="9651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643050"/>
                        <a:ext cx="3525837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сами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1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85786" y="1643063"/>
          <a:ext cx="3571900" cy="171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Формула" r:id="rId3" imgW="977760" imgH="482400" progId="Equation.3">
                  <p:embed/>
                </p:oleObj>
              </mc:Choice>
              <mc:Fallback>
                <p:oleObj name="Формула" r:id="rId3" imgW="977760" imgH="482400" progId="Equation.3">
                  <p:embed/>
                  <p:pic>
                    <p:nvPicPr>
                      <p:cNvPr id="327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643063"/>
                        <a:ext cx="3571900" cy="17144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86314" y="1643050"/>
          <a:ext cx="3525837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1" name="Формула" r:id="rId5" imgW="965160" imgH="482400" progId="Equation.3">
                  <p:embed/>
                </p:oleObj>
              </mc:Choice>
              <mc:Fallback>
                <p:oleObj name="Формула" r:id="rId5" imgW="965160" imgH="482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643050"/>
                        <a:ext cx="3525837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71736" y="371475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57200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- 5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9, х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- 9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471488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16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0, х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3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по определению логарифма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Решите уравнение:</a:t>
            </a: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Ответ: </a:t>
            </a:r>
            <a:r>
              <a:rPr lang="ru-RU" sz="2400" b="1" dirty="0" err="1" smtClean="0">
                <a:solidFill>
                  <a:srgbClr val="00B050"/>
                </a:solidFill>
              </a:rPr>
              <a:t>х</a:t>
            </a:r>
            <a:r>
              <a:rPr lang="ru-RU" sz="2400" b="1" dirty="0" smtClean="0">
                <a:solidFill>
                  <a:srgbClr val="00B050"/>
                </a:solidFill>
              </a:rPr>
              <a:t> = </a:t>
            </a:r>
            <a:r>
              <a:rPr lang="en-US" sz="2400" b="1" dirty="0" smtClean="0">
                <a:solidFill>
                  <a:srgbClr val="00B050"/>
                </a:solidFill>
              </a:rPr>
              <a:t>0,001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75565"/>
          <a:ext cx="8215370" cy="427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8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уравнения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Пояснения и применяемые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формулы: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43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19375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20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Левая</a:t>
                      </a:r>
                      <a:r>
                        <a:rPr lang="ru-RU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и правая часть уравнения приведена к логарифму по одному основанию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Сделаем</a:t>
                      </a:r>
                      <a:r>
                        <a:rPr lang="ru-RU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проверку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8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8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3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3</a:t>
                      </a:r>
                      <a:r>
                        <a:rPr lang="ru-RU" sz="2400" b="1" dirty="0" smtClean="0">
                          <a:latin typeface="+mn-lt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3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Верно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424488" y="2228850"/>
          <a:ext cx="16748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8" name="Формула" r:id="rId3" imgW="609480" imgH="228600" progId="Equation.3">
                  <p:embed/>
                </p:oleObj>
              </mc:Choice>
              <mc:Fallback>
                <p:oleObj name="Формула" r:id="rId3" imgW="609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28850"/>
                        <a:ext cx="1674812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076700" y="1377950"/>
          <a:ext cx="13668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9" name="Формула" r:id="rId5" imgW="571320" imgH="203040" progId="Equation.3">
                  <p:embed/>
                </p:oleObj>
              </mc:Choice>
              <mc:Fallback>
                <p:oleObj name="Формула" r:id="rId5" imgW="57132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1377950"/>
                        <a:ext cx="136683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939800" y="2657475"/>
          <a:ext cx="21621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0" name="Формула" r:id="rId7" imgW="787320" imgH="228600" progId="Equation.3">
                  <p:embed/>
                </p:oleObj>
              </mc:Choice>
              <mc:Fallback>
                <p:oleObj name="Формула" r:id="rId7" imgW="7873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657475"/>
                        <a:ext cx="21621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928688" y="3071809"/>
          <a:ext cx="2182812" cy="849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1" name="Формула" r:id="rId9" imgW="774360" imgH="393480" progId="Equation.3">
                  <p:embed/>
                </p:oleObj>
              </mc:Choice>
              <mc:Fallback>
                <p:oleObj name="Формула" r:id="rId9" imgW="77436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071809"/>
                        <a:ext cx="2182812" cy="849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1214414" y="2285992"/>
          <a:ext cx="13668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Формула" r:id="rId11" imgW="571320" imgH="203040" progId="Equation.3">
                  <p:embed/>
                </p:oleObj>
              </mc:Choice>
              <mc:Fallback>
                <p:oleObj name="Формула" r:id="rId11" imgW="57132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285992"/>
                        <a:ext cx="136683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535613" y="2571744"/>
          <a:ext cx="160496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3" name="Формула" r:id="rId12" imgW="583920" imgH="393480" progId="Equation.3">
                  <p:embed/>
                </p:oleObj>
              </mc:Choice>
              <mc:Fallback>
                <p:oleObj name="Формула" r:id="rId12" imgW="58392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2571744"/>
                        <a:ext cx="1604962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/>
        </p:nvGraphicFramePr>
        <p:xfrm>
          <a:off x="571472" y="3643314"/>
          <a:ext cx="3000396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4" name="Формула" r:id="rId14" imgW="1218960" imgH="393480" progId="Equation.3">
                  <p:embed/>
                </p:oleObj>
              </mc:Choice>
              <mc:Fallback>
                <p:oleObj name="Формула" r:id="rId14" imgW="1218960" imgH="393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643314"/>
                        <a:ext cx="3000396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996950" y="4572000"/>
          <a:ext cx="19446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name="Формула" r:id="rId16" imgW="812520" imgH="203040" progId="Equation.3">
                  <p:embed/>
                </p:oleObj>
              </mc:Choice>
              <mc:Fallback>
                <p:oleObj name="Формула" r:id="rId16" imgW="812520" imgH="203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4572000"/>
                        <a:ext cx="194468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9"/>
          <p:cNvGraphicFramePr>
            <a:graphicFrameLocks noChangeAspect="1"/>
          </p:cNvGraphicFramePr>
          <p:nvPr/>
        </p:nvGraphicFramePr>
        <p:xfrm>
          <a:off x="5357818" y="4500570"/>
          <a:ext cx="18748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6" name="Формула" r:id="rId18" imgW="761760" imgH="228600" progId="Equation.3">
                  <p:embed/>
                </p:oleObj>
              </mc:Choice>
              <mc:Fallback>
                <p:oleObj name="Формула" r:id="rId18" imgW="76176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500570"/>
                        <a:ext cx="187483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5357818" y="4929198"/>
          <a:ext cx="16748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7" name="Формула" r:id="rId20" imgW="609480" imgH="228600" progId="Equation.3">
                  <p:embed/>
                </p:oleObj>
              </mc:Choice>
              <mc:Fallback>
                <p:oleObj name="Формула" r:id="rId20" imgW="609480" imgH="228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929198"/>
                        <a:ext cx="1674812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"/>
          <p:cNvGraphicFramePr>
            <a:graphicFrameLocks noChangeAspect="1"/>
          </p:cNvGraphicFramePr>
          <p:nvPr/>
        </p:nvGraphicFramePr>
        <p:xfrm>
          <a:off x="1030288" y="4929188"/>
          <a:ext cx="18129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Формула" r:id="rId21" imgW="736560" imgH="228600" progId="Equation.3">
                  <p:embed/>
                </p:oleObj>
              </mc:Choice>
              <mc:Fallback>
                <p:oleObj name="Формула" r:id="rId21" imgW="73656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929188"/>
                        <a:ext cx="1812925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по определению логарифма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Решите уравнение:</a:t>
            </a: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14487"/>
          <a:ext cx="8215370" cy="474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3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уравнения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Пояснения и применяемые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формулы: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27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3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19375" algn="l"/>
                        </a:tabLs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Возведём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в куб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4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Левая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и правая часть уравнения приведена к логарифму по одному основанию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4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5 -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343,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Решим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линейное уравнение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3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-x = 343 - 5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Неизвестные оставим в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левой части, числа переносим вправо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327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 = 338</a:t>
                      </a: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Умножим все части на (-1)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327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-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Сделаем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проверку</a:t>
                      </a:r>
                      <a:endParaRPr lang="ru-RU" sz="2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072066" y="2143116"/>
          <a:ext cx="1952625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9" name="Формула" r:id="rId3" imgW="711000" imgH="241200" progId="Equation.3">
                  <p:embed/>
                </p:oleObj>
              </mc:Choice>
              <mc:Fallback>
                <p:oleObj name="Формула" r:id="rId3" imgW="7110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2143116"/>
                        <a:ext cx="1952625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714744" y="1142984"/>
          <a:ext cx="21875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0" name="Формула" r:id="rId5" imgW="914400" imgH="228600" progId="Equation.3">
                  <p:embed/>
                </p:oleObj>
              </mc:Choice>
              <mc:Fallback>
                <p:oleObj name="Формула" r:id="rId5" imgW="9144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1142984"/>
                        <a:ext cx="21875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928662" y="2285992"/>
          <a:ext cx="21875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1" name="Формула" r:id="rId7" imgW="914400" imgH="228600" progId="Equation.3">
                  <p:embed/>
                </p:oleObj>
              </mc:Choice>
              <mc:Fallback>
                <p:oleObj name="Формула" r:id="rId7" imgW="9144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285992"/>
                        <a:ext cx="21875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0034" y="2786058"/>
          <a:ext cx="30083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2" name="Формула" r:id="rId9" imgW="1257120" imgH="241200" progId="Equation.3">
                  <p:embed/>
                </p:oleObj>
              </mc:Choice>
              <mc:Fallback>
                <p:oleObj name="Формула" r:id="rId9" imgW="125712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786058"/>
                        <a:ext cx="300831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71472" y="3429000"/>
          <a:ext cx="32210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3" name="Формула" r:id="rId11" imgW="1346040" imgH="228600" progId="Equation.3">
                  <p:embed/>
                </p:oleObj>
              </mc:Choice>
              <mc:Fallback>
                <p:oleObj name="Формула" r:id="rId11" imgW="134604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429000"/>
                        <a:ext cx="32210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>
          <a:xfrm>
            <a:off x="4355976" y="549275"/>
            <a:ext cx="4392737" cy="4895949"/>
          </a:xfrm>
        </p:spPr>
        <p:txBody>
          <a:bodyPr/>
          <a:lstStyle/>
          <a:p>
            <a:pPr indent="0" algn="just">
              <a:spcBef>
                <a:spcPts val="0"/>
              </a:spcBef>
              <a:buFont typeface="Wingdings 3" pitchFamily="18" charset="2"/>
              <a:buNone/>
            </a:pPr>
            <a:r>
              <a:rPr lang="ru-RU" b="1" i="1" dirty="0" smtClean="0"/>
              <a:t> </a:t>
            </a:r>
            <a:r>
              <a:rPr lang="ru-RU" b="1" dirty="0">
                <a:solidFill>
                  <a:srgbClr val="7030A0"/>
                </a:solidFill>
              </a:rPr>
              <a:t>Метод решения хорош, если с самого начала мы можем предвидеть – </a:t>
            </a:r>
            <a:endParaRPr lang="ru-RU" b="1" dirty="0" smtClean="0">
              <a:solidFill>
                <a:srgbClr val="7030A0"/>
              </a:solidFill>
            </a:endParaRPr>
          </a:p>
          <a:p>
            <a:pPr indent="0" algn="just">
              <a:spcBef>
                <a:spcPts val="0"/>
              </a:spcBef>
              <a:buFont typeface="Wingdings 3" pitchFamily="18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 </a:t>
            </a:r>
            <a:r>
              <a:rPr lang="ru-RU" b="1" dirty="0">
                <a:solidFill>
                  <a:srgbClr val="7030A0"/>
                </a:solidFill>
              </a:rPr>
              <a:t>в последствии подтвердить </a:t>
            </a:r>
            <a:r>
              <a:rPr lang="ru-RU" b="1" dirty="0" smtClean="0">
                <a:solidFill>
                  <a:srgbClr val="7030A0"/>
                </a:solidFill>
              </a:rPr>
              <a:t>это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smtClean="0">
                <a:solidFill>
                  <a:srgbClr val="7030A0"/>
                </a:solidFill>
              </a:rPr>
              <a:t>и что</a:t>
            </a:r>
            <a:r>
              <a:rPr lang="ru-RU" b="1" dirty="0">
                <a:solidFill>
                  <a:srgbClr val="7030A0"/>
                </a:solidFill>
              </a:rPr>
              <a:t>, следуя нашему методу, мы </a:t>
            </a:r>
            <a:r>
              <a:rPr lang="ru-RU" b="1" dirty="0" smtClean="0">
                <a:solidFill>
                  <a:srgbClr val="7030A0"/>
                </a:solidFill>
              </a:rPr>
              <a:t>достигнем </a:t>
            </a:r>
            <a:r>
              <a:rPr lang="ru-RU" b="1" dirty="0">
                <a:solidFill>
                  <a:srgbClr val="7030A0"/>
                </a:solidFill>
              </a:rPr>
              <a:t>цели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b="1" i="1" dirty="0">
                <a:solidFill>
                  <a:srgbClr val="FF0000"/>
                </a:solidFill>
              </a:rPr>
              <a:t>Готфрид</a:t>
            </a:r>
            <a:r>
              <a:rPr lang="ru-RU" b="1" i="1" dirty="0" smtClean="0">
                <a:solidFill>
                  <a:srgbClr val="FF0000"/>
                </a:solidFill>
              </a:rPr>
              <a:t>  </a:t>
            </a:r>
            <a:r>
              <a:rPr lang="ru-RU" b="1" i="1" dirty="0">
                <a:solidFill>
                  <a:srgbClr val="FF0000"/>
                </a:solidFill>
              </a:rPr>
              <a:t>Лейбниц</a:t>
            </a:r>
          </a:p>
        </p:txBody>
      </p:sp>
      <p:pic>
        <p:nvPicPr>
          <p:cNvPr id="119813" name="Picture 5" descr="Картинка 12 из 45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937406"/>
            <a:ext cx="3524881" cy="41196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по определению логарифма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Ответ: </a:t>
            </a:r>
            <a:r>
              <a:rPr lang="ru-RU" sz="2400" b="1" dirty="0" err="1" smtClean="0">
                <a:solidFill>
                  <a:srgbClr val="00B050"/>
                </a:solidFill>
              </a:rPr>
              <a:t>х</a:t>
            </a:r>
            <a:r>
              <a:rPr lang="ru-RU" sz="2400" b="1" dirty="0" smtClean="0">
                <a:solidFill>
                  <a:srgbClr val="00B050"/>
                </a:solidFill>
              </a:rPr>
              <a:t> = </a:t>
            </a:r>
            <a:r>
              <a:rPr lang="en-US" sz="2400" b="1" dirty="0" smtClean="0">
                <a:solidFill>
                  <a:srgbClr val="00B050"/>
                </a:solidFill>
              </a:rPr>
              <a:t>-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338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547609"/>
          <a:ext cx="8215370" cy="3502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5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уравнения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Пояснения и применяемые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формулы: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392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Подставим 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5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Посчитаем в скобках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20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343 = 7</a:t>
                      </a:r>
                      <a:r>
                        <a:rPr lang="ru-RU" sz="2000" b="1" baseline="30000" dirty="0" smtClean="0">
                          <a:latin typeface="+mn-lt"/>
                        </a:rPr>
                        <a:t>3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8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94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400" b="1" dirty="0" smtClean="0">
                          <a:latin typeface="+mn-lt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Верно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1000100" y="3286124"/>
          <a:ext cx="18224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Формула" r:id="rId3" imgW="761760" imgH="228600" progId="Equation.3">
                  <p:embed/>
                </p:oleObj>
              </mc:Choice>
              <mc:Fallback>
                <p:oleObj name="Формула" r:id="rId3" imgW="76176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3286124"/>
                        <a:ext cx="18224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28596" y="2143116"/>
          <a:ext cx="29781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3" name="Формула" r:id="rId5" imgW="1244520" imgH="228600" progId="Equation.3">
                  <p:embed/>
                </p:oleObj>
              </mc:Choice>
              <mc:Fallback>
                <p:oleObj name="Формула" r:id="rId5" imgW="124452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143116"/>
                        <a:ext cx="29781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42910" y="2714620"/>
          <a:ext cx="2552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4" name="Формула" r:id="rId7" imgW="1066680" imgH="228600" progId="Equation.3">
                  <p:embed/>
                </p:oleObj>
              </mc:Choice>
              <mc:Fallback>
                <p:oleObj name="Формула" r:id="rId7" imgW="106668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714620"/>
                        <a:ext cx="25527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10"/>
          <p:cNvGraphicFramePr>
            <a:graphicFrameLocks noChangeAspect="1"/>
          </p:cNvGraphicFramePr>
          <p:nvPr/>
        </p:nvGraphicFramePr>
        <p:xfrm>
          <a:off x="1214414" y="3929066"/>
          <a:ext cx="16398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5" name="Формула" r:id="rId9" imgW="685800" imgH="241200" progId="Equation.3">
                  <p:embed/>
                </p:oleObj>
              </mc:Choice>
              <mc:Fallback>
                <p:oleObj name="Формула" r:id="rId9" imgW="68580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929066"/>
                        <a:ext cx="163988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5214942" y="3714752"/>
          <a:ext cx="19526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6" name="Формула" r:id="rId11" imgW="711000" imgH="241200" progId="Equation.3">
                  <p:embed/>
                </p:oleObj>
              </mc:Choice>
              <mc:Fallback>
                <p:oleObj name="Формула" r:id="rId11" imgW="7110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3714752"/>
                        <a:ext cx="19526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надо знать и уметь,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того, чтобы решить логарифмическое уравнение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714625"/>
            <a:ext cx="5186363" cy="34115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Знать определение логарифма, свойства логарифмов.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Уметь решать линейное и квадратное уравнение.</a:t>
            </a:r>
          </a:p>
          <a:p>
            <a:pPr marL="457200" indent="-457200">
              <a:buNone/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28" name="Текст 4"/>
          <p:cNvSpPr>
            <a:spLocks noGrp="1"/>
          </p:cNvSpPr>
          <p:nvPr>
            <p:ph type="body" sz="quarter" idx="3"/>
          </p:nvPr>
        </p:nvSpPr>
        <p:spPr>
          <a:xfrm rot="18579801" flipV="1">
            <a:off x="6154737" y="4225926"/>
            <a:ext cx="2335213" cy="1096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1" name="Picture 1" descr="C:\Documents and Settings\User\Мои документы\Мои рисунки\imagesCA7RG5P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429000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сами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1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85813" y="1770063"/>
          <a:ext cx="35718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Формула" r:id="rId3" imgW="1117440" imgH="457200" progId="Equation.3">
                  <p:embed/>
                </p:oleObj>
              </mc:Choice>
              <mc:Fallback>
                <p:oleObj name="Формула" r:id="rId3" imgW="111744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770063"/>
                        <a:ext cx="3571875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71736" y="371475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57200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471488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0,04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816475" y="1857375"/>
          <a:ext cx="33686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2" name="Формула" r:id="rId5" imgW="1054080" imgH="457200" progId="Equation.3">
                  <p:embed/>
                </p:oleObj>
              </mc:Choice>
              <mc:Fallback>
                <p:oleObj name="Формула" r:id="rId5" imgW="10540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1857375"/>
                        <a:ext cx="3368675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по свойствам логарифма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Решите уравнение:</a:t>
            </a: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75565"/>
          <a:ext cx="8215370" cy="4750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3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уравнения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Пояснения и применяемые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формулы: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99">
                <a:tc rowSpan="7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99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772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Левая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и правая часть уравнения приведена к логарифму по одному основанию</a:t>
                      </a:r>
                      <a:endParaRPr lang="ru-RU" sz="20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53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baseline="0" dirty="0" smtClean="0"/>
                        <a:t>     </a:t>
                      </a:r>
                      <a:r>
                        <a:rPr lang="ru-RU" sz="2000" b="1" dirty="0" smtClean="0"/>
                        <a:t>Раскроем</a:t>
                      </a:r>
                      <a:r>
                        <a:rPr lang="ru-RU" sz="2000" b="1" baseline="0" dirty="0" smtClean="0"/>
                        <a:t> скобки</a:t>
                      </a:r>
                      <a:endParaRPr lang="ru-RU" sz="20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50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Приведём подобные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99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Перенесём все слагаемые в лево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23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Решим неполное квадратное уравнение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643306" y="1285860"/>
          <a:ext cx="39497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9" name="Формула" r:id="rId3" imgW="1650960" imgH="228600" progId="Equation.3">
                  <p:embed/>
                </p:oleObj>
              </mc:Choice>
              <mc:Fallback>
                <p:oleObj name="Формула" r:id="rId3" imgW="16509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1285860"/>
                        <a:ext cx="39497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428625" y="2500306"/>
          <a:ext cx="3949700" cy="36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Формула" r:id="rId5" imgW="1650960" imgH="1854000" progId="Equation.3">
                  <p:embed/>
                </p:oleObj>
              </mc:Choice>
              <mc:Fallback>
                <p:oleObj name="Формула" r:id="rId5" imgW="1650960" imgH="1854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500306"/>
                        <a:ext cx="3949700" cy="364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9" name="Object 7"/>
          <p:cNvGraphicFramePr>
            <a:graphicFrameLocks noChangeAspect="1"/>
          </p:cNvGraphicFramePr>
          <p:nvPr/>
        </p:nvGraphicFramePr>
        <p:xfrm>
          <a:off x="4357686" y="2500306"/>
          <a:ext cx="4328469" cy="42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Формула" r:id="rId7" imgW="1650960" imgH="228600" progId="Equation.3">
                  <p:embed/>
                </p:oleObj>
              </mc:Choice>
              <mc:Fallback>
                <p:oleObj name="Формула" r:id="rId7" imgW="16509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500306"/>
                        <a:ext cx="4328469" cy="428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3"/>
          <p:cNvGraphicFramePr>
            <a:graphicFrameLocks noChangeAspect="1"/>
          </p:cNvGraphicFramePr>
          <p:nvPr/>
        </p:nvGraphicFramePr>
        <p:xfrm>
          <a:off x="5715008" y="2928934"/>
          <a:ext cx="1582731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2" name="Формула" r:id="rId9" imgW="583920" imgH="228600" progId="Equation.3">
                  <p:embed/>
                </p:oleObj>
              </mc:Choice>
              <mc:Fallback>
                <p:oleObj name="Формула" r:id="rId9" imgW="5839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928934"/>
                        <a:ext cx="1582731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по свойствам логарифма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Ответ: </a:t>
            </a:r>
            <a:r>
              <a:rPr lang="ru-RU" sz="2400" b="1" dirty="0" err="1" smtClean="0">
                <a:solidFill>
                  <a:srgbClr val="00B050"/>
                </a:solidFill>
              </a:rPr>
              <a:t>х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=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0</a:t>
            </a: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142984"/>
          <a:ext cx="8572560" cy="5111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1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уравнения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Пояснения и применяемые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формулы: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88">
                <a:tc rowSpan="8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Вынесем за скобки общий множитель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803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Произведение равно нулю, когда хотя бы один из множителей равен нулю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803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Сделаем проверку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7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498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788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Верно</a:t>
                      </a:r>
                      <a:endParaRPr lang="ru-RU" sz="20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049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Посторонний корень</a:t>
                      </a:r>
                      <a:endParaRPr lang="ru-RU" sz="20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803">
                <a:tc vMerge="1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Не существует логарифма от отрицательного числа.</a:t>
                      </a:r>
                      <a:endParaRPr lang="ru-RU" sz="20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00034" y="1928803"/>
          <a:ext cx="3102004" cy="164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9" name="Формула" r:id="rId3" imgW="1002960" imgH="914400" progId="Equation.3">
                  <p:embed/>
                </p:oleObj>
              </mc:Choice>
              <mc:Fallback>
                <p:oleObj name="Формула" r:id="rId3" imgW="1002960" imgH="914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928803"/>
                        <a:ext cx="3102004" cy="1643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500034" y="3500438"/>
          <a:ext cx="3806824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name="Формула" r:id="rId5" imgW="1650960" imgH="888840" progId="Equation.3">
                  <p:embed/>
                </p:oleObj>
              </mc:Choice>
              <mc:Fallback>
                <p:oleObj name="Формула" r:id="rId5" imgW="1650960" imgH="888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500438"/>
                        <a:ext cx="3806824" cy="157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714876" y="4357694"/>
          <a:ext cx="35353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1" name="Формула" r:id="rId7" imgW="1206360" imgH="228600" progId="Equation.3">
                  <p:embed/>
                </p:oleObj>
              </mc:Choice>
              <mc:Fallback>
                <p:oleObj name="Формула" r:id="rId7" imgW="12063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357694"/>
                        <a:ext cx="3535363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00034" y="5143512"/>
          <a:ext cx="3643338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" name="Формула" r:id="rId9" imgW="1358640" imgH="431640" progId="Equation.3">
                  <p:embed/>
                </p:oleObj>
              </mc:Choice>
              <mc:Fallback>
                <p:oleObj name="Формула" r:id="rId9" imgW="135864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143512"/>
                        <a:ext cx="3643338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по свойствам логарифма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Решите уравнение:</a:t>
            </a: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775565"/>
          <a:ext cx="8643998" cy="488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5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3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уравнения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Пояснения и применяемые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формулы: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99">
                <a:tc rowSpan="8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99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11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53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Левая</a:t>
                      </a:r>
                      <a:r>
                        <a:rPr lang="ru-RU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и правая часть уравнения приведена к логарифму по одному основанию</a:t>
                      </a:r>
                      <a:endParaRPr lang="ru-RU" dirty="0" smtClean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50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Применим</a:t>
                      </a:r>
                      <a:r>
                        <a:rPr lang="ru-RU" b="1" baseline="0" dirty="0" smtClean="0"/>
                        <a:t> свойство пропорции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650">
                <a:tc vMerge="1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Перенесём все слагаемые влево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650">
                <a:tc vMerge="1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Приведём подобные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50">
                <a:tc vMerge="1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Решим квадратное уравнение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786182" y="1285860"/>
          <a:ext cx="41925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Формула" r:id="rId3" imgW="1752480" imgH="228600" progId="Equation.3">
                  <p:embed/>
                </p:oleObj>
              </mc:Choice>
              <mc:Fallback>
                <p:oleObj name="Формула" r:id="rId3" imgW="17524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1285860"/>
                        <a:ext cx="419258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3"/>
          <p:cNvGraphicFramePr>
            <a:graphicFrameLocks noChangeAspect="1"/>
          </p:cNvGraphicFramePr>
          <p:nvPr/>
        </p:nvGraphicFramePr>
        <p:xfrm>
          <a:off x="5768975" y="3143250"/>
          <a:ext cx="16176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3" name="Формула" r:id="rId5" imgW="596880" imgH="228600" progId="Equation.3">
                  <p:embed/>
                </p:oleObj>
              </mc:Choice>
              <mc:Fallback>
                <p:oleObj name="Формула" r:id="rId5" imgW="5968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3143250"/>
                        <a:ext cx="16176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2"/>
          <p:cNvGraphicFramePr>
            <a:graphicFrameLocks noChangeAspect="1"/>
          </p:cNvGraphicFramePr>
          <p:nvPr/>
        </p:nvGraphicFramePr>
        <p:xfrm>
          <a:off x="4500562" y="2428868"/>
          <a:ext cx="4286280" cy="66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Формула" r:id="rId7" imgW="1434960" imgH="419040" progId="Equation.3">
                  <p:embed/>
                </p:oleObj>
              </mc:Choice>
              <mc:Fallback>
                <p:oleObj name="Формула" r:id="rId7" imgW="14349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2428868"/>
                        <a:ext cx="4286280" cy="6603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314325" y="2500313"/>
          <a:ext cx="394335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5" name="Формула" r:id="rId9" imgW="1752480" imgH="2234880" progId="Equation.3">
                  <p:embed/>
                </p:oleObj>
              </mc:Choice>
              <mc:Fallback>
                <p:oleObj name="Формула" r:id="rId9" imgW="1752480" imgH="223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2500313"/>
                        <a:ext cx="3943350" cy="403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по свойствам логарифма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Ответ: </a:t>
            </a:r>
            <a:r>
              <a:rPr lang="ru-RU" sz="2400" b="1" dirty="0" err="1" smtClean="0">
                <a:solidFill>
                  <a:srgbClr val="00B050"/>
                </a:solidFill>
              </a:rPr>
              <a:t>х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=</a:t>
            </a:r>
            <a:r>
              <a:rPr lang="en-US" sz="2400" b="1" dirty="0" smtClean="0">
                <a:solidFill>
                  <a:srgbClr val="00B050"/>
                </a:solidFill>
              </a:rPr>
              <a:t> 2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142985"/>
          <a:ext cx="8572560" cy="504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58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уравнения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Пояснения и применяемые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формулы: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99">
                <a:tc rowSpan="8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a = 1, b = 1, c = -6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19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719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538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87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</a:rPr>
                        <a:t>Сделаем проверку</a:t>
                      </a:r>
                    </a:p>
                    <a:p>
                      <a:pPr algn="ctr"/>
                      <a:endParaRPr lang="ru-RU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99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ru-RU" b="1" dirty="0" smtClean="0"/>
                        <a:t>Верно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877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ru-RU" b="1" dirty="0" smtClean="0"/>
                        <a:t>Посторонний корень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719">
                <a:tc vMerge="1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 существует логарифма от отрицательного числа.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85720" y="1857364"/>
          <a:ext cx="4037482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9" name="Формула" r:id="rId3" imgW="1892160" imgH="1295280" progId="Equation.3">
                  <p:embed/>
                </p:oleObj>
              </mc:Choice>
              <mc:Fallback>
                <p:oleObj name="Формула" r:id="rId3" imgW="1892160" imgH="12952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857364"/>
                        <a:ext cx="4037482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285750" y="3929067"/>
          <a:ext cx="4222750" cy="1214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0" name="Формула" r:id="rId5" imgW="1815840" imgH="672840" progId="Equation.3">
                  <p:embed/>
                </p:oleObj>
              </mc:Choice>
              <mc:Fallback>
                <p:oleObj name="Формула" r:id="rId5" imgW="1815840" imgH="6728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929067"/>
                        <a:ext cx="4222750" cy="1214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85720" y="5143513"/>
          <a:ext cx="3551268" cy="85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1" name="Формула" r:id="rId7" imgW="1143000" imgH="431640" progId="Equation.3">
                  <p:embed/>
                </p:oleObj>
              </mc:Choice>
              <mc:Fallback>
                <p:oleObj name="Формула" r:id="rId7" imgW="11430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143513"/>
                        <a:ext cx="3551268" cy="857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3"/>
          <p:cNvGraphicFramePr>
            <a:graphicFrameLocks noChangeAspect="1"/>
          </p:cNvGraphicFramePr>
          <p:nvPr/>
        </p:nvGraphicFramePr>
        <p:xfrm>
          <a:off x="5416550" y="2309813"/>
          <a:ext cx="24177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2" name="Формула" r:id="rId9" imgW="825480" imgH="203040" progId="Equation.3">
                  <p:embed/>
                </p:oleObj>
              </mc:Choice>
              <mc:Fallback>
                <p:oleObj name="Формула" r:id="rId9" imgW="825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2309813"/>
                        <a:ext cx="2417763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214942" y="2786058"/>
          <a:ext cx="2863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3" name="Формула" r:id="rId11" imgW="977760" imgH="431640" progId="Equation.3">
                  <p:embed/>
                </p:oleObj>
              </mc:Choice>
              <mc:Fallback>
                <p:oleObj name="Формула" r:id="rId11" imgW="9777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2786058"/>
                        <a:ext cx="28638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надо знать и уметь,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того, чтобы решить логарифмическое уравнение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714625"/>
            <a:ext cx="5186363" cy="34115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Знать определение логарифма, свойства логарифмов.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Уметь решать квадратное уравнение.</a:t>
            </a:r>
          </a:p>
          <a:p>
            <a:pPr marL="457200" indent="-457200">
              <a:buNone/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28" name="Текст 4"/>
          <p:cNvSpPr>
            <a:spLocks noGrp="1"/>
          </p:cNvSpPr>
          <p:nvPr>
            <p:ph type="body" sz="quarter" idx="3"/>
          </p:nvPr>
        </p:nvSpPr>
        <p:spPr>
          <a:xfrm rot="18579801" flipV="1">
            <a:off x="6154737" y="4225926"/>
            <a:ext cx="2335213" cy="1096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1" name="Picture 1" descr="C:\Documents and Settings\User\Мои документы\Мои рисунки\imagesCA7RG5P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429000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сами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1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57188" y="1493838"/>
          <a:ext cx="51435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6" name="Формула" r:id="rId3" imgW="2450880" imgH="482400" progId="Equation.3">
                  <p:embed/>
                </p:oleObj>
              </mc:Choice>
              <mc:Fallback>
                <p:oleObj name="Формула" r:id="rId3" imgW="245088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493838"/>
                        <a:ext cx="51435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71736" y="3714752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92919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340100" y="2959100"/>
          <a:ext cx="56086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7" name="Формула" r:id="rId5" imgW="2603160" imgH="457200" progId="Equation.3">
                  <p:embed/>
                </p:oleObj>
              </mc:Choice>
              <mc:Fallback>
                <p:oleObj name="Формула" r:id="rId5" imgW="260316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959100"/>
                        <a:ext cx="5608638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628" y="492919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х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x = 1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000100" y="765175"/>
            <a:ext cx="6878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Введение новой переменной</a:t>
            </a:r>
            <a:r>
              <a:rPr lang="ru-RU" sz="32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84313"/>
            <a:ext cx="832011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285720" y="2547938"/>
            <a:ext cx="8607455" cy="320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Arial" charset="0"/>
              </a:rPr>
              <a:t>где </a:t>
            </a:r>
            <a:r>
              <a:rPr lang="en-US" sz="2800" dirty="0">
                <a:latin typeface="Times New Roman" pitchFamily="18" charset="0"/>
                <a:cs typeface="Arial" charset="0"/>
              </a:rPr>
              <a:t>a</a:t>
            </a:r>
            <a:r>
              <a:rPr lang="ru-RU" sz="2800" i="1" dirty="0">
                <a:latin typeface="Times New Roman" pitchFamily="18" charset="0"/>
                <a:cs typeface="Arial" charset="0"/>
              </a:rPr>
              <a:t> &gt; 0, </a:t>
            </a:r>
            <a:r>
              <a:rPr lang="en-US" sz="2800" dirty="0">
                <a:latin typeface="Times New Roman" pitchFamily="18" charset="0"/>
                <a:cs typeface="Arial" charset="0"/>
              </a:rPr>
              <a:t>a</a:t>
            </a:r>
            <a:r>
              <a:rPr lang="en-US" sz="28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>
                <a:latin typeface="Times New Roman" pitchFamily="18" charset="0"/>
                <a:cs typeface="Arial" charset="0"/>
                <a:sym typeface="Symbol" pitchFamily="18" charset="2"/>
              </a:rPr>
              <a:t></a:t>
            </a:r>
            <a:r>
              <a:rPr lang="ru-RU" sz="2800" i="1" dirty="0">
                <a:latin typeface="Times New Roman" pitchFamily="18" charset="0"/>
                <a:cs typeface="Arial" charset="0"/>
              </a:rPr>
              <a:t> </a:t>
            </a:r>
            <a:r>
              <a:rPr lang="ru-RU" sz="2800" i="1" dirty="0">
                <a:latin typeface="Times New Roman" pitchFamily="18" charset="0"/>
                <a:cs typeface="Arial" charset="0"/>
                <a:sym typeface="Symbol" pitchFamily="18" charset="2"/>
              </a:rPr>
              <a:t>1, </a:t>
            </a:r>
            <a:r>
              <a:rPr lang="en-US" sz="2800" dirty="0">
                <a:latin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ru-RU" sz="2800" i="1" dirty="0">
                <a:latin typeface="Times New Roman" pitchFamily="18" charset="0"/>
                <a:cs typeface="Arial" charset="0"/>
                <a:sym typeface="Symbol" pitchFamily="18" charset="2"/>
              </a:rPr>
              <a:t>, </a:t>
            </a:r>
            <a:r>
              <a:rPr lang="ru-RU" sz="2800" dirty="0">
                <a:latin typeface="Times New Roman" pitchFamily="18" charset="0"/>
                <a:cs typeface="Arial" charset="0"/>
                <a:sym typeface="Symbol" pitchFamily="18" charset="2"/>
              </a:rPr>
              <a:t>В</a:t>
            </a:r>
            <a:r>
              <a:rPr lang="ru-RU" sz="2800" i="1" dirty="0">
                <a:latin typeface="Times New Roman" pitchFamily="18" charset="0"/>
                <a:cs typeface="Arial" charset="0"/>
                <a:sym typeface="Symbol" pitchFamily="18" charset="2"/>
              </a:rPr>
              <a:t>, </a:t>
            </a:r>
            <a:r>
              <a:rPr lang="ru-RU" sz="2800" dirty="0">
                <a:latin typeface="Times New Roman" pitchFamily="18" charset="0"/>
                <a:cs typeface="Arial" charset="0"/>
                <a:sym typeface="Symbol" pitchFamily="18" charset="2"/>
              </a:rPr>
              <a:t>С</a:t>
            </a:r>
            <a:r>
              <a:rPr lang="ru-RU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– </a:t>
            </a:r>
            <a:r>
              <a:rPr lang="ru-RU" sz="2800" dirty="0">
                <a:latin typeface="Times New Roman" pitchFamily="18" charset="0"/>
                <a:cs typeface="Arial" charset="0"/>
                <a:sym typeface="Symbol" pitchFamily="18" charset="2"/>
              </a:rPr>
              <a:t>действительные числа</a:t>
            </a:r>
            <a:r>
              <a:rPr lang="ru-RU" sz="2800" i="1" dirty="0">
                <a:latin typeface="Times New Roman" pitchFamily="18" charset="0"/>
                <a:cs typeface="Arial" charset="0"/>
                <a:sym typeface="Symbol" pitchFamily="18" charset="2"/>
              </a:rPr>
              <a:t>.</a:t>
            </a:r>
            <a:endParaRPr lang="ru-RU" sz="2800" b="1" i="1" dirty="0"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 algn="ctr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 </a:t>
            </a: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Пусть 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t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=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log</a:t>
            </a:r>
            <a:r>
              <a:rPr lang="en-US" sz="2800" i="1" baseline="-30000" dirty="0" err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f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),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t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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Arial" charset="0"/>
              </a:rPr>
              <a:t>R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pPr algn="ctr" eaLnBrk="0" hangingPunct="0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Уравнение примет вид 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t</a:t>
            </a:r>
            <a:r>
              <a:rPr lang="ru-RU" sz="2800" baseline="300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2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+ 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Bt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+ 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C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= 0.</a:t>
            </a:r>
          </a:p>
          <a:p>
            <a:pPr algn="ctr" eaLnBrk="0" hangingPunct="0"/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Решив его, найдём </a:t>
            </a:r>
            <a:r>
              <a:rPr lang="ru-RU" sz="2800" i="1" dirty="0" err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х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из подстановки 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t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=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log</a:t>
            </a:r>
            <a:r>
              <a:rPr lang="en-US" sz="2800" i="1" baseline="-30000" dirty="0" err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f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). Учитывая область определения, выберем только те значения 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, которые удовлетворяют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неравенству</a:t>
            </a:r>
          </a:p>
          <a:p>
            <a:pPr algn="ctr" eaLnBrk="0" hangingPunct="0"/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) &gt;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altLang="ru-RU" sz="4000" dirty="0">
                <a:solidFill>
                  <a:srgbClr val="202122"/>
                </a:solidFill>
                <a:cs typeface="Arial" panose="020B0604020202020204" pitchFamily="34" charset="0"/>
              </a:rPr>
              <a:t>Важнейшие научные достижения</a:t>
            </a:r>
            <a:r>
              <a:rPr lang="ru-RU" altLang="ru-RU" sz="4000" dirty="0" smtClean="0">
                <a:solidFill>
                  <a:srgbClr val="202122"/>
                </a:solidFill>
                <a:cs typeface="Arial" panose="020B0604020202020204" pitchFamily="34" charset="0"/>
              </a:rPr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091" y="1395012"/>
            <a:ext cx="8229600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FontTx/>
              <a:buChar char="•"/>
            </a:pPr>
            <a:r>
              <a:rPr lang="ru-RU" altLang="ru-RU" sz="2400" dirty="0" smtClean="0">
                <a:cs typeface="Arial" panose="020B0604020202020204" pitchFamily="34" charset="0"/>
              </a:rPr>
              <a:t>Лейбниц</a:t>
            </a:r>
            <a:r>
              <a:rPr lang="ru-RU" altLang="ru-RU" sz="2400" dirty="0">
                <a:cs typeface="Arial" panose="020B0604020202020204" pitchFamily="34" charset="0"/>
              </a:rPr>
              <a:t>, независимо от </a:t>
            </a:r>
            <a:r>
              <a:rPr lang="ru-RU" altLang="ru-RU" sz="2400" dirty="0">
                <a:cs typeface="Arial" panose="020B0604020202020204" pitchFamily="34" charset="0"/>
                <a:hlinkClick r:id="rId2" tooltip="Ньютон, Исаак"/>
              </a:rPr>
              <a:t>Ньютона</a:t>
            </a:r>
            <a:r>
              <a:rPr lang="ru-RU" altLang="ru-RU" sz="2400" dirty="0">
                <a:cs typeface="Arial" panose="020B0604020202020204" pitchFamily="34" charset="0"/>
                <a:hlinkClick r:id="rId3" tooltip="#Спор между Лейбницем и Ньютоном"/>
              </a:rPr>
              <a:t>  </a:t>
            </a:r>
            <a:r>
              <a:rPr lang="ru-RU" altLang="ru-RU" sz="2400" dirty="0">
                <a:cs typeface="Arial" panose="020B0604020202020204" pitchFamily="34" charset="0"/>
              </a:rPr>
              <a:t>, создал </a:t>
            </a:r>
            <a:r>
              <a:rPr lang="ru-RU" altLang="ru-RU" sz="2400" dirty="0">
                <a:cs typeface="Arial" panose="020B0604020202020204" pitchFamily="34" charset="0"/>
                <a:hlinkClick r:id="rId4" tooltip="Математический анализ"/>
              </a:rPr>
              <a:t>математический анализ</a:t>
            </a:r>
            <a:r>
              <a:rPr lang="ru-RU" altLang="ru-RU" sz="2400" dirty="0">
                <a:cs typeface="Arial" panose="020B0604020202020204" pitchFamily="34" charset="0"/>
              </a:rPr>
              <a:t> — дифференциальное и интегральное исчисления (см. </a:t>
            </a:r>
            <a:r>
              <a:rPr lang="ru-RU" altLang="ru-RU" sz="2400" dirty="0">
                <a:cs typeface="Arial" panose="020B0604020202020204" pitchFamily="34" charset="0"/>
                <a:hlinkClick r:id="rId5" tooltip="Математический анализ"/>
              </a:rPr>
              <a:t>исторический очерк</a:t>
            </a:r>
            <a:r>
              <a:rPr lang="ru-RU" altLang="ru-RU" sz="2400" dirty="0">
                <a:cs typeface="Arial" panose="020B0604020202020204" pitchFamily="34" charset="0"/>
              </a:rPr>
              <a:t>), основанные на </a:t>
            </a:r>
            <a:r>
              <a:rPr lang="ru-RU" altLang="ru-RU" sz="2400" dirty="0">
                <a:cs typeface="Arial" panose="020B0604020202020204" pitchFamily="34" charset="0"/>
                <a:hlinkClick r:id="rId6" tooltip="Бесконечно малое"/>
              </a:rPr>
              <a:t>бесконечно </a:t>
            </a:r>
            <a:r>
              <a:rPr lang="ru-RU" altLang="ru-RU" sz="2400" dirty="0" smtClean="0">
                <a:cs typeface="Arial" panose="020B0604020202020204" pitchFamily="34" charset="0"/>
                <a:hlinkClick r:id="rId6" tooltip="Бесконечно малое"/>
              </a:rPr>
              <a:t>малых</a:t>
            </a:r>
            <a:r>
              <a:rPr lang="ru-RU" altLang="ru-RU" sz="2400" dirty="0" smtClean="0">
                <a:cs typeface="Arial" panose="020B0604020202020204" pitchFamily="34" charset="0"/>
              </a:rPr>
              <a:t>.</a:t>
            </a:r>
            <a:endParaRPr lang="ru-RU" altLang="ru-RU" sz="24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cs typeface="Arial" panose="020B0604020202020204" pitchFamily="34" charset="0"/>
              </a:rPr>
              <a:t>Лейбниц создал </a:t>
            </a:r>
            <a:r>
              <a:rPr lang="ru-RU" altLang="ru-RU" sz="2400" dirty="0">
                <a:cs typeface="Arial" panose="020B0604020202020204" pitchFamily="34" charset="0"/>
                <a:hlinkClick r:id="rId7" tooltip="Комбинаторика"/>
              </a:rPr>
              <a:t>комбинаторику</a:t>
            </a:r>
            <a:r>
              <a:rPr lang="ru-RU" altLang="ru-RU" sz="2400" dirty="0">
                <a:cs typeface="Arial" panose="020B0604020202020204" pitchFamily="34" charset="0"/>
              </a:rPr>
              <a:t> как </a:t>
            </a:r>
            <a:r>
              <a:rPr lang="ru-RU" altLang="ru-RU" sz="2400" dirty="0" smtClean="0">
                <a:cs typeface="Arial" panose="020B0604020202020204" pitchFamily="34" charset="0"/>
              </a:rPr>
              <a:t>науку.</a:t>
            </a:r>
            <a:endParaRPr lang="ru-RU" altLang="ru-RU" sz="24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cs typeface="Arial" panose="020B0604020202020204" pitchFamily="34" charset="0"/>
              </a:rPr>
              <a:t>Он заложил основы </a:t>
            </a:r>
            <a:r>
              <a:rPr lang="ru-RU" altLang="ru-RU" sz="2400" dirty="0">
                <a:cs typeface="Arial" panose="020B0604020202020204" pitchFamily="34" charset="0"/>
                <a:hlinkClick r:id="rId8" tooltip="Математическая логика"/>
              </a:rPr>
              <a:t>математической </a:t>
            </a:r>
            <a:r>
              <a:rPr lang="ru-RU" altLang="ru-RU" sz="2400" dirty="0" smtClean="0">
                <a:cs typeface="Arial" panose="020B0604020202020204" pitchFamily="34" charset="0"/>
                <a:hlinkClick r:id="rId8" tooltip="Математическая логика"/>
              </a:rPr>
              <a:t>логики</a:t>
            </a:r>
            <a:r>
              <a:rPr lang="ru-RU" altLang="ru-RU" sz="2400" dirty="0" smtClean="0">
                <a:cs typeface="Arial" panose="020B0604020202020204" pitchFamily="34" charset="0"/>
              </a:rPr>
              <a:t>.</a:t>
            </a:r>
            <a:endParaRPr lang="ru-RU" altLang="ru-RU" sz="24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cs typeface="Arial" panose="020B0604020202020204" pitchFamily="34" charset="0"/>
              </a:rPr>
              <a:t>Описал </a:t>
            </a:r>
            <a:r>
              <a:rPr lang="ru-RU" altLang="ru-RU" sz="2400" dirty="0">
                <a:cs typeface="Arial" panose="020B0604020202020204" pitchFamily="34" charset="0"/>
                <a:hlinkClick r:id="rId9" tooltip="Двоичная система счисления"/>
              </a:rPr>
              <a:t>двоичную систему счисления</a:t>
            </a:r>
            <a:r>
              <a:rPr lang="ru-RU" altLang="ru-RU" sz="2400" dirty="0">
                <a:cs typeface="Arial" panose="020B0604020202020204" pitchFamily="34" charset="0"/>
              </a:rPr>
              <a:t> с цифрами 0 и </a:t>
            </a:r>
            <a:r>
              <a:rPr lang="ru-RU" altLang="ru-RU" sz="2400" dirty="0" smtClean="0">
                <a:cs typeface="Arial" panose="020B0604020202020204" pitchFamily="34" charset="0"/>
              </a:rPr>
              <a:t>1.</a:t>
            </a:r>
            <a:endParaRPr lang="ru-RU" altLang="ru-RU" sz="24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cs typeface="Arial" panose="020B0604020202020204" pitchFamily="34" charset="0"/>
              </a:rPr>
              <a:t>В </a:t>
            </a:r>
            <a:r>
              <a:rPr lang="ru-RU" altLang="ru-RU" sz="2400" dirty="0">
                <a:cs typeface="Arial" panose="020B0604020202020204" pitchFamily="34" charset="0"/>
                <a:hlinkClick r:id="rId10" tooltip="Механика"/>
              </a:rPr>
              <a:t>механике</a:t>
            </a:r>
            <a:r>
              <a:rPr lang="ru-RU" altLang="ru-RU" sz="2400" dirty="0">
                <a:cs typeface="Arial" panose="020B0604020202020204" pitchFamily="34" charset="0"/>
              </a:rPr>
              <a:t> ввёл понятие «живой силы» (прообраз современного понятия </a:t>
            </a:r>
            <a:r>
              <a:rPr lang="ru-RU" altLang="ru-RU" sz="2400" dirty="0">
                <a:cs typeface="Arial" panose="020B0604020202020204" pitchFamily="34" charset="0"/>
                <a:hlinkClick r:id="rId11" tooltip="Кинетическая энергия"/>
              </a:rPr>
              <a:t>кинетической энергии</a:t>
            </a:r>
            <a:r>
              <a:rPr lang="ru-RU" altLang="ru-RU" sz="2400" dirty="0">
                <a:cs typeface="Arial" panose="020B0604020202020204" pitchFamily="34" charset="0"/>
              </a:rPr>
              <a:t>) и сформулировал </a:t>
            </a:r>
            <a:r>
              <a:rPr lang="ru-RU" altLang="ru-RU" sz="2400" dirty="0">
                <a:cs typeface="Arial" panose="020B0604020202020204" pitchFamily="34" charset="0"/>
                <a:hlinkClick r:id="rId12" tooltip="Закон сохранения энергии"/>
              </a:rPr>
              <a:t>закон сохранения </a:t>
            </a:r>
            <a:r>
              <a:rPr lang="ru-RU" altLang="ru-RU" sz="2400" dirty="0" smtClean="0">
                <a:cs typeface="Arial" panose="020B0604020202020204" pitchFamily="34" charset="0"/>
                <a:hlinkClick r:id="rId12" tooltip="Закон сохранения энергии"/>
              </a:rPr>
              <a:t>энергии</a:t>
            </a:r>
            <a:r>
              <a:rPr lang="ru-RU" altLang="ru-RU" sz="2400" dirty="0" smtClean="0">
                <a:cs typeface="Arial" panose="020B0604020202020204" pitchFamily="34" charset="0"/>
              </a:rPr>
              <a:t>.</a:t>
            </a:r>
            <a:endParaRPr lang="ru-RU" altLang="ru-RU" sz="24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cs typeface="Arial" panose="020B0604020202020204" pitchFamily="34" charset="0"/>
              </a:rPr>
              <a:t>В </a:t>
            </a:r>
            <a:r>
              <a:rPr lang="ru-RU" altLang="ru-RU" sz="2400" dirty="0">
                <a:cs typeface="Arial" panose="020B0604020202020204" pitchFamily="34" charset="0"/>
                <a:hlinkClick r:id="rId13" tooltip="Психология"/>
              </a:rPr>
              <a:t>психологии</a:t>
            </a:r>
            <a:r>
              <a:rPr lang="ru-RU" altLang="ru-RU" sz="2400" dirty="0">
                <a:cs typeface="Arial" panose="020B0604020202020204" pitchFamily="34" charset="0"/>
              </a:rPr>
              <a:t> выдвинул понятие бессознательно «малых </a:t>
            </a:r>
            <a:r>
              <a:rPr lang="ru-RU" altLang="ru-RU" sz="2400" dirty="0">
                <a:cs typeface="Arial" panose="020B0604020202020204" pitchFamily="34" charset="0"/>
                <a:hlinkClick r:id="rId14" tooltip="Перцепция"/>
              </a:rPr>
              <a:t>перцепций</a:t>
            </a:r>
            <a:r>
              <a:rPr lang="ru-RU" altLang="ru-RU" sz="2400" dirty="0">
                <a:cs typeface="Arial" panose="020B0604020202020204" pitchFamily="34" charset="0"/>
              </a:rPr>
              <a:t>» и развил учение о </a:t>
            </a:r>
            <a:r>
              <a:rPr lang="ru-RU" altLang="ru-RU" sz="2400" dirty="0">
                <a:cs typeface="Arial" panose="020B0604020202020204" pitchFamily="34" charset="0"/>
                <a:hlinkClick r:id="rId15" tooltip="Бессознательное"/>
              </a:rPr>
              <a:t>бессознательной</a:t>
            </a:r>
            <a:r>
              <a:rPr lang="ru-RU" altLang="ru-RU" sz="2400" dirty="0">
                <a:cs typeface="Arial" panose="020B0604020202020204" pitchFamily="34" charset="0"/>
              </a:rPr>
              <a:t> психической </a:t>
            </a:r>
            <a:r>
              <a:rPr lang="ru-RU" altLang="ru-RU" sz="2400" dirty="0" smtClean="0">
                <a:cs typeface="Arial" panose="020B0604020202020204" pitchFamily="34" charset="0"/>
              </a:rPr>
              <a:t>жизни</a:t>
            </a:r>
            <a:r>
              <a:rPr lang="ru-RU" alt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811" name="Picture 3" descr="Перейти к разделу «#Спор между Лейбницем и Ньютоном»">
            <a:hlinkClick r:id="rId3" tooltip="#Спор между Лейбницем и Ньютоном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-4572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9527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78581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введением новой переменной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Решите уравнение:</a:t>
            </a:r>
            <a:endParaRPr 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Ответ: х</a:t>
            </a:r>
            <a:r>
              <a:rPr lang="ru-RU" sz="2400" b="1" baseline="-25000" dirty="0" smtClean="0">
                <a:solidFill>
                  <a:srgbClr val="00B050"/>
                </a:solidFill>
              </a:rPr>
              <a:t>1 </a:t>
            </a:r>
            <a:r>
              <a:rPr lang="ru-RU" sz="2400" b="1" dirty="0" smtClean="0">
                <a:solidFill>
                  <a:srgbClr val="00B050"/>
                </a:solidFill>
              </a:rPr>
              <a:t>= 1/3, х</a:t>
            </a:r>
            <a:r>
              <a:rPr lang="ru-RU" sz="2400" b="1" baseline="-25000" dirty="0" smtClean="0">
                <a:solidFill>
                  <a:srgbClr val="00B050"/>
                </a:solidFill>
              </a:rPr>
              <a:t>2</a:t>
            </a:r>
            <a:r>
              <a:rPr lang="ru-RU" sz="2400" b="1" dirty="0" smtClean="0">
                <a:solidFill>
                  <a:srgbClr val="00B050"/>
                </a:solidFill>
              </a:rPr>
              <a:t> = 9.</a:t>
            </a: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571613"/>
          <a:ext cx="8643998" cy="4690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5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6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уравнения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Пояснения и применяемые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формулы: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668">
                <a:tc rowSpan="7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Обозначим: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668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Решим</a:t>
                      </a:r>
                      <a:r>
                        <a:rPr lang="ru-RU" b="1" baseline="0" dirty="0" smtClean="0"/>
                        <a:t> квадратное уравнение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75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968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18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186">
                <a:tc vMerge="1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3064">
                <a:tc vMerge="1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Левая</a:t>
                      </a:r>
                      <a:r>
                        <a:rPr lang="ru-RU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и правая часть уравнения приведена к логарифму по одному основанию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929058" y="1071546"/>
          <a:ext cx="28860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5" name="Формула" r:id="rId3" imgW="1206360" imgH="241200" progId="Equation.3">
                  <p:embed/>
                </p:oleObj>
              </mc:Choice>
              <mc:Fallback>
                <p:oleObj name="Формула" r:id="rId3" imgW="12063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071546"/>
                        <a:ext cx="288607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2"/>
          <p:cNvGraphicFramePr>
            <a:graphicFrameLocks noChangeAspect="1"/>
          </p:cNvGraphicFramePr>
          <p:nvPr/>
        </p:nvGraphicFramePr>
        <p:xfrm>
          <a:off x="6643702" y="2285992"/>
          <a:ext cx="17827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6" name="Формула" r:id="rId5" imgW="596880" imgH="228600" progId="Equation.3">
                  <p:embed/>
                </p:oleObj>
              </mc:Choice>
              <mc:Fallback>
                <p:oleObj name="Формула" r:id="rId5" imgW="5968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2285992"/>
                        <a:ext cx="1782762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500034" y="2285992"/>
          <a:ext cx="331470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7" name="Формула" r:id="rId7" imgW="1206360" imgH="241200" progId="Equation.3">
                  <p:embed/>
                </p:oleObj>
              </mc:Choice>
              <mc:Fallback>
                <p:oleObj name="Формула" r:id="rId7" imgW="120636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285992"/>
                        <a:ext cx="331470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428596" y="2714621"/>
          <a:ext cx="3714776" cy="20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8" name="Формула" r:id="rId8" imgW="1930320" imgH="1295280" progId="Equation.3">
                  <p:embed/>
                </p:oleObj>
              </mc:Choice>
              <mc:Fallback>
                <p:oleObj name="Формула" r:id="rId8" imgW="1930320" imgH="12952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714621"/>
                        <a:ext cx="3714776" cy="200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357818" y="3000372"/>
          <a:ext cx="24177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9" name="Формула" r:id="rId10" imgW="825480" imgH="203040" progId="Equation.3">
                  <p:embed/>
                </p:oleObj>
              </mc:Choice>
              <mc:Fallback>
                <p:oleObj name="Формула" r:id="rId10" imgW="825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3000372"/>
                        <a:ext cx="2417763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5143504" y="3500438"/>
          <a:ext cx="27527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0" name="Формула" r:id="rId12" imgW="939600" imgH="431640" progId="Equation.3">
                  <p:embed/>
                </p:oleObj>
              </mc:Choice>
              <mc:Fallback>
                <p:oleObj name="Формула" r:id="rId12" imgW="93960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3500438"/>
                        <a:ext cx="27527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85720" y="4714884"/>
          <a:ext cx="2214578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1" name="Формула" r:id="rId14" imgW="1002960" imgH="876240" progId="Equation.3">
                  <p:embed/>
                </p:oleObj>
              </mc:Choice>
              <mc:Fallback>
                <p:oleObj name="Формула" r:id="rId14" imgW="1002960" imgH="8762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714884"/>
                        <a:ext cx="2214578" cy="164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468562" y="4714884"/>
          <a:ext cx="2174875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2" name="Формула" r:id="rId16" imgW="965160" imgH="672840" progId="Equation.3">
                  <p:embed/>
                </p:oleObj>
              </mc:Choice>
              <mc:Fallback>
                <p:oleObj name="Формула" r:id="rId16" imgW="965160" imgH="6728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2" y="4714884"/>
                        <a:ext cx="2174875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5572132" y="4643446"/>
          <a:ext cx="19526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3" name="Формула" r:id="rId18" imgW="711000" imgH="241200" progId="Equation.3">
                  <p:embed/>
                </p:oleObj>
              </mc:Choice>
              <mc:Fallback>
                <p:oleObj name="Формула" r:id="rId18" imgW="71100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4643446"/>
                        <a:ext cx="19526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надо знать и уметь,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того, чтобы решить логарифмическое уравнение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714625"/>
            <a:ext cx="5186363" cy="34115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Знать определение логарифма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Уметь решать квадратное уравнение.</a:t>
            </a:r>
          </a:p>
          <a:p>
            <a:pPr marL="457200" indent="-457200">
              <a:buNone/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28" name="Текст 4"/>
          <p:cNvSpPr>
            <a:spLocks noGrp="1"/>
          </p:cNvSpPr>
          <p:nvPr>
            <p:ph type="body" sz="quarter" idx="3"/>
          </p:nvPr>
        </p:nvSpPr>
        <p:spPr>
          <a:xfrm rot="18579801" flipV="1">
            <a:off x="6154737" y="4225926"/>
            <a:ext cx="2335213" cy="1096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1" name="Picture 1" descr="C:\Documents and Settings\User\Мои документы\Мои рисунки\imagesCA7RG5P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429000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сами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371475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428596" y="1428750"/>
          <a:ext cx="4178329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name="Формула" r:id="rId3" imgW="1612800" imgH="609480" progId="Equation.3">
                  <p:embed/>
                </p:oleObj>
              </mc:Choice>
              <mc:Fallback>
                <p:oleObj name="Формула" r:id="rId3" imgW="1612800" imgH="609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428750"/>
                        <a:ext cx="4178329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857620" y="2643188"/>
          <a:ext cx="448469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Формула" r:id="rId5" imgW="1625400" imgH="482400" progId="Equation.3">
                  <p:embed/>
                </p:oleObj>
              </mc:Choice>
              <mc:Fallback>
                <p:oleObj name="Формула" r:id="rId5" imgW="162540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2643188"/>
                        <a:ext cx="4484692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58" y="4357694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0,0016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х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4, x</a:t>
            </a:r>
            <a:r>
              <a:rPr lang="en-US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5143512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х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0,008, x</a:t>
            </a:r>
            <a:r>
              <a:rPr lang="en-US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25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928794" y="357166"/>
            <a:ext cx="52864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Решите </a:t>
            </a:r>
            <a:r>
              <a:rPr lang="ru-RU" sz="36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уравнения:</a:t>
            </a:r>
          </a:p>
        </p:txBody>
      </p:sp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214313" y="1214422"/>
          <a:ext cx="5643562" cy="284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Формула" r:id="rId3" imgW="2247840" imgH="1307880" progId="Equation.3">
                  <p:embed/>
                </p:oleObj>
              </mc:Choice>
              <mc:Fallback>
                <p:oleObj name="Формула" r:id="rId3" imgW="2247840" imgH="13078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14422"/>
                        <a:ext cx="5643562" cy="2846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121150" y="3714753"/>
          <a:ext cx="4808568" cy="280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5" name="Формула" r:id="rId5" imgW="1752480" imgH="1206360" progId="Equation.3">
                  <p:embed/>
                </p:oleObj>
              </mc:Choice>
              <mc:Fallback>
                <p:oleObj name="Формула" r:id="rId5" imgW="1752480" imgH="1206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3714753"/>
                        <a:ext cx="4808568" cy="2801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3178175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+mn-lt"/>
              </a:rPr>
              <a:t>Проблема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?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ru-RU" sz="2500" b="1" dirty="0"/>
          </a:p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sz="2500" b="1" dirty="0"/>
              <a:t>                          </a:t>
            </a:r>
            <a:endParaRPr lang="ru-RU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>
            <a:off x="3779838" y="836613"/>
            <a:ext cx="17287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5508625" y="404813"/>
            <a:ext cx="299246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+mn-lt"/>
              </a:rPr>
              <a:t>Цель</a:t>
            </a:r>
            <a:r>
              <a:rPr lang="en-US" sz="3600" b="1" dirty="0">
                <a:solidFill>
                  <a:srgbClr val="7030A0"/>
                </a:solidFill>
                <a:latin typeface="+mn-lt"/>
              </a:rPr>
              <a:t>?</a:t>
            </a: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785786" y="2263775"/>
          <a:ext cx="400052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1" name="Формула" r:id="rId3" imgW="1143000" imgH="342720" progId="Equation.3">
                  <p:embed/>
                </p:oleObj>
              </mc:Choice>
              <mc:Fallback>
                <p:oleObj name="Формула" r:id="rId3" imgW="1143000" imgH="342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263775"/>
                        <a:ext cx="400052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714744" y="3286124"/>
          <a:ext cx="44942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name="Формула" r:id="rId5" imgW="1638000" imgH="228600" progId="Equation.3">
                  <p:embed/>
                </p:oleObj>
              </mc:Choice>
              <mc:Fallback>
                <p:oleObj name="Формула" r:id="rId5" imgW="16380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3286124"/>
                        <a:ext cx="449421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857488" y="4500570"/>
          <a:ext cx="3786214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" name="Формула" r:id="rId7" imgW="952200" imgH="431640" progId="Equation.3">
                  <p:embed/>
                </p:oleObj>
              </mc:Choice>
              <mc:Fallback>
                <p:oleObj name="Формула" r:id="rId7" imgW="9522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4500570"/>
                        <a:ext cx="3786214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98" cy="78581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приведением к одному основанию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8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ru-RU" sz="2400" b="1" dirty="0" smtClean="0">
                <a:solidFill>
                  <a:srgbClr val="00B050"/>
                </a:solidFill>
              </a:rPr>
              <a:t>Решите уравнение: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Приведём все логарифмы к основанию 2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по свойству логарифма: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Подставим в исходное уравнение полученные результаты:</a:t>
            </a:r>
          </a:p>
          <a:p>
            <a:pPr eaLnBrk="1" hangingPunct="1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786182" y="1214422"/>
          <a:ext cx="4429156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5" name="Формула" r:id="rId3" imgW="1726920" imgH="228600" progId="Equation.3">
                  <p:embed/>
                </p:oleObj>
              </mc:Choice>
              <mc:Fallback>
                <p:oleObj name="Формула" r:id="rId3" imgW="172692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1214422"/>
                        <a:ext cx="4429156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3714744" y="2143116"/>
          <a:ext cx="2397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6" name="Формула" r:id="rId5" imgW="952200" imgH="431640" progId="Equation.3">
                  <p:embed/>
                </p:oleObj>
              </mc:Choice>
              <mc:Fallback>
                <p:oleObj name="Формула" r:id="rId5" imgW="9522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2143116"/>
                        <a:ext cx="23971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00034" y="3571876"/>
          <a:ext cx="713425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7" name="Формула" r:id="rId7" imgW="2781000" imgH="431640" progId="Equation.3">
                  <p:embed/>
                </p:oleObj>
              </mc:Choice>
              <mc:Fallback>
                <p:oleObj name="Формула" r:id="rId7" imgW="278100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571876"/>
                        <a:ext cx="7134253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500034" y="4786322"/>
          <a:ext cx="409892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8" name="Формула" r:id="rId9" imgW="1714320" imgH="431640" progId="Equation.3">
                  <p:embed/>
                </p:oleObj>
              </mc:Choice>
              <mc:Fallback>
                <p:oleObj name="Формула" r:id="rId9" imgW="17143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786322"/>
                        <a:ext cx="4098925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571472" y="5643578"/>
          <a:ext cx="352266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Формула" r:id="rId11" imgW="1473120" imgH="431640" progId="Equation.3">
                  <p:embed/>
                </p:oleObj>
              </mc:Choice>
              <mc:Fallback>
                <p:oleObj name="Формула" r:id="rId11" imgW="147312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643578"/>
                        <a:ext cx="3522663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571472" y="2786058"/>
          <a:ext cx="712787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name="Формула" r:id="rId13" imgW="2831760" imgH="457200" progId="Equation.3">
                  <p:embed/>
                </p:oleObj>
              </mc:Choice>
              <mc:Fallback>
                <p:oleObj name="Формула" r:id="rId13" imgW="283176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786058"/>
                        <a:ext cx="7127875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214678" y="2143116"/>
            <a:ext cx="3357586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98" cy="78581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логарифмического уравнения приведением к одному основанию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eaLnBrk="1" hangingPunct="1">
              <a:buNone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Ответ: х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1</a:t>
            </a:r>
            <a:r>
              <a:rPr lang="ru-RU" sz="2000" b="1" dirty="0" smtClean="0">
                <a:solidFill>
                  <a:srgbClr val="00B050"/>
                </a:solidFill>
              </a:rPr>
              <a:t> = 4, х</a:t>
            </a:r>
            <a:r>
              <a:rPr lang="ru-RU" sz="2000" b="1" baseline="-25000" dirty="0" smtClean="0">
                <a:solidFill>
                  <a:srgbClr val="00B050"/>
                </a:solidFill>
              </a:rPr>
              <a:t>2</a:t>
            </a:r>
            <a:r>
              <a:rPr lang="ru-RU" sz="2000" b="1" dirty="0" smtClean="0">
                <a:solidFill>
                  <a:srgbClr val="00B050"/>
                </a:solidFill>
              </a:rPr>
              <a:t> = 0,25</a:t>
            </a:r>
          </a:p>
          <a:p>
            <a:pPr eaLnBrk="1" hangingPunct="1"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1472" y="1928802"/>
          <a:ext cx="25288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Формула" r:id="rId3" imgW="1002960" imgH="431640" progId="Equation.3">
                  <p:embed/>
                </p:oleObj>
              </mc:Choice>
              <mc:Fallback>
                <p:oleObj name="Формула" r:id="rId3" imgW="100296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928802"/>
                        <a:ext cx="252888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71472" y="2786058"/>
          <a:ext cx="1984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4" name="Формула" r:id="rId5" imgW="787320" imgH="228600" progId="Equation.3">
                  <p:embed/>
                </p:oleObj>
              </mc:Choice>
              <mc:Fallback>
                <p:oleObj name="Формула" r:id="rId5" imgW="78732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786058"/>
                        <a:ext cx="19843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642910" y="3214686"/>
          <a:ext cx="16002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5" name="Формула" r:id="rId7" imgW="634680" imgH="228600" progId="Equation.3">
                  <p:embed/>
                </p:oleObj>
              </mc:Choice>
              <mc:Fallback>
                <p:oleObj name="Формула" r:id="rId7" imgW="6346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214686"/>
                        <a:ext cx="16002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11"/>
          <p:cNvGraphicFramePr>
            <a:graphicFrameLocks noChangeAspect="1"/>
          </p:cNvGraphicFramePr>
          <p:nvPr/>
        </p:nvGraphicFramePr>
        <p:xfrm>
          <a:off x="500034" y="1142984"/>
          <a:ext cx="37147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6" name="Формула" r:id="rId9" imgW="1473120" imgH="431640" progId="Equation.3">
                  <p:embed/>
                </p:oleObj>
              </mc:Choice>
              <mc:Fallback>
                <p:oleObj name="Формула" r:id="rId9" imgW="147312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37147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43372" y="1285860"/>
            <a:ext cx="45720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Приведём подобные</a:t>
            </a:r>
          </a:p>
          <a:p>
            <a:endParaRPr lang="ru-RU" sz="20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Умножим обе части уравнения на </a:t>
            </a:r>
          </a:p>
          <a:p>
            <a:endParaRPr lang="ru-RU" sz="2000" b="1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Разделим обе части уравнения на 12</a:t>
            </a:r>
            <a:endParaRPr lang="en-US" sz="2000" b="1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Получили уравнение вида: х</a:t>
            </a:r>
            <a:r>
              <a:rPr lang="ru-RU" sz="2000" b="1" baseline="30000" dirty="0" smtClean="0">
                <a:solidFill>
                  <a:srgbClr val="002060"/>
                </a:solidFill>
                <a:latin typeface="+mn-lt"/>
              </a:rPr>
              <a:t>2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= а</a:t>
            </a:r>
          </a:p>
          <a:p>
            <a:endParaRPr lang="ru-RU" sz="2000" b="1" dirty="0" smtClean="0">
              <a:solidFill>
                <a:srgbClr val="002060"/>
              </a:solidFill>
              <a:latin typeface="+mn-lt"/>
            </a:endParaRPr>
          </a:p>
          <a:p>
            <a:endParaRPr lang="ru-RU" sz="2000" b="1" dirty="0" smtClean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5357818" y="2214554"/>
          <a:ext cx="16002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7" name="Формула" r:id="rId11" imgW="634680" imgH="228600" progId="Equation.3">
                  <p:embed/>
                </p:oleObj>
              </mc:Choice>
              <mc:Fallback>
                <p:oleObj name="Формула" r:id="rId11" imgW="63468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2214554"/>
                        <a:ext cx="16002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571472" y="4143380"/>
          <a:ext cx="249713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8" name="Формула" r:id="rId13" imgW="990360" imgH="698400" progId="Equation.3">
                  <p:embed/>
                </p:oleObj>
              </mc:Choice>
              <mc:Fallback>
                <p:oleObj name="Формула" r:id="rId13" imgW="990360" imgH="6984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143380"/>
                        <a:ext cx="2497138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3214678" y="4071942"/>
          <a:ext cx="3683000" cy="148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9" name="Формула" r:id="rId15" imgW="1460160" imgH="901440" progId="Equation.3">
                  <p:embed/>
                </p:oleObj>
              </mc:Choice>
              <mc:Fallback>
                <p:oleObj name="Формула" r:id="rId15" imgW="1460160" imgH="9014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4071942"/>
                        <a:ext cx="3683000" cy="148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Методы решения логарифмических уравнений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Решение уравнений по свойствам логарифма.</a:t>
            </a:r>
            <a:endParaRPr lang="ru-RU" dirty="0" smtClean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B050"/>
                </a:solidFill>
              </a:rPr>
              <a:t>Решение уравнений по  определению  логарифма</a:t>
            </a:r>
            <a:endParaRPr lang="ru-RU" dirty="0" smtClean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Решение уравнений  заменой переменной.</a:t>
            </a:r>
            <a:endParaRPr lang="ru-RU" dirty="0" smtClean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B050"/>
                </a:solidFill>
              </a:rPr>
              <a:t>Приведение обоих частей уравнения к логарифму по одному основанию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ru-RU" sz="2500" b="1" dirty="0"/>
          </a:p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sz="2500" b="1" dirty="0"/>
              <a:t>                  </a:t>
            </a:r>
            <a:r>
              <a:rPr lang="ru-RU" sz="2500" b="1" dirty="0" smtClean="0"/>
              <a:t>                                         </a:t>
            </a:r>
          </a:p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sz="2500" b="1" dirty="0" smtClean="0"/>
              <a:t>                         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</a:p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</a:t>
            </a:r>
            <a:r>
              <a:rPr lang="ru-RU" sz="2500" b="1" dirty="0" smtClean="0"/>
              <a:t>    </a:t>
            </a:r>
            <a:endParaRPr lang="ru-RU" sz="1800" b="1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428596" y="1142984"/>
          <a:ext cx="45783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8" name="Формула" r:id="rId3" imgW="1307880" imgH="228600" progId="Equation.3">
                  <p:embed/>
                </p:oleObj>
              </mc:Choice>
              <mc:Fallback>
                <p:oleObj name="Формула" r:id="rId3" imgW="13078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142984"/>
                        <a:ext cx="457835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Первичное закрепление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00034" y="1643050"/>
          <a:ext cx="36115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9" name="Формула" r:id="rId5" imgW="1434960" imgH="431640" progId="Equation.3">
                  <p:embed/>
                </p:oleObj>
              </mc:Choice>
              <mc:Fallback>
                <p:oleObj name="Формула" r:id="rId5" imgW="14349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643050"/>
                        <a:ext cx="3611562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55613" y="2065338"/>
          <a:ext cx="46672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0" name="Формула" r:id="rId7" imgW="1333440" imgH="431640" progId="Equation.3">
                  <p:embed/>
                </p:oleObj>
              </mc:Choice>
              <mc:Fallback>
                <p:oleObj name="Формула" r:id="rId7" imgW="13334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2065338"/>
                        <a:ext cx="4667250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500034" y="3000372"/>
          <a:ext cx="33226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1" name="Формула" r:id="rId9" imgW="1282680" imgH="241200" progId="Equation.3">
                  <p:embed/>
                </p:oleObj>
              </mc:Choice>
              <mc:Fallback>
                <p:oleObj name="Формула" r:id="rId9" imgW="128268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000372"/>
                        <a:ext cx="3322638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71472" y="3571876"/>
          <a:ext cx="38496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2" name="Формула" r:id="rId11" imgW="1485720" imgH="241200" progId="Equation.3">
                  <p:embed/>
                </p:oleObj>
              </mc:Choice>
              <mc:Fallback>
                <p:oleObj name="Формула" r:id="rId11" imgW="148572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571876"/>
                        <a:ext cx="3849688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899150" y="3584575"/>
          <a:ext cx="14811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3" name="Формула" r:id="rId13" imgW="571320" imgH="228600" progId="Equation.3">
                  <p:embed/>
                </p:oleObj>
              </mc:Choice>
              <mc:Fallback>
                <p:oleObj name="Формула" r:id="rId13" imgW="57132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3584575"/>
                        <a:ext cx="1481138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406400" y="4071938"/>
          <a:ext cx="3762375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4" name="Формула" r:id="rId15" imgW="1955520" imgH="1295280" progId="Equation.3">
                  <p:embed/>
                </p:oleObj>
              </mc:Choice>
              <mc:Fallback>
                <p:oleObj name="Формула" r:id="rId15" imgW="1955520" imgH="12952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071938"/>
                        <a:ext cx="3762375" cy="200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11"/>
          <p:cNvGraphicFramePr>
            <a:graphicFrameLocks noChangeAspect="1"/>
          </p:cNvGraphicFramePr>
          <p:nvPr/>
        </p:nvGraphicFramePr>
        <p:xfrm>
          <a:off x="4214810" y="4214818"/>
          <a:ext cx="218598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5" name="Формула" r:id="rId17" imgW="990360" imgH="1091880" progId="Equation.3">
                  <p:embed/>
                </p:oleObj>
              </mc:Choice>
              <mc:Fallback>
                <p:oleObj name="Формула" r:id="rId17" imgW="990360" imgH="1091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4214818"/>
                        <a:ext cx="2185988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6572264" y="5072074"/>
          <a:ext cx="2130425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6" name="Формула" r:id="rId19" imgW="965160" imgH="672840" progId="Equation.3">
                  <p:embed/>
                </p:oleObj>
              </mc:Choice>
              <mc:Fallback>
                <p:oleObj name="Формула" r:id="rId19" imgW="965160" imgH="6728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5072074"/>
                        <a:ext cx="2130425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00034" y="6215082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Ответ: х</a:t>
            </a:r>
            <a:r>
              <a:rPr lang="ru-RU" sz="2400" b="1" baseline="-25000" dirty="0" smtClean="0">
                <a:solidFill>
                  <a:srgbClr val="00B050"/>
                </a:solidFill>
                <a:latin typeface="+mn-lt"/>
              </a:rPr>
              <a:t>1 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=         , х</a:t>
            </a:r>
            <a:r>
              <a:rPr lang="ru-RU" sz="2400" b="1" baseline="-25000" dirty="0" smtClean="0">
                <a:solidFill>
                  <a:srgbClr val="00B050"/>
                </a:solidFill>
                <a:latin typeface="+mn-lt"/>
              </a:rPr>
              <a:t>2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 = 25.</a:t>
            </a: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2143108" y="6215082"/>
          <a:ext cx="5032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7" name="Формула" r:id="rId21" imgW="228600" imgH="228600" progId="Equation.3">
                  <p:embed/>
                </p:oleObj>
              </mc:Choice>
              <mc:Fallback>
                <p:oleObj name="Формула" r:id="rId21" imgW="22860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6215082"/>
                        <a:ext cx="50323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ru-RU" sz="2500" b="1" dirty="0"/>
          </a:p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sz="2500" b="1" dirty="0"/>
              <a:t>                  </a:t>
            </a:r>
            <a:r>
              <a:rPr lang="ru-RU" sz="2500" b="1" dirty="0" smtClean="0"/>
              <a:t>                                         </a:t>
            </a:r>
          </a:p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sz="2500" b="1" dirty="0" smtClean="0"/>
              <a:t>                         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 4</a:t>
            </a:r>
          </a:p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623888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                     16    </a:t>
            </a:r>
            <a:r>
              <a:rPr lang="ru-RU" sz="2500" b="1" dirty="0" smtClean="0"/>
              <a:t>    </a:t>
            </a:r>
            <a:endParaRPr lang="ru-RU" sz="1800" b="1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785786" y="2263775"/>
          <a:ext cx="400052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6" name="Формула" r:id="rId3" imgW="1143000" imgH="342720" progId="Equation.3">
                  <p:embed/>
                </p:oleObj>
              </mc:Choice>
              <mc:Fallback>
                <p:oleObj name="Формула" r:id="rId3" imgW="1143000" imgH="342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263775"/>
                        <a:ext cx="400052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14348" y="3429000"/>
          <a:ext cx="44942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Формула" r:id="rId5" imgW="1638000" imgH="228600" progId="Equation.3">
                  <p:embed/>
                </p:oleObj>
              </mc:Choice>
              <mc:Fallback>
                <p:oleObj name="Формула" r:id="rId5" imgW="1638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3429000"/>
                        <a:ext cx="449421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Закрепление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9" y="2000250"/>
            <a:ext cx="2357453" cy="5715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Линейные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2000250"/>
            <a:ext cx="2500330" cy="5715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Квадратные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7" y="3071813"/>
            <a:ext cx="3214714" cy="5715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Рациональные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3071813"/>
            <a:ext cx="3214714" cy="5715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8000"/>
                </a:solidFill>
              </a:rPr>
              <a:t>Иррациональные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4143375"/>
            <a:ext cx="3286148" cy="5715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8000"/>
                </a:solidFill>
              </a:rPr>
              <a:t>Тригонометрические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4143375"/>
            <a:ext cx="3214709" cy="5715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Показательные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5072074"/>
            <a:ext cx="2928959" cy="7143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Логарифмические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4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1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357166"/>
            <a:ext cx="6429420" cy="1143008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Уравнения.</a:t>
            </a:r>
            <a:endParaRPr lang="ru-RU" sz="5400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2643174" y="1643050"/>
            <a:ext cx="500066" cy="2143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857488" y="2071678"/>
            <a:ext cx="1571636" cy="4286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679289" y="1535893"/>
            <a:ext cx="500066" cy="4286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4500562" y="1928802"/>
            <a:ext cx="1571636" cy="7143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893207" y="2750339"/>
            <a:ext cx="2643206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7" idx="2"/>
          </p:cNvCxnSpPr>
          <p:nvPr/>
        </p:nvCxnSpPr>
        <p:spPr>
          <a:xfrm rot="16200000" flipH="1">
            <a:off x="3500429" y="2643183"/>
            <a:ext cx="2643206" cy="3571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2714612" y="3214686"/>
            <a:ext cx="364333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 для глаз</a:t>
            </a:r>
            <a:endParaRPr lang="ru-RU" b="1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Сильно зажмурьте глаза, откройте глаза и посмотрите на предмет перед Вами (повторите 5 раз).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</a:rPr>
              <a:t>Закройте глаза, откройте глаза, посмотрите направо, посмотрите налево (повторите 5 раз).</a:t>
            </a:r>
          </a:p>
          <a:p>
            <a:pPr>
              <a:buNone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50"/>
                </a:solidFill>
              </a:rPr>
              <a:t>Сильно зажмурьте глаза, откройте глаза и посмотрите на предмет вдали от вас (повторите 5 раз).</a:t>
            </a:r>
          </a:p>
        </p:txBody>
      </p:sp>
      <p:pic>
        <p:nvPicPr>
          <p:cNvPr id="4" name="Picture 91" descr="e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15074" y="4929198"/>
            <a:ext cx="2336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endParaRPr lang="ru-RU" sz="5400" b="1" i="1" dirty="0">
              <a:solidFill>
                <a:srgbClr val="0099CC"/>
              </a:solidFill>
            </a:endParaRPr>
          </a:p>
          <a:p>
            <a:pPr algn="ctr">
              <a:buFont typeface="Wingdings 3" pitchFamily="18" charset="2"/>
              <a:buNone/>
            </a:pPr>
            <a:r>
              <a:rPr lang="ru-RU" sz="5400" b="1" i="1" dirty="0">
                <a:solidFill>
                  <a:srgbClr val="0099CC"/>
                </a:solidFill>
              </a:rPr>
              <a:t>Логарифмическая </a:t>
            </a:r>
            <a:r>
              <a:rPr lang="ru-RU" sz="5400" b="1" i="1" dirty="0" smtClean="0">
                <a:solidFill>
                  <a:srgbClr val="0099CC"/>
                </a:solidFill>
              </a:rPr>
              <a:t>спираль</a:t>
            </a:r>
            <a:endParaRPr lang="ru-RU" sz="5400" b="1" i="1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55006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4"/>
          <p:cNvSpPr>
            <a:spLocks noChangeArrowheads="1"/>
          </p:cNvSpPr>
          <p:nvPr/>
        </p:nvSpPr>
        <p:spPr bwMode="auto">
          <a:xfrm>
            <a:off x="4714875" y="2571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latin typeface="Lucida Sans Unicode" pitchFamily="34" charset="0"/>
              </a:rPr>
              <a:t>      – угол поворота относительно     </a:t>
            </a:r>
          </a:p>
          <a:p>
            <a:pPr eaLnBrk="1" hangingPunct="1"/>
            <a:r>
              <a:rPr lang="ru-RU">
                <a:latin typeface="Lucida Sans Unicode" pitchFamily="34" charset="0"/>
              </a:rPr>
              <a:t>     полюса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0988" y="-152400"/>
            <a:ext cx="8240712" cy="1341438"/>
          </a:xfrm>
        </p:spPr>
      </p:pic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5357813" y="3857625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u="sng">
                <a:latin typeface="Lucida Sans Unicode" pitchFamily="34" charset="0"/>
              </a:rPr>
              <a:t>или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pic>
        <p:nvPicPr>
          <p:cNvPr id="2151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1143000"/>
            <a:ext cx="46005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sp>
        <p:nvSpPr>
          <p:cNvPr id="215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sp>
        <p:nvSpPr>
          <p:cNvPr id="21516" name="Text Box 9"/>
          <p:cNvSpPr txBox="1">
            <a:spLocks noChangeArrowheads="1"/>
          </p:cNvSpPr>
          <p:nvPr/>
        </p:nvSpPr>
        <p:spPr bwMode="auto">
          <a:xfrm>
            <a:off x="5000625" y="1785938"/>
            <a:ext cx="4143375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ru-RU" sz="2000">
                <a:latin typeface="Calibri" pitchFamily="34" charset="0"/>
              </a:rPr>
              <a:t>- расстояние от полюса до     произвольной точки на спирали</a:t>
            </a:r>
            <a:endParaRPr lang="ru-RU"/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pic>
        <p:nvPicPr>
          <p:cNvPr id="2151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1857375"/>
            <a:ext cx="142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pic>
        <p:nvPicPr>
          <p:cNvPr id="21520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2571750"/>
            <a:ext cx="180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Прямоугольник 25"/>
          <p:cNvSpPr>
            <a:spLocks noChangeArrowheads="1"/>
          </p:cNvSpPr>
          <p:nvPr/>
        </p:nvSpPr>
        <p:spPr bwMode="auto">
          <a:xfrm>
            <a:off x="5214938" y="3286125"/>
            <a:ext cx="168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latin typeface="Lucida Sans Unicode" pitchFamily="34" charset="0"/>
              </a:rPr>
              <a:t>– постоянная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pic>
        <p:nvPicPr>
          <p:cNvPr id="21523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3286125"/>
            <a:ext cx="15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pic>
        <p:nvPicPr>
          <p:cNvPr id="21525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3714750"/>
            <a:ext cx="2066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Прямоугольник 30"/>
          <p:cNvSpPr>
            <a:spLocks noChangeArrowheads="1"/>
          </p:cNvSpPr>
          <p:nvPr/>
        </p:nvSpPr>
        <p:spPr bwMode="auto">
          <a:xfrm>
            <a:off x="2428875" y="4429125"/>
            <a:ext cx="7000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>
                <a:solidFill>
                  <a:srgbClr val="00B050"/>
                </a:solidFill>
                <a:latin typeface="Lucida Sans Unicode" pitchFamily="34" charset="0"/>
              </a:rPr>
              <a:t>Спираль называется логарифмической, т.к. логарифм расстояния </a:t>
            </a:r>
            <a:r>
              <a:rPr lang="en-US" sz="2800">
                <a:solidFill>
                  <a:srgbClr val="00B050"/>
                </a:solidFill>
                <a:latin typeface="Lucida Sans Unicode" pitchFamily="34" charset="0"/>
              </a:rPr>
              <a:t>(        ) </a:t>
            </a:r>
            <a:r>
              <a:rPr lang="ru-RU" sz="2800">
                <a:solidFill>
                  <a:srgbClr val="00B050"/>
                </a:solidFill>
                <a:latin typeface="Lucida Sans Unicode" pitchFamily="34" charset="0"/>
              </a:rPr>
              <a:t>возрастает пропорционально углу поворота </a:t>
            </a:r>
          </a:p>
        </p:txBody>
      </p:sp>
      <p:sp>
        <p:nvSpPr>
          <p:cNvPr id="2152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pic>
        <p:nvPicPr>
          <p:cNvPr id="21528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5357813"/>
            <a:ext cx="771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pic>
        <p:nvPicPr>
          <p:cNvPr id="21530" name="Picture 2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0" y="5715000"/>
            <a:ext cx="209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1" name="TextBox 35"/>
          <p:cNvSpPr txBox="1">
            <a:spLocks noChangeArrowheads="1"/>
          </p:cNvSpPr>
          <p:nvPr/>
        </p:nvSpPr>
        <p:spPr bwMode="auto">
          <a:xfrm>
            <a:off x="2143125" y="242887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u="sng">
                <a:solidFill>
                  <a:srgbClr val="C00000"/>
                </a:solidFill>
                <a:latin typeface="Lucida Sans Unicode" pitchFamily="34" charset="0"/>
              </a:rPr>
              <a:t>полюс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1393031" y="2964657"/>
            <a:ext cx="1285875" cy="7858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Parkan\Школа\Алгебра\Логарифмическая спираль\spiral_rotate_c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000125"/>
            <a:ext cx="50720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813" y="-6350"/>
            <a:ext cx="8497887" cy="1158875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214313" y="1000125"/>
            <a:ext cx="5429251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100000"/>
              </a:spcBef>
              <a:buClr>
                <a:schemeClr val="accent1"/>
              </a:buClr>
              <a:buSzPct val="68000"/>
            </a:pPr>
            <a:r>
              <a:rPr lang="ru-RU" sz="2400" b="1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ru-RU" sz="2800" b="1">
                <a:solidFill>
                  <a:srgbClr val="002060"/>
                </a:solidFill>
                <a:latin typeface="Lucida Sans Unicode" pitchFamily="34" charset="0"/>
              </a:rPr>
              <a:t>Если вращать спираль вокруг полюса по часовой стрелке, то можно наблюдать кажущееся </a:t>
            </a:r>
            <a:r>
              <a:rPr lang="ru-RU" sz="2800" b="1" i="1">
                <a:solidFill>
                  <a:srgbClr val="FF0000"/>
                </a:solidFill>
                <a:latin typeface="Lucida Sans Unicode" pitchFamily="34" charset="0"/>
              </a:rPr>
              <a:t>растяжение</a:t>
            </a:r>
            <a:r>
              <a:rPr lang="ru-RU" sz="2800" b="1">
                <a:solidFill>
                  <a:srgbClr val="002060"/>
                </a:solidFill>
                <a:latin typeface="Lucida Sans Unicode" pitchFamily="34" charset="0"/>
              </a:rPr>
              <a:t> спирали.</a:t>
            </a:r>
            <a:endParaRPr lang="en-US" sz="2800" b="1">
              <a:solidFill>
                <a:srgbClr val="002060"/>
              </a:solidFill>
              <a:latin typeface="Lucida Sans Unicode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857625"/>
            <a:ext cx="2587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Parkan\Школа\Алгебра\Логарифмическая спираль\spiral_rotate_cc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071563"/>
            <a:ext cx="53578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9213" y="-6350"/>
            <a:ext cx="8497888" cy="1158875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28688"/>
            <a:ext cx="4929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100000"/>
              </a:spcBef>
              <a:buClr>
                <a:schemeClr val="accent1"/>
              </a:buClr>
              <a:buSzPct val="68000"/>
            </a:pPr>
            <a:r>
              <a:rPr lang="ru-RU" sz="2400" b="1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ru-RU" sz="2800" b="1">
                <a:solidFill>
                  <a:srgbClr val="002060"/>
                </a:solidFill>
                <a:latin typeface="Lucida Sans Unicode" pitchFamily="34" charset="0"/>
              </a:rPr>
              <a:t>Если вращать спираль вокруг полюса против часовой стрелки, то можно наблюдать кажущееся </a:t>
            </a:r>
            <a:r>
              <a:rPr lang="ru-RU" sz="2800" b="1" i="1">
                <a:solidFill>
                  <a:srgbClr val="FF0000"/>
                </a:solidFill>
                <a:latin typeface="Lucida Sans Unicode" pitchFamily="34" charset="0"/>
              </a:rPr>
              <a:t>сжатие</a:t>
            </a:r>
            <a:r>
              <a:rPr lang="ru-RU" sz="2800" b="1">
                <a:solidFill>
                  <a:srgbClr val="002060"/>
                </a:solidFill>
                <a:latin typeface="Lucida Sans Unicode" pitchFamily="34" charset="0"/>
              </a:rPr>
              <a:t> спирали.</a:t>
            </a:r>
            <a:endParaRPr lang="en-US" sz="2800" b="1">
              <a:solidFill>
                <a:srgbClr val="002060"/>
              </a:solidFill>
              <a:latin typeface="Lucida Sans Unicode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714750"/>
            <a:ext cx="26844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27814">
            <a:off x="5135563" y="3240088"/>
            <a:ext cx="33274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963" y="-6350"/>
            <a:ext cx="8497887" cy="1158875"/>
          </a:xfrm>
        </p:spPr>
      </p:pic>
      <p:pic>
        <p:nvPicPr>
          <p:cNvPr id="4" name="Picture 8" descr="060200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2324">
            <a:off x="606425" y="3659188"/>
            <a:ext cx="36639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K:\анимация\люди\1012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95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214438" y="1285875"/>
            <a:ext cx="728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2800" b="1">
                <a:solidFill>
                  <a:srgbClr val="7030A0"/>
                </a:solidFill>
                <a:latin typeface="Lucida Sans Unicode" pitchFamily="34" charset="0"/>
              </a:rPr>
              <a:t>Спирали широко проявляют себя в живой природе. </a:t>
            </a:r>
            <a:r>
              <a:rPr lang="ru-RU" sz="2800" b="1">
                <a:solidFill>
                  <a:srgbClr val="FF0000"/>
                </a:solidFill>
                <a:latin typeface="Lucida Sans Unicode" pitchFamily="34" charset="0"/>
              </a:rPr>
              <a:t>Спирально</a:t>
            </a:r>
            <a:r>
              <a:rPr lang="ru-RU" sz="2800" b="1">
                <a:solidFill>
                  <a:srgbClr val="7030A0"/>
                </a:solidFill>
                <a:latin typeface="Lucida Sans Unicode" pitchFamily="34" charset="0"/>
              </a:rPr>
              <a:t> закручиваются усики растений, по </a:t>
            </a:r>
            <a:r>
              <a:rPr lang="ru-RU" sz="2800" b="1">
                <a:solidFill>
                  <a:srgbClr val="FF0000"/>
                </a:solidFill>
                <a:latin typeface="Lucida Sans Unicode" pitchFamily="34" charset="0"/>
              </a:rPr>
              <a:t>спирали</a:t>
            </a:r>
            <a:r>
              <a:rPr lang="ru-RU" sz="2800" b="1">
                <a:solidFill>
                  <a:srgbClr val="7030A0"/>
                </a:solidFill>
                <a:latin typeface="Lucida Sans Unicode" pitchFamily="34" charset="0"/>
              </a:rPr>
              <a:t> происходит рост тканей в стволах деревьев.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C:\Parkan\Школа\Алгебра\Логарифмическая спираль\podsolnu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8863">
            <a:off x="3892550" y="1422400"/>
            <a:ext cx="47148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9" descr="new_pa24"/>
          <p:cNvPicPr>
            <a:picLocks noChangeAspect="1" noChangeArrowheads="1"/>
          </p:cNvPicPr>
          <p:nvPr/>
        </p:nvPicPr>
        <p:blipFill>
          <a:blip r:embed="rId3">
            <a:lum bright="6000" contrast="24000"/>
          </a:blip>
          <a:srcRect/>
          <a:stretch>
            <a:fillRect/>
          </a:stretch>
        </p:blipFill>
        <p:spPr bwMode="auto">
          <a:xfrm rot="-1443180">
            <a:off x="749300" y="2743200"/>
            <a:ext cx="2857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14313" y="357188"/>
            <a:ext cx="41433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7030A0"/>
                </a:solidFill>
                <a:latin typeface="Lucida Sans Unicode" pitchFamily="34" charset="0"/>
              </a:rPr>
              <a:t>В подсолнухе семечки расположены по дугам, близким к </a:t>
            </a:r>
            <a:r>
              <a:rPr lang="ru-RU" sz="2800" b="1">
                <a:solidFill>
                  <a:srgbClr val="FF0000"/>
                </a:solidFill>
                <a:latin typeface="Lucida Sans Unicode" pitchFamily="34" charset="0"/>
              </a:rPr>
              <a:t>логарифмической спирали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60200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3096">
            <a:off x="504825" y="3873500"/>
            <a:ext cx="28908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214313" y="142875"/>
            <a:ext cx="49291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7030A0"/>
                </a:solidFill>
                <a:latin typeface="Lucida Sans Unicode" pitchFamily="34" charset="0"/>
              </a:rPr>
              <a:t>Рога животных растут лишь с одного конца. Этот рост осуществляется по </a:t>
            </a:r>
            <a:r>
              <a:rPr lang="ru-RU" sz="2800" b="1">
                <a:solidFill>
                  <a:srgbClr val="FF0000"/>
                </a:solidFill>
                <a:latin typeface="Lucida Sans Unicode" pitchFamily="34" charset="0"/>
              </a:rPr>
              <a:t>логарифмической спирали</a:t>
            </a:r>
            <a:r>
              <a:rPr lang="ru-RU" sz="2800" b="1">
                <a:solidFill>
                  <a:srgbClr val="7030A0"/>
                </a:solidFill>
                <a:latin typeface="Lucida Sans Unicode" pitchFamily="34" charset="0"/>
              </a:rPr>
              <a:t>. Например, рога баранов, коз, антилоп и других рогатых животных. </a:t>
            </a:r>
          </a:p>
        </p:txBody>
      </p:sp>
      <p:pic>
        <p:nvPicPr>
          <p:cNvPr id="9" name="Рисунок 8" descr="99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143250"/>
            <a:ext cx="21224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357188"/>
            <a:ext cx="3124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11669">
            <a:off x="5503863" y="3295650"/>
            <a:ext cx="32575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6020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26994">
            <a:off x="298450" y="3133725"/>
            <a:ext cx="3222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2400" b="1">
                <a:solidFill>
                  <a:srgbClr val="7030A0"/>
                </a:solidFill>
                <a:latin typeface="Lucida Sans Unicode" pitchFamily="34" charset="0"/>
              </a:rPr>
              <a:t>Раковины морских животных могут расти лишь в одном направлении. Чтобы не слишком вытягиваться в длину, им приходится скручиваться, причем каждый следующий виток подобен предыдущему. Поэтому раковины многих моллюсков, улиток, закручены</a:t>
            </a:r>
            <a:r>
              <a:rPr lang="ru-RU" sz="2400" b="1">
                <a:solidFill>
                  <a:srgbClr val="FF0000"/>
                </a:solidFill>
                <a:latin typeface="Lucida Sans Unicode" pitchFamily="34" charset="0"/>
              </a:rPr>
              <a:t> по логарифмической спирали</a:t>
            </a:r>
            <a:r>
              <a:rPr lang="ru-RU" sz="2400" b="1">
                <a:solidFill>
                  <a:srgbClr val="7030A0"/>
                </a:solidFill>
                <a:latin typeface="Lucida Sans Unicode" pitchFamily="34" charset="0"/>
              </a:rPr>
              <a:t>.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9513">
            <a:off x="5184775" y="3048000"/>
            <a:ext cx="3640138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060200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286250"/>
            <a:ext cx="28146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ковины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2714625"/>
            <a:ext cx="542925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14500" y="5473700"/>
            <a:ext cx="7429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7030A0"/>
                </a:solidFill>
                <a:latin typeface="Lucida Sans Unicode" pitchFamily="34" charset="0"/>
              </a:rPr>
              <a:t>По </a:t>
            </a:r>
            <a:r>
              <a:rPr lang="ru-RU" sz="2800" b="1">
                <a:solidFill>
                  <a:srgbClr val="FF0000"/>
                </a:solidFill>
                <a:latin typeface="Lucida Sans Unicode" pitchFamily="34" charset="0"/>
              </a:rPr>
              <a:t>логарифмической спирали </a:t>
            </a:r>
            <a:r>
              <a:rPr lang="ru-RU" sz="2800" b="1">
                <a:solidFill>
                  <a:srgbClr val="7030A0"/>
                </a:solidFill>
                <a:latin typeface="Lucida Sans Unicode" pitchFamily="34" charset="0"/>
              </a:rPr>
              <a:t>формируется  тело циклона</a:t>
            </a:r>
          </a:p>
        </p:txBody>
      </p:sp>
      <p:pic>
        <p:nvPicPr>
          <p:cNvPr id="2867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3"/>
          <p:cNvSpPr>
            <a:spLocks noChangeArrowheads="1"/>
          </p:cNvSpPr>
          <p:nvPr/>
        </p:nvSpPr>
        <p:spPr bwMode="auto">
          <a:xfrm>
            <a:off x="357158" y="428604"/>
            <a:ext cx="8001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Определение логарифмического уравнения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1" name="Прямоугольник 4"/>
          <p:cNvSpPr>
            <a:spLocks noChangeArrowheads="1"/>
          </p:cNvSpPr>
          <p:nvPr/>
        </p:nvSpPr>
        <p:spPr bwMode="auto">
          <a:xfrm>
            <a:off x="642911" y="1844675"/>
            <a:ext cx="8177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Уравнение, содержащее переменную под знаком логарифма, называется логарифмическим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714744" y="3500438"/>
          <a:ext cx="187166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0" r:id="rId3" imgW="761669" imgH="291973" progId="">
                  <p:embed/>
                </p:oleObj>
              </mc:Choice>
              <mc:Fallback>
                <p:oleObj r:id="rId3" imgW="761669" imgH="29197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3500438"/>
                        <a:ext cx="1871662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484438" y="5013325"/>
          <a:ext cx="7207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1" r:id="rId5" imgW="393529" imgH="190417" progId="">
                  <p:embed/>
                </p:oleObj>
              </mc:Choice>
              <mc:Fallback>
                <p:oleObj r:id="rId5" imgW="393529" imgH="19041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013325"/>
                        <a:ext cx="72072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1908175" y="5013325"/>
            <a:ext cx="696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dirty="0"/>
              <a:t> 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348038" y="5013325"/>
          <a:ext cx="865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2" r:id="rId7" imgW="368300" imgH="190500" progId="">
                  <p:embed/>
                </p:oleObj>
              </mc:Choice>
              <mc:Fallback>
                <p:oleObj r:id="rId7" imgW="368300" imgH="1905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013325"/>
                        <a:ext cx="865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10"/>
          <p:cNvSpPr txBox="1">
            <a:spLocks noChangeArrowheads="1"/>
          </p:cNvSpPr>
          <p:nvPr/>
        </p:nvSpPr>
        <p:spPr bwMode="auto">
          <a:xfrm>
            <a:off x="3203575" y="5084763"/>
            <a:ext cx="261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34" name="Прямоугольник 11"/>
          <p:cNvSpPr>
            <a:spLocks noChangeArrowheads="1"/>
          </p:cNvSpPr>
          <p:nvPr/>
        </p:nvSpPr>
        <p:spPr bwMode="auto">
          <a:xfrm>
            <a:off x="4284663" y="5013325"/>
            <a:ext cx="4859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Оно имеет единственное решение 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484438" y="5516563"/>
          <a:ext cx="10795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3" r:id="rId9" imgW="494870" imgH="266469" progId="">
                  <p:embed/>
                </p:oleObj>
              </mc:Choice>
              <mc:Fallback>
                <p:oleObj r:id="rId9" imgW="494870" imgH="26646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516563"/>
                        <a:ext cx="10795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Прямоугольник 13"/>
          <p:cNvSpPr>
            <a:spLocks noChangeArrowheads="1"/>
          </p:cNvSpPr>
          <p:nvPr/>
        </p:nvSpPr>
        <p:spPr bwMode="auto">
          <a:xfrm>
            <a:off x="3708400" y="5732463"/>
            <a:ext cx="193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при любом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Parkan\Школа\Алгебра\Логарифмическая спираль\gala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12919">
            <a:off x="327025" y="1930400"/>
            <a:ext cx="4243388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14313" y="285750"/>
            <a:ext cx="8715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7030A0"/>
                </a:solidFill>
                <a:latin typeface="Lucida Sans Unicode" pitchFamily="34" charset="0"/>
              </a:rPr>
              <a:t>По </a:t>
            </a:r>
            <a:r>
              <a:rPr lang="ru-RU" sz="2800" b="1">
                <a:solidFill>
                  <a:srgbClr val="FF0000"/>
                </a:solidFill>
                <a:latin typeface="Lucida Sans Unicode" pitchFamily="34" charset="0"/>
              </a:rPr>
              <a:t>логарифмическим спиралям </a:t>
            </a:r>
            <a:r>
              <a:rPr lang="ru-RU" sz="2800" b="1">
                <a:solidFill>
                  <a:srgbClr val="7030A0"/>
                </a:solidFill>
                <a:latin typeface="Lucida Sans Unicode" pitchFamily="34" charset="0"/>
              </a:rPr>
              <a:t>закручены и многие галактики, в частности – </a:t>
            </a:r>
            <a:r>
              <a:rPr lang="ru-RU" sz="2800" b="1">
                <a:solidFill>
                  <a:srgbClr val="92D050"/>
                </a:solidFill>
                <a:latin typeface="Lucida Sans Unicode" pitchFamily="34" charset="0"/>
              </a:rPr>
              <a:t>Галактика Солнечной системы.</a:t>
            </a:r>
          </a:p>
        </p:txBody>
      </p:sp>
      <p:pic>
        <p:nvPicPr>
          <p:cNvPr id="9217" name="Picture 1" descr="C:\Documents and Settings\Ольга\Мои документы\Мои рисунки\природа\Планеты\18_ground01_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104">
            <a:off x="4498975" y="2471738"/>
            <a:ext cx="4144963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Подведем итоги 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928938"/>
          <a:ext cx="8229600" cy="16430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8-12 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13-15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16-19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 useBgFill="1">
        <p:nvSpPr>
          <p:cNvPr id="5" name="Прямоугольник 4"/>
          <p:cNvSpPr/>
          <p:nvPr/>
        </p:nvSpPr>
        <p:spPr>
          <a:xfrm>
            <a:off x="857250" y="1643063"/>
            <a:ext cx="7286625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800080"/>
                </a:solidFill>
              </a:rPr>
              <a:t>Подсчитайте количество набранных Вами баллов.</a:t>
            </a:r>
          </a:p>
        </p:txBody>
      </p:sp>
      <p:pic>
        <p:nvPicPr>
          <p:cNvPr id="6" name="Picture 1" descr="C:\Documents and Settings\User\Мои документы\Мои рисунки\imagesCA9KZQ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57620" y="5000636"/>
            <a:ext cx="1428759" cy="1357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каким настроением </a:t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уходите с урока?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C:\Documents and Settings\User\Мои документы\Мои рисунки\imagesCA1S74D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496"/>
            <a:ext cx="1714512" cy="1500198"/>
          </a:xfrm>
          <a:prstGeom prst="rect">
            <a:avLst/>
          </a:prstGeom>
          <a:noFill/>
        </p:spPr>
      </p:pic>
      <p:pic>
        <p:nvPicPr>
          <p:cNvPr id="37891" name="Picture 3" descr="C:\Documents and Settings\User\Мои документы\Мои рисунки\imagesCA243A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496"/>
            <a:ext cx="1357322" cy="1571636"/>
          </a:xfrm>
          <a:prstGeom prst="rect">
            <a:avLst/>
          </a:prstGeom>
          <a:noFill/>
        </p:spPr>
      </p:pic>
      <p:pic>
        <p:nvPicPr>
          <p:cNvPr id="10" name="Picture 1" descr="C:\Documents and Settings\User\Мои документы\Мои рисунки\imagesCA7RG5P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857628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Задание на карточках- инструкциях.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Выполняя домашнее задание, Вы закрепляете умение решать логарифмические уравнения!</a:t>
            </a:r>
          </a:p>
          <a:p>
            <a:endParaRPr lang="ru-RU" dirty="0" smtClean="0"/>
          </a:p>
        </p:txBody>
      </p:sp>
      <p:pic>
        <p:nvPicPr>
          <p:cNvPr id="4" name="Picture 1" descr="C:\Documents and Settings\User\Мои документы\Мои рисунки\imagesCA9KZQ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5072074"/>
            <a:ext cx="1428759" cy="1357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спасибо </a:t>
            </a:r>
            <a:b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работу на уроке!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3"/>
            <a:ext cx="4257676" cy="30543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</a:t>
            </a: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освоении 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1" descr="e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49888" y="2978150"/>
            <a:ext cx="2336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логарифма.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ru-RU" b="1" i="1" dirty="0" smtClean="0"/>
              <a:t>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Логарифмом положительного числа </a:t>
            </a:r>
            <a:r>
              <a:rPr lang="en-US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положительному и отличному от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основанию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показатель степени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которую надо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возвести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число 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pic>
        <p:nvPicPr>
          <p:cNvPr id="3076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7" name="Объект 6"/>
          <p:cNvGraphicFramePr>
            <a:graphicFrameLocks noChangeAspect="1"/>
          </p:cNvGraphicFramePr>
          <p:nvPr/>
        </p:nvGraphicFramePr>
        <p:xfrm>
          <a:off x="1827213" y="3862388"/>
          <a:ext cx="686435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0" name="Уравнение" r:id="rId4" imgW="1295400" imgH="457200" progId="Equation.3">
                  <p:embed/>
                </p:oleObj>
              </mc:Choice>
              <mc:Fallback>
                <p:oleObj name="Уравнение" r:id="rId4" imgW="1295400" imgH="457200" progId="Equation.3">
                  <p:embed/>
                  <p:pic>
                    <p:nvPicPr>
                      <p:cNvPr id="307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862388"/>
                        <a:ext cx="6864350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839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Основное логарифмическое тождество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23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ru-RU" b="1" i="1" dirty="0" smtClean="0"/>
              <a:t>      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921359" y="2446472"/>
            <a:ext cx="7167562" cy="14287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800811"/>
              </p:ext>
            </p:extLst>
          </p:nvPr>
        </p:nvGraphicFramePr>
        <p:xfrm>
          <a:off x="950912" y="2667134"/>
          <a:ext cx="72421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Формула" r:id="rId5" imgW="1473200" imgH="228600" progId="Equation.3">
                  <p:embed/>
                </p:oleObj>
              </mc:Choice>
              <mc:Fallback>
                <p:oleObj name="Формула" r:id="rId5" imgW="1473200" imgH="22860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2" y="2667134"/>
                        <a:ext cx="72421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843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00988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0671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Математический диктант: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357159" y="1000108"/>
            <a:ext cx="4071966" cy="639762"/>
          </a:xfrm>
        </p:spPr>
        <p:txBody>
          <a:bodyPr/>
          <a:lstStyle/>
          <a:p>
            <a:pPr algn="ctr" eaLnBrk="1" hangingPunct="1"/>
            <a:r>
              <a:rPr lang="ru-RU" u="sng" dirty="0" smtClean="0">
                <a:solidFill>
                  <a:srgbClr val="7030A0"/>
                </a:solidFill>
              </a:rPr>
              <a:t>1 вариант</a:t>
            </a:r>
          </a:p>
        </p:txBody>
      </p:sp>
      <p:sp>
        <p:nvSpPr>
          <p:cNvPr id="20484" name="Текст 4"/>
          <p:cNvSpPr>
            <a:spLocks noGrp="1"/>
          </p:cNvSpPr>
          <p:nvPr>
            <p:ph type="body" sz="quarter" idx="3"/>
          </p:nvPr>
        </p:nvSpPr>
        <p:spPr>
          <a:xfrm>
            <a:off x="5143504" y="1000108"/>
            <a:ext cx="3614737" cy="714376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9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95" name="Rectangle 12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9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501" name="Rectangle 18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504" name="Rectangle 21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Содержимое 25"/>
          <p:cNvSpPr>
            <a:spLocks noGrp="1"/>
          </p:cNvSpPr>
          <p:nvPr>
            <p:ph sz="half" idx="2"/>
          </p:nvPr>
        </p:nvSpPr>
        <p:spPr>
          <a:xfrm>
            <a:off x="739910" y="1752600"/>
            <a:ext cx="3757610" cy="448311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3 </a:t>
            </a:r>
            <a:r>
              <a:rPr lang="en-US" sz="2800" b="1" baseline="30000" dirty="0" smtClean="0">
                <a:solidFill>
                  <a:srgbClr val="006600"/>
                </a:solidFill>
              </a:rPr>
              <a:t>log </a:t>
            </a:r>
            <a:r>
              <a:rPr lang="ru-RU" sz="2800" b="1" baseline="-25000" dirty="0" smtClean="0">
                <a:solidFill>
                  <a:srgbClr val="006600"/>
                </a:solidFill>
              </a:rPr>
              <a:t>3</a:t>
            </a:r>
            <a:r>
              <a:rPr lang="ru-RU" sz="2800" b="1" baseline="30000" dirty="0" smtClean="0">
                <a:solidFill>
                  <a:srgbClr val="006600"/>
                </a:solidFill>
              </a:rPr>
              <a:t>4  </a:t>
            </a:r>
            <a:r>
              <a:rPr lang="ru-RU" sz="2800" b="1" dirty="0" smtClean="0">
                <a:solidFill>
                  <a:srgbClr val="006600"/>
                </a:solidFill>
              </a:rPr>
              <a:t>=</a:t>
            </a:r>
            <a:endParaRPr lang="ru-RU" sz="2800" b="1" baseline="30000" dirty="0" smtClean="0">
              <a:solidFill>
                <a:srgbClr val="0066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6600"/>
                </a:solidFill>
              </a:rPr>
              <a:t>log </a:t>
            </a:r>
            <a:r>
              <a:rPr lang="ru-RU" sz="2800" b="1" baseline="-25000" dirty="0" smtClean="0">
                <a:solidFill>
                  <a:srgbClr val="006600"/>
                </a:solidFill>
              </a:rPr>
              <a:t>4</a:t>
            </a:r>
            <a:r>
              <a:rPr lang="ru-RU" sz="2800" b="1" dirty="0" smtClean="0">
                <a:solidFill>
                  <a:srgbClr val="006600"/>
                </a:solidFill>
              </a:rPr>
              <a:t> 4 =                                                       </a:t>
            </a:r>
            <a:endParaRPr lang="ru-RU" sz="2800" dirty="0" smtClean="0">
              <a:solidFill>
                <a:srgbClr val="0066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6600"/>
                </a:solidFill>
              </a:rPr>
              <a:t>log </a:t>
            </a:r>
            <a:r>
              <a:rPr lang="ru-RU" sz="2800" b="1" baseline="-25000" dirty="0" smtClean="0">
                <a:solidFill>
                  <a:srgbClr val="006600"/>
                </a:solidFill>
              </a:rPr>
              <a:t>3 </a:t>
            </a:r>
            <a:r>
              <a:rPr lang="ru-RU" sz="2800" b="1" dirty="0" smtClean="0">
                <a:solidFill>
                  <a:srgbClr val="006600"/>
                </a:solidFill>
              </a:rPr>
              <a:t> 1 = </a:t>
            </a:r>
            <a:endParaRPr lang="ru-RU" sz="2800" dirty="0" smtClean="0">
              <a:solidFill>
                <a:srgbClr val="0066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6600"/>
                </a:solidFill>
              </a:rPr>
              <a:t>log </a:t>
            </a:r>
            <a:r>
              <a:rPr lang="ru-RU" sz="2800" b="1" baseline="-25000" dirty="0" smtClean="0">
                <a:solidFill>
                  <a:srgbClr val="006600"/>
                </a:solidFill>
              </a:rPr>
              <a:t>-5 </a:t>
            </a:r>
            <a:r>
              <a:rPr lang="ru-RU" sz="2800" b="1" dirty="0" smtClean="0">
                <a:solidFill>
                  <a:srgbClr val="006600"/>
                </a:solidFill>
              </a:rPr>
              <a:t>5= </a:t>
            </a:r>
            <a:endParaRPr lang="ru-RU" sz="2800" dirty="0" smtClean="0">
              <a:solidFill>
                <a:srgbClr val="0066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6600"/>
                </a:solidFill>
              </a:rPr>
              <a:t>log </a:t>
            </a:r>
            <a:r>
              <a:rPr lang="ru-RU" sz="2800" b="1" baseline="-25000" dirty="0" smtClean="0">
                <a:solidFill>
                  <a:srgbClr val="006600"/>
                </a:solidFill>
              </a:rPr>
              <a:t>6</a:t>
            </a:r>
            <a:r>
              <a:rPr lang="en-US" sz="2800" b="1" baseline="-25000" dirty="0" smtClean="0">
                <a:solidFill>
                  <a:srgbClr val="006600"/>
                </a:solidFill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</a:rPr>
              <a:t>2 + log </a:t>
            </a:r>
            <a:r>
              <a:rPr lang="ru-RU" sz="2800" b="1" baseline="-25000" dirty="0" smtClean="0">
                <a:solidFill>
                  <a:srgbClr val="006600"/>
                </a:solidFill>
              </a:rPr>
              <a:t>6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</a:rPr>
              <a:t>3</a:t>
            </a:r>
            <a:r>
              <a:rPr lang="en-US" sz="2800" b="1" dirty="0" smtClean="0">
                <a:solidFill>
                  <a:srgbClr val="006600"/>
                </a:solidFill>
              </a:rPr>
              <a:t> = </a:t>
            </a:r>
            <a:endParaRPr lang="ru-RU" sz="2800" dirty="0" smtClean="0">
              <a:solidFill>
                <a:srgbClr val="0066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6600"/>
                </a:solidFill>
              </a:rPr>
              <a:t>log </a:t>
            </a:r>
            <a:r>
              <a:rPr lang="en-US" sz="2800" b="1" baseline="-25000" dirty="0" smtClean="0">
                <a:solidFill>
                  <a:srgbClr val="006600"/>
                </a:solidFill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</a:rPr>
              <a:t>32</a:t>
            </a:r>
            <a:r>
              <a:rPr lang="en-US" sz="2800" b="1" dirty="0" smtClean="0">
                <a:solidFill>
                  <a:srgbClr val="006600"/>
                </a:solidFill>
              </a:rPr>
              <a:t> = </a:t>
            </a:r>
            <a:endParaRPr lang="ru-RU" sz="2800" dirty="0" smtClean="0">
              <a:solidFill>
                <a:srgbClr val="006600"/>
              </a:solidFill>
            </a:endParaRPr>
          </a:p>
          <a:p>
            <a:pPr marL="457200" lvl="0" indent="-457200">
              <a:buNone/>
            </a:pPr>
            <a:endParaRPr lang="ru-RU" sz="2800" dirty="0" smtClean="0">
              <a:solidFill>
                <a:srgbClr val="006600"/>
              </a:solidFill>
            </a:endParaRPr>
          </a:p>
          <a:p>
            <a:pPr marL="457200" lvl="0" indent="-457200"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8. log </a:t>
            </a:r>
            <a:r>
              <a:rPr lang="en-US" sz="2800" b="1" baseline="-25000" dirty="0" smtClean="0">
                <a:solidFill>
                  <a:srgbClr val="006600"/>
                </a:solidFill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</a:rPr>
              <a:t> 28 - log </a:t>
            </a:r>
            <a:r>
              <a:rPr lang="en-US" sz="2800" b="1" baseline="-25000" dirty="0" smtClean="0">
                <a:solidFill>
                  <a:srgbClr val="006600"/>
                </a:solidFill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</a:rPr>
              <a:t> 7 =  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endParaRPr lang="ru-RU" dirty="0" smtClean="0">
              <a:solidFill>
                <a:srgbClr val="006600"/>
              </a:solidFill>
            </a:endParaRPr>
          </a:p>
          <a:p>
            <a:pPr marL="457200" lvl="0" indent="-4572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sz="quarter" idx="4"/>
          </p:nvPr>
        </p:nvSpPr>
        <p:spPr>
          <a:xfrm>
            <a:off x="4628694" y="1824038"/>
            <a:ext cx="4141817" cy="44116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800080"/>
                </a:solidFill>
              </a:rPr>
              <a:t>5 </a:t>
            </a:r>
            <a:r>
              <a:rPr lang="en-US" sz="2800" b="1" baseline="30000" dirty="0" smtClean="0">
                <a:solidFill>
                  <a:srgbClr val="800080"/>
                </a:solidFill>
              </a:rPr>
              <a:t>log </a:t>
            </a:r>
            <a:r>
              <a:rPr lang="ru-RU" sz="2800" b="1" baseline="-25000" dirty="0" smtClean="0">
                <a:solidFill>
                  <a:srgbClr val="800080"/>
                </a:solidFill>
              </a:rPr>
              <a:t>5</a:t>
            </a:r>
            <a:r>
              <a:rPr lang="ru-RU" sz="2800" b="1" baseline="30000" dirty="0" smtClean="0">
                <a:solidFill>
                  <a:srgbClr val="800080"/>
                </a:solidFill>
              </a:rPr>
              <a:t>7  </a:t>
            </a:r>
            <a:r>
              <a:rPr lang="ru-RU" sz="2800" b="1" dirty="0" smtClean="0">
                <a:solidFill>
                  <a:srgbClr val="800080"/>
                </a:solidFill>
              </a:rPr>
              <a:t>=</a:t>
            </a:r>
            <a:endParaRPr lang="ru-RU" sz="2800" b="1" baseline="30000" dirty="0" smtClean="0">
              <a:solidFill>
                <a:srgbClr val="80008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800080"/>
                </a:solidFill>
              </a:rPr>
              <a:t>log </a:t>
            </a:r>
            <a:r>
              <a:rPr lang="ru-RU" sz="2800" b="1" baseline="-25000" dirty="0" smtClean="0">
                <a:solidFill>
                  <a:srgbClr val="800080"/>
                </a:solidFill>
              </a:rPr>
              <a:t>4 </a:t>
            </a:r>
            <a:r>
              <a:rPr lang="en-US" sz="2800" b="1" dirty="0" smtClean="0">
                <a:solidFill>
                  <a:srgbClr val="800080"/>
                </a:solidFill>
              </a:rPr>
              <a:t>1</a:t>
            </a:r>
            <a:r>
              <a:rPr lang="ru-RU" sz="2800" b="1" dirty="0" smtClean="0">
                <a:solidFill>
                  <a:srgbClr val="800080"/>
                </a:solidFill>
              </a:rPr>
              <a:t>=                                                      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800080"/>
                </a:solidFill>
              </a:rPr>
              <a:t>log </a:t>
            </a:r>
            <a:r>
              <a:rPr lang="ru-RU" sz="2800" b="1" baseline="-25000" dirty="0" smtClean="0">
                <a:solidFill>
                  <a:srgbClr val="800080"/>
                </a:solidFill>
              </a:rPr>
              <a:t>6</a:t>
            </a:r>
            <a:r>
              <a:rPr lang="ru-RU" sz="2800" b="1" dirty="0" smtClean="0">
                <a:solidFill>
                  <a:srgbClr val="800080"/>
                </a:solidFill>
              </a:rPr>
              <a:t> 6  =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800080"/>
                </a:solidFill>
              </a:rPr>
              <a:t>log </a:t>
            </a:r>
            <a:r>
              <a:rPr lang="ru-RU" sz="2800" b="1" baseline="-25000" dirty="0" smtClean="0">
                <a:solidFill>
                  <a:srgbClr val="800080"/>
                </a:solidFill>
              </a:rPr>
              <a:t>5 </a:t>
            </a:r>
            <a:r>
              <a:rPr lang="ru-RU" sz="2800" b="1" dirty="0" smtClean="0">
                <a:solidFill>
                  <a:srgbClr val="800080"/>
                </a:solidFill>
              </a:rPr>
              <a:t>(-2)=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800080"/>
                </a:solidFill>
              </a:rPr>
              <a:t>log </a:t>
            </a:r>
            <a:r>
              <a:rPr lang="ru-RU" sz="2800" b="1" baseline="-25000" dirty="0" smtClean="0">
                <a:solidFill>
                  <a:srgbClr val="800080"/>
                </a:solidFill>
              </a:rPr>
              <a:t>3</a:t>
            </a:r>
            <a:r>
              <a:rPr lang="en-US" sz="2800" b="1" dirty="0" smtClean="0">
                <a:solidFill>
                  <a:srgbClr val="800080"/>
                </a:solidFill>
              </a:rPr>
              <a:t>  </a:t>
            </a:r>
            <a:r>
              <a:rPr lang="ru-RU" sz="2800" b="1" dirty="0" smtClean="0">
                <a:solidFill>
                  <a:srgbClr val="800080"/>
                </a:solidFill>
              </a:rPr>
              <a:t>27</a:t>
            </a:r>
            <a:r>
              <a:rPr lang="en-US" sz="2800" b="1" dirty="0" smtClean="0">
                <a:solidFill>
                  <a:srgbClr val="800080"/>
                </a:solidFill>
              </a:rPr>
              <a:t> = </a:t>
            </a:r>
            <a:endParaRPr lang="ru-RU" sz="2800" b="1" dirty="0" smtClean="0">
              <a:solidFill>
                <a:srgbClr val="8000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6600"/>
                </a:solidFill>
              </a:rPr>
              <a:t>log </a:t>
            </a:r>
            <a:r>
              <a:rPr lang="en-US" sz="2800" b="1" baseline="-25000" dirty="0" smtClean="0">
                <a:solidFill>
                  <a:srgbClr val="006600"/>
                </a:solidFill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</a:rPr>
              <a:t> 15 - log </a:t>
            </a:r>
            <a:r>
              <a:rPr lang="en-US" sz="2800" b="1" baseline="-25000" dirty="0" smtClean="0">
                <a:solidFill>
                  <a:srgbClr val="006600"/>
                </a:solidFill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</a:rPr>
              <a:t> 30 =</a:t>
            </a:r>
            <a:endParaRPr lang="en-US" sz="2800" b="1" dirty="0" smtClean="0">
              <a:solidFill>
                <a:srgbClr val="800080"/>
              </a:solidFill>
            </a:endParaRPr>
          </a:p>
          <a:p>
            <a:pPr marL="514350" lvl="0" indent="-514350">
              <a:buNone/>
            </a:pPr>
            <a:endParaRPr lang="ru-RU" sz="2800" b="1" dirty="0" smtClean="0">
              <a:solidFill>
                <a:srgbClr val="800080"/>
              </a:solidFill>
            </a:endParaRPr>
          </a:p>
          <a:p>
            <a:pPr marL="457200" lvl="0" indent="-457200">
              <a:buNone/>
            </a:pPr>
            <a:r>
              <a:rPr lang="en-US" sz="2800" b="1" dirty="0" smtClean="0">
                <a:solidFill>
                  <a:srgbClr val="800080"/>
                </a:solidFill>
              </a:rPr>
              <a:t>8.  </a:t>
            </a:r>
            <a:r>
              <a:rPr lang="en-US" b="1" dirty="0" smtClean="0">
                <a:solidFill>
                  <a:srgbClr val="800080"/>
                </a:solidFill>
              </a:rPr>
              <a:t>log </a:t>
            </a:r>
            <a:r>
              <a:rPr lang="ru-RU" b="1" baseline="-25000" dirty="0" smtClean="0">
                <a:solidFill>
                  <a:srgbClr val="800080"/>
                </a:solidFill>
              </a:rPr>
              <a:t>15</a:t>
            </a:r>
            <a:r>
              <a:rPr lang="en-US" b="1" baseline="-25000" dirty="0" smtClean="0">
                <a:solidFill>
                  <a:srgbClr val="800080"/>
                </a:solidFill>
              </a:rPr>
              <a:t>  </a:t>
            </a:r>
            <a:r>
              <a:rPr lang="en-US" b="1" dirty="0" smtClean="0">
                <a:solidFill>
                  <a:srgbClr val="800080"/>
                </a:solidFill>
              </a:rPr>
              <a:t>3 + log </a:t>
            </a:r>
            <a:r>
              <a:rPr lang="ru-RU" b="1" baseline="-25000" dirty="0" smtClean="0">
                <a:solidFill>
                  <a:srgbClr val="800080"/>
                </a:solidFill>
              </a:rPr>
              <a:t>15</a:t>
            </a:r>
            <a:r>
              <a:rPr lang="en-US" b="1" dirty="0" smtClean="0">
                <a:solidFill>
                  <a:srgbClr val="800080"/>
                </a:solidFill>
              </a:rPr>
              <a:t>  </a:t>
            </a:r>
            <a:r>
              <a:rPr lang="ru-RU" b="1" dirty="0" smtClean="0">
                <a:solidFill>
                  <a:srgbClr val="800080"/>
                </a:solidFill>
              </a:rPr>
              <a:t>5</a:t>
            </a:r>
            <a:r>
              <a:rPr lang="en-US" b="1" dirty="0" smtClean="0">
                <a:solidFill>
                  <a:srgbClr val="800080"/>
                </a:solidFill>
              </a:rPr>
              <a:t> = </a:t>
            </a:r>
            <a:endParaRPr lang="ru-RU" b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500034" y="4714884"/>
          <a:ext cx="2214579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Формула" r:id="rId3" imgW="634680" imgH="253800" progId="Equation.3">
                  <p:embed/>
                </p:oleObj>
              </mc:Choice>
              <mc:Fallback>
                <p:oleObj name="Формула" r:id="rId3" imgW="6346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714884"/>
                        <a:ext cx="2214579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4643439" y="4627563"/>
          <a:ext cx="2214578" cy="7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Формула" r:id="rId5" imgW="558720" imgH="393480" progId="Equation.3">
                  <p:embed/>
                </p:oleObj>
              </mc:Choice>
              <mc:Fallback>
                <p:oleObj name="Формула" r:id="rId5" imgW="5587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9" y="4627563"/>
                        <a:ext cx="2214578" cy="7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1380</Words>
  <Application>Microsoft Office PowerPoint</Application>
  <PresentationFormat>Экран (4:3)</PresentationFormat>
  <Paragraphs>551</Paragraphs>
  <Slides>54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66" baseType="lpstr">
      <vt:lpstr>Arial</vt:lpstr>
      <vt:lpstr>Book Antiqua</vt:lpstr>
      <vt:lpstr>Calibri</vt:lpstr>
      <vt:lpstr>Lucida Sans</vt:lpstr>
      <vt:lpstr>Lucida Sans Unicode</vt:lpstr>
      <vt:lpstr>Symbol</vt:lpstr>
      <vt:lpstr>Times New Roman</vt:lpstr>
      <vt:lpstr>Wingdings</vt:lpstr>
      <vt:lpstr>Wingdings 3</vt:lpstr>
      <vt:lpstr>Тема Office</vt:lpstr>
      <vt:lpstr>Уравнение</vt:lpstr>
      <vt:lpstr>Формула</vt:lpstr>
      <vt:lpstr> Методы решения логарифмических уравнений.</vt:lpstr>
      <vt:lpstr>Презентация PowerPoint</vt:lpstr>
      <vt:lpstr>Важнейшие научные достижения:</vt:lpstr>
      <vt:lpstr>Презентация PowerPoint</vt:lpstr>
      <vt:lpstr>Презентация PowerPoint</vt:lpstr>
      <vt:lpstr>Определение логарифма.</vt:lpstr>
      <vt:lpstr>Основное логарифмическое тождество</vt:lpstr>
      <vt:lpstr>Презентация PowerPoint</vt:lpstr>
      <vt:lpstr>Математический диктант:</vt:lpstr>
      <vt:lpstr>Математический диктант (ответы):</vt:lpstr>
      <vt:lpstr>Методы решения логарифмических уравнений</vt:lpstr>
      <vt:lpstr>Презентация PowerPoint</vt:lpstr>
      <vt:lpstr>Решение логарифмического уравнения по определению логарифма </vt:lpstr>
      <vt:lpstr>Решение логарифмического уравнения по определению логарифма </vt:lpstr>
      <vt:lpstr>Что надо знать и уметь,  для того, чтобы решить логарифмическое уравнение</vt:lpstr>
      <vt:lpstr>Решите сами</vt:lpstr>
      <vt:lpstr>Решите сами</vt:lpstr>
      <vt:lpstr>Решение логарифмического уравнения по определению логарифма </vt:lpstr>
      <vt:lpstr>Решение логарифмического уравнения по определению логарифма </vt:lpstr>
      <vt:lpstr>Решение логарифмического уравнения по определению логарифма </vt:lpstr>
      <vt:lpstr>Что надо знать и уметь,  для того, чтобы решить логарифмическое уравнение</vt:lpstr>
      <vt:lpstr>Решите сами</vt:lpstr>
      <vt:lpstr>Решение логарифмического уравнения по свойствам логарифма </vt:lpstr>
      <vt:lpstr>Решение логарифмического уравнения по свойствам логарифма </vt:lpstr>
      <vt:lpstr>Решение логарифмического уравнения по свойствам логарифма </vt:lpstr>
      <vt:lpstr>Решение логарифмического уравнения по свойствам логарифма </vt:lpstr>
      <vt:lpstr>Что надо знать и уметь,  для того, чтобы решить логарифмическое уравнение</vt:lpstr>
      <vt:lpstr>Решите сами</vt:lpstr>
      <vt:lpstr>Презентация PowerPoint</vt:lpstr>
      <vt:lpstr>Решение логарифмического уравнения введением новой переменной </vt:lpstr>
      <vt:lpstr>Что надо знать и уметь,  для того, чтобы решить логарифмическое уравнение</vt:lpstr>
      <vt:lpstr>Решите сами</vt:lpstr>
      <vt:lpstr>Презентация PowerPoint</vt:lpstr>
      <vt:lpstr>Проблема? </vt:lpstr>
      <vt:lpstr>Решение логарифмического уравнения приведением к одному основанию </vt:lpstr>
      <vt:lpstr>Решение логарифмического уравнения приведением к одному основанию </vt:lpstr>
      <vt:lpstr>Методы решения логарифмических уравнений</vt:lpstr>
      <vt:lpstr>Первичное закрепление</vt:lpstr>
      <vt:lpstr>Закрепление</vt:lpstr>
      <vt:lpstr>Гимнастика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Подведем итоги </vt:lpstr>
      <vt:lpstr>С каким настроением  Вы уходите с урока?</vt:lpstr>
      <vt:lpstr>Домашнее задание.</vt:lpstr>
      <vt:lpstr>Всем спасибо  за работу на уроке!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Производная тригонометрических функций.</dc:title>
  <dc:creator>Алёна</dc:creator>
  <cp:lastModifiedBy>User</cp:lastModifiedBy>
  <cp:revision>181</cp:revision>
  <dcterms:created xsi:type="dcterms:W3CDTF">2009-11-21T10:48:58Z</dcterms:created>
  <dcterms:modified xsi:type="dcterms:W3CDTF">2020-11-21T07:29:38Z</dcterms:modified>
</cp:coreProperties>
</file>